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488" r:id="rId3"/>
    <p:sldId id="502" r:id="rId4"/>
    <p:sldId id="496" r:id="rId5"/>
    <p:sldId id="272" r:id="rId6"/>
    <p:sldId id="494" r:id="rId7"/>
    <p:sldId id="268" r:id="rId8"/>
    <p:sldId id="426" r:id="rId9"/>
    <p:sldId id="495" r:id="rId10"/>
    <p:sldId id="282" r:id="rId11"/>
    <p:sldId id="492" r:id="rId12"/>
    <p:sldId id="501" r:id="rId13"/>
    <p:sldId id="503" r:id="rId14"/>
    <p:sldId id="498" r:id="rId15"/>
    <p:sldId id="499" r:id="rId16"/>
    <p:sldId id="497" r:id="rId17"/>
    <p:sldId id="500" r:id="rId18"/>
    <p:sldId id="490" r:id="rId19"/>
    <p:sldId id="491" r:id="rId20"/>
    <p:sldId id="258" r:id="rId21"/>
    <p:sldId id="287" r:id="rId22"/>
    <p:sldId id="3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B1063A"/>
    <a:srgbClr val="FF505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9035" autoAdjust="0"/>
  </p:normalViewPr>
  <p:slideViewPr>
    <p:cSldViewPr snapToGrid="0">
      <p:cViewPr varScale="1">
        <p:scale>
          <a:sx n="61" d="100"/>
          <a:sy n="61" d="100"/>
        </p:scale>
        <p:origin x="75"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ausal_Markov_conditio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17D457-845E-4E96-87DA-84A589035CA1}" type="slidenum">
              <a:rPr lang="en-US" smtClean="0"/>
              <a:t>1</a:t>
            </a:fld>
            <a:endParaRPr lang="en-US"/>
          </a:p>
        </p:txBody>
      </p:sp>
    </p:spTree>
    <p:extLst>
      <p:ext uri="{BB962C8B-B14F-4D97-AF65-F5344CB8AC3E}">
        <p14:creationId xmlns:p14="http://schemas.microsoft.com/office/powerpoint/2010/main" val="2075150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19</a:t>
            </a:fld>
            <a:endParaRPr lang="en-US"/>
          </a:p>
        </p:txBody>
      </p:sp>
    </p:spTree>
    <p:extLst>
      <p:ext uri="{BB962C8B-B14F-4D97-AF65-F5344CB8AC3E}">
        <p14:creationId xmlns:p14="http://schemas.microsoft.com/office/powerpoint/2010/main" val="38849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5</a:t>
            </a:fld>
            <a:endParaRPr lang="en-US"/>
          </a:p>
        </p:txBody>
      </p:sp>
    </p:spTree>
    <p:extLst>
      <p:ext uri="{BB962C8B-B14F-4D97-AF65-F5344CB8AC3E}">
        <p14:creationId xmlns:p14="http://schemas.microsoft.com/office/powerpoint/2010/main" val="1268799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Latex code for the independence symbol - https://tex.stackexchange.com/questions/218631/symbol-for-not-conditionally-independent</a:t>
            </a:r>
          </a:p>
        </p:txBody>
      </p:sp>
      <p:sp>
        <p:nvSpPr>
          <p:cNvPr id="4" name="Slide Number Placeholder 3"/>
          <p:cNvSpPr>
            <a:spLocks noGrp="1"/>
          </p:cNvSpPr>
          <p:nvPr>
            <p:ph type="sldNum" sz="quarter" idx="5"/>
          </p:nvPr>
        </p:nvSpPr>
        <p:spPr/>
        <p:txBody>
          <a:bodyPr/>
          <a:lstStyle/>
          <a:p>
            <a:fld id="{D1B04AD2-B2A0-4E66-8625-73A083E506E9}" type="slidenum">
              <a:rPr lang="en-US" smtClean="0"/>
              <a:t>6</a:t>
            </a:fld>
            <a:endParaRPr lang="en-US"/>
          </a:p>
        </p:txBody>
      </p:sp>
    </p:spTree>
    <p:extLst>
      <p:ext uri="{BB962C8B-B14F-4D97-AF65-F5344CB8AC3E}">
        <p14:creationId xmlns:p14="http://schemas.microsoft.com/office/powerpoint/2010/main" val="61685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Scheines</a:t>
            </a:r>
            <a:r>
              <a:rPr lang="en-US" dirty="0"/>
              <a:t>, Richard. "An introduction to causal inference." (1997).</a:t>
            </a:r>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7</a:t>
            </a:fld>
            <a:endParaRPr lang="en-US"/>
          </a:p>
        </p:txBody>
      </p:sp>
    </p:spTree>
    <p:extLst>
      <p:ext uri="{BB962C8B-B14F-4D97-AF65-F5344CB8AC3E}">
        <p14:creationId xmlns:p14="http://schemas.microsoft.com/office/powerpoint/2010/main" val="2144210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Colliders, or Immoralities or v-structures</a:t>
            </a:r>
          </a:p>
        </p:txBody>
      </p:sp>
      <p:sp>
        <p:nvSpPr>
          <p:cNvPr id="4" name="Slide Number Placeholder 3"/>
          <p:cNvSpPr>
            <a:spLocks noGrp="1"/>
          </p:cNvSpPr>
          <p:nvPr>
            <p:ph type="sldNum" sz="quarter" idx="5"/>
          </p:nvPr>
        </p:nvSpPr>
        <p:spPr/>
        <p:txBody>
          <a:bodyPr/>
          <a:lstStyle/>
          <a:p>
            <a:fld id="{D1B04AD2-B2A0-4E66-8625-73A083E506E9}" type="slidenum">
              <a:rPr lang="en-US" smtClean="0"/>
              <a:t>8</a:t>
            </a:fld>
            <a:endParaRPr lang="en-US"/>
          </a:p>
        </p:txBody>
      </p:sp>
    </p:spTree>
    <p:extLst>
      <p:ext uri="{BB962C8B-B14F-4D97-AF65-F5344CB8AC3E}">
        <p14:creationId xmlns:p14="http://schemas.microsoft.com/office/powerpoint/2010/main" val="276931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Causal Markov Condition relates statements about graph separation to conditional independences.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however, that different graphs can encode the same conditional independences.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hlinkClick r:id="" action="ppaction://noaction">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 action="ppaction://noaction">
                  <a:extLst>
                    <a:ext uri="{A12FA001-AC4F-418D-AE19-62706E023703}">
                      <ahyp:hlinkClr xmlns:ahyp="http://schemas.microsoft.com/office/drawing/2018/hyperlinkcolor" val="tx"/>
                    </a:ext>
                  </a:extLst>
                </a:hlinkClick>
              </a:rPr>
              <a:t>https://en.wikipedia.org/wiki/Causal_Markov_</a:t>
            </a:r>
            <a:r>
              <a:rPr lang="en-US" sz="1200" dirty="0">
                <a:hlinkClick r:id="rId3">
                  <a:extLst>
                    <a:ext uri="{A12FA001-AC4F-418D-AE19-62706E023703}">
                      <ahyp:hlinkClr xmlns:ahyp="http://schemas.microsoft.com/office/drawing/2018/hyperlinkcolor" val="tx"/>
                    </a:ext>
                  </a:extLst>
                </a:hlinkClick>
              </a:rPr>
              <a:t>condition</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kern="1200" dirty="0">
                <a:solidFill>
                  <a:schemeClr val="tx1"/>
                </a:solidFill>
                <a:effectLst/>
                <a:latin typeface="+mn-lt"/>
                <a:ea typeface="+mn-ea"/>
                <a:cs typeface="+mn-cs"/>
              </a:rPr>
              <a:t>[Peters, Janzing &amp; Sch</a:t>
            </a:r>
            <a:r>
              <a:rPr lang="de-DE" sz="1200" b="1" kern="1200" dirty="0" err="1">
                <a:solidFill>
                  <a:schemeClr val="tx1"/>
                </a:solidFill>
                <a:effectLst/>
                <a:latin typeface="+mn-lt"/>
                <a:ea typeface="+mn-ea"/>
                <a:cs typeface="+mn-cs"/>
              </a:rPr>
              <a:t>ölkopf</a:t>
            </a:r>
            <a:r>
              <a:rPr lang="de-DE" sz="1200" b="1" kern="1200" dirty="0">
                <a:solidFill>
                  <a:schemeClr val="tx1"/>
                </a:solidFill>
                <a:effectLst/>
                <a:latin typeface="+mn-lt"/>
                <a:ea typeface="+mn-ea"/>
                <a:cs typeface="+mn-cs"/>
              </a:rPr>
              <a:t> 201</a:t>
            </a:r>
            <a:r>
              <a:rPr lang="en-US" sz="1200" b="1" kern="1200" dirty="0">
                <a:solidFill>
                  <a:schemeClr val="tx1"/>
                </a:solidFill>
                <a:effectLst/>
                <a:latin typeface="+mn-lt"/>
                <a:ea typeface="+mn-ea"/>
                <a:cs typeface="+mn-cs"/>
              </a:rPr>
              <a:t>7]</a:t>
            </a:r>
            <a:r>
              <a:rPr lang="en-US" sz="1200" kern="1200" dirty="0">
                <a:solidFill>
                  <a:schemeClr val="tx1"/>
                </a:solidFill>
                <a:effectLst/>
                <a:latin typeface="+mn-lt"/>
                <a:ea typeface="+mn-ea"/>
                <a:cs typeface="+mn-cs"/>
              </a:rPr>
              <a:t>  Peters, J., </a:t>
            </a:r>
            <a:r>
              <a:rPr lang="en-US" sz="1200" kern="1200" dirty="0" err="1">
                <a:solidFill>
                  <a:schemeClr val="tx1"/>
                </a:solidFill>
                <a:effectLst/>
                <a:latin typeface="+mn-lt"/>
                <a:ea typeface="+mn-ea"/>
                <a:cs typeface="+mn-cs"/>
              </a:rPr>
              <a:t>Janzing</a:t>
            </a:r>
            <a:r>
              <a:rPr lang="en-US" sz="1200" kern="1200" dirty="0">
                <a:solidFill>
                  <a:schemeClr val="tx1"/>
                </a:solidFill>
                <a:effectLst/>
                <a:latin typeface="+mn-lt"/>
                <a:ea typeface="+mn-ea"/>
                <a:cs typeface="+mn-cs"/>
              </a:rPr>
              <a:t>, D., &amp; </a:t>
            </a:r>
            <a:r>
              <a:rPr lang="en-US" sz="1200" kern="1200" dirty="0" err="1">
                <a:solidFill>
                  <a:schemeClr val="tx1"/>
                </a:solidFill>
                <a:effectLst/>
                <a:latin typeface="+mn-lt"/>
                <a:ea typeface="+mn-ea"/>
                <a:cs typeface="+mn-cs"/>
              </a:rPr>
              <a:t>Schölkopf</a:t>
            </a:r>
            <a:r>
              <a:rPr lang="en-US" sz="1200" kern="1200" dirty="0">
                <a:solidFill>
                  <a:schemeClr val="tx1"/>
                </a:solidFill>
                <a:effectLst/>
                <a:latin typeface="+mn-lt"/>
                <a:ea typeface="+mn-ea"/>
                <a:cs typeface="+mn-cs"/>
              </a:rPr>
              <a:t>, B. (2017). </a:t>
            </a:r>
            <a:r>
              <a:rPr lang="en-US" sz="1200" i="1" kern="1200" dirty="0">
                <a:solidFill>
                  <a:schemeClr val="tx1"/>
                </a:solidFill>
                <a:effectLst/>
                <a:latin typeface="+mn-lt"/>
                <a:ea typeface="+mn-ea"/>
                <a:cs typeface="+mn-cs"/>
              </a:rPr>
              <a:t>Elements of causal inference: foundations and learning algorithms</a:t>
            </a:r>
            <a:r>
              <a:rPr lang="en-US" sz="1200" kern="1200" dirty="0">
                <a:solidFill>
                  <a:schemeClr val="tx1"/>
                </a:solidFill>
                <a:effectLst/>
                <a:latin typeface="+mn-lt"/>
                <a:ea typeface="+mn-ea"/>
                <a:cs typeface="+mn-cs"/>
              </a:rPr>
              <a:t>. MIT press.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r>
              <a:rPr lang="en-US" dirty="0"/>
              <a:t>[Hausman &amp; Woodward 1999] Hausman, D. M., &amp; Woodward, J. (1999). Independence, invariance and the causal Markov condition. </a:t>
            </a:r>
            <a:r>
              <a:rPr lang="en-US" i="1" dirty="0"/>
              <a:t>The British journal for the philosophy of science</a:t>
            </a:r>
            <a:r>
              <a:rPr lang="en-US" dirty="0"/>
              <a:t>, </a:t>
            </a:r>
            <a:r>
              <a:rPr lang="en-US" i="1" dirty="0"/>
              <a:t>50</a:t>
            </a:r>
            <a:r>
              <a:rPr lang="en-US" dirty="0"/>
              <a:t>(4), 521-583.</a:t>
            </a:r>
          </a:p>
        </p:txBody>
      </p:sp>
      <p:sp>
        <p:nvSpPr>
          <p:cNvPr id="4" name="Slide Number Placeholder 3"/>
          <p:cNvSpPr>
            <a:spLocks noGrp="1"/>
          </p:cNvSpPr>
          <p:nvPr>
            <p:ph type="sldNum" sz="quarter" idx="5"/>
          </p:nvPr>
        </p:nvSpPr>
        <p:spPr/>
        <p:txBody>
          <a:bodyPr/>
          <a:lstStyle/>
          <a:p>
            <a:fld id="{D1B04AD2-B2A0-4E66-8625-73A083E506E9}" type="slidenum">
              <a:rPr lang="en-US" smtClean="0"/>
              <a:t>10</a:t>
            </a:fld>
            <a:endParaRPr lang="en-US"/>
          </a:p>
        </p:txBody>
      </p:sp>
    </p:spTree>
    <p:extLst>
      <p:ext uri="{BB962C8B-B14F-4D97-AF65-F5344CB8AC3E}">
        <p14:creationId xmlns:p14="http://schemas.microsoft.com/office/powerpoint/2010/main" val="1730411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11</a:t>
            </a:fld>
            <a:endParaRPr lang="en-US"/>
          </a:p>
        </p:txBody>
      </p:sp>
    </p:spTree>
    <p:extLst>
      <p:ext uri="{BB962C8B-B14F-4D97-AF65-F5344CB8AC3E}">
        <p14:creationId xmlns:p14="http://schemas.microsoft.com/office/powerpoint/2010/main" val="483686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FRM1000"/>
              </a:rPr>
              <a:t>The linguistic cues in the template are sufficient to indicate the correct antecedent, but models may instead learn to rely on the correlation between gender and profession. In this case, the similarity delta is the difference in predictive probability for the profession depending on the gender of the pronoun.</a:t>
            </a:r>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12</a:t>
            </a:fld>
            <a:endParaRPr lang="en-US"/>
          </a:p>
        </p:txBody>
      </p:sp>
    </p:spTree>
    <p:extLst>
      <p:ext uri="{BB962C8B-B14F-4D97-AF65-F5344CB8AC3E}">
        <p14:creationId xmlns:p14="http://schemas.microsoft.com/office/powerpoint/2010/main" val="303295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t>
            </a:r>
            <a:r>
              <a:rPr lang="en-US" sz="1200" dirty="0" err="1"/>
              <a:t>D’Amour</a:t>
            </a:r>
            <a:r>
              <a:rPr lang="en-US" sz="1200" dirty="0"/>
              <a:t> et al. 2020 ] </a:t>
            </a:r>
            <a:r>
              <a:rPr lang="en-US" sz="1200" dirty="0" err="1"/>
              <a:t>D'Amour</a:t>
            </a:r>
            <a:r>
              <a:rPr lang="en-US" sz="1200" dirty="0"/>
              <a:t>, A., et al., 2020, </a:t>
            </a:r>
            <a:r>
              <a:rPr lang="en-US" sz="1200" dirty="0" err="1"/>
              <a:t>Underspecification</a:t>
            </a:r>
            <a:r>
              <a:rPr lang="en-US" sz="1200" dirty="0"/>
              <a:t> Presents Challenges for Credibility in Modern Machine Learning</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13</a:t>
            </a:fld>
            <a:endParaRPr lang="en-US"/>
          </a:p>
        </p:txBody>
      </p:sp>
    </p:spTree>
    <p:extLst>
      <p:ext uri="{BB962C8B-B14F-4D97-AF65-F5344CB8AC3E}">
        <p14:creationId xmlns:p14="http://schemas.microsoft.com/office/powerpoint/2010/main" val="799225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4DDB5538-DA78-4C2C-BF6B-9485BBAF1D80}" type="datetimeFigureOut">
              <a:rPr lang="en-US" smtClean="0"/>
              <a:t>11/9/2021</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4DDB5538-DA78-4C2C-BF6B-9485BBAF1D80}" type="datetimeFigureOut">
              <a:rPr lang="en-US" smtClean="0"/>
              <a:t>11/9/2021</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4DDB5538-DA78-4C2C-BF6B-9485BBAF1D80}" type="datetimeFigureOut">
              <a:rPr lang="en-US" smtClean="0"/>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4DDB5538-DA78-4C2C-BF6B-9485BBAF1D80}" type="datetimeFigureOut">
              <a:rPr lang="en-US" smtClean="0"/>
              <a:t>11/9/2021</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4DDB5538-DA78-4C2C-BF6B-9485BBAF1D80}" type="datetimeFigureOut">
              <a:rPr lang="en-US" smtClean="0"/>
              <a:t>11/9/2021</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DDB5538-DA78-4C2C-BF6B-9485BBAF1D80}" type="datetimeFigureOut">
              <a:rPr lang="en-US" smtClean="0"/>
              <a:t>11/9/2021</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4DDB5538-DA78-4C2C-BF6B-9485BBAF1D80}" type="datetimeFigureOut">
              <a:rPr lang="en-US" smtClean="0"/>
              <a:t>11/9/2021</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DDB5538-DA78-4C2C-BF6B-9485BBAF1D80}" type="datetimeFigureOut">
              <a:rPr lang="en-US" smtClean="0"/>
              <a:t>11/9/2021</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Christian.zoellner@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52EAD-7F88-4BB9-A8E0-32ACDF034DC0}"/>
              </a:ext>
            </a:extLst>
          </p:cNvPr>
          <p:cNvSpPr>
            <a:spLocks noGrp="1"/>
          </p:cNvSpPr>
          <p:nvPr>
            <p:ph type="ctrTitle"/>
          </p:nvPr>
        </p:nvSpPr>
        <p:spPr>
          <a:xfrm>
            <a:off x="1524000" y="1420091"/>
            <a:ext cx="8125691" cy="3364491"/>
          </a:xfrm>
        </p:spPr>
        <p:txBody>
          <a:bodyPr>
            <a:noAutofit/>
          </a:bodyPr>
          <a:lstStyle/>
          <a:p>
            <a:r>
              <a:rPr lang="en-US" altLang="x-none" sz="1600" dirty="0">
                <a:ea typeface="ＭＳ Ｐゴシック" charset="-128"/>
              </a:rPr>
              <a:t>Winter Term 21/22</a:t>
            </a:r>
            <a:br>
              <a:rPr lang="en-US" altLang="x-none" sz="1600" dirty="0">
                <a:ea typeface="ＭＳ Ｐゴシック" charset="-128"/>
              </a:rPr>
            </a:br>
            <a:r>
              <a:rPr lang="en-US" sz="3200" b="1" dirty="0"/>
              <a:t>Adversarial Self-Supervised Learning with Digital Twins</a:t>
            </a:r>
            <a:br>
              <a:rPr lang="en-US" sz="3200" b="1" dirty="0"/>
            </a:br>
            <a:br>
              <a:rPr lang="en-US" sz="3200" dirty="0"/>
            </a:br>
            <a:r>
              <a:rPr lang="en-US" sz="3200" b="1" dirty="0"/>
              <a:t>Lecture-4</a:t>
            </a:r>
            <a:r>
              <a:rPr lang="en-US" sz="3200" b="1"/>
              <a:t>:</a:t>
            </a:r>
            <a:r>
              <a:rPr lang="en-US" sz="3200"/>
              <a:t>Underspecification</a:t>
            </a:r>
            <a:endParaRPr lang="en-US" sz="3200" dirty="0"/>
          </a:p>
        </p:txBody>
      </p:sp>
      <p:sp>
        <p:nvSpPr>
          <p:cNvPr id="3" name="Subtitle 2">
            <a:extLst>
              <a:ext uri="{FF2B5EF4-FFF2-40B4-BE49-F238E27FC236}">
                <a16:creationId xmlns:a16="http://schemas.microsoft.com/office/drawing/2014/main" id="{FAAC66FE-098C-478E-A45A-7469400A3BF8}"/>
              </a:ext>
            </a:extLst>
          </p:cNvPr>
          <p:cNvSpPr>
            <a:spLocks noGrp="1"/>
          </p:cNvSpPr>
          <p:nvPr>
            <p:ph type="subTitle" idx="1"/>
          </p:nvPr>
        </p:nvSpPr>
        <p:spPr>
          <a:xfrm>
            <a:off x="1524000" y="4907756"/>
            <a:ext cx="9144000" cy="1692771"/>
          </a:xfrm>
        </p:spPr>
        <p:txBody>
          <a:bodyPr/>
          <a:lstStyle/>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Prof. Dr. Holger Giese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3"/>
              </a:rPr>
              <a:t>holger.giese@hpi.uni-potsdam.de)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Christian Medeiros Adriano (</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4"/>
              </a:rPr>
              <a:t>christian.adriano@hpi.de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 </a:t>
            </a:r>
            <a:r>
              <a:rPr kumimoji="0" lang="en-US" altLang="x-none" sz="1600" b="1" i="0" u="none" strike="noStrike" kern="1200" cap="none" spc="0" normalizeH="0" baseline="0" noProof="0" dirty="0">
                <a:ln>
                  <a:noFill/>
                </a:ln>
                <a:solidFill>
                  <a:srgbClr val="323232"/>
                </a:solidFill>
                <a:effectLst/>
                <a:uLnTx/>
                <a:uFillTx/>
                <a:latin typeface="Verdana"/>
                <a:ea typeface="ＭＳ Ｐゴシック" charset="-128"/>
                <a:cs typeface="+mn-cs"/>
              </a:rPr>
              <a:t>“Chris”</a:t>
            </a:r>
            <a:endPar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endParaRPr>
          </a:p>
          <a:p>
            <a:pPr marL="0" marR="0" lvl="0" indent="0" algn="ctr" defTabSz="1219170" rtl="0" eaLnBrk="1" fontAlgn="auto" latinLnBrk="0" hangingPunct="1">
              <a:lnSpc>
                <a:spcPts val="2667"/>
              </a:lnSpc>
              <a:spcBef>
                <a:spcPts val="400"/>
              </a:spcBef>
              <a:spcAft>
                <a:spcPts val="400"/>
              </a:spcAft>
              <a:buClrTx/>
              <a:buSzTx/>
              <a:buFont typeface="Arial" panose="020B0604020202020204" pitchFamily="34" charset="0"/>
              <a:buNone/>
              <a:tabLst/>
              <a:defRPr/>
            </a:pPr>
            <a:r>
              <a:rPr lang="en-US" altLang="x-none" sz="1600" dirty="0">
                <a:solidFill>
                  <a:srgbClr val="323232"/>
                </a:solidFill>
                <a:latin typeface="Verdana"/>
                <a:ea typeface="ＭＳ Ｐゴシック" charset="-128"/>
              </a:rPr>
              <a:t>He 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(He.Xu</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hlinkClick r:id="rId5"/>
              </a:rPr>
              <a:t>@hpi.de</a:t>
            </a:r>
            <a:r>
              <a:rPr kumimoji="0" lang="en-US" altLang="x-none" sz="1600" b="0" i="0" u="none" strike="noStrike" kern="1200" cap="none" spc="0" normalizeH="0" baseline="0" noProof="0" dirty="0">
                <a:ln>
                  <a:noFill/>
                </a:ln>
                <a:solidFill>
                  <a:srgbClr val="323232"/>
                </a:solidFill>
                <a:effectLst/>
                <a:uLnTx/>
                <a:uFillTx/>
                <a:latin typeface="Verdana"/>
                <a:ea typeface="ＭＳ Ｐゴシック" charset="-128"/>
                <a:cs typeface="+mn-cs"/>
              </a:rPr>
              <a:t> )</a:t>
            </a:r>
          </a:p>
          <a:p>
            <a:endParaRPr lang="en-US" dirty="0"/>
          </a:p>
        </p:txBody>
      </p:sp>
      <p:sp>
        <p:nvSpPr>
          <p:cNvPr id="4" name="Slide Number Placeholder 3">
            <a:extLst>
              <a:ext uri="{FF2B5EF4-FFF2-40B4-BE49-F238E27FC236}">
                <a16:creationId xmlns:a16="http://schemas.microsoft.com/office/drawing/2014/main" id="{E98E4445-B9A3-412B-8C72-2D279B2D7325}"/>
              </a:ext>
            </a:extLst>
          </p:cNvPr>
          <p:cNvSpPr>
            <a:spLocks noGrp="1"/>
          </p:cNvSpPr>
          <p:nvPr>
            <p:ph type="sldNum" sz="quarter" idx="12"/>
          </p:nvPr>
        </p:nvSpPr>
        <p:spPr/>
        <p:txBody>
          <a:bodyPr/>
          <a:lstStyle/>
          <a:p>
            <a:fld id="{477C7578-46E3-4DC5-9844-CB06902B4F72}" type="slidenum">
              <a:rPr lang="en-US" smtClean="0"/>
              <a:t>1</a:t>
            </a:fld>
            <a:endParaRPr lang="en-US"/>
          </a:p>
        </p:txBody>
      </p:sp>
    </p:spTree>
    <p:extLst>
      <p:ext uri="{BB962C8B-B14F-4D97-AF65-F5344CB8AC3E}">
        <p14:creationId xmlns:p14="http://schemas.microsoft.com/office/powerpoint/2010/main" val="10977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11FA8-B2C4-40B6-AFD1-4F0C3933C4C9}"/>
              </a:ext>
            </a:extLst>
          </p:cNvPr>
          <p:cNvSpPr>
            <a:spLocks noGrp="1"/>
          </p:cNvSpPr>
          <p:nvPr>
            <p:ph type="body" sz="quarter" idx="13"/>
          </p:nvPr>
        </p:nvSpPr>
        <p:spPr>
          <a:xfrm>
            <a:off x="974372" y="1294509"/>
            <a:ext cx="9058764" cy="977581"/>
          </a:xfrm>
        </p:spPr>
        <p:txBody>
          <a:bodyPr>
            <a:normAutofit/>
          </a:bodyPr>
          <a:lstStyle/>
          <a:p>
            <a:pPr lvl="1"/>
            <a:r>
              <a:rPr lang="en-US" dirty="0"/>
              <a:t>Graphs are equivalent if they have the same set of nodes and present the same colliders.</a:t>
            </a:r>
            <a:endParaRPr lang="en-US" sz="2400" dirty="0"/>
          </a:p>
        </p:txBody>
      </p:sp>
      <p:sp>
        <p:nvSpPr>
          <p:cNvPr id="2" name="Title 1">
            <a:extLst>
              <a:ext uri="{FF2B5EF4-FFF2-40B4-BE49-F238E27FC236}">
                <a16:creationId xmlns:a16="http://schemas.microsoft.com/office/drawing/2014/main" id="{06BD215D-183F-4BB6-A40F-6DB1C9CCC15A}"/>
              </a:ext>
            </a:extLst>
          </p:cNvPr>
          <p:cNvSpPr>
            <a:spLocks noGrp="1"/>
          </p:cNvSpPr>
          <p:nvPr>
            <p:ph type="title"/>
          </p:nvPr>
        </p:nvSpPr>
        <p:spPr/>
        <p:txBody>
          <a:bodyPr/>
          <a:lstStyle/>
          <a:p>
            <a:r>
              <a:rPr lang="en-US" dirty="0"/>
              <a:t>Markov equivalence classes</a:t>
            </a:r>
          </a:p>
        </p:txBody>
      </p:sp>
      <p:pic>
        <p:nvPicPr>
          <p:cNvPr id="4" name="Picture 3">
            <a:extLst>
              <a:ext uri="{FF2B5EF4-FFF2-40B4-BE49-F238E27FC236}">
                <a16:creationId xmlns:a16="http://schemas.microsoft.com/office/drawing/2014/main" id="{E34BB2B8-B092-4660-AD7A-B6170DE58AF2}"/>
              </a:ext>
            </a:extLst>
          </p:cNvPr>
          <p:cNvPicPr>
            <a:picLocks noChangeAspect="1"/>
          </p:cNvPicPr>
          <p:nvPr/>
        </p:nvPicPr>
        <p:blipFill>
          <a:blip r:embed="rId3"/>
          <a:stretch>
            <a:fillRect/>
          </a:stretch>
        </p:blipFill>
        <p:spPr>
          <a:xfrm>
            <a:off x="2535129" y="2538476"/>
            <a:ext cx="6343650" cy="1171575"/>
          </a:xfrm>
          <a:prstGeom prst="rect">
            <a:avLst/>
          </a:prstGeom>
        </p:spPr>
      </p:pic>
      <p:sp>
        <p:nvSpPr>
          <p:cNvPr id="5" name="Rectangle 4">
            <a:extLst>
              <a:ext uri="{FF2B5EF4-FFF2-40B4-BE49-F238E27FC236}">
                <a16:creationId xmlns:a16="http://schemas.microsoft.com/office/drawing/2014/main" id="{B3A00279-E7BC-4927-A732-30E189254E83}"/>
              </a:ext>
            </a:extLst>
          </p:cNvPr>
          <p:cNvSpPr/>
          <p:nvPr/>
        </p:nvSpPr>
        <p:spPr>
          <a:xfrm>
            <a:off x="5910154" y="4231041"/>
            <a:ext cx="5703600" cy="369332"/>
          </a:xfrm>
          <a:prstGeom prst="rect">
            <a:avLst/>
          </a:prstGeom>
        </p:spPr>
        <p:txBody>
          <a:bodyPr wrap="square">
            <a:spAutoFit/>
          </a:bodyPr>
          <a:lstStyle/>
          <a:p>
            <a:r>
              <a:rPr lang="pt-BR" dirty="0"/>
              <a:t>source: [Peters, Janzing &amp; Sch</a:t>
            </a:r>
            <a:r>
              <a:rPr lang="de-DE" dirty="0" err="1"/>
              <a:t>ölkopf</a:t>
            </a:r>
            <a:r>
              <a:rPr lang="de-DE" dirty="0"/>
              <a:t> 201</a:t>
            </a:r>
            <a:r>
              <a:rPr lang="en-US" dirty="0"/>
              <a:t>7]</a:t>
            </a:r>
          </a:p>
        </p:txBody>
      </p:sp>
      <p:sp>
        <p:nvSpPr>
          <p:cNvPr id="11" name="Freeform: Shape 10">
            <a:extLst>
              <a:ext uri="{FF2B5EF4-FFF2-40B4-BE49-F238E27FC236}">
                <a16:creationId xmlns:a16="http://schemas.microsoft.com/office/drawing/2014/main" id="{E91EC077-8F3A-4522-9A75-1384B157C7A9}"/>
              </a:ext>
            </a:extLst>
          </p:cNvPr>
          <p:cNvSpPr/>
          <p:nvPr/>
        </p:nvSpPr>
        <p:spPr bwMode="gray">
          <a:xfrm rot="10800000">
            <a:off x="3368430" y="3059467"/>
            <a:ext cx="406400" cy="234461"/>
          </a:xfrm>
          <a:custGeom>
            <a:avLst/>
            <a:gdLst>
              <a:gd name="connsiteX0" fmla="*/ 0 w 406400"/>
              <a:gd name="connsiteY0" fmla="*/ 234461 h 234461"/>
              <a:gd name="connsiteX1" fmla="*/ 195385 w 406400"/>
              <a:gd name="connsiteY1" fmla="*/ 0 h 234461"/>
              <a:gd name="connsiteX2" fmla="*/ 406400 w 406400"/>
              <a:gd name="connsiteY2" fmla="*/ 234461 h 234461"/>
              <a:gd name="connsiteX3" fmla="*/ 406400 w 406400"/>
              <a:gd name="connsiteY3" fmla="*/ 234461 h 234461"/>
            </a:gdLst>
            <a:ahLst/>
            <a:cxnLst>
              <a:cxn ang="0">
                <a:pos x="connsiteX0" y="connsiteY0"/>
              </a:cxn>
              <a:cxn ang="0">
                <a:pos x="connsiteX1" y="connsiteY1"/>
              </a:cxn>
              <a:cxn ang="0">
                <a:pos x="connsiteX2" y="connsiteY2"/>
              </a:cxn>
              <a:cxn ang="0">
                <a:pos x="connsiteX3" y="connsiteY3"/>
              </a:cxn>
            </a:cxnLst>
            <a:rect l="l" t="t" r="r" b="b"/>
            <a:pathLst>
              <a:path w="406400" h="234461">
                <a:moveTo>
                  <a:pt x="0" y="234461"/>
                </a:moveTo>
                <a:cubicBezTo>
                  <a:pt x="63826" y="117230"/>
                  <a:pt x="127652" y="0"/>
                  <a:pt x="195385" y="0"/>
                </a:cubicBezTo>
                <a:cubicBezTo>
                  <a:pt x="263118" y="0"/>
                  <a:pt x="406400" y="234461"/>
                  <a:pt x="406400" y="234461"/>
                </a:cubicBezTo>
                <a:lnTo>
                  <a:pt x="406400" y="234461"/>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Shape 11">
            <a:extLst>
              <a:ext uri="{FF2B5EF4-FFF2-40B4-BE49-F238E27FC236}">
                <a16:creationId xmlns:a16="http://schemas.microsoft.com/office/drawing/2014/main" id="{9FEC60FC-B0E5-43BF-8E45-A921C2FC0C5B}"/>
              </a:ext>
            </a:extLst>
          </p:cNvPr>
          <p:cNvSpPr/>
          <p:nvPr/>
        </p:nvSpPr>
        <p:spPr bwMode="gray">
          <a:xfrm rot="10800000">
            <a:off x="5503754" y="3021377"/>
            <a:ext cx="406400" cy="234461"/>
          </a:xfrm>
          <a:custGeom>
            <a:avLst/>
            <a:gdLst>
              <a:gd name="connsiteX0" fmla="*/ 0 w 406400"/>
              <a:gd name="connsiteY0" fmla="*/ 234461 h 234461"/>
              <a:gd name="connsiteX1" fmla="*/ 195385 w 406400"/>
              <a:gd name="connsiteY1" fmla="*/ 0 h 234461"/>
              <a:gd name="connsiteX2" fmla="*/ 406400 w 406400"/>
              <a:gd name="connsiteY2" fmla="*/ 234461 h 234461"/>
              <a:gd name="connsiteX3" fmla="*/ 406400 w 406400"/>
              <a:gd name="connsiteY3" fmla="*/ 234461 h 234461"/>
            </a:gdLst>
            <a:ahLst/>
            <a:cxnLst>
              <a:cxn ang="0">
                <a:pos x="connsiteX0" y="connsiteY0"/>
              </a:cxn>
              <a:cxn ang="0">
                <a:pos x="connsiteX1" y="connsiteY1"/>
              </a:cxn>
              <a:cxn ang="0">
                <a:pos x="connsiteX2" y="connsiteY2"/>
              </a:cxn>
              <a:cxn ang="0">
                <a:pos x="connsiteX3" y="connsiteY3"/>
              </a:cxn>
            </a:cxnLst>
            <a:rect l="l" t="t" r="r" b="b"/>
            <a:pathLst>
              <a:path w="406400" h="234461">
                <a:moveTo>
                  <a:pt x="0" y="234461"/>
                </a:moveTo>
                <a:cubicBezTo>
                  <a:pt x="63826" y="117230"/>
                  <a:pt x="127652" y="0"/>
                  <a:pt x="195385" y="0"/>
                </a:cubicBezTo>
                <a:cubicBezTo>
                  <a:pt x="263118" y="0"/>
                  <a:pt x="406400" y="234461"/>
                  <a:pt x="406400" y="234461"/>
                </a:cubicBezTo>
                <a:lnTo>
                  <a:pt x="406400" y="234461"/>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Shape 12">
            <a:extLst>
              <a:ext uri="{FF2B5EF4-FFF2-40B4-BE49-F238E27FC236}">
                <a16:creationId xmlns:a16="http://schemas.microsoft.com/office/drawing/2014/main" id="{A28636C9-1E11-4F99-B971-162DC70EE5F8}"/>
              </a:ext>
            </a:extLst>
          </p:cNvPr>
          <p:cNvSpPr/>
          <p:nvPr/>
        </p:nvSpPr>
        <p:spPr bwMode="gray">
          <a:xfrm rot="10800000">
            <a:off x="7615632" y="3059466"/>
            <a:ext cx="406400" cy="234461"/>
          </a:xfrm>
          <a:custGeom>
            <a:avLst/>
            <a:gdLst>
              <a:gd name="connsiteX0" fmla="*/ 0 w 406400"/>
              <a:gd name="connsiteY0" fmla="*/ 234461 h 234461"/>
              <a:gd name="connsiteX1" fmla="*/ 195385 w 406400"/>
              <a:gd name="connsiteY1" fmla="*/ 0 h 234461"/>
              <a:gd name="connsiteX2" fmla="*/ 406400 w 406400"/>
              <a:gd name="connsiteY2" fmla="*/ 234461 h 234461"/>
              <a:gd name="connsiteX3" fmla="*/ 406400 w 406400"/>
              <a:gd name="connsiteY3" fmla="*/ 234461 h 234461"/>
            </a:gdLst>
            <a:ahLst/>
            <a:cxnLst>
              <a:cxn ang="0">
                <a:pos x="connsiteX0" y="connsiteY0"/>
              </a:cxn>
              <a:cxn ang="0">
                <a:pos x="connsiteX1" y="connsiteY1"/>
              </a:cxn>
              <a:cxn ang="0">
                <a:pos x="connsiteX2" y="connsiteY2"/>
              </a:cxn>
              <a:cxn ang="0">
                <a:pos x="connsiteX3" y="connsiteY3"/>
              </a:cxn>
            </a:cxnLst>
            <a:rect l="l" t="t" r="r" b="b"/>
            <a:pathLst>
              <a:path w="406400" h="234461">
                <a:moveTo>
                  <a:pt x="0" y="234461"/>
                </a:moveTo>
                <a:cubicBezTo>
                  <a:pt x="63826" y="117230"/>
                  <a:pt x="127652" y="0"/>
                  <a:pt x="195385" y="0"/>
                </a:cubicBezTo>
                <a:cubicBezTo>
                  <a:pt x="263118" y="0"/>
                  <a:pt x="406400" y="234461"/>
                  <a:pt x="406400" y="234461"/>
                </a:cubicBezTo>
                <a:lnTo>
                  <a:pt x="406400" y="234461"/>
                </a:lnTo>
              </a:path>
            </a:pathLst>
          </a:cu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142757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CB84BD-3814-4868-96C1-157E42CFAE8A}"/>
              </a:ext>
            </a:extLst>
          </p:cNvPr>
          <p:cNvSpPr>
            <a:spLocks noGrp="1"/>
          </p:cNvSpPr>
          <p:nvPr>
            <p:ph type="body" sz="quarter" idx="13"/>
          </p:nvPr>
        </p:nvSpPr>
        <p:spPr>
          <a:xfrm>
            <a:off x="478369" y="1225486"/>
            <a:ext cx="11474451" cy="1115690"/>
          </a:xfrm>
        </p:spPr>
        <p:txBody>
          <a:bodyPr/>
          <a:lstStyle/>
          <a:p>
            <a:r>
              <a:rPr lang="en-US" dirty="0"/>
              <a:t>Epidemiological Model SIR</a:t>
            </a:r>
          </a:p>
          <a:p>
            <a:pPr marL="0" indent="0" algn="l">
              <a:buNone/>
            </a:pPr>
            <a:r>
              <a:rPr lang="en-US" sz="1800" b="0" i="0" u="none" strike="noStrike" baseline="0" dirty="0">
                <a:latin typeface="SFRM1000"/>
              </a:rPr>
              <a:t>Which correspond to transmission rate (</a:t>
            </a:r>
            <a:r>
              <a:rPr lang="el-GR" sz="1800" b="0" i="0" u="none" strike="noStrike" baseline="0" dirty="0">
                <a:latin typeface="Verdana" panose="020B0604030504040204" pitchFamily="34" charset="0"/>
                <a:ea typeface="Verdana" panose="020B0604030504040204" pitchFamily="34" charset="0"/>
              </a:rPr>
              <a:t>β</a:t>
            </a:r>
            <a:r>
              <a:rPr lang="en-US" sz="1800" b="0" i="0" u="none" strike="noStrike" baseline="0" dirty="0">
                <a:latin typeface="SFRM1000"/>
              </a:rPr>
              <a:t>)</a:t>
            </a:r>
            <a:r>
              <a:rPr lang="en-US" sz="1800" b="0" i="0" u="none" strike="noStrike" baseline="0" dirty="0">
                <a:latin typeface="Verdana" panose="020B0604030504040204" pitchFamily="34" charset="0"/>
                <a:ea typeface="Verdana" panose="020B0604030504040204" pitchFamily="34" charset="0"/>
              </a:rPr>
              <a:t>, </a:t>
            </a:r>
            <a:r>
              <a:rPr lang="en-US" sz="1800" b="0" i="0" u="none" strike="noStrike" baseline="0" dirty="0">
                <a:latin typeface="SFRM1000"/>
              </a:rPr>
              <a:t>number of susceptible (</a:t>
            </a:r>
            <a:r>
              <a:rPr lang="en-US" sz="1800" b="0" i="0" u="none" strike="noStrike" baseline="0" dirty="0">
                <a:latin typeface="CMMI10"/>
              </a:rPr>
              <a:t>S</a:t>
            </a:r>
            <a:r>
              <a:rPr lang="en-US" sz="1800" b="0" i="0" u="none" strike="noStrike" baseline="0" dirty="0">
                <a:latin typeface="SFRM1000"/>
              </a:rPr>
              <a:t>), infected (</a:t>
            </a:r>
            <a:r>
              <a:rPr lang="en-US" sz="1800" b="0" i="0" u="none" strike="noStrike" baseline="0" dirty="0">
                <a:latin typeface="CMMI10"/>
              </a:rPr>
              <a:t>I</a:t>
            </a:r>
            <a:r>
              <a:rPr lang="en-US" sz="1800" b="0" i="0" u="none" strike="noStrike" baseline="0" dirty="0">
                <a:latin typeface="SFRM1000"/>
              </a:rPr>
              <a:t>), and recovered (</a:t>
            </a:r>
            <a:r>
              <a:rPr lang="en-US" sz="1800" b="0" i="0" u="none" strike="noStrike" baseline="0" dirty="0">
                <a:latin typeface="CMMI10"/>
              </a:rPr>
              <a:t>R</a:t>
            </a:r>
            <a:r>
              <a:rPr lang="en-US" sz="1800" b="0" i="0" u="none" strike="noStrike" baseline="0" dirty="0">
                <a:latin typeface="SFRM1000"/>
              </a:rPr>
              <a:t>) individuals in a population of size </a:t>
            </a:r>
            <a:r>
              <a:rPr lang="en-US" sz="1800" b="0" i="0" u="none" strike="noStrike" baseline="0" dirty="0">
                <a:latin typeface="CMMI10"/>
              </a:rPr>
              <a:t>N</a:t>
            </a:r>
            <a:r>
              <a:rPr lang="en-US" sz="1800" b="0" i="0" u="none" strike="noStrike" baseline="0" dirty="0">
                <a:latin typeface="SFRM1000"/>
              </a:rPr>
              <a:t>, and </a:t>
            </a:r>
            <a:r>
              <a:rPr lang="en-US" sz="1800" dirty="0">
                <a:latin typeface="SFRM1000"/>
              </a:rPr>
              <a:t>average duration of infection (D). </a:t>
            </a:r>
          </a:p>
        </p:txBody>
      </p:sp>
      <p:sp>
        <p:nvSpPr>
          <p:cNvPr id="3" name="Title 2">
            <a:extLst>
              <a:ext uri="{FF2B5EF4-FFF2-40B4-BE49-F238E27FC236}">
                <a16:creationId xmlns:a16="http://schemas.microsoft.com/office/drawing/2014/main" id="{CEC3B525-B555-4DB9-9BEC-FBEEFC185E95}"/>
              </a:ext>
            </a:extLst>
          </p:cNvPr>
          <p:cNvSpPr>
            <a:spLocks noGrp="1"/>
          </p:cNvSpPr>
          <p:nvPr>
            <p:ph type="title"/>
          </p:nvPr>
        </p:nvSpPr>
        <p:spPr/>
        <p:txBody>
          <a:bodyPr/>
          <a:lstStyle/>
          <a:p>
            <a:r>
              <a:rPr lang="en-US" dirty="0"/>
              <a:t>Example of Under-Specification </a:t>
            </a:r>
            <a:r>
              <a:rPr lang="en-US" sz="2000" dirty="0"/>
              <a:t>[</a:t>
            </a:r>
            <a:r>
              <a:rPr lang="en-US" sz="2000" dirty="0" err="1"/>
              <a:t>D’Amour</a:t>
            </a:r>
            <a:r>
              <a:rPr lang="en-US" sz="2000" dirty="0"/>
              <a:t> 2020]</a:t>
            </a:r>
            <a:endParaRPr lang="en-US" dirty="0"/>
          </a:p>
        </p:txBody>
      </p:sp>
      <p:pic>
        <p:nvPicPr>
          <p:cNvPr id="5" name="Picture 4">
            <a:extLst>
              <a:ext uri="{FF2B5EF4-FFF2-40B4-BE49-F238E27FC236}">
                <a16:creationId xmlns:a16="http://schemas.microsoft.com/office/drawing/2014/main" id="{9AEB54CA-AD42-4C5B-BFDE-E41C2E43CBE9}"/>
              </a:ext>
            </a:extLst>
          </p:cNvPr>
          <p:cNvPicPr>
            <a:picLocks noChangeAspect="1"/>
          </p:cNvPicPr>
          <p:nvPr/>
        </p:nvPicPr>
        <p:blipFill>
          <a:blip r:embed="rId3"/>
          <a:stretch>
            <a:fillRect/>
          </a:stretch>
        </p:blipFill>
        <p:spPr>
          <a:xfrm>
            <a:off x="1605704" y="3410035"/>
            <a:ext cx="8624634" cy="3303964"/>
          </a:xfrm>
          <a:prstGeom prst="rect">
            <a:avLst/>
          </a:prstGeom>
        </p:spPr>
      </p:pic>
      <p:pic>
        <p:nvPicPr>
          <p:cNvPr id="7" name="Picture 6">
            <a:extLst>
              <a:ext uri="{FF2B5EF4-FFF2-40B4-BE49-F238E27FC236}">
                <a16:creationId xmlns:a16="http://schemas.microsoft.com/office/drawing/2014/main" id="{DCE78128-56AC-498B-A410-3D7EE1045699}"/>
              </a:ext>
            </a:extLst>
          </p:cNvPr>
          <p:cNvPicPr>
            <a:picLocks noChangeAspect="1"/>
          </p:cNvPicPr>
          <p:nvPr/>
        </p:nvPicPr>
        <p:blipFill>
          <a:blip r:embed="rId4"/>
          <a:stretch>
            <a:fillRect/>
          </a:stretch>
        </p:blipFill>
        <p:spPr>
          <a:xfrm>
            <a:off x="4087202" y="921772"/>
            <a:ext cx="6143136" cy="843657"/>
          </a:xfrm>
          <a:prstGeom prst="rect">
            <a:avLst/>
          </a:prstGeom>
        </p:spPr>
      </p:pic>
      <p:sp>
        <p:nvSpPr>
          <p:cNvPr id="9" name="TextBox 8">
            <a:extLst>
              <a:ext uri="{FF2B5EF4-FFF2-40B4-BE49-F238E27FC236}">
                <a16:creationId xmlns:a16="http://schemas.microsoft.com/office/drawing/2014/main" id="{DCC2B2C2-57B4-4E95-BFAB-E38B051A1DA3}"/>
              </a:ext>
            </a:extLst>
          </p:cNvPr>
          <p:cNvSpPr txBox="1"/>
          <p:nvPr/>
        </p:nvSpPr>
        <p:spPr bwMode="gray">
          <a:xfrm>
            <a:off x="356909" y="2491010"/>
            <a:ext cx="11027866" cy="1015663"/>
          </a:xfrm>
          <a:prstGeom prst="rect">
            <a:avLst/>
          </a:prstGeom>
          <a:noFill/>
        </p:spPr>
        <p:txBody>
          <a:bodyPr wrap="square">
            <a:spAutoFit/>
          </a:bodyPr>
          <a:lstStyle/>
          <a:p>
            <a:pPr marL="285750" indent="-285750" algn="l">
              <a:buClr>
                <a:srgbClr val="C00000"/>
              </a:buClr>
              <a:buSzPct val="120000"/>
              <a:buFont typeface="Wingdings" panose="05000000000000000000" pitchFamily="2" charset="2"/>
              <a:buChar char="§"/>
            </a:pPr>
            <a:r>
              <a:rPr lang="en-US" sz="2000" dirty="0">
                <a:latin typeface="SFRM1000"/>
              </a:rPr>
              <a:t>Simulate with different initializations for D (D</a:t>
            </a:r>
            <a:r>
              <a:rPr lang="en-US" sz="2000" baseline="-25000" dirty="0">
                <a:latin typeface="SFRM1000"/>
              </a:rPr>
              <a:t>0</a:t>
            </a:r>
            <a:r>
              <a:rPr lang="en-US" sz="2000" dirty="0">
                <a:latin typeface="SFRM1000"/>
              </a:rPr>
              <a:t>) to</a:t>
            </a:r>
            <a:r>
              <a:rPr lang="en-US" sz="2000" b="0" i="0" u="none" strike="noStrike" baseline="0" dirty="0">
                <a:latin typeface="SFRM1000"/>
              </a:rPr>
              <a:t> generate a full trajectory from the SIR model for a full time-course </a:t>
            </a:r>
            <a:r>
              <a:rPr lang="en-US" sz="2000" b="0" i="1" u="none" strike="noStrike" baseline="0" dirty="0">
                <a:latin typeface="CMMI10"/>
              </a:rPr>
              <a:t>T</a:t>
            </a:r>
            <a:r>
              <a:rPr lang="en-US" sz="2000" b="0" i="0" u="none" strike="noStrike" baseline="0" dirty="0">
                <a:latin typeface="SFRM1000"/>
              </a:rPr>
              <a:t>, but learn the parameters </a:t>
            </a:r>
            <a:r>
              <a:rPr lang="en-US" sz="2000" b="0" i="0" u="none" strike="noStrike" baseline="0" dirty="0">
                <a:latin typeface="CMR10"/>
              </a:rPr>
              <a:t>(</a:t>
            </a:r>
            <a:r>
              <a:rPr lang="el-GR" sz="2000" b="0" i="0" u="none" strike="noStrike" baseline="0" dirty="0">
                <a:latin typeface="Verdana" panose="020B0604030504040204" pitchFamily="34" charset="0"/>
                <a:ea typeface="Verdana" panose="020B0604030504040204" pitchFamily="34" charset="0"/>
              </a:rPr>
              <a:t>β</a:t>
            </a:r>
            <a:r>
              <a:rPr lang="en-US" sz="2000" b="0" i="0" u="none" strike="noStrike" baseline="0" dirty="0">
                <a:latin typeface="CMMI10"/>
              </a:rPr>
              <a:t>;D</a:t>
            </a:r>
            <a:r>
              <a:rPr lang="en-US" sz="2000" b="0" i="0" u="none" strike="noStrike" baseline="0" dirty="0">
                <a:latin typeface="CMR10"/>
              </a:rPr>
              <a:t>) </a:t>
            </a:r>
            <a:r>
              <a:rPr lang="en-US" sz="2000" b="0" i="0" u="none" strike="noStrike" baseline="0" dirty="0">
                <a:latin typeface="SFRM1000"/>
              </a:rPr>
              <a:t>from data of observed infections up to some time </a:t>
            </a:r>
            <a:r>
              <a:rPr lang="en-US" sz="2000" b="0" i="0" u="none" strike="noStrike" baseline="0" dirty="0">
                <a:latin typeface="CMMI10"/>
              </a:rPr>
              <a:t>T</a:t>
            </a:r>
            <a:r>
              <a:rPr lang="en-US" sz="2000" b="0" i="0" u="none" strike="noStrike" baseline="-25000" dirty="0">
                <a:latin typeface="SFRM0700"/>
              </a:rPr>
              <a:t>obs</a:t>
            </a:r>
            <a:r>
              <a:rPr lang="en-US" sz="2000" b="0" i="0" u="none" strike="noStrike" baseline="0" dirty="0">
                <a:latin typeface="SFRM0700"/>
              </a:rPr>
              <a:t> </a:t>
            </a:r>
            <a:r>
              <a:rPr lang="en-US" sz="2000" b="0" i="0" u="none" strike="noStrike" baseline="0" dirty="0">
                <a:latin typeface="CMMI10"/>
              </a:rPr>
              <a:t>&lt; T</a:t>
            </a:r>
            <a:endParaRPr lang="en-US" sz="2000" dirty="0"/>
          </a:p>
        </p:txBody>
      </p:sp>
    </p:spTree>
    <p:extLst>
      <p:ext uri="{BB962C8B-B14F-4D97-AF65-F5344CB8AC3E}">
        <p14:creationId xmlns:p14="http://schemas.microsoft.com/office/powerpoint/2010/main" val="28954952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AED05E-8DD0-4D0E-8206-0D807B2E2BF3}"/>
              </a:ext>
            </a:extLst>
          </p:cNvPr>
          <p:cNvSpPr>
            <a:spLocks noGrp="1"/>
          </p:cNvSpPr>
          <p:nvPr>
            <p:ph type="body" sz="quarter" idx="13"/>
          </p:nvPr>
        </p:nvSpPr>
        <p:spPr>
          <a:xfrm>
            <a:off x="358773" y="822363"/>
            <a:ext cx="11559689" cy="664093"/>
          </a:xfrm>
          <a:solidFill>
            <a:schemeClr val="bg1"/>
          </a:solidFill>
        </p:spPr>
        <p:txBody>
          <a:bodyPr/>
          <a:lstStyle/>
          <a:p>
            <a:pPr algn="l"/>
            <a:r>
              <a:rPr lang="en-US" sz="1800" dirty="0">
                <a:latin typeface="SFRM1000"/>
              </a:rPr>
              <a:t>G</a:t>
            </a:r>
            <a:r>
              <a:rPr lang="en-US" sz="1800" b="0" i="0" u="none" strike="noStrike" baseline="0" dirty="0">
                <a:latin typeface="SFRM1000"/>
              </a:rPr>
              <a:t>ender-based shortcuts on two previously proposed benchmarks: a semantic textual similarity (STS) task and a pronoun resolution task  </a:t>
            </a:r>
            <a:r>
              <a:rPr lang="en-US" sz="1800" b="1" i="0" u="none" strike="noStrike" baseline="0" dirty="0">
                <a:latin typeface="SFRM1000"/>
              </a:rPr>
              <a:t>“The engineer alerted the scientist that her design specifications were not compliant.”</a:t>
            </a:r>
            <a:endParaRPr lang="en-US" dirty="0"/>
          </a:p>
        </p:txBody>
      </p:sp>
      <p:sp>
        <p:nvSpPr>
          <p:cNvPr id="3" name="Title 2">
            <a:extLst>
              <a:ext uri="{FF2B5EF4-FFF2-40B4-BE49-F238E27FC236}">
                <a16:creationId xmlns:a16="http://schemas.microsoft.com/office/drawing/2014/main" id="{D492C4F8-9369-4732-8C3E-70A797E28BC3}"/>
              </a:ext>
            </a:extLst>
          </p:cNvPr>
          <p:cNvSpPr>
            <a:spLocks noGrp="1"/>
          </p:cNvSpPr>
          <p:nvPr>
            <p:ph type="title"/>
          </p:nvPr>
        </p:nvSpPr>
        <p:spPr>
          <a:xfrm>
            <a:off x="478369" y="144001"/>
            <a:ext cx="9169401" cy="555840"/>
          </a:xfrm>
        </p:spPr>
        <p:txBody>
          <a:bodyPr/>
          <a:lstStyle/>
          <a:p>
            <a:r>
              <a:rPr lang="en-US" dirty="0"/>
              <a:t>Gendered Correlations in Downstream Tasks </a:t>
            </a:r>
            <a:r>
              <a:rPr lang="en-US" sz="1400" dirty="0"/>
              <a:t>[</a:t>
            </a:r>
            <a:r>
              <a:rPr lang="en-US" sz="1400" dirty="0" err="1"/>
              <a:t>D’Amour</a:t>
            </a:r>
            <a:r>
              <a:rPr lang="en-US" sz="1400" dirty="0"/>
              <a:t> 2020]</a:t>
            </a:r>
            <a:endParaRPr lang="en-US" dirty="0"/>
          </a:p>
        </p:txBody>
      </p:sp>
      <p:pic>
        <p:nvPicPr>
          <p:cNvPr id="7" name="Picture 6">
            <a:extLst>
              <a:ext uri="{FF2B5EF4-FFF2-40B4-BE49-F238E27FC236}">
                <a16:creationId xmlns:a16="http://schemas.microsoft.com/office/drawing/2014/main" id="{FA501C75-EF91-4572-B44D-52EAB4346F95}"/>
              </a:ext>
            </a:extLst>
          </p:cNvPr>
          <p:cNvPicPr>
            <a:picLocks noChangeAspect="1"/>
          </p:cNvPicPr>
          <p:nvPr/>
        </p:nvPicPr>
        <p:blipFill>
          <a:blip r:embed="rId3"/>
          <a:stretch>
            <a:fillRect/>
          </a:stretch>
        </p:blipFill>
        <p:spPr>
          <a:xfrm>
            <a:off x="2024185" y="3224070"/>
            <a:ext cx="8127999" cy="3633929"/>
          </a:xfrm>
          <a:prstGeom prst="rect">
            <a:avLst/>
          </a:prstGeom>
        </p:spPr>
      </p:pic>
      <p:sp>
        <p:nvSpPr>
          <p:cNvPr id="9" name="TextBox 8">
            <a:extLst>
              <a:ext uri="{FF2B5EF4-FFF2-40B4-BE49-F238E27FC236}">
                <a16:creationId xmlns:a16="http://schemas.microsoft.com/office/drawing/2014/main" id="{A432BDB9-73D3-4FB4-B44A-E6118CCD2197}"/>
              </a:ext>
            </a:extLst>
          </p:cNvPr>
          <p:cNvSpPr txBox="1"/>
          <p:nvPr/>
        </p:nvSpPr>
        <p:spPr bwMode="gray">
          <a:xfrm>
            <a:off x="446849" y="1768893"/>
            <a:ext cx="11383536" cy="1754326"/>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baseline="0" dirty="0">
                <a:latin typeface="SFTI1000"/>
              </a:rPr>
              <a:t>similarity delta = </a:t>
            </a:r>
            <a:r>
              <a:rPr lang="en-US" sz="1800" b="0" i="0" u="none" strike="noStrike" baseline="0" dirty="0">
                <a:latin typeface="SFRM1000"/>
              </a:rPr>
              <a:t>sim</a:t>
            </a:r>
            <a:r>
              <a:rPr lang="en-US" sz="1800" b="0" i="0" u="none" strike="noStrike" baseline="0" dirty="0">
                <a:latin typeface="CMR10"/>
              </a:rPr>
              <a:t>(</a:t>
            </a:r>
            <a:r>
              <a:rPr lang="en-US" sz="1800" b="0" i="0" u="none" strike="noStrike" baseline="0" dirty="0">
                <a:latin typeface="SFRM1000"/>
              </a:rPr>
              <a:t>“a woman is walking”</a:t>
            </a:r>
            <a:r>
              <a:rPr lang="en-US" sz="1800" b="0" i="0" u="none" strike="noStrike" baseline="0" dirty="0">
                <a:latin typeface="CMMI10"/>
              </a:rPr>
              <a:t>; </a:t>
            </a:r>
            <a:r>
              <a:rPr lang="en-US" sz="1800" b="0" i="0" u="none" strike="noStrike" baseline="0" dirty="0">
                <a:latin typeface="SFRM1000"/>
              </a:rPr>
              <a:t>“a doctor is walking”</a:t>
            </a:r>
            <a:r>
              <a:rPr lang="en-US" sz="1800" b="0" i="0" u="none" strike="noStrike" baseline="0" dirty="0">
                <a:latin typeface="CMR10"/>
              </a:rPr>
              <a:t>) -</a:t>
            </a:r>
            <a:r>
              <a:rPr lang="en-US" sz="1800" b="0" i="0" u="none" strike="noStrike" baseline="0" dirty="0">
                <a:latin typeface="CMSY10"/>
              </a:rPr>
              <a:t> </a:t>
            </a:r>
            <a:r>
              <a:rPr lang="en-US" sz="1800" b="0" i="0" u="none" strike="noStrike" baseline="0" dirty="0">
                <a:latin typeface="SFRM1000"/>
              </a:rPr>
              <a:t>sim</a:t>
            </a:r>
            <a:r>
              <a:rPr lang="en-US" sz="1800" b="0" i="0" u="none" strike="noStrike" baseline="0" dirty="0">
                <a:latin typeface="CMR10"/>
              </a:rPr>
              <a:t>(</a:t>
            </a:r>
            <a:r>
              <a:rPr lang="en-US" sz="1800" b="0" i="0" u="none" strike="noStrike" baseline="0" dirty="0">
                <a:latin typeface="SFRM1000"/>
              </a:rPr>
              <a:t>“a man is walking”</a:t>
            </a:r>
            <a:r>
              <a:rPr lang="en-US" sz="1800" b="0" i="0" u="none" strike="noStrike" baseline="0" dirty="0">
                <a:latin typeface="CMMI10"/>
              </a:rPr>
              <a:t>; </a:t>
            </a:r>
            <a:r>
              <a:rPr lang="en-US" sz="1800" b="0" i="0" u="none" strike="noStrike" baseline="0" dirty="0">
                <a:latin typeface="SFRM1000"/>
              </a:rPr>
              <a:t>“a doctor is walking”</a:t>
            </a:r>
            <a:r>
              <a:rPr lang="en-US" sz="1800" b="0" i="0" u="none" strike="noStrike" baseline="0" dirty="0">
                <a:latin typeface="CMR10"/>
              </a:rPr>
              <a:t>)</a:t>
            </a:r>
          </a:p>
          <a:p>
            <a:pPr marL="285750" indent="-285750" algn="l">
              <a:buFont typeface="Arial" panose="020B0604020202020204" pitchFamily="34" charset="0"/>
              <a:buChar char="•"/>
            </a:pPr>
            <a:r>
              <a:rPr lang="en-US" dirty="0">
                <a:latin typeface="SFRM1000"/>
              </a:rPr>
              <a:t>pronoun resolution task = </a:t>
            </a:r>
            <a:r>
              <a:rPr lang="en-US" sz="1800" b="0" i="0" u="none" strike="noStrike" baseline="0" dirty="0">
                <a:latin typeface="SFRM1000"/>
              </a:rPr>
              <a:t>a sentence with a pronoun that could refer to one of two possible antecedents (one is a profession), and the predictor must determine which of the antecedents is the correct one.</a:t>
            </a:r>
            <a:endParaRPr lang="en-US" sz="1800" b="0" i="0" u="none" strike="noStrike" baseline="0" dirty="0">
              <a:latin typeface="CMR10"/>
            </a:endParaRPr>
          </a:p>
          <a:p>
            <a:pPr marL="285750" indent="-285750">
              <a:buFont typeface="Arial" panose="020B0604020202020204" pitchFamily="34" charset="0"/>
              <a:buChar char="•"/>
            </a:pPr>
            <a:r>
              <a:rPr lang="en-US" dirty="0">
                <a:latin typeface="SFRM1000"/>
              </a:rPr>
              <a:t>g</a:t>
            </a:r>
            <a:r>
              <a:rPr lang="en-US" sz="1800" b="0" i="0" u="none" strike="noStrike" baseline="0" dirty="0">
                <a:latin typeface="SFRM1000"/>
              </a:rPr>
              <a:t>oal = how the </a:t>
            </a:r>
            <a:r>
              <a:rPr lang="en-US" sz="1800" b="0" i="0" u="none" strike="noStrike" baseline="0" dirty="0" err="1">
                <a:latin typeface="SFRM1000"/>
              </a:rPr>
              <a:t>sensitivy</a:t>
            </a:r>
            <a:r>
              <a:rPr lang="en-US" sz="1800" b="0" i="0" u="none" strike="noStrike" baseline="0" dirty="0">
                <a:latin typeface="SFRM1000"/>
              </a:rPr>
              <a:t> are predictions to gender signals? How similarity delta for each profession correlates with the percentage of women actually employed in that profession (U.S. Bureau of Labor Statistics [BLS; </a:t>
            </a:r>
            <a:r>
              <a:rPr lang="en-US" sz="1800" b="0" i="0" u="none" strike="noStrike" baseline="0" dirty="0" err="1">
                <a:latin typeface="SFRM1000"/>
              </a:rPr>
              <a:t>Rudinger</a:t>
            </a:r>
            <a:r>
              <a:rPr lang="en-US" sz="1800" b="0" i="0" u="none" strike="noStrike" baseline="0" dirty="0">
                <a:latin typeface="SFRM1000"/>
              </a:rPr>
              <a:t> et al., 2018).</a:t>
            </a:r>
            <a:endParaRPr lang="en-US" dirty="0">
              <a:latin typeface="CMMI10"/>
            </a:endParaRPr>
          </a:p>
        </p:txBody>
      </p:sp>
      <p:sp>
        <p:nvSpPr>
          <p:cNvPr id="10" name="Oval 9">
            <a:extLst>
              <a:ext uri="{FF2B5EF4-FFF2-40B4-BE49-F238E27FC236}">
                <a16:creationId xmlns:a16="http://schemas.microsoft.com/office/drawing/2014/main" id="{CF1F906E-F0B2-44A8-B023-B340B67D6996}"/>
              </a:ext>
            </a:extLst>
          </p:cNvPr>
          <p:cNvSpPr/>
          <p:nvPr/>
        </p:nvSpPr>
        <p:spPr bwMode="gray">
          <a:xfrm>
            <a:off x="8342925" y="3586904"/>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1" name="Oval 10">
            <a:extLst>
              <a:ext uri="{FF2B5EF4-FFF2-40B4-BE49-F238E27FC236}">
                <a16:creationId xmlns:a16="http://schemas.microsoft.com/office/drawing/2014/main" id="{2BF9496C-3673-47F9-9F65-6E0E939F654F}"/>
              </a:ext>
            </a:extLst>
          </p:cNvPr>
          <p:cNvSpPr/>
          <p:nvPr/>
        </p:nvSpPr>
        <p:spPr bwMode="gray">
          <a:xfrm>
            <a:off x="9089294" y="3811596"/>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2" name="Oval 11">
            <a:extLst>
              <a:ext uri="{FF2B5EF4-FFF2-40B4-BE49-F238E27FC236}">
                <a16:creationId xmlns:a16="http://schemas.microsoft.com/office/drawing/2014/main" id="{26BB3122-CB55-4EF7-8471-70CBF14D4B48}"/>
              </a:ext>
            </a:extLst>
          </p:cNvPr>
          <p:cNvSpPr/>
          <p:nvPr/>
        </p:nvSpPr>
        <p:spPr bwMode="gray">
          <a:xfrm>
            <a:off x="8565663" y="4071815"/>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3" name="Oval 12">
            <a:extLst>
              <a:ext uri="{FF2B5EF4-FFF2-40B4-BE49-F238E27FC236}">
                <a16:creationId xmlns:a16="http://schemas.microsoft.com/office/drawing/2014/main" id="{9C833E81-99A0-4884-96C4-69CA383776B4}"/>
              </a:ext>
            </a:extLst>
          </p:cNvPr>
          <p:cNvSpPr/>
          <p:nvPr/>
        </p:nvSpPr>
        <p:spPr bwMode="gray">
          <a:xfrm>
            <a:off x="8866556" y="3294710"/>
            <a:ext cx="523631" cy="1219200"/>
          </a:xfrm>
          <a:prstGeom prst="ellipse">
            <a:avLst/>
          </a:prstGeom>
          <a:no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5" name="Straight Connector 14">
            <a:extLst>
              <a:ext uri="{FF2B5EF4-FFF2-40B4-BE49-F238E27FC236}">
                <a16:creationId xmlns:a16="http://schemas.microsoft.com/office/drawing/2014/main" id="{B5AC2D2A-A5B8-4607-B7F2-36FBA6418D55}"/>
              </a:ext>
            </a:extLst>
          </p:cNvPr>
          <p:cNvCxnSpPr/>
          <p:nvPr/>
        </p:nvCxnSpPr>
        <p:spPr bwMode="gray">
          <a:xfrm>
            <a:off x="2571261" y="4313734"/>
            <a:ext cx="1227015" cy="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D3B6FF-5178-4A74-9EF8-78002EBF119C}"/>
              </a:ext>
            </a:extLst>
          </p:cNvPr>
          <p:cNvCxnSpPr>
            <a:cxnSpLocks/>
          </p:cNvCxnSpPr>
          <p:nvPr/>
        </p:nvCxnSpPr>
        <p:spPr bwMode="gray">
          <a:xfrm>
            <a:off x="3798276" y="4313734"/>
            <a:ext cx="0" cy="104021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64DD5A4E-BEAB-4935-A91C-4A185916794D}"/>
              </a:ext>
            </a:extLst>
          </p:cNvPr>
          <p:cNvSpPr/>
          <p:nvPr/>
        </p:nvSpPr>
        <p:spPr bwMode="gray">
          <a:xfrm>
            <a:off x="2571262" y="1492737"/>
            <a:ext cx="82061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4" name="Rectangle 13">
            <a:extLst>
              <a:ext uri="{FF2B5EF4-FFF2-40B4-BE49-F238E27FC236}">
                <a16:creationId xmlns:a16="http://schemas.microsoft.com/office/drawing/2014/main" id="{224D9A56-FAB1-4833-9710-5F77EEF35E71}"/>
              </a:ext>
            </a:extLst>
          </p:cNvPr>
          <p:cNvSpPr/>
          <p:nvPr/>
        </p:nvSpPr>
        <p:spPr bwMode="gray">
          <a:xfrm>
            <a:off x="4515985" y="1482367"/>
            <a:ext cx="820615"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7" name="Rectangle 16">
            <a:extLst>
              <a:ext uri="{FF2B5EF4-FFF2-40B4-BE49-F238E27FC236}">
                <a16:creationId xmlns:a16="http://schemas.microsoft.com/office/drawing/2014/main" id="{47CDC9B4-0FD5-4052-8DD9-6E806BC4045A}"/>
              </a:ext>
            </a:extLst>
          </p:cNvPr>
          <p:cNvSpPr/>
          <p:nvPr/>
        </p:nvSpPr>
        <p:spPr bwMode="gray">
          <a:xfrm>
            <a:off x="5763844" y="1492737"/>
            <a:ext cx="36576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6" name="Connector: Curved 5">
            <a:extLst>
              <a:ext uri="{FF2B5EF4-FFF2-40B4-BE49-F238E27FC236}">
                <a16:creationId xmlns:a16="http://schemas.microsoft.com/office/drawing/2014/main" id="{1023C3B6-3903-444D-B28B-32EDC4ADB552}"/>
              </a:ext>
            </a:extLst>
          </p:cNvPr>
          <p:cNvCxnSpPr>
            <a:stCxn id="17" idx="2"/>
            <a:endCxn id="14" idx="2"/>
          </p:cNvCxnSpPr>
          <p:nvPr/>
        </p:nvCxnSpPr>
        <p:spPr bwMode="gray">
          <a:xfrm rot="5400000" flipH="1">
            <a:off x="5431324" y="1023056"/>
            <a:ext cx="10370" cy="1020431"/>
          </a:xfrm>
          <a:prstGeom prst="curvedConnector3">
            <a:avLst>
              <a:gd name="adj1" fmla="val -2204436"/>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2A786D47-0797-4906-A86E-0CFDC2275B9F}"/>
              </a:ext>
            </a:extLst>
          </p:cNvPr>
          <p:cNvCxnSpPr>
            <a:cxnSpLocks/>
            <a:stCxn id="17" idx="2"/>
            <a:endCxn id="4" idx="2"/>
          </p:cNvCxnSpPr>
          <p:nvPr/>
        </p:nvCxnSpPr>
        <p:spPr bwMode="gray">
          <a:xfrm rot="5400000">
            <a:off x="4464147" y="55879"/>
            <a:ext cx="12700" cy="2965154"/>
          </a:xfrm>
          <a:prstGeom prst="curvedConnector3">
            <a:avLst>
              <a:gd name="adj1" fmla="val 1800000"/>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3722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EC50B-D407-4EDD-8A3F-F00476DBCB6F}"/>
              </a:ext>
            </a:extLst>
          </p:cNvPr>
          <p:cNvSpPr>
            <a:spLocks noGrp="1"/>
          </p:cNvSpPr>
          <p:nvPr>
            <p:ph type="title"/>
          </p:nvPr>
        </p:nvSpPr>
        <p:spPr/>
        <p:txBody>
          <a:bodyPr/>
          <a:lstStyle/>
          <a:p>
            <a:r>
              <a:rPr lang="en-US" dirty="0"/>
              <a:t>Image classification</a:t>
            </a:r>
            <a:r>
              <a:rPr lang="en-US" sz="1800" dirty="0"/>
              <a:t> [</a:t>
            </a:r>
            <a:r>
              <a:rPr lang="en-US" sz="1800" dirty="0" err="1"/>
              <a:t>D’Amour</a:t>
            </a:r>
            <a:r>
              <a:rPr lang="en-US" sz="1800" dirty="0"/>
              <a:t> 2020]</a:t>
            </a:r>
            <a:endParaRPr lang="en-US" dirty="0"/>
          </a:p>
        </p:txBody>
      </p:sp>
      <p:pic>
        <p:nvPicPr>
          <p:cNvPr id="5" name="Picture 4">
            <a:extLst>
              <a:ext uri="{FF2B5EF4-FFF2-40B4-BE49-F238E27FC236}">
                <a16:creationId xmlns:a16="http://schemas.microsoft.com/office/drawing/2014/main" id="{0E4DA33A-59EB-4644-9029-62817E95C9F7}"/>
              </a:ext>
            </a:extLst>
          </p:cNvPr>
          <p:cNvPicPr>
            <a:picLocks noChangeAspect="1"/>
          </p:cNvPicPr>
          <p:nvPr/>
        </p:nvPicPr>
        <p:blipFill>
          <a:blip r:embed="rId3"/>
          <a:stretch>
            <a:fillRect/>
          </a:stretch>
        </p:blipFill>
        <p:spPr>
          <a:xfrm>
            <a:off x="1172308" y="927311"/>
            <a:ext cx="8737288" cy="5930689"/>
          </a:xfrm>
          <a:prstGeom prst="rect">
            <a:avLst/>
          </a:prstGeom>
        </p:spPr>
      </p:pic>
    </p:spTree>
    <p:extLst>
      <p:ext uri="{BB962C8B-B14F-4D97-AF65-F5344CB8AC3E}">
        <p14:creationId xmlns:p14="http://schemas.microsoft.com/office/powerpoint/2010/main" val="183103822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EEFCC7-3329-437C-89FD-BF66EE4464BA}"/>
              </a:ext>
            </a:extLst>
          </p:cNvPr>
          <p:cNvSpPr>
            <a:spLocks noGrp="1"/>
          </p:cNvSpPr>
          <p:nvPr>
            <p:ph type="body" sz="quarter" idx="13"/>
          </p:nvPr>
        </p:nvSpPr>
        <p:spPr>
          <a:xfrm>
            <a:off x="478369" y="1225486"/>
            <a:ext cx="11474451" cy="4836196"/>
          </a:xfrm>
        </p:spPr>
        <p:txBody>
          <a:bodyPr/>
          <a:lstStyle/>
          <a:p>
            <a:r>
              <a:rPr lang="en-US" dirty="0"/>
              <a:t>Misalignment between the predictor learned by empirical risk minimization and the causal structure of the desired predictor(</a:t>
            </a:r>
            <a:r>
              <a:rPr lang="en-US" dirty="0" err="1"/>
              <a:t>Schölkopf</a:t>
            </a:r>
            <a:r>
              <a:rPr lang="en-US" dirty="0"/>
              <a:t>, 2019; </a:t>
            </a:r>
            <a:r>
              <a:rPr lang="en-US" dirty="0" err="1"/>
              <a:t>Arjovsky</a:t>
            </a:r>
            <a:r>
              <a:rPr lang="en-US" dirty="0"/>
              <a:t> et al., 2019).</a:t>
            </a:r>
          </a:p>
          <a:p>
            <a:pPr lvl="1"/>
            <a:r>
              <a:rPr lang="en-US" dirty="0"/>
              <a:t>source of misalignment spurious correlations (called shortcuts in Deep Learning) that are result of selection bias and hidden confounders</a:t>
            </a:r>
          </a:p>
          <a:p>
            <a:r>
              <a:rPr lang="en-US" dirty="0"/>
              <a:t>Usual approaches: use data collected in multiple environments to identify causal invariances:</a:t>
            </a:r>
          </a:p>
          <a:p>
            <a:pPr lvl="1"/>
            <a:r>
              <a:rPr lang="en-US" sz="1800" dirty="0"/>
              <a:t>Peters, J., et al., 2016, Causal inference by using invariant prediction: identification and confidence intervals. Journal of the Royal Statistical Society, 78(5):947–1012.</a:t>
            </a:r>
          </a:p>
          <a:p>
            <a:pPr lvl="1"/>
            <a:r>
              <a:rPr lang="en-US" sz="1800" dirty="0" err="1"/>
              <a:t>Arjovsky</a:t>
            </a:r>
            <a:r>
              <a:rPr lang="en-US" sz="1800" dirty="0"/>
              <a:t>, M., et al., 2019, Invariant risk minimization.</a:t>
            </a:r>
          </a:p>
          <a:p>
            <a:pPr lvl="1"/>
            <a:r>
              <a:rPr lang="en-US" sz="1800" dirty="0" err="1"/>
              <a:t>Magliacane</a:t>
            </a:r>
            <a:r>
              <a:rPr lang="en-US" sz="1800" dirty="0"/>
              <a:t>, S., et al., 2018, Domain adaptation by using causal inference to predict invariant conditional distributions, NeurIPS2018, pages 10869–10879.</a:t>
            </a:r>
          </a:p>
          <a:p>
            <a:r>
              <a:rPr lang="en-US" dirty="0"/>
              <a:t>However, these approaches do not always work!</a:t>
            </a:r>
          </a:p>
          <a:p>
            <a:endParaRPr lang="en-US" dirty="0"/>
          </a:p>
        </p:txBody>
      </p:sp>
      <p:sp>
        <p:nvSpPr>
          <p:cNvPr id="3" name="Title 2">
            <a:extLst>
              <a:ext uri="{FF2B5EF4-FFF2-40B4-BE49-F238E27FC236}">
                <a16:creationId xmlns:a16="http://schemas.microsoft.com/office/drawing/2014/main" id="{9B7E71C4-C5EC-4DDC-9589-BF6A65E7A067}"/>
              </a:ext>
            </a:extLst>
          </p:cNvPr>
          <p:cNvSpPr>
            <a:spLocks noGrp="1"/>
          </p:cNvSpPr>
          <p:nvPr>
            <p:ph type="title"/>
          </p:nvPr>
        </p:nvSpPr>
        <p:spPr/>
        <p:txBody>
          <a:bodyPr/>
          <a:lstStyle/>
          <a:p>
            <a:r>
              <a:rPr lang="en-US" dirty="0"/>
              <a:t>Fundamental difficulty -1</a:t>
            </a:r>
          </a:p>
        </p:txBody>
      </p:sp>
    </p:spTree>
    <p:extLst>
      <p:ext uri="{BB962C8B-B14F-4D97-AF65-F5344CB8AC3E}">
        <p14:creationId xmlns:p14="http://schemas.microsoft.com/office/powerpoint/2010/main" val="29143557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AFFB6F-5358-412F-8AF4-4E79E15D933F}"/>
              </a:ext>
            </a:extLst>
          </p:cNvPr>
          <p:cNvSpPr>
            <a:spLocks noGrp="1"/>
          </p:cNvSpPr>
          <p:nvPr>
            <p:ph type="body" sz="quarter" idx="13"/>
          </p:nvPr>
        </p:nvSpPr>
        <p:spPr>
          <a:xfrm>
            <a:off x="478369" y="1225486"/>
            <a:ext cx="11474451" cy="5426101"/>
          </a:xfrm>
        </p:spPr>
        <p:txBody>
          <a:bodyPr/>
          <a:lstStyle/>
          <a:p>
            <a:r>
              <a:rPr lang="en-US" dirty="0"/>
              <a:t>Why might domain shift approaches not work?</a:t>
            </a:r>
          </a:p>
          <a:p>
            <a:pPr lvl="1"/>
            <a:r>
              <a:rPr lang="en-US" b="1" dirty="0"/>
              <a:t>Reason-1</a:t>
            </a:r>
            <a:r>
              <a:rPr lang="en-US" dirty="0"/>
              <a:t>: they do not cover all cases where predictors trained to minimize predictive risk encode poor inductive biases. In many settings where ML excels, the structural issues identified above are not present.</a:t>
            </a:r>
          </a:p>
          <a:p>
            <a:pPr lvl="1"/>
            <a:r>
              <a:rPr lang="en-US" b="1" dirty="0"/>
              <a:t>Reason-2</a:t>
            </a:r>
            <a:r>
              <a:rPr lang="en-US" dirty="0"/>
              <a:t>: usually, there is not enough information in the training distribution to distinguish between the inductive biases and spurious relationships, which are necessary to make the connection to causal reasoning, </a:t>
            </a:r>
          </a:p>
          <a:p>
            <a:pPr lvl="1"/>
            <a:r>
              <a:rPr lang="en-US" dirty="0"/>
              <a:t>Hence, this underspecified failure mode corresponds to a lack of positivity, not a structural defect in the learning problem. </a:t>
            </a:r>
          </a:p>
          <a:p>
            <a:pPr lvl="2"/>
            <a:r>
              <a:rPr lang="en-US" dirty="0"/>
              <a:t>The shortcut learning in deep neural networks stems from this difficulty. (</a:t>
            </a:r>
            <a:r>
              <a:rPr lang="en-US" dirty="0" err="1"/>
              <a:t>Geirhos</a:t>
            </a:r>
            <a:r>
              <a:rPr lang="en-US" dirty="0"/>
              <a:t> et al 2020)</a:t>
            </a:r>
          </a:p>
          <a:p>
            <a:pPr lvl="2"/>
            <a:r>
              <a:rPr lang="en-US" dirty="0" err="1"/>
              <a:t>Geirhos</a:t>
            </a:r>
            <a:r>
              <a:rPr lang="en-US" dirty="0"/>
              <a:t>, R., et al., 2020, Shortcut learning in deep neural networks. </a:t>
            </a:r>
            <a:r>
              <a:rPr lang="en-US" dirty="0" err="1"/>
              <a:t>arXiv</a:t>
            </a:r>
            <a:r>
              <a:rPr lang="en-US" dirty="0"/>
              <a:t> preprint arXiv:2004.07780</a:t>
            </a:r>
          </a:p>
          <a:p>
            <a:endParaRPr lang="en-US" dirty="0"/>
          </a:p>
        </p:txBody>
      </p:sp>
      <p:sp>
        <p:nvSpPr>
          <p:cNvPr id="3" name="Title 2">
            <a:extLst>
              <a:ext uri="{FF2B5EF4-FFF2-40B4-BE49-F238E27FC236}">
                <a16:creationId xmlns:a16="http://schemas.microsoft.com/office/drawing/2014/main" id="{7BC15D4B-F966-46CE-9AEB-CAB5D9C172D9}"/>
              </a:ext>
            </a:extLst>
          </p:cNvPr>
          <p:cNvSpPr>
            <a:spLocks noGrp="1"/>
          </p:cNvSpPr>
          <p:nvPr>
            <p:ph type="title"/>
          </p:nvPr>
        </p:nvSpPr>
        <p:spPr/>
        <p:txBody>
          <a:bodyPr/>
          <a:lstStyle/>
          <a:p>
            <a:r>
              <a:rPr lang="en-US" dirty="0"/>
              <a:t>Fundamental difficulty-2</a:t>
            </a:r>
          </a:p>
        </p:txBody>
      </p:sp>
    </p:spTree>
    <p:extLst>
      <p:ext uri="{BB962C8B-B14F-4D97-AF65-F5344CB8AC3E}">
        <p14:creationId xmlns:p14="http://schemas.microsoft.com/office/powerpoint/2010/main" val="28658047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5FFC05-BBF9-4B92-A698-1E4E2AC884EB}"/>
              </a:ext>
            </a:extLst>
          </p:cNvPr>
          <p:cNvSpPr>
            <a:spLocks noGrp="1"/>
          </p:cNvSpPr>
          <p:nvPr>
            <p:ph type="body" sz="quarter" idx="13"/>
          </p:nvPr>
        </p:nvSpPr>
        <p:spPr>
          <a:xfrm>
            <a:off x="478369" y="1225486"/>
            <a:ext cx="11474451" cy="2245743"/>
          </a:xfrm>
        </p:spPr>
        <p:txBody>
          <a:bodyPr/>
          <a:lstStyle/>
          <a:p>
            <a:r>
              <a:rPr lang="en-US" dirty="0"/>
              <a:t>Probe the model’s inductive biases on practically relevant dimensions—is sensitive to arbitrary, </a:t>
            </a:r>
            <a:r>
              <a:rPr lang="en-US" dirty="0" err="1"/>
              <a:t>i.i.d</a:t>
            </a:r>
            <a:r>
              <a:rPr lang="en-US" dirty="0"/>
              <a:t>.-performance-preserving choices, e.g., random seed. </a:t>
            </a:r>
          </a:p>
          <a:p>
            <a:r>
              <a:rPr lang="en-US" dirty="0"/>
              <a:t>A key point is that the stress tests induce variation between predictors’ behavior, not simply a uniform degradation of performance. This variation distinguishes under-specification-induced failure from the more familiar case of structural-change induced failure.</a:t>
            </a:r>
          </a:p>
          <a:p>
            <a:endParaRPr lang="en-US" dirty="0"/>
          </a:p>
        </p:txBody>
      </p:sp>
      <p:sp>
        <p:nvSpPr>
          <p:cNvPr id="3" name="Title 2">
            <a:extLst>
              <a:ext uri="{FF2B5EF4-FFF2-40B4-BE49-F238E27FC236}">
                <a16:creationId xmlns:a16="http://schemas.microsoft.com/office/drawing/2014/main" id="{F5164938-A789-4B20-9FF1-08448A19A7DB}"/>
              </a:ext>
            </a:extLst>
          </p:cNvPr>
          <p:cNvSpPr>
            <a:spLocks noGrp="1"/>
          </p:cNvSpPr>
          <p:nvPr>
            <p:ph type="title"/>
          </p:nvPr>
        </p:nvSpPr>
        <p:spPr/>
        <p:txBody>
          <a:bodyPr/>
          <a:lstStyle/>
          <a:p>
            <a:r>
              <a:rPr lang="en-US" dirty="0"/>
              <a:t>Approach – Stress Test (Sensitivity Analysis)</a:t>
            </a:r>
          </a:p>
        </p:txBody>
      </p:sp>
      <p:sp>
        <p:nvSpPr>
          <p:cNvPr id="5" name="TextBox 4">
            <a:extLst>
              <a:ext uri="{FF2B5EF4-FFF2-40B4-BE49-F238E27FC236}">
                <a16:creationId xmlns:a16="http://schemas.microsoft.com/office/drawing/2014/main" id="{A81A5336-891A-4271-BE02-39D6AAE47F26}"/>
              </a:ext>
            </a:extLst>
          </p:cNvPr>
          <p:cNvSpPr txBox="1"/>
          <p:nvPr/>
        </p:nvSpPr>
        <p:spPr bwMode="gray">
          <a:xfrm>
            <a:off x="2602522" y="3663769"/>
            <a:ext cx="7100277" cy="2308324"/>
          </a:xfrm>
          <a:prstGeom prst="rect">
            <a:avLst/>
          </a:prstGeom>
          <a:solidFill>
            <a:schemeClr val="accent3">
              <a:lumMod val="20000"/>
              <a:lumOff val="80000"/>
            </a:schemeClr>
          </a:solidFill>
        </p:spPr>
        <p:txBody>
          <a:bodyPr wrap="square">
            <a:spAutoFit/>
          </a:bodyPr>
          <a:lstStyle/>
          <a:p>
            <a:r>
              <a:rPr lang="en-US" b="1" dirty="0"/>
              <a:t>Procedure</a:t>
            </a:r>
          </a:p>
          <a:p>
            <a:pPr marL="457200" indent="-457200">
              <a:buFont typeface="+mj-lt"/>
              <a:buAutoNum type="arabicPeriod"/>
            </a:pPr>
            <a:r>
              <a:rPr lang="en-US" dirty="0"/>
              <a:t>Generate a suite of stress tests </a:t>
            </a:r>
          </a:p>
          <a:p>
            <a:pPr marL="697194" lvl="1" indent="-457200">
              <a:buFont typeface="Arial" panose="020B0604020202020204" pitchFamily="34" charset="0"/>
              <a:buChar char="•"/>
            </a:pPr>
            <a:r>
              <a:rPr lang="en-US" dirty="0"/>
              <a:t>Stratified</a:t>
            </a:r>
          </a:p>
          <a:p>
            <a:pPr marL="697194" lvl="1" indent="-457200">
              <a:buFont typeface="Arial" panose="020B0604020202020204" pitchFamily="34" charset="0"/>
              <a:buChar char="•"/>
            </a:pPr>
            <a:r>
              <a:rPr lang="en-US" dirty="0"/>
              <a:t>Shifted</a:t>
            </a:r>
          </a:p>
          <a:p>
            <a:pPr marL="697194" lvl="1" indent="-457200">
              <a:buFont typeface="Arial" panose="020B0604020202020204" pitchFamily="34" charset="0"/>
              <a:buChar char="•"/>
            </a:pPr>
            <a:r>
              <a:rPr lang="en-US" dirty="0"/>
              <a:t>Contrasted</a:t>
            </a:r>
          </a:p>
          <a:p>
            <a:pPr marL="457200" indent="-457200">
              <a:buFont typeface="+mj-lt"/>
              <a:buAutoNum type="arabicPeriod"/>
            </a:pPr>
            <a:r>
              <a:rPr lang="en-US" dirty="0"/>
              <a:t>Construct an ensemble of models</a:t>
            </a:r>
          </a:p>
          <a:p>
            <a:pPr marL="457200" indent="-457200">
              <a:buFont typeface="+mj-lt"/>
              <a:buAutoNum type="arabicPeriod"/>
            </a:pPr>
            <a:r>
              <a:rPr lang="en-US" dirty="0"/>
              <a:t>Confirm that </a:t>
            </a:r>
            <a:r>
              <a:rPr lang="en-US" dirty="0" err="1"/>
              <a:t>i.i.d</a:t>
            </a:r>
            <a:r>
              <a:rPr lang="en-US" dirty="0"/>
              <a:t>. performance if equivalent</a:t>
            </a:r>
          </a:p>
          <a:p>
            <a:pPr marL="457200" indent="-457200">
              <a:buFont typeface="+mj-lt"/>
              <a:buAutoNum type="arabicPeriod"/>
            </a:pPr>
            <a:r>
              <a:rPr lang="en-US" dirty="0"/>
              <a:t>Measure variation in the stress test performance</a:t>
            </a:r>
          </a:p>
        </p:txBody>
      </p:sp>
    </p:spTree>
    <p:extLst>
      <p:ext uri="{BB962C8B-B14F-4D97-AF65-F5344CB8AC3E}">
        <p14:creationId xmlns:p14="http://schemas.microsoft.com/office/powerpoint/2010/main" val="2684017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AD8C7F-E311-48AD-A9B3-32C3FC3ED28F}"/>
              </a:ext>
            </a:extLst>
          </p:cNvPr>
          <p:cNvSpPr>
            <a:spLocks noGrp="1"/>
          </p:cNvSpPr>
          <p:nvPr>
            <p:ph type="body" sz="quarter" idx="13"/>
          </p:nvPr>
        </p:nvSpPr>
        <p:spPr>
          <a:xfrm>
            <a:off x="478369" y="1225486"/>
            <a:ext cx="11338493" cy="5323509"/>
          </a:xfrm>
        </p:spPr>
        <p:txBody>
          <a:bodyPr/>
          <a:lstStyle/>
          <a:p>
            <a:pPr marL="0" indent="0">
              <a:buNone/>
            </a:pPr>
            <a:r>
              <a:rPr lang="en-US" b="1" dirty="0"/>
              <a:t>Stratified Performance Evaluations</a:t>
            </a:r>
          </a:p>
          <a:p>
            <a:pPr lvl="1"/>
            <a:r>
              <a:rPr lang="en-US" dirty="0"/>
              <a:t>We choose a particular feature A and stratify a standard test dataset </a:t>
            </a:r>
            <a:r>
              <a:rPr lang="en-US" i="1" dirty="0"/>
              <a:t>D'</a:t>
            </a:r>
            <a:r>
              <a:rPr lang="en-US" dirty="0"/>
              <a:t> into strata </a:t>
            </a:r>
            <a:r>
              <a:rPr lang="en-US" i="1" dirty="0" err="1"/>
              <a:t>D’</a:t>
            </a:r>
            <a:r>
              <a:rPr lang="en-US" i="1" baseline="-25000" dirty="0" err="1"/>
              <a:t>a</a:t>
            </a:r>
            <a:r>
              <a:rPr lang="en-US" i="1" dirty="0"/>
              <a:t> = {(x</a:t>
            </a:r>
            <a:r>
              <a:rPr lang="en-US" i="1" baseline="-25000" dirty="0"/>
              <a:t>i</a:t>
            </a:r>
            <a:r>
              <a:rPr lang="en-US" i="1" dirty="0"/>
              <a:t>; </a:t>
            </a:r>
            <a:r>
              <a:rPr lang="en-US" i="1" dirty="0" err="1"/>
              <a:t>y</a:t>
            </a:r>
            <a:r>
              <a:rPr lang="en-US" i="1" baseline="-25000" dirty="0" err="1"/>
              <a:t>i</a:t>
            </a:r>
            <a:r>
              <a:rPr lang="en-US" i="1" dirty="0"/>
              <a:t>) : A</a:t>
            </a:r>
            <a:r>
              <a:rPr lang="en-US" i="1" baseline="-25000" dirty="0"/>
              <a:t>i</a:t>
            </a:r>
            <a:r>
              <a:rPr lang="en-US" i="1" dirty="0"/>
              <a:t> = a}</a:t>
            </a:r>
            <a:r>
              <a:rPr lang="en-US" dirty="0"/>
              <a:t>. A performance metric can then be calculated and compared across different values of a.</a:t>
            </a:r>
          </a:p>
          <a:p>
            <a:endParaRPr lang="en-US" dirty="0"/>
          </a:p>
          <a:p>
            <a:pPr marL="0" indent="0">
              <a:buNone/>
            </a:pPr>
            <a:r>
              <a:rPr lang="en-US" b="1" dirty="0"/>
              <a:t>Shifted Performance Evaluations</a:t>
            </a:r>
          </a:p>
          <a:p>
            <a:pPr lvl="1"/>
            <a:r>
              <a:rPr lang="en-US" dirty="0"/>
              <a:t>tests whether the average performance of a predictor </a:t>
            </a:r>
            <a:r>
              <a:rPr lang="en-US" i="1" dirty="0"/>
              <a:t>f</a:t>
            </a:r>
            <a:r>
              <a:rPr lang="en-US" dirty="0"/>
              <a:t> generalizes when the test distribution differs in a specific way from the training distribution. Specifically, these tests define a new data distribution </a:t>
            </a:r>
            <a:r>
              <a:rPr lang="en-US" i="1" dirty="0"/>
              <a:t>P' &lt;&gt; P </a:t>
            </a:r>
            <a:r>
              <a:rPr lang="en-US" dirty="0"/>
              <a:t>from which to draw the test dataset D', then evaluate a performance metric with respect to this shifted dataset There are several strategies for generating P' to test different properties of the predictor </a:t>
            </a:r>
            <a:r>
              <a:rPr lang="en-US" i="1" dirty="0"/>
              <a:t>f</a:t>
            </a:r>
            <a:r>
              <a:rPr lang="en-US" dirty="0"/>
              <a:t>.</a:t>
            </a:r>
          </a:p>
          <a:p>
            <a:pPr lvl="1"/>
            <a:r>
              <a:rPr lang="en-US" dirty="0"/>
              <a:t>For example, to test whether </a:t>
            </a:r>
            <a:r>
              <a:rPr lang="en-US" i="1" dirty="0"/>
              <a:t>f</a:t>
            </a:r>
            <a:r>
              <a:rPr lang="en-US" dirty="0"/>
              <a:t> exhibits invariance to a particular transformation </a:t>
            </a:r>
            <a:r>
              <a:rPr lang="en-US" i="1" dirty="0"/>
              <a:t>T(x) </a:t>
            </a:r>
            <a:r>
              <a:rPr lang="en-US" dirty="0"/>
              <a:t>of the input, one can define P' to be the distribution of the variables </a:t>
            </a:r>
            <a:r>
              <a:rPr lang="en-US" i="1" dirty="0"/>
              <a:t>(T(x); y) </a:t>
            </a:r>
            <a:r>
              <a:rPr lang="en-US" dirty="0"/>
              <a:t>when </a:t>
            </a:r>
            <a:r>
              <a:rPr lang="en-US" i="1" dirty="0"/>
              <a:t>(x; y)</a:t>
            </a:r>
            <a:r>
              <a:rPr lang="en-US" dirty="0"/>
              <a:t> are drawn from the training distribution </a:t>
            </a:r>
            <a:r>
              <a:rPr lang="en-US" i="1" dirty="0"/>
              <a:t>P</a:t>
            </a:r>
            <a:r>
              <a:rPr lang="en-US" i="1" baseline="-25000" dirty="0"/>
              <a:t>D</a:t>
            </a:r>
          </a:p>
        </p:txBody>
      </p:sp>
      <p:sp>
        <p:nvSpPr>
          <p:cNvPr id="3" name="Title 2">
            <a:extLst>
              <a:ext uri="{FF2B5EF4-FFF2-40B4-BE49-F238E27FC236}">
                <a16:creationId xmlns:a16="http://schemas.microsoft.com/office/drawing/2014/main" id="{0B27894D-8A2A-44F3-AA7C-FD46770FAB58}"/>
              </a:ext>
            </a:extLst>
          </p:cNvPr>
          <p:cNvSpPr>
            <a:spLocks noGrp="1"/>
          </p:cNvSpPr>
          <p:nvPr>
            <p:ph type="title"/>
          </p:nvPr>
        </p:nvSpPr>
        <p:spPr/>
        <p:txBody>
          <a:bodyPr/>
          <a:lstStyle/>
          <a:p>
            <a:r>
              <a:rPr lang="en-US" dirty="0"/>
              <a:t>Solution – Stress Tests</a:t>
            </a:r>
          </a:p>
        </p:txBody>
      </p:sp>
    </p:spTree>
    <p:extLst>
      <p:ext uri="{BB962C8B-B14F-4D97-AF65-F5344CB8AC3E}">
        <p14:creationId xmlns:p14="http://schemas.microsoft.com/office/powerpoint/2010/main" val="235458179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0391F5-692B-4D89-B397-4EDDDC4EB853}"/>
              </a:ext>
            </a:extLst>
          </p:cNvPr>
          <p:cNvSpPr>
            <a:spLocks noGrp="1"/>
          </p:cNvSpPr>
          <p:nvPr>
            <p:ph type="body" sz="quarter" idx="13"/>
          </p:nvPr>
        </p:nvSpPr>
        <p:spPr>
          <a:xfrm>
            <a:off x="478369" y="1225486"/>
            <a:ext cx="11474451" cy="317844"/>
          </a:xfrm>
        </p:spPr>
        <p:txBody>
          <a:bodyPr/>
          <a:lstStyle/>
          <a:p>
            <a:pPr marL="0" indent="0" algn="l">
              <a:buNone/>
            </a:pPr>
            <a:r>
              <a:rPr lang="en-US" sz="1800" b="0" i="0" u="none" strike="noStrike" baseline="0" dirty="0">
                <a:latin typeface="SFRM1000"/>
              </a:rPr>
              <a:t>Contrastive evaluation relies on a dataset of matched sets C</a:t>
            </a:r>
            <a:endParaRPr lang="en-US" dirty="0"/>
          </a:p>
        </p:txBody>
      </p:sp>
      <p:sp>
        <p:nvSpPr>
          <p:cNvPr id="3" name="Title 2">
            <a:extLst>
              <a:ext uri="{FF2B5EF4-FFF2-40B4-BE49-F238E27FC236}">
                <a16:creationId xmlns:a16="http://schemas.microsoft.com/office/drawing/2014/main" id="{5CAB1647-FCAF-4ED4-99FC-D78E778B3B3A}"/>
              </a:ext>
            </a:extLst>
          </p:cNvPr>
          <p:cNvSpPr>
            <a:spLocks noGrp="1"/>
          </p:cNvSpPr>
          <p:nvPr>
            <p:ph type="title"/>
          </p:nvPr>
        </p:nvSpPr>
        <p:spPr/>
        <p:txBody>
          <a:bodyPr/>
          <a:lstStyle/>
          <a:p>
            <a:r>
              <a:rPr lang="en-US" dirty="0"/>
              <a:t>Contrastive Evaluation </a:t>
            </a:r>
            <a:r>
              <a:rPr lang="en-US" sz="1800" dirty="0"/>
              <a:t>[</a:t>
            </a:r>
            <a:r>
              <a:rPr lang="en-US" sz="1800" dirty="0" err="1"/>
              <a:t>D’Amour</a:t>
            </a:r>
            <a:r>
              <a:rPr lang="en-US" sz="1800" dirty="0"/>
              <a:t> et al. 2020 ]</a:t>
            </a:r>
            <a:endParaRPr lang="en-US" dirty="0"/>
          </a:p>
        </p:txBody>
      </p:sp>
      <p:pic>
        <p:nvPicPr>
          <p:cNvPr id="5" name="Picture 4">
            <a:extLst>
              <a:ext uri="{FF2B5EF4-FFF2-40B4-BE49-F238E27FC236}">
                <a16:creationId xmlns:a16="http://schemas.microsoft.com/office/drawing/2014/main" id="{49B3EC2A-22CF-473D-8731-9815336A15C2}"/>
              </a:ext>
            </a:extLst>
          </p:cNvPr>
          <p:cNvPicPr>
            <a:picLocks noChangeAspect="1"/>
          </p:cNvPicPr>
          <p:nvPr/>
        </p:nvPicPr>
        <p:blipFill>
          <a:blip r:embed="rId2"/>
          <a:stretch>
            <a:fillRect/>
          </a:stretch>
        </p:blipFill>
        <p:spPr>
          <a:xfrm>
            <a:off x="3838575" y="1657983"/>
            <a:ext cx="2257425" cy="676275"/>
          </a:xfrm>
          <a:prstGeom prst="rect">
            <a:avLst/>
          </a:prstGeom>
        </p:spPr>
      </p:pic>
      <p:pic>
        <p:nvPicPr>
          <p:cNvPr id="7" name="Picture 6">
            <a:extLst>
              <a:ext uri="{FF2B5EF4-FFF2-40B4-BE49-F238E27FC236}">
                <a16:creationId xmlns:a16="http://schemas.microsoft.com/office/drawing/2014/main" id="{0A149503-5F7A-42A7-835B-25AFE7D21EAD}"/>
              </a:ext>
            </a:extLst>
          </p:cNvPr>
          <p:cNvPicPr>
            <a:picLocks noChangeAspect="1"/>
          </p:cNvPicPr>
          <p:nvPr/>
        </p:nvPicPr>
        <p:blipFill>
          <a:blip r:embed="rId3"/>
          <a:stretch>
            <a:fillRect/>
          </a:stretch>
        </p:blipFill>
        <p:spPr>
          <a:xfrm>
            <a:off x="4433033" y="2910508"/>
            <a:ext cx="4248150" cy="657225"/>
          </a:xfrm>
          <a:prstGeom prst="rect">
            <a:avLst/>
          </a:prstGeom>
        </p:spPr>
      </p:pic>
      <p:sp>
        <p:nvSpPr>
          <p:cNvPr id="9" name="TextBox 8">
            <a:extLst>
              <a:ext uri="{FF2B5EF4-FFF2-40B4-BE49-F238E27FC236}">
                <a16:creationId xmlns:a16="http://schemas.microsoft.com/office/drawing/2014/main" id="{34788467-F8A4-4AAE-9184-9C0A7F3960AF}"/>
              </a:ext>
            </a:extLst>
          </p:cNvPr>
          <p:cNvSpPr txBox="1"/>
          <p:nvPr/>
        </p:nvSpPr>
        <p:spPr bwMode="gray">
          <a:xfrm>
            <a:off x="679938" y="2448193"/>
            <a:ext cx="9737969" cy="369332"/>
          </a:xfrm>
          <a:prstGeom prst="rect">
            <a:avLst/>
          </a:prstGeom>
          <a:noFill/>
        </p:spPr>
        <p:txBody>
          <a:bodyPr wrap="square">
            <a:spAutoFit/>
          </a:bodyPr>
          <a:lstStyle/>
          <a:p>
            <a:pPr algn="l"/>
            <a:r>
              <a:rPr lang="en-US" sz="1800" b="0" i="0" u="none" strike="noStrike" baseline="0" dirty="0">
                <a:latin typeface="SFRM1000"/>
              </a:rPr>
              <a:t>where each matched set </a:t>
            </a:r>
            <a:r>
              <a:rPr lang="en-US" sz="1800" b="0" i="1" u="none" strike="noStrike" baseline="0" dirty="0">
                <a:latin typeface="SFRM1000"/>
              </a:rPr>
              <a:t>z</a:t>
            </a:r>
            <a:r>
              <a:rPr lang="en-US" sz="1800" b="0" i="1" u="none" strike="noStrike" baseline="-25000" dirty="0">
                <a:latin typeface="SFRM1000"/>
              </a:rPr>
              <a:t>i</a:t>
            </a:r>
            <a:r>
              <a:rPr lang="en-US" sz="1800" b="0" i="0" u="none" strike="noStrike" baseline="0" dirty="0">
                <a:latin typeface="SFRM1000"/>
              </a:rPr>
              <a:t> consists of a base input </a:t>
            </a:r>
            <a:r>
              <a:rPr lang="en-US" dirty="0">
                <a:latin typeface="SFRM1000"/>
              </a:rPr>
              <a:t>x</a:t>
            </a:r>
            <a:r>
              <a:rPr lang="en-US" baseline="-25000" dirty="0">
                <a:latin typeface="SFRM1000"/>
              </a:rPr>
              <a:t>i</a:t>
            </a:r>
            <a:r>
              <a:rPr lang="en-US" sz="800" b="0" i="0" u="none" strike="noStrike" baseline="0" dirty="0">
                <a:latin typeface="CMMI7"/>
              </a:rPr>
              <a:t> </a:t>
            </a:r>
            <a:r>
              <a:rPr lang="en-US" sz="1800" b="0" i="0" u="none" strike="noStrike" baseline="0" dirty="0">
                <a:latin typeface="SFRM1000"/>
              </a:rPr>
              <a:t>that is modified by a set of transformations </a:t>
            </a:r>
            <a:r>
              <a:rPr lang="en-US" sz="1800" b="0" i="1" u="none" strike="noStrike" baseline="0" dirty="0">
                <a:latin typeface="SFRM1000"/>
              </a:rPr>
              <a:t>T</a:t>
            </a:r>
            <a:endParaRPr lang="en-US" i="1" dirty="0"/>
          </a:p>
        </p:txBody>
      </p:sp>
      <p:sp>
        <p:nvSpPr>
          <p:cNvPr id="11" name="TextBox 10">
            <a:extLst>
              <a:ext uri="{FF2B5EF4-FFF2-40B4-BE49-F238E27FC236}">
                <a16:creationId xmlns:a16="http://schemas.microsoft.com/office/drawing/2014/main" id="{3BAF9354-43C5-44DE-B02D-6F8F6A102362}"/>
              </a:ext>
            </a:extLst>
          </p:cNvPr>
          <p:cNvSpPr txBox="1"/>
          <p:nvPr/>
        </p:nvSpPr>
        <p:spPr bwMode="gray">
          <a:xfrm>
            <a:off x="225301" y="3722689"/>
            <a:ext cx="9483971" cy="1477328"/>
          </a:xfrm>
          <a:prstGeom prst="rect">
            <a:avLst/>
          </a:prstGeom>
          <a:noFill/>
        </p:spPr>
        <p:txBody>
          <a:bodyPr wrap="square">
            <a:spAutoFit/>
          </a:bodyPr>
          <a:lstStyle/>
          <a:p>
            <a:pPr algn="l"/>
            <a:r>
              <a:rPr lang="en-US" sz="1800" b="0" i="0" u="none" strike="noStrike" baseline="0" dirty="0">
                <a:latin typeface="SFRM1000"/>
              </a:rPr>
              <a:t>The evaluation metrics are computed with respect to matched sets and can include measures of similarity or ordering among the examples in the matched set.</a:t>
            </a:r>
          </a:p>
          <a:p>
            <a:pPr algn="l"/>
            <a:endParaRPr lang="en-US" dirty="0">
              <a:latin typeface="SFRM1000"/>
            </a:endParaRPr>
          </a:p>
          <a:p>
            <a:pPr algn="l"/>
            <a:r>
              <a:rPr lang="en-US" sz="1800" b="0" i="0" u="none" strike="noStrike" baseline="0" dirty="0">
                <a:latin typeface="SFRM1000"/>
              </a:rPr>
              <a:t>For example, if </a:t>
            </a:r>
            <a:r>
              <a:rPr lang="en-US" dirty="0">
                <a:latin typeface="SFRM1000"/>
              </a:rPr>
              <a:t>one assumes that </a:t>
            </a:r>
            <a:r>
              <a:rPr lang="en-US" sz="1800" b="0" i="0" u="none" strike="noStrike" baseline="0" dirty="0">
                <a:latin typeface="SFRM1000"/>
              </a:rPr>
              <a:t>each transformation in </a:t>
            </a:r>
            <a:r>
              <a:rPr lang="en-US" sz="1800" b="0" i="1" u="none" strike="noStrike" baseline="0" dirty="0">
                <a:latin typeface="CMSY10"/>
              </a:rPr>
              <a:t>T</a:t>
            </a:r>
            <a:r>
              <a:rPr lang="en-US" sz="1800" b="0" i="0" u="none" strike="noStrike" baseline="0" dirty="0">
                <a:latin typeface="CMSY10"/>
              </a:rPr>
              <a:t> </a:t>
            </a:r>
            <a:r>
              <a:rPr lang="en-US" sz="1800" b="0" i="0" u="none" strike="noStrike" baseline="0" dirty="0">
                <a:latin typeface="SFRM1000"/>
              </a:rPr>
              <a:t>should be label-preserving, then a measurement of disagreement within the matched sets can reveal a poor inductive bias.</a:t>
            </a:r>
            <a:endParaRPr lang="en-US" dirty="0"/>
          </a:p>
        </p:txBody>
      </p:sp>
    </p:spTree>
    <p:extLst>
      <p:ext uri="{BB962C8B-B14F-4D97-AF65-F5344CB8AC3E}">
        <p14:creationId xmlns:p14="http://schemas.microsoft.com/office/powerpoint/2010/main" val="35944959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445B7-D8ED-4544-8457-DB6FC683069E}"/>
              </a:ext>
            </a:extLst>
          </p:cNvPr>
          <p:cNvSpPr>
            <a:spLocks noGrp="1"/>
          </p:cNvSpPr>
          <p:nvPr>
            <p:ph type="body" sz="quarter" idx="13"/>
          </p:nvPr>
        </p:nvSpPr>
        <p:spPr>
          <a:xfrm>
            <a:off x="478369" y="1084809"/>
            <a:ext cx="11474451" cy="4488152"/>
          </a:xfrm>
        </p:spPr>
        <p:txBody>
          <a:bodyPr/>
          <a:lstStyle/>
          <a:p>
            <a:pPr marL="0" indent="0">
              <a:buNone/>
            </a:pPr>
            <a:r>
              <a:rPr lang="en-US" dirty="0"/>
              <a:t>Common uses:</a:t>
            </a:r>
          </a:p>
          <a:p>
            <a:r>
              <a:rPr lang="en-US" dirty="0"/>
              <a:t> ML Counterfactual notions of </a:t>
            </a:r>
            <a:r>
              <a:rPr lang="en-US" b="1" dirty="0"/>
              <a:t>Fairness</a:t>
            </a:r>
            <a:r>
              <a:rPr lang="en-US" dirty="0"/>
              <a:t> (Garg et al., 2019; </a:t>
            </a:r>
            <a:r>
              <a:rPr lang="en-US" dirty="0" err="1"/>
              <a:t>Kusner</a:t>
            </a:r>
            <a:r>
              <a:rPr lang="en-US" dirty="0"/>
              <a:t> et al., 2017).</a:t>
            </a:r>
          </a:p>
          <a:p>
            <a:pPr lvl="1"/>
            <a:r>
              <a:rPr lang="en-US" sz="1800" dirty="0"/>
              <a:t>Garg, S., et al., 2019, Counterfactual fairness in text classification through robustness. In Proceedings of the 2019 AAAI/ACM Conference on AI, Ethics, and Society, pages 219–226.</a:t>
            </a:r>
          </a:p>
          <a:p>
            <a:pPr lvl="1"/>
            <a:r>
              <a:rPr lang="en-US" sz="1800" dirty="0" err="1"/>
              <a:t>Kusner</a:t>
            </a:r>
            <a:r>
              <a:rPr lang="en-US" sz="1800" dirty="0"/>
              <a:t>, M. J., 2017, Counterfactual fairness, in Advances in neural information processing systems, pages 4066–4076.</a:t>
            </a:r>
          </a:p>
          <a:p>
            <a:pPr lvl="1"/>
            <a:endParaRPr lang="en-US" sz="1800" dirty="0"/>
          </a:p>
          <a:p>
            <a:r>
              <a:rPr lang="en-US" dirty="0"/>
              <a:t>NLP </a:t>
            </a:r>
            <a:r>
              <a:rPr lang="en-US" b="1" dirty="0"/>
              <a:t>Robustness</a:t>
            </a:r>
            <a:r>
              <a:rPr lang="en-US" dirty="0"/>
              <a:t> and Testing </a:t>
            </a:r>
            <a:r>
              <a:rPr lang="da-DK" dirty="0"/>
              <a:t>(Ribeiro et al., 2020; Kaushik et al., 2020).</a:t>
            </a:r>
          </a:p>
          <a:p>
            <a:pPr lvl="1"/>
            <a:r>
              <a:rPr lang="en-US" sz="1800" dirty="0"/>
              <a:t>Ribeiro, T., et al., 2020, Beyond Accuracy: Behavioral Testing of NLP Models with </a:t>
            </a:r>
            <a:r>
              <a:rPr lang="en-US" sz="1800" dirty="0" err="1"/>
              <a:t>CheckList</a:t>
            </a:r>
            <a:endParaRPr lang="en-US" sz="1800" dirty="0"/>
          </a:p>
          <a:p>
            <a:pPr lvl="1"/>
            <a:r>
              <a:rPr lang="en-US" sz="1800" dirty="0"/>
              <a:t>Kaushik, D., et al., 2020, Learning the difference that makes a difference with counterfactually-augmented data. In International Conference on Learning Representations.</a:t>
            </a:r>
          </a:p>
        </p:txBody>
      </p:sp>
      <p:sp>
        <p:nvSpPr>
          <p:cNvPr id="3" name="Title 2">
            <a:extLst>
              <a:ext uri="{FF2B5EF4-FFF2-40B4-BE49-F238E27FC236}">
                <a16:creationId xmlns:a16="http://schemas.microsoft.com/office/drawing/2014/main" id="{CD273745-2624-48A5-8E91-3367FB779828}"/>
              </a:ext>
            </a:extLst>
          </p:cNvPr>
          <p:cNvSpPr>
            <a:spLocks noGrp="1"/>
          </p:cNvSpPr>
          <p:nvPr>
            <p:ph type="title"/>
          </p:nvPr>
        </p:nvSpPr>
        <p:spPr/>
        <p:txBody>
          <a:bodyPr/>
          <a:lstStyle/>
          <a:p>
            <a:r>
              <a:rPr lang="en-US" dirty="0"/>
              <a:t>Contrastive Evaluation</a:t>
            </a:r>
            <a:r>
              <a:rPr lang="en-US" sz="2000" dirty="0"/>
              <a:t> [</a:t>
            </a:r>
            <a:r>
              <a:rPr lang="en-US" sz="2000" dirty="0" err="1"/>
              <a:t>D’Amour</a:t>
            </a:r>
            <a:r>
              <a:rPr lang="en-US" sz="2000" dirty="0"/>
              <a:t> et al. 2020 ]</a:t>
            </a:r>
            <a:endParaRPr lang="en-US" dirty="0"/>
          </a:p>
        </p:txBody>
      </p:sp>
    </p:spTree>
    <p:extLst>
      <p:ext uri="{BB962C8B-B14F-4D97-AF65-F5344CB8AC3E}">
        <p14:creationId xmlns:p14="http://schemas.microsoft.com/office/powerpoint/2010/main" val="233324023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00C7B-7340-4D65-B87E-80E12495E8B1}"/>
              </a:ext>
            </a:extLst>
          </p:cNvPr>
          <p:cNvSpPr>
            <a:spLocks noGrp="1"/>
          </p:cNvSpPr>
          <p:nvPr>
            <p:ph type="title"/>
          </p:nvPr>
        </p:nvSpPr>
        <p:spPr/>
        <p:txBody>
          <a:bodyPr/>
          <a:lstStyle/>
          <a:p>
            <a:r>
              <a:rPr lang="en-US" dirty="0"/>
              <a:t>Infrastructure to run experiments</a:t>
            </a:r>
          </a:p>
        </p:txBody>
      </p:sp>
      <p:sp>
        <p:nvSpPr>
          <p:cNvPr id="3" name="Content Placeholder 2">
            <a:extLst>
              <a:ext uri="{FF2B5EF4-FFF2-40B4-BE49-F238E27FC236}">
                <a16:creationId xmlns:a16="http://schemas.microsoft.com/office/drawing/2014/main" id="{7A58DC69-6B5D-4071-9B6F-DB72BCE33FE0}"/>
              </a:ext>
            </a:extLst>
          </p:cNvPr>
          <p:cNvSpPr>
            <a:spLocks noGrp="1"/>
          </p:cNvSpPr>
          <p:nvPr>
            <p:ph idx="1"/>
          </p:nvPr>
        </p:nvSpPr>
        <p:spPr>
          <a:xfrm>
            <a:off x="478369" y="1199026"/>
            <a:ext cx="6165621" cy="2071940"/>
          </a:xfrm>
        </p:spPr>
        <p:txBody>
          <a:bodyPr/>
          <a:lstStyle/>
          <a:p>
            <a:endParaRPr lang="en-US" dirty="0"/>
          </a:p>
          <a:p>
            <a:r>
              <a:rPr lang="en-US" dirty="0"/>
              <a:t>Feedback loop models</a:t>
            </a:r>
          </a:p>
          <a:p>
            <a:r>
              <a:rPr lang="en-US" sz="1800" dirty="0">
                <a:effectLst/>
                <a:latin typeface="Calibri" panose="020F0502020204030204" pitchFamily="34" charset="0"/>
              </a:rPr>
              <a:t>"When solving a problem of interest, do not solve a more general problem as an intermediate step. Try to get the answer that you really need but not a more general one." </a:t>
            </a:r>
            <a:r>
              <a:rPr lang="en-US" sz="1800" b="1" dirty="0">
                <a:effectLst/>
                <a:latin typeface="Calibri" panose="020F0502020204030204" pitchFamily="34" charset="0"/>
              </a:rPr>
              <a:t>Vladimir </a:t>
            </a:r>
            <a:r>
              <a:rPr lang="en-US" sz="1800" b="1" dirty="0" err="1">
                <a:effectLst/>
                <a:latin typeface="Calibri" panose="020F0502020204030204" pitchFamily="34" charset="0"/>
              </a:rPr>
              <a:t>Vapnik</a:t>
            </a:r>
            <a:endParaRPr lang="en-US" dirty="0"/>
          </a:p>
          <a:p>
            <a:endParaRPr lang="en-US" sz="2000" b="1" dirty="0">
              <a:effectLst/>
              <a:latin typeface="Calibri" panose="020F0502020204030204" pitchFamily="34" charset="0"/>
            </a:endParaRPr>
          </a:p>
          <a:p>
            <a:endParaRPr lang="en-US" sz="2000" dirty="0"/>
          </a:p>
          <a:p>
            <a:r>
              <a:rPr lang="en-US" sz="2000" dirty="0"/>
              <a:t>Simulation models</a:t>
            </a:r>
          </a:p>
          <a:p>
            <a:r>
              <a:rPr lang="en-US" sz="1800" dirty="0">
                <a:latin typeface="Calibri" panose="020F0502020204030204" pitchFamily="34" charset="0"/>
              </a:rPr>
              <a:t>"Thinking is acting in an imagined space" </a:t>
            </a:r>
            <a:r>
              <a:rPr lang="en-US" sz="1800" b="1" dirty="0">
                <a:latin typeface="Calibri" panose="020F0502020204030204" pitchFamily="34" charset="0"/>
              </a:rPr>
              <a:t>Konrad Lorenz</a:t>
            </a:r>
          </a:p>
          <a:p>
            <a:pPr>
              <a:spcBef>
                <a:spcPts val="0"/>
              </a:spcBef>
              <a:spcAft>
                <a:spcPts val="0"/>
              </a:spcAft>
            </a:pPr>
            <a:r>
              <a:rPr lang="en-US" sz="1800" dirty="0">
                <a:latin typeface="Calibri" panose="020F0502020204030204" pitchFamily="34" charset="0"/>
              </a:rPr>
              <a:t>"Perception is a generative act" – [Gross et al. 1999] </a:t>
            </a:r>
          </a:p>
          <a:p>
            <a:pPr>
              <a:spcBef>
                <a:spcPts val="0"/>
              </a:spcBef>
              <a:spcAft>
                <a:spcPts val="0"/>
              </a:spcAft>
            </a:pPr>
            <a:r>
              <a:rPr lang="en-US" sz="1800" dirty="0">
                <a:latin typeface="Calibri" panose="020F0502020204030204" pitchFamily="34" charset="0"/>
              </a:rPr>
              <a:t>" Consciousness is a controlled hallucination " - [Seth et al. 2000]</a:t>
            </a:r>
          </a:p>
          <a:p>
            <a:endParaRPr lang="en-US" sz="2000" dirty="0">
              <a:effectLst/>
              <a:latin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2FE30E63-3640-4621-8E1F-7EE64CB42FFC}"/>
              </a:ext>
            </a:extLst>
          </p:cNvPr>
          <p:cNvSpPr>
            <a:spLocks noGrp="1"/>
          </p:cNvSpPr>
          <p:nvPr>
            <p:ph type="sldNum" sz="quarter" idx="12"/>
          </p:nvPr>
        </p:nvSpPr>
        <p:spPr>
          <a:xfrm>
            <a:off x="11605846" y="6377354"/>
            <a:ext cx="414430" cy="312615"/>
          </a:xfrm>
        </p:spPr>
        <p:txBody>
          <a:bodyPr/>
          <a:lstStyle/>
          <a:p>
            <a:fld id="{D5E8C41A-FC87-4F54-87C6-6B6B2E8CE2E7}" type="slidenum">
              <a:rPr lang="en-US" smtClean="0"/>
              <a:t>2</a:t>
            </a:fld>
            <a:endParaRPr lang="en-US" dirty="0"/>
          </a:p>
        </p:txBody>
      </p:sp>
      <p:grpSp>
        <p:nvGrpSpPr>
          <p:cNvPr id="6" name="Group 5">
            <a:extLst>
              <a:ext uri="{FF2B5EF4-FFF2-40B4-BE49-F238E27FC236}">
                <a16:creationId xmlns:a16="http://schemas.microsoft.com/office/drawing/2014/main" id="{7A2FF94A-2262-4C3F-9AAB-6AA64802B846}"/>
              </a:ext>
            </a:extLst>
          </p:cNvPr>
          <p:cNvGrpSpPr/>
          <p:nvPr/>
        </p:nvGrpSpPr>
        <p:grpSpPr>
          <a:xfrm>
            <a:off x="6814303" y="1210682"/>
            <a:ext cx="5377697" cy="2606448"/>
            <a:chOff x="6958921" y="1567731"/>
            <a:chExt cx="5377697" cy="2606448"/>
          </a:xfrm>
        </p:grpSpPr>
        <p:pic>
          <p:nvPicPr>
            <p:cNvPr id="5" name="Picture 4">
              <a:extLst>
                <a:ext uri="{FF2B5EF4-FFF2-40B4-BE49-F238E27FC236}">
                  <a16:creationId xmlns:a16="http://schemas.microsoft.com/office/drawing/2014/main" id="{5A79AF39-C580-4DC3-931E-1A8A389D4345}"/>
                </a:ext>
              </a:extLst>
            </p:cNvPr>
            <p:cNvPicPr>
              <a:picLocks noChangeAspect="1"/>
            </p:cNvPicPr>
            <p:nvPr/>
          </p:nvPicPr>
          <p:blipFill>
            <a:blip r:embed="rId2"/>
            <a:stretch>
              <a:fillRect/>
            </a:stretch>
          </p:blipFill>
          <p:spPr>
            <a:xfrm>
              <a:off x="6958921" y="1646662"/>
              <a:ext cx="5377697" cy="2527517"/>
            </a:xfrm>
            <a:prstGeom prst="rect">
              <a:avLst/>
            </a:prstGeom>
          </p:spPr>
        </p:pic>
        <p:sp>
          <p:nvSpPr>
            <p:cNvPr id="7" name="Rectangle 6">
              <a:extLst>
                <a:ext uri="{FF2B5EF4-FFF2-40B4-BE49-F238E27FC236}">
                  <a16:creationId xmlns:a16="http://schemas.microsoft.com/office/drawing/2014/main" id="{342AD16E-9C38-4046-B2DB-69DF08DCBC3F}"/>
                </a:ext>
              </a:extLst>
            </p:cNvPr>
            <p:cNvSpPr/>
            <p:nvPr/>
          </p:nvSpPr>
          <p:spPr bwMode="gray">
            <a:xfrm>
              <a:off x="10029217" y="1567731"/>
              <a:ext cx="1027222" cy="6672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DE" sz="1200" b="1" dirty="0" err="1">
                <a:solidFill>
                  <a:schemeClr val="bg1"/>
                </a:solidFill>
              </a:endParaRPr>
            </a:p>
          </p:txBody>
        </p:sp>
      </p:grpSp>
      <p:sp>
        <p:nvSpPr>
          <p:cNvPr id="11" name="Rectangle 10">
            <a:extLst>
              <a:ext uri="{FF2B5EF4-FFF2-40B4-BE49-F238E27FC236}">
                <a16:creationId xmlns:a16="http://schemas.microsoft.com/office/drawing/2014/main" id="{854602B8-7980-4862-AFB4-80808622F4C9}"/>
              </a:ext>
            </a:extLst>
          </p:cNvPr>
          <p:cNvSpPr/>
          <p:nvPr/>
        </p:nvSpPr>
        <p:spPr bwMode="gray">
          <a:xfrm>
            <a:off x="8065526" y="4907472"/>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Intelligent System</a:t>
            </a:r>
          </a:p>
        </p:txBody>
      </p:sp>
      <p:sp>
        <p:nvSpPr>
          <p:cNvPr id="12" name="Rectangle 11">
            <a:extLst>
              <a:ext uri="{FF2B5EF4-FFF2-40B4-BE49-F238E27FC236}">
                <a16:creationId xmlns:a16="http://schemas.microsoft.com/office/drawing/2014/main" id="{B71C4EB2-C1E9-478B-9FAC-EFA38FB433AE}"/>
              </a:ext>
            </a:extLst>
          </p:cNvPr>
          <p:cNvSpPr/>
          <p:nvPr/>
        </p:nvSpPr>
        <p:spPr bwMode="gray">
          <a:xfrm>
            <a:off x="10526624" y="4915366"/>
            <a:ext cx="1177047" cy="83657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ysClr val="windowText" lastClr="000000"/>
                </a:solidFill>
              </a:rPr>
              <a:t>Digital Twin</a:t>
            </a:r>
          </a:p>
        </p:txBody>
      </p:sp>
      <p:cxnSp>
        <p:nvCxnSpPr>
          <p:cNvPr id="14" name="Connector: Elbow 13">
            <a:extLst>
              <a:ext uri="{FF2B5EF4-FFF2-40B4-BE49-F238E27FC236}">
                <a16:creationId xmlns:a16="http://schemas.microsoft.com/office/drawing/2014/main" id="{BA8B7B4E-0402-4835-B7D6-C6F822C34FB7}"/>
              </a:ext>
            </a:extLst>
          </p:cNvPr>
          <p:cNvCxnSpPr>
            <a:stCxn id="11" idx="0"/>
            <a:endCxn id="12" idx="0"/>
          </p:cNvCxnSpPr>
          <p:nvPr/>
        </p:nvCxnSpPr>
        <p:spPr bwMode="gray">
          <a:xfrm rot="16200000" flipH="1">
            <a:off x="9880652" y="3680870"/>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2E15CDF-5A78-4DCB-A7F7-F0D594385396}"/>
              </a:ext>
            </a:extLst>
          </p:cNvPr>
          <p:cNvSpPr txBox="1"/>
          <p:nvPr/>
        </p:nvSpPr>
        <p:spPr bwMode="gray">
          <a:xfrm>
            <a:off x="9242573" y="4186967"/>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System State and Configurations</a:t>
            </a:r>
          </a:p>
        </p:txBody>
      </p:sp>
      <p:cxnSp>
        <p:nvCxnSpPr>
          <p:cNvPr id="16" name="Connector: Elbow 15">
            <a:extLst>
              <a:ext uri="{FF2B5EF4-FFF2-40B4-BE49-F238E27FC236}">
                <a16:creationId xmlns:a16="http://schemas.microsoft.com/office/drawing/2014/main" id="{00843BEA-B2EC-4E8C-BA66-A0AA18ED838F}"/>
              </a:ext>
            </a:extLst>
          </p:cNvPr>
          <p:cNvCxnSpPr>
            <a:cxnSpLocks/>
            <a:stCxn id="12" idx="2"/>
            <a:endCxn id="11" idx="2"/>
          </p:cNvCxnSpPr>
          <p:nvPr/>
        </p:nvCxnSpPr>
        <p:spPr bwMode="gray">
          <a:xfrm rot="5400000" flipH="1">
            <a:off x="9880652" y="4517448"/>
            <a:ext cx="7894" cy="2461098"/>
          </a:xfrm>
          <a:prstGeom prst="bentConnector3">
            <a:avLst>
              <a:gd name="adj1" fmla="val -289587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ECB7C302-CEA4-4133-BE38-22E88E9E023E}"/>
              </a:ext>
            </a:extLst>
          </p:cNvPr>
          <p:cNvSpPr txBox="1"/>
          <p:nvPr/>
        </p:nvSpPr>
        <p:spPr bwMode="gray">
          <a:xfrm>
            <a:off x="9083981" y="5510305"/>
            <a:ext cx="1601236" cy="49721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400" dirty="0"/>
              <a:t>New Model Parameters</a:t>
            </a:r>
          </a:p>
        </p:txBody>
      </p:sp>
      <p:sp>
        <p:nvSpPr>
          <p:cNvPr id="17" name="TextBox 16">
            <a:extLst>
              <a:ext uri="{FF2B5EF4-FFF2-40B4-BE49-F238E27FC236}">
                <a16:creationId xmlns:a16="http://schemas.microsoft.com/office/drawing/2014/main" id="{8DD90729-F4C9-4C1D-A226-949A8200453E}"/>
              </a:ext>
            </a:extLst>
          </p:cNvPr>
          <p:cNvSpPr txBox="1"/>
          <p:nvPr/>
        </p:nvSpPr>
        <p:spPr bwMode="gray">
          <a:xfrm>
            <a:off x="984739" y="988075"/>
            <a:ext cx="8315569" cy="369332"/>
          </a:xfrm>
          <a:prstGeom prst="rect">
            <a:avLst/>
          </a:prstGeom>
          <a:solidFill>
            <a:schemeClr val="accent1">
              <a:lumMod val="20000"/>
              <a:lumOff val="80000"/>
            </a:schemeClr>
          </a:solidFill>
        </p:spPr>
        <p:txBody>
          <a:bodyPr wrap="square">
            <a:spAutoFit/>
          </a:bodyPr>
          <a:lstStyle/>
          <a:p>
            <a:r>
              <a:rPr lang="en-US" b="1" dirty="0"/>
              <a:t>“Success in the Lab is not guarantee of success in the World.”</a:t>
            </a:r>
          </a:p>
        </p:txBody>
      </p:sp>
    </p:spTree>
    <p:extLst>
      <p:ext uri="{BB962C8B-B14F-4D97-AF65-F5344CB8AC3E}">
        <p14:creationId xmlns:p14="http://schemas.microsoft.com/office/powerpoint/2010/main" val="1552508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933991"/>
            <a:ext cx="11474451" cy="5592813"/>
          </a:xfrm>
        </p:spPr>
        <p:txBody>
          <a:bodyPr/>
          <a:lstStyle/>
          <a:p>
            <a:pPr marL="0" indent="0">
              <a:buNone/>
            </a:pPr>
            <a:r>
              <a:rPr lang="en-US" b="1" dirty="0"/>
              <a:t>1- Under-specification Problem </a:t>
            </a:r>
          </a:p>
          <a:p>
            <a:pPr marL="0" indent="0">
              <a:buNone/>
            </a:pPr>
            <a:r>
              <a:rPr lang="en-US" u="sng" dirty="0"/>
              <a:t>Goal</a:t>
            </a:r>
            <a:r>
              <a:rPr lang="en-US" dirty="0"/>
              <a:t>: Show that different prediction models solve the task well for testing data, however, perform very differently in two distinct situations:</a:t>
            </a:r>
          </a:p>
          <a:p>
            <a:pPr marL="238694" lvl="1" indent="0">
              <a:buNone/>
            </a:pPr>
            <a:r>
              <a:rPr lang="en-US" b="1" dirty="0"/>
              <a:t>1.1</a:t>
            </a:r>
            <a:r>
              <a:rPr lang="en-US" dirty="0"/>
              <a:t> distinct hyper-parameters (prior knowledge) </a:t>
            </a:r>
          </a:p>
          <a:p>
            <a:pPr marL="238694" lvl="1" indent="0">
              <a:buNone/>
            </a:pPr>
            <a:r>
              <a:rPr lang="en-US" b="1" dirty="0"/>
              <a:t>1.2</a:t>
            </a:r>
            <a:r>
              <a:rPr lang="en-US" dirty="0"/>
              <a:t> out-of-distribution data (distribution shifts)</a:t>
            </a:r>
          </a:p>
          <a:p>
            <a:pPr marL="0" indent="0">
              <a:buNone/>
            </a:pPr>
            <a:r>
              <a:rPr lang="en-US" b="1" dirty="0"/>
              <a:t>2- Value-at-Risk Problem </a:t>
            </a:r>
          </a:p>
          <a:p>
            <a:pPr marL="0" indent="0">
              <a:buNone/>
            </a:pPr>
            <a:r>
              <a:rPr lang="en-US" u="sng" dirty="0"/>
              <a:t>Goal</a:t>
            </a:r>
            <a:r>
              <a:rPr lang="en-US" dirty="0"/>
              <a:t>: Show different rates of synchronization between Production and Simulation can lead to:</a:t>
            </a:r>
          </a:p>
          <a:p>
            <a:pPr marL="238694" lvl="1" indent="0">
              <a:buNone/>
            </a:pPr>
            <a:r>
              <a:rPr lang="en-US" b="1" dirty="0"/>
              <a:t>2.1</a:t>
            </a:r>
            <a:r>
              <a:rPr lang="en-US" dirty="0"/>
              <a:t> excessive cost of training and redeployment</a:t>
            </a:r>
          </a:p>
          <a:p>
            <a:pPr marL="238694" lvl="1" indent="0">
              <a:buNone/>
            </a:pPr>
            <a:r>
              <a:rPr lang="en-US" b="1" dirty="0"/>
              <a:t>2.2</a:t>
            </a:r>
            <a:r>
              <a:rPr lang="en-US" dirty="0"/>
              <a:t> increase in the risk of under-performance</a:t>
            </a:r>
          </a:p>
          <a:p>
            <a:pPr marL="0" indent="0">
              <a:buNone/>
            </a:pPr>
            <a:r>
              <a:rPr lang="en-US" b="1" dirty="0"/>
              <a:t>3- Learning to Synchronize Problem</a:t>
            </a:r>
          </a:p>
          <a:p>
            <a:pPr marL="0" indent="0">
              <a:buNone/>
            </a:pPr>
            <a:r>
              <a:rPr lang="en-US" u="sng" dirty="0"/>
              <a:t>Goal</a:t>
            </a:r>
            <a:r>
              <a:rPr lang="en-US" dirty="0"/>
              <a:t>: Show that different strategies to learn when to train and redeploy require:</a:t>
            </a:r>
          </a:p>
          <a:p>
            <a:pPr marL="238694" lvl="1" indent="0">
              <a:buNone/>
            </a:pPr>
            <a:r>
              <a:rPr lang="en-US" b="1" dirty="0"/>
              <a:t>3.1</a:t>
            </a:r>
            <a:r>
              <a:rPr lang="en-US" dirty="0"/>
              <a:t> more data to achieve an average value-at-risk</a:t>
            </a:r>
          </a:p>
          <a:p>
            <a:pPr marL="238694" lvl="1" indent="0">
              <a:buNone/>
            </a:pPr>
            <a:r>
              <a:rPr lang="en-US" b="1" dirty="0"/>
              <a:t>3.2</a:t>
            </a:r>
            <a:r>
              <a:rPr lang="en-US" dirty="0"/>
              <a:t> longer time to converge</a:t>
            </a:r>
            <a:endParaRPr lang="en-US" b="1" dirty="0"/>
          </a:p>
        </p:txBody>
      </p:sp>
      <p:sp>
        <p:nvSpPr>
          <p:cNvPr id="4" name="Title 3"/>
          <p:cNvSpPr>
            <a:spLocks noGrp="1"/>
          </p:cNvSpPr>
          <p:nvPr>
            <p:ph type="title"/>
          </p:nvPr>
        </p:nvSpPr>
        <p:spPr/>
        <p:txBody>
          <a:bodyPr/>
          <a:lstStyle/>
          <a:p>
            <a:r>
              <a:rPr lang="de-DE" dirty="0"/>
              <a:t>Project Goals - Research Problems</a:t>
            </a:r>
          </a:p>
        </p:txBody>
      </p:sp>
      <p:sp>
        <p:nvSpPr>
          <p:cNvPr id="9" name="Slide Number Placeholder 8">
            <a:extLst>
              <a:ext uri="{FF2B5EF4-FFF2-40B4-BE49-F238E27FC236}">
                <a16:creationId xmlns:a16="http://schemas.microsoft.com/office/drawing/2014/main" id="{10DD480C-87FD-4965-9C49-9EABB5D74124}"/>
              </a:ext>
            </a:extLst>
          </p:cNvPr>
          <p:cNvSpPr>
            <a:spLocks noGrp="1"/>
          </p:cNvSpPr>
          <p:nvPr>
            <p:ph type="sldNum" sz="quarter" idx="16"/>
          </p:nvPr>
        </p:nvSpPr>
        <p:spPr/>
        <p:txBody>
          <a:bodyPr/>
          <a:lstStyle/>
          <a:p>
            <a:fld id="{B6764590-B09C-4C10-8479-FDA70719B682}" type="slidenum">
              <a:rPr lang="de-DE" smtClean="0"/>
              <a:t>20</a:t>
            </a:fld>
            <a:endParaRPr lang="de-DE"/>
          </a:p>
        </p:txBody>
      </p:sp>
      <p:sp>
        <p:nvSpPr>
          <p:cNvPr id="5" name="TextBox 4">
            <a:extLst>
              <a:ext uri="{FF2B5EF4-FFF2-40B4-BE49-F238E27FC236}">
                <a16:creationId xmlns:a16="http://schemas.microsoft.com/office/drawing/2014/main" id="{3C73EE5F-2933-4659-8423-DB9846E1E022}"/>
              </a:ext>
            </a:extLst>
          </p:cNvPr>
          <p:cNvSpPr txBox="1"/>
          <p:nvPr/>
        </p:nvSpPr>
        <p:spPr bwMode="gray">
          <a:xfrm>
            <a:off x="3993664" y="3059668"/>
            <a:ext cx="2379169" cy="369332"/>
          </a:xfrm>
          <a:prstGeom prst="rect">
            <a:avLst/>
          </a:prstGeom>
          <a:solidFill>
            <a:schemeClr val="accent3">
              <a:lumMod val="60000"/>
              <a:lumOff val="40000"/>
            </a:schemeClr>
          </a:solidFill>
        </p:spPr>
        <p:txBody>
          <a:bodyPr wrap="square">
            <a:spAutoFit/>
          </a:bodyPr>
          <a:lstStyle/>
          <a:p>
            <a:pPr algn="ctr"/>
            <a:r>
              <a:rPr lang="en-US" b="1" dirty="0"/>
              <a:t>Sim2Real</a:t>
            </a:r>
            <a:endParaRPr lang="en-US" dirty="0"/>
          </a:p>
        </p:txBody>
      </p:sp>
      <p:sp>
        <p:nvSpPr>
          <p:cNvPr id="6" name="TextBox 5">
            <a:extLst>
              <a:ext uri="{FF2B5EF4-FFF2-40B4-BE49-F238E27FC236}">
                <a16:creationId xmlns:a16="http://schemas.microsoft.com/office/drawing/2014/main" id="{33A65BE9-19A9-4A0B-9CE3-FAE03417D500}"/>
              </a:ext>
            </a:extLst>
          </p:cNvPr>
          <p:cNvSpPr txBox="1"/>
          <p:nvPr/>
        </p:nvSpPr>
        <p:spPr bwMode="gray">
          <a:xfrm>
            <a:off x="5353537" y="4818418"/>
            <a:ext cx="2379169" cy="369332"/>
          </a:xfrm>
          <a:prstGeom prst="rect">
            <a:avLst/>
          </a:prstGeom>
          <a:solidFill>
            <a:schemeClr val="accent3">
              <a:lumMod val="60000"/>
              <a:lumOff val="40000"/>
            </a:schemeClr>
          </a:solidFill>
        </p:spPr>
        <p:txBody>
          <a:bodyPr wrap="square">
            <a:spAutoFit/>
          </a:bodyPr>
          <a:lstStyle/>
          <a:p>
            <a:pPr algn="ctr"/>
            <a:r>
              <a:rPr lang="en-US" b="1" dirty="0"/>
              <a:t>Feedback Loop</a:t>
            </a:r>
            <a:endParaRPr lang="en-US" dirty="0"/>
          </a:p>
        </p:txBody>
      </p:sp>
      <p:sp>
        <p:nvSpPr>
          <p:cNvPr id="7" name="TextBox 6">
            <a:extLst>
              <a:ext uri="{FF2B5EF4-FFF2-40B4-BE49-F238E27FC236}">
                <a16:creationId xmlns:a16="http://schemas.microsoft.com/office/drawing/2014/main" id="{1648DB62-1792-4272-8D68-4F57A2270702}"/>
              </a:ext>
            </a:extLst>
          </p:cNvPr>
          <p:cNvSpPr txBox="1"/>
          <p:nvPr/>
        </p:nvSpPr>
        <p:spPr bwMode="gray">
          <a:xfrm>
            <a:off x="4689228" y="933991"/>
            <a:ext cx="2379169" cy="369332"/>
          </a:xfrm>
          <a:prstGeom prst="rect">
            <a:avLst/>
          </a:prstGeom>
          <a:solidFill>
            <a:schemeClr val="accent3">
              <a:lumMod val="60000"/>
              <a:lumOff val="40000"/>
            </a:schemeClr>
          </a:solidFill>
        </p:spPr>
        <p:txBody>
          <a:bodyPr wrap="square">
            <a:spAutoFit/>
          </a:bodyPr>
          <a:lstStyle/>
          <a:p>
            <a:pPr algn="ctr"/>
            <a:r>
              <a:rPr lang="en-US" b="1" dirty="0"/>
              <a:t>Simulation</a:t>
            </a:r>
            <a:endParaRPr lang="en-US" dirty="0"/>
          </a:p>
        </p:txBody>
      </p:sp>
    </p:spTree>
    <p:extLst>
      <p:ext uri="{BB962C8B-B14F-4D97-AF65-F5344CB8AC3E}">
        <p14:creationId xmlns:p14="http://schemas.microsoft.com/office/powerpoint/2010/main" val="12048458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738-C400-4B84-B983-3AA5487A1AD1}"/>
              </a:ext>
            </a:extLst>
          </p:cNvPr>
          <p:cNvSpPr>
            <a:spLocks noGrp="1"/>
          </p:cNvSpPr>
          <p:nvPr>
            <p:ph type="title"/>
          </p:nvPr>
        </p:nvSpPr>
        <p:spPr/>
        <p:txBody>
          <a:bodyPr/>
          <a:lstStyle/>
          <a:p>
            <a:r>
              <a:rPr lang="en-US" dirty="0"/>
              <a:t>Next tasks</a:t>
            </a:r>
          </a:p>
        </p:txBody>
      </p:sp>
      <p:sp>
        <p:nvSpPr>
          <p:cNvPr id="3" name="Content Placeholder 2">
            <a:extLst>
              <a:ext uri="{FF2B5EF4-FFF2-40B4-BE49-F238E27FC236}">
                <a16:creationId xmlns:a16="http://schemas.microsoft.com/office/drawing/2014/main" id="{FBCFE5B0-EB76-4AD6-87A9-DDCF8EBAEB6C}"/>
              </a:ext>
            </a:extLst>
          </p:cNvPr>
          <p:cNvSpPr>
            <a:spLocks noGrp="1"/>
          </p:cNvSpPr>
          <p:nvPr>
            <p:ph idx="1"/>
          </p:nvPr>
        </p:nvSpPr>
        <p:spPr>
          <a:xfrm>
            <a:off x="478369" y="1213308"/>
            <a:ext cx="11473384" cy="3451201"/>
          </a:xfrm>
        </p:spPr>
        <p:txBody>
          <a:bodyPr/>
          <a:lstStyle/>
          <a:p>
            <a:r>
              <a:rPr lang="en-US" dirty="0"/>
              <a:t>Think about answers to the for the following questions:</a:t>
            </a:r>
            <a:endParaRPr lang="en-US" b="1" dirty="0"/>
          </a:p>
          <a:p>
            <a:pPr marL="457200" indent="-457200">
              <a:buFont typeface="+mj-lt"/>
              <a:buAutoNum type="arabicPeriod"/>
            </a:pPr>
            <a:r>
              <a:rPr lang="en-US" dirty="0"/>
              <a:t>How to generate test-data?</a:t>
            </a:r>
          </a:p>
          <a:p>
            <a:pPr marL="457200" indent="-457200">
              <a:buFont typeface="+mj-lt"/>
              <a:buAutoNum type="arabicPeriod"/>
            </a:pPr>
            <a:r>
              <a:rPr lang="en-US" dirty="0"/>
              <a:t>How to generate distribution shifts? How much shift (how to measure it)?</a:t>
            </a:r>
          </a:p>
          <a:p>
            <a:pPr marL="457200" indent="-457200">
              <a:buFont typeface="+mj-lt"/>
              <a:buAutoNum type="arabicPeriod"/>
            </a:pPr>
            <a:r>
              <a:rPr lang="en-US" dirty="0"/>
              <a:t>How to train distinct models that perform equally well on test data?</a:t>
            </a:r>
          </a:p>
          <a:p>
            <a:pPr marL="457200" indent="-457200">
              <a:buFont typeface="+mj-lt"/>
              <a:buAutoNum type="arabicPeriod"/>
            </a:pPr>
            <a:r>
              <a:rPr lang="en-US" dirty="0"/>
              <a:t>How to do you know that two models are distinct?</a:t>
            </a:r>
          </a:p>
          <a:p>
            <a:pPr marL="457200" indent="-457200">
              <a:buFont typeface="+mj-lt"/>
              <a:buAutoNum type="arabicPeriod"/>
            </a:pPr>
            <a:r>
              <a:rPr lang="en-US" dirty="0"/>
              <a:t>How to do you know that they perform equally well on the test data?</a:t>
            </a:r>
          </a:p>
          <a:p>
            <a:endParaRPr lang="en-US" dirty="0"/>
          </a:p>
          <a:p>
            <a:r>
              <a:rPr lang="en-US" dirty="0"/>
              <a:t>Suggested Deadline = Nov 16 (present during lecture)</a:t>
            </a:r>
          </a:p>
        </p:txBody>
      </p:sp>
    </p:spTree>
    <p:extLst>
      <p:ext uri="{BB962C8B-B14F-4D97-AF65-F5344CB8AC3E}">
        <p14:creationId xmlns:p14="http://schemas.microsoft.com/office/powerpoint/2010/main" val="211355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72A0-ED80-4837-8C37-D3FFD7A3112A}"/>
              </a:ext>
            </a:extLst>
          </p:cNvPr>
          <p:cNvSpPr>
            <a:spLocks noGrp="1"/>
          </p:cNvSpPr>
          <p:nvPr>
            <p:ph type="title"/>
          </p:nvPr>
        </p:nvSpPr>
        <p:spPr>
          <a:xfrm>
            <a:off x="478369" y="144001"/>
            <a:ext cx="9169401" cy="576293"/>
          </a:xfrm>
        </p:spPr>
        <p:txBody>
          <a:bodyPr/>
          <a:lstStyle/>
          <a:p>
            <a:r>
              <a:rPr lang="en-US" dirty="0"/>
              <a:t>Failure Modes </a:t>
            </a:r>
            <a:r>
              <a:rPr lang="en-US" sz="1800" dirty="0"/>
              <a:t>[</a:t>
            </a:r>
            <a:r>
              <a:rPr lang="en-US" sz="1800" dirty="0" err="1"/>
              <a:t>D’Amour</a:t>
            </a:r>
            <a:r>
              <a:rPr lang="en-US" sz="1800" dirty="0"/>
              <a:t> 2020]</a:t>
            </a:r>
            <a:endParaRPr lang="en-US" dirty="0"/>
          </a:p>
        </p:txBody>
      </p:sp>
      <p:sp>
        <p:nvSpPr>
          <p:cNvPr id="3" name="Content Placeholder 2">
            <a:extLst>
              <a:ext uri="{FF2B5EF4-FFF2-40B4-BE49-F238E27FC236}">
                <a16:creationId xmlns:a16="http://schemas.microsoft.com/office/drawing/2014/main" id="{9AB62E24-7B5E-4C92-8E08-2AE93C4686B9}"/>
              </a:ext>
            </a:extLst>
          </p:cNvPr>
          <p:cNvSpPr>
            <a:spLocks noGrp="1"/>
          </p:cNvSpPr>
          <p:nvPr>
            <p:ph idx="1"/>
          </p:nvPr>
        </p:nvSpPr>
        <p:spPr>
          <a:xfrm>
            <a:off x="478369" y="1213308"/>
            <a:ext cx="11473384" cy="758156"/>
          </a:xfrm>
        </p:spPr>
        <p:txBody>
          <a:bodyPr/>
          <a:lstStyle/>
          <a:p>
            <a:endParaRPr lang="en-US" dirty="0"/>
          </a:p>
          <a:p>
            <a:r>
              <a:rPr lang="en-US" dirty="0"/>
              <a:t> </a:t>
            </a:r>
          </a:p>
        </p:txBody>
      </p:sp>
      <p:sp>
        <p:nvSpPr>
          <p:cNvPr id="4" name="TextBox 3">
            <a:extLst>
              <a:ext uri="{FF2B5EF4-FFF2-40B4-BE49-F238E27FC236}">
                <a16:creationId xmlns:a16="http://schemas.microsoft.com/office/drawing/2014/main" id="{51D01879-B402-4E1C-A747-B0814875AE76}"/>
              </a:ext>
            </a:extLst>
          </p:cNvPr>
          <p:cNvSpPr txBox="1"/>
          <p:nvPr/>
        </p:nvSpPr>
        <p:spPr bwMode="gray">
          <a:xfrm>
            <a:off x="0" y="6471900"/>
            <a:ext cx="12192000" cy="338554"/>
          </a:xfrm>
          <a:prstGeom prst="rect">
            <a:avLst/>
          </a:prstGeom>
          <a:noFill/>
        </p:spPr>
        <p:txBody>
          <a:bodyPr wrap="square">
            <a:spAutoFit/>
          </a:bodyPr>
          <a:lstStyle/>
          <a:p>
            <a:r>
              <a:rPr lang="en-US" sz="1600" dirty="0" err="1"/>
              <a:t>D'Amour</a:t>
            </a:r>
            <a:r>
              <a:rPr lang="en-US" sz="1600" dirty="0"/>
              <a:t>, A., et al., 2020, </a:t>
            </a:r>
            <a:r>
              <a:rPr lang="en-US" sz="1600" dirty="0" err="1"/>
              <a:t>Underspecification</a:t>
            </a:r>
            <a:r>
              <a:rPr lang="en-US" sz="1600" dirty="0"/>
              <a:t> Presents Challenges for Credibility in Modern Machine Learning</a:t>
            </a:r>
          </a:p>
        </p:txBody>
      </p:sp>
      <p:sp>
        <p:nvSpPr>
          <p:cNvPr id="6" name="TextBox 5">
            <a:extLst>
              <a:ext uri="{FF2B5EF4-FFF2-40B4-BE49-F238E27FC236}">
                <a16:creationId xmlns:a16="http://schemas.microsoft.com/office/drawing/2014/main" id="{0362C7B7-5B3B-4079-B8E0-F8FB55CF1B26}"/>
              </a:ext>
            </a:extLst>
          </p:cNvPr>
          <p:cNvSpPr txBox="1"/>
          <p:nvPr/>
        </p:nvSpPr>
        <p:spPr bwMode="gray">
          <a:xfrm>
            <a:off x="478369" y="1929472"/>
            <a:ext cx="5068278" cy="3139321"/>
          </a:xfrm>
          <a:prstGeom prst="rect">
            <a:avLst/>
          </a:prstGeom>
          <a:solidFill>
            <a:schemeClr val="accent3">
              <a:lumMod val="20000"/>
              <a:lumOff val="80000"/>
            </a:schemeClr>
          </a:solidFill>
        </p:spPr>
        <p:txBody>
          <a:bodyPr wrap="square">
            <a:spAutoFit/>
          </a:bodyPr>
          <a:lstStyle/>
          <a:p>
            <a:r>
              <a:rPr lang="en-US" b="1" dirty="0"/>
              <a:t>1- Structural Conflicts</a:t>
            </a:r>
          </a:p>
          <a:p>
            <a:r>
              <a:rPr lang="en-US" u="sng" dirty="0"/>
              <a:t>Evidence:</a:t>
            </a:r>
            <a:r>
              <a:rPr lang="en-US" b="1" dirty="0"/>
              <a:t> </a:t>
            </a:r>
            <a:r>
              <a:rPr lang="en-US" dirty="0"/>
              <a:t>Solving the wrong problem</a:t>
            </a:r>
          </a:p>
          <a:p>
            <a:r>
              <a:rPr lang="en-US" u="sng" dirty="0"/>
              <a:t>Root-causes</a:t>
            </a:r>
            <a:r>
              <a:rPr lang="en-US" dirty="0"/>
              <a:t>: Measurement error, Selection bias, etc.</a:t>
            </a:r>
          </a:p>
          <a:p>
            <a:endParaRPr lang="en-US" dirty="0"/>
          </a:p>
          <a:p>
            <a:pPr algn="ctr"/>
            <a:r>
              <a:rPr lang="en-US" b="1" dirty="0"/>
              <a:t>BUG</a:t>
            </a:r>
          </a:p>
          <a:p>
            <a:pPr algn="ctr"/>
            <a:endParaRPr lang="en-US" b="1" dirty="0"/>
          </a:p>
          <a:p>
            <a:pPr algn="ctr"/>
            <a:r>
              <a:rPr lang="en-US" b="1" dirty="0"/>
              <a:t>Solution: </a:t>
            </a:r>
            <a:r>
              <a:rPr lang="en-US" dirty="0"/>
              <a:t>follow ML best practices, e.g., more and better data, methods more robust to overfitting, </a:t>
            </a:r>
            <a:r>
              <a:rPr lang="en-US" dirty="0" err="1"/>
              <a:t>i.i.d</a:t>
            </a:r>
            <a:r>
              <a:rPr lang="en-US" dirty="0"/>
              <a:t>. evaluations (train-test-validation splits)</a:t>
            </a:r>
          </a:p>
        </p:txBody>
      </p:sp>
      <p:sp>
        <p:nvSpPr>
          <p:cNvPr id="7" name="TextBox 6">
            <a:extLst>
              <a:ext uri="{FF2B5EF4-FFF2-40B4-BE49-F238E27FC236}">
                <a16:creationId xmlns:a16="http://schemas.microsoft.com/office/drawing/2014/main" id="{7AF8F04A-1B83-4ADC-9339-3C81FC61774C}"/>
              </a:ext>
            </a:extLst>
          </p:cNvPr>
          <p:cNvSpPr txBox="1"/>
          <p:nvPr/>
        </p:nvSpPr>
        <p:spPr bwMode="gray">
          <a:xfrm>
            <a:off x="6322646" y="1971464"/>
            <a:ext cx="5470769" cy="2862322"/>
          </a:xfrm>
          <a:prstGeom prst="rect">
            <a:avLst/>
          </a:prstGeom>
          <a:solidFill>
            <a:schemeClr val="accent3">
              <a:lumMod val="60000"/>
              <a:lumOff val="40000"/>
            </a:schemeClr>
          </a:solidFill>
        </p:spPr>
        <p:txBody>
          <a:bodyPr wrap="square">
            <a:spAutoFit/>
          </a:bodyPr>
          <a:lstStyle/>
          <a:p>
            <a:r>
              <a:rPr lang="en-US" b="1" dirty="0"/>
              <a:t>2- Under-Specification</a:t>
            </a:r>
          </a:p>
          <a:p>
            <a:r>
              <a:rPr lang="en-US" u="sng" dirty="0"/>
              <a:t>Evidence:</a:t>
            </a:r>
            <a:r>
              <a:rPr lang="en-US" dirty="0"/>
              <a:t> Solving a fragment of the problem</a:t>
            </a:r>
          </a:p>
          <a:p>
            <a:r>
              <a:rPr lang="en-US" u="sng" dirty="0"/>
              <a:t>Root-causes:</a:t>
            </a:r>
            <a:r>
              <a:rPr lang="en-US" dirty="0"/>
              <a:t> lack of robustness, fairness, causal grounding</a:t>
            </a:r>
          </a:p>
          <a:p>
            <a:endParaRPr lang="en-US" dirty="0"/>
          </a:p>
          <a:p>
            <a:pPr algn="ctr"/>
            <a:r>
              <a:rPr lang="en-US" b="1" dirty="0"/>
              <a:t>Untested code</a:t>
            </a:r>
          </a:p>
          <a:p>
            <a:pPr algn="ctr"/>
            <a:endParaRPr lang="en-US" b="1" dirty="0"/>
          </a:p>
          <a:p>
            <a:pPr algn="ctr"/>
            <a:r>
              <a:rPr lang="en-US" b="1" dirty="0"/>
              <a:t>Solution: </a:t>
            </a:r>
            <a:r>
              <a:rPr lang="en-US" dirty="0"/>
              <a:t>stress test, sensitivity analysis, prior-knowledge, proper visualization</a:t>
            </a:r>
          </a:p>
          <a:p>
            <a:pPr algn="ctr"/>
            <a:endParaRPr lang="en-US" dirty="0"/>
          </a:p>
        </p:txBody>
      </p:sp>
    </p:spTree>
    <p:extLst>
      <p:ext uri="{BB962C8B-B14F-4D97-AF65-F5344CB8AC3E}">
        <p14:creationId xmlns:p14="http://schemas.microsoft.com/office/powerpoint/2010/main" val="357465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49CC4F-222C-470C-983A-4C0A0B096F78}"/>
              </a:ext>
            </a:extLst>
          </p:cNvPr>
          <p:cNvSpPr>
            <a:spLocks noGrp="1"/>
          </p:cNvSpPr>
          <p:nvPr>
            <p:ph type="body" sz="quarter" idx="13"/>
          </p:nvPr>
        </p:nvSpPr>
        <p:spPr>
          <a:xfrm>
            <a:off x="478369" y="1225486"/>
            <a:ext cx="11474451" cy="5387629"/>
          </a:xfrm>
        </p:spPr>
        <p:txBody>
          <a:bodyPr/>
          <a:lstStyle/>
          <a:p>
            <a:r>
              <a:rPr lang="en-US" dirty="0" err="1"/>
              <a:t>Underspecification</a:t>
            </a:r>
            <a:r>
              <a:rPr lang="en-US" dirty="0"/>
              <a:t> is well-documented in the ML literature, and is a core idea in deep ensembles, double descent, Bayesian deep learning, and loss landscape analysis</a:t>
            </a:r>
          </a:p>
          <a:p>
            <a:pPr lvl="1"/>
            <a:r>
              <a:rPr lang="en-US" sz="1800" dirty="0" err="1"/>
              <a:t>Lakshminarayanan</a:t>
            </a:r>
            <a:r>
              <a:rPr lang="en-US" sz="1800" dirty="0"/>
              <a:t>, B., 2017, Simple and scalable predictive uncertainty estimation using deep ensembles.</a:t>
            </a:r>
          </a:p>
          <a:p>
            <a:pPr lvl="1"/>
            <a:r>
              <a:rPr lang="en-US" sz="1800" dirty="0"/>
              <a:t>Fort, S., 2019, Deep ensembles: A loss landscape perspective. </a:t>
            </a:r>
          </a:p>
          <a:p>
            <a:pPr lvl="1"/>
            <a:r>
              <a:rPr lang="en-US" sz="1800" dirty="0"/>
              <a:t>Belkin, M., 2018, Reconciling modern machine learning and the bias-variance trade-off.</a:t>
            </a:r>
          </a:p>
          <a:p>
            <a:pPr lvl="1"/>
            <a:r>
              <a:rPr lang="en-US" sz="1800" dirty="0" err="1"/>
              <a:t>Nakkiran</a:t>
            </a:r>
            <a:r>
              <a:rPr lang="en-US" sz="1800" dirty="0"/>
              <a:t>, P., 2020, Deep double descent: Where bigger models and more data hurt.</a:t>
            </a:r>
          </a:p>
          <a:p>
            <a:endParaRPr lang="en-US" dirty="0"/>
          </a:p>
          <a:p>
            <a:pPr marL="0" indent="0">
              <a:buNone/>
            </a:pPr>
            <a:r>
              <a:rPr lang="en-US" dirty="0"/>
              <a:t>However, its implications for the gap between </a:t>
            </a:r>
            <a:r>
              <a:rPr lang="en-US" dirty="0" err="1"/>
              <a:t>i.i.d</a:t>
            </a:r>
            <a:r>
              <a:rPr lang="en-US" dirty="0"/>
              <a:t>. and application-specific generalization are </a:t>
            </a:r>
            <a:r>
              <a:rPr lang="en-US" b="1" dirty="0"/>
              <a:t>neglected</a:t>
            </a:r>
            <a:r>
              <a:rPr lang="en-US" dirty="0"/>
              <a:t>.</a:t>
            </a:r>
          </a:p>
          <a:p>
            <a:pPr marL="0" indent="0">
              <a:buNone/>
            </a:pPr>
            <a:endParaRPr lang="en-US" dirty="0"/>
          </a:p>
          <a:p>
            <a:pPr marL="0" indent="0">
              <a:buNone/>
            </a:pPr>
            <a:r>
              <a:rPr lang="en-US" dirty="0"/>
              <a:t>Under-specification has downstream effects on robustness, fairness, and causal grounding.	</a:t>
            </a:r>
          </a:p>
          <a:p>
            <a:endParaRPr lang="en-US" dirty="0"/>
          </a:p>
        </p:txBody>
      </p:sp>
      <p:sp>
        <p:nvSpPr>
          <p:cNvPr id="3" name="Title 2">
            <a:extLst>
              <a:ext uri="{FF2B5EF4-FFF2-40B4-BE49-F238E27FC236}">
                <a16:creationId xmlns:a16="http://schemas.microsoft.com/office/drawing/2014/main" id="{6D2EBDDF-5B2D-448B-940A-DFCEBEE3C607}"/>
              </a:ext>
            </a:extLst>
          </p:cNvPr>
          <p:cNvSpPr>
            <a:spLocks noGrp="1"/>
          </p:cNvSpPr>
          <p:nvPr>
            <p:ph type="title"/>
          </p:nvPr>
        </p:nvSpPr>
        <p:spPr/>
        <p:txBody>
          <a:bodyPr/>
          <a:lstStyle/>
          <a:p>
            <a:r>
              <a:rPr lang="en-US" dirty="0"/>
              <a:t>Not a new problem but overlooked!</a:t>
            </a:r>
          </a:p>
        </p:txBody>
      </p:sp>
      <p:sp>
        <p:nvSpPr>
          <p:cNvPr id="4" name="TextBox 3">
            <a:extLst>
              <a:ext uri="{FF2B5EF4-FFF2-40B4-BE49-F238E27FC236}">
                <a16:creationId xmlns:a16="http://schemas.microsoft.com/office/drawing/2014/main" id="{2E628AFD-BBC4-4321-A5F1-B213F979C32E}"/>
              </a:ext>
            </a:extLst>
          </p:cNvPr>
          <p:cNvSpPr txBox="1"/>
          <p:nvPr/>
        </p:nvSpPr>
        <p:spPr bwMode="gray">
          <a:xfrm>
            <a:off x="0" y="6471900"/>
            <a:ext cx="12192000" cy="338554"/>
          </a:xfrm>
          <a:prstGeom prst="rect">
            <a:avLst/>
          </a:prstGeom>
          <a:noFill/>
        </p:spPr>
        <p:txBody>
          <a:bodyPr wrap="square">
            <a:spAutoFit/>
          </a:bodyPr>
          <a:lstStyle/>
          <a:p>
            <a:r>
              <a:rPr lang="en-US" sz="1600" dirty="0" err="1"/>
              <a:t>D'Amour</a:t>
            </a:r>
            <a:r>
              <a:rPr lang="en-US" sz="1600" dirty="0"/>
              <a:t>, A., et al., 2020, </a:t>
            </a:r>
            <a:r>
              <a:rPr lang="en-US" sz="1600" dirty="0" err="1"/>
              <a:t>Underspecification</a:t>
            </a:r>
            <a:r>
              <a:rPr lang="en-US" sz="1600" dirty="0"/>
              <a:t> Presents Challenges for Credibility in Modern Machine Learning</a:t>
            </a:r>
          </a:p>
        </p:txBody>
      </p:sp>
    </p:spTree>
    <p:extLst>
      <p:ext uri="{BB962C8B-B14F-4D97-AF65-F5344CB8AC3E}">
        <p14:creationId xmlns:p14="http://schemas.microsoft.com/office/powerpoint/2010/main" val="252009527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78369" y="1202039"/>
            <a:ext cx="11474451" cy="4836196"/>
          </a:xfrm>
        </p:spPr>
        <p:txBody>
          <a:bodyPr/>
          <a:lstStyle/>
          <a:p>
            <a:pPr marL="0" indent="0">
              <a:buNone/>
            </a:pPr>
            <a:r>
              <a:rPr lang="en-US" b="1" dirty="0"/>
              <a:t>Definition: </a:t>
            </a:r>
            <a:r>
              <a:rPr lang="en-US" i="1" dirty="0"/>
              <a:t>An ML pipeline is underspecified when it generates predictors with equivalently held-out performance in the training domain, but that behave very differently in deployment.</a:t>
            </a:r>
          </a:p>
          <a:p>
            <a:pPr marL="0" indent="0">
              <a:buNone/>
            </a:pPr>
            <a:r>
              <a:rPr lang="en-US" b="1" dirty="0"/>
              <a:t>Impact: </a:t>
            </a:r>
            <a:r>
              <a:rPr lang="en-US" dirty="0"/>
              <a:t>poor model behavior, instability at deployment, lack of system reliability</a:t>
            </a:r>
          </a:p>
          <a:p>
            <a:pPr marL="0" indent="0">
              <a:buNone/>
            </a:pPr>
            <a:r>
              <a:rPr lang="en-US" b="1" dirty="0"/>
              <a:t>Keywords:</a:t>
            </a:r>
            <a:r>
              <a:rPr lang="en-US" dirty="0"/>
              <a:t> distribution shift, spurious correlation, fairness, identifiability,</a:t>
            </a:r>
          </a:p>
          <a:p>
            <a:pPr marL="0" indent="0">
              <a:buNone/>
            </a:pPr>
            <a:r>
              <a:rPr lang="en-US" b="1" dirty="0"/>
              <a:t>Domains:</a:t>
            </a:r>
            <a:r>
              <a:rPr lang="en-US" dirty="0"/>
              <a:t> computer vision, natural language processing, medical imaging, electronic health records, genomics</a:t>
            </a:r>
            <a:endParaRPr lang="en-US" i="1" dirty="0"/>
          </a:p>
          <a:p>
            <a:pPr marL="0" indent="0">
              <a:buNone/>
            </a:pPr>
            <a:r>
              <a:rPr lang="en-US" b="1" i="1" dirty="0"/>
              <a:t>Example: </a:t>
            </a:r>
            <a:r>
              <a:rPr lang="en-US" i="1" dirty="0"/>
              <a:t>The solution to an underdetermined system of linear equations (i.e.,) is under-specified, because </a:t>
            </a:r>
          </a:p>
          <a:p>
            <a:pPr lvl="1"/>
            <a:r>
              <a:rPr lang="en-US" i="1" dirty="0"/>
              <a:t>it has more unknowns than linearly independent equations</a:t>
            </a:r>
          </a:p>
          <a:p>
            <a:pPr lvl="1"/>
            <a:r>
              <a:rPr lang="en-US" i="1" dirty="0"/>
              <a:t>it represents an </a:t>
            </a:r>
            <a:r>
              <a:rPr lang="en-US" b="1" i="1" dirty="0"/>
              <a:t>equivalence class </a:t>
            </a:r>
            <a:r>
              <a:rPr lang="en-US" i="1" dirty="0"/>
              <a:t>of solutions given by a linear subspace of the variables.</a:t>
            </a:r>
          </a:p>
          <a:p>
            <a:endParaRPr lang="en-US" i="1" dirty="0"/>
          </a:p>
        </p:txBody>
      </p:sp>
      <p:sp>
        <p:nvSpPr>
          <p:cNvPr id="4" name="Title 3"/>
          <p:cNvSpPr>
            <a:spLocks noGrp="1"/>
          </p:cNvSpPr>
          <p:nvPr>
            <p:ph type="title"/>
          </p:nvPr>
        </p:nvSpPr>
        <p:spPr>
          <a:xfrm>
            <a:off x="478369" y="144001"/>
            <a:ext cx="9169401" cy="576293"/>
          </a:xfrm>
        </p:spPr>
        <p:txBody>
          <a:bodyPr/>
          <a:lstStyle/>
          <a:p>
            <a:r>
              <a:rPr lang="de-DE" dirty="0" err="1"/>
              <a:t>Under-specification</a:t>
            </a:r>
            <a:r>
              <a:rPr lang="de-DE" sz="2000" dirty="0"/>
              <a:t> </a:t>
            </a:r>
            <a:r>
              <a:rPr lang="en-US" sz="2000" dirty="0"/>
              <a:t>[</a:t>
            </a:r>
            <a:r>
              <a:rPr lang="en-US" sz="2000" dirty="0" err="1"/>
              <a:t>D’Amour</a:t>
            </a:r>
            <a:r>
              <a:rPr lang="en-US" sz="2000" dirty="0"/>
              <a:t> 2020]</a:t>
            </a:r>
            <a:endParaRPr lang="de-DE" dirty="0"/>
          </a:p>
        </p:txBody>
      </p:sp>
      <p:sp>
        <p:nvSpPr>
          <p:cNvPr id="2" name="Slide Number Placeholder 1">
            <a:extLst>
              <a:ext uri="{FF2B5EF4-FFF2-40B4-BE49-F238E27FC236}">
                <a16:creationId xmlns:a16="http://schemas.microsoft.com/office/drawing/2014/main" id="{B96D41EB-4144-4F25-9693-4672506CFF18}"/>
              </a:ext>
            </a:extLst>
          </p:cNvPr>
          <p:cNvSpPr>
            <a:spLocks noGrp="1"/>
          </p:cNvSpPr>
          <p:nvPr>
            <p:ph type="sldNum" sz="quarter" idx="16"/>
          </p:nvPr>
        </p:nvSpPr>
        <p:spPr/>
        <p:txBody>
          <a:bodyPr/>
          <a:lstStyle/>
          <a:p>
            <a:fld id="{B6764590-B09C-4C10-8479-FDA70719B682}" type="slidenum">
              <a:rPr lang="de-DE" smtClean="0"/>
              <a:t>5</a:t>
            </a:fld>
            <a:endParaRPr lang="de-DE"/>
          </a:p>
        </p:txBody>
      </p:sp>
      <p:sp>
        <p:nvSpPr>
          <p:cNvPr id="6" name="TextBox 5">
            <a:extLst>
              <a:ext uri="{FF2B5EF4-FFF2-40B4-BE49-F238E27FC236}">
                <a16:creationId xmlns:a16="http://schemas.microsoft.com/office/drawing/2014/main" id="{8388C95C-BD9E-4168-9FC7-BFF7E45C120B}"/>
              </a:ext>
            </a:extLst>
          </p:cNvPr>
          <p:cNvSpPr txBox="1"/>
          <p:nvPr/>
        </p:nvSpPr>
        <p:spPr bwMode="gray">
          <a:xfrm>
            <a:off x="0" y="6471900"/>
            <a:ext cx="12192000" cy="338554"/>
          </a:xfrm>
          <a:prstGeom prst="rect">
            <a:avLst/>
          </a:prstGeom>
          <a:noFill/>
        </p:spPr>
        <p:txBody>
          <a:bodyPr wrap="square">
            <a:spAutoFit/>
          </a:bodyPr>
          <a:lstStyle/>
          <a:p>
            <a:r>
              <a:rPr lang="en-US" sz="1600" dirty="0" err="1"/>
              <a:t>D'Amour</a:t>
            </a:r>
            <a:r>
              <a:rPr lang="en-US" sz="1600" dirty="0"/>
              <a:t>, A., et al., 2020, </a:t>
            </a:r>
            <a:r>
              <a:rPr lang="en-US" sz="1600" dirty="0" err="1"/>
              <a:t>Underspecification</a:t>
            </a:r>
            <a:r>
              <a:rPr lang="en-US" sz="1600" dirty="0"/>
              <a:t> Presents Challenges for Credibility in Modern Machine Learning</a:t>
            </a:r>
          </a:p>
        </p:txBody>
      </p:sp>
    </p:spTree>
    <p:extLst>
      <p:ext uri="{BB962C8B-B14F-4D97-AF65-F5344CB8AC3E}">
        <p14:creationId xmlns:p14="http://schemas.microsoft.com/office/powerpoint/2010/main" val="29095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8B5D8-A8F6-4EDD-A8B0-944D6E537C3D}"/>
              </a:ext>
            </a:extLst>
          </p:cNvPr>
          <p:cNvSpPr>
            <a:spLocks noGrp="1"/>
          </p:cNvSpPr>
          <p:nvPr>
            <p:ph type="body" sz="quarter" idx="13"/>
          </p:nvPr>
        </p:nvSpPr>
        <p:spPr/>
        <p:txBody>
          <a:bodyPr/>
          <a:lstStyle/>
          <a:p>
            <a:pPr marL="0" indent="0">
              <a:buNone/>
            </a:pPr>
            <a:r>
              <a:rPr lang="en-US" dirty="0"/>
              <a:t>Assume that X      Y (X and Y are dependent)</a:t>
            </a:r>
          </a:p>
          <a:p>
            <a:pPr lvl="1"/>
            <a:r>
              <a:rPr lang="en-US" dirty="0"/>
              <a:t>X causes Y</a:t>
            </a:r>
          </a:p>
          <a:p>
            <a:pPr lvl="1"/>
            <a:r>
              <a:rPr lang="en-US" dirty="0"/>
              <a:t>Y causes X</a:t>
            </a:r>
          </a:p>
          <a:p>
            <a:pPr lvl="1"/>
            <a:r>
              <a:rPr lang="en-US" dirty="0"/>
              <a:t>There is a third hidden common cause</a:t>
            </a:r>
          </a:p>
          <a:p>
            <a:pPr lvl="1"/>
            <a:r>
              <a:rPr lang="en-US" dirty="0"/>
              <a:t>Combination all the above</a:t>
            </a:r>
          </a:p>
          <a:p>
            <a:endParaRPr lang="en-US" dirty="0"/>
          </a:p>
          <a:p>
            <a:pPr marL="0" indent="0">
              <a:buNone/>
            </a:pPr>
            <a:endParaRPr lang="en-US" dirty="0"/>
          </a:p>
          <a:p>
            <a:pPr marL="0" indent="0">
              <a:buNone/>
            </a:pPr>
            <a:endParaRPr lang="en-US" dirty="0"/>
          </a:p>
          <a:p>
            <a:pPr marL="0" indent="0" algn="ctr">
              <a:buNone/>
            </a:pPr>
            <a:r>
              <a:rPr lang="en-US" dirty="0"/>
              <a:t>In other words, “there is not correlation without causation”</a:t>
            </a:r>
          </a:p>
        </p:txBody>
      </p:sp>
      <p:sp>
        <p:nvSpPr>
          <p:cNvPr id="2" name="Title 1">
            <a:extLst>
              <a:ext uri="{FF2B5EF4-FFF2-40B4-BE49-F238E27FC236}">
                <a16:creationId xmlns:a16="http://schemas.microsoft.com/office/drawing/2014/main" id="{58367C04-5F5A-4AD7-824A-857085D35650}"/>
              </a:ext>
            </a:extLst>
          </p:cNvPr>
          <p:cNvSpPr>
            <a:spLocks noGrp="1"/>
          </p:cNvSpPr>
          <p:nvPr>
            <p:ph type="title"/>
          </p:nvPr>
        </p:nvSpPr>
        <p:spPr/>
        <p:txBody>
          <a:bodyPr/>
          <a:lstStyle/>
          <a:p>
            <a:r>
              <a:rPr lang="en-US" dirty="0"/>
              <a:t>Reichenbach’s Common Cause Principle</a:t>
            </a:r>
          </a:p>
        </p:txBody>
      </p:sp>
      <p:pic>
        <p:nvPicPr>
          <p:cNvPr id="3074" name="Picture 2">
            <a:extLst>
              <a:ext uri="{FF2B5EF4-FFF2-40B4-BE49-F238E27FC236}">
                <a16:creationId xmlns:a16="http://schemas.microsoft.com/office/drawing/2014/main" id="{6FA1112F-CEF1-4E2F-A807-A4D298632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5217" y="1690688"/>
            <a:ext cx="20955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4DDDF2E-AE5A-4E84-9ACC-B07119A2989D}"/>
              </a:ext>
            </a:extLst>
          </p:cNvPr>
          <p:cNvPicPr>
            <a:picLocks noChangeAspect="1"/>
          </p:cNvPicPr>
          <p:nvPr/>
        </p:nvPicPr>
        <p:blipFill>
          <a:blip r:embed="rId4"/>
          <a:stretch>
            <a:fillRect/>
          </a:stretch>
        </p:blipFill>
        <p:spPr>
          <a:xfrm>
            <a:off x="2240140" y="1252667"/>
            <a:ext cx="420776" cy="438021"/>
          </a:xfrm>
          <a:prstGeom prst="rect">
            <a:avLst/>
          </a:prstGeom>
        </p:spPr>
      </p:pic>
      <p:sp>
        <p:nvSpPr>
          <p:cNvPr id="5" name="TextBox 4">
            <a:extLst>
              <a:ext uri="{FF2B5EF4-FFF2-40B4-BE49-F238E27FC236}">
                <a16:creationId xmlns:a16="http://schemas.microsoft.com/office/drawing/2014/main" id="{DACAF7BC-A0BA-4EB7-BA57-DDABA60219F5}"/>
              </a:ext>
            </a:extLst>
          </p:cNvPr>
          <p:cNvSpPr txBox="1"/>
          <p:nvPr/>
        </p:nvSpPr>
        <p:spPr>
          <a:xfrm>
            <a:off x="9970156" y="4633913"/>
            <a:ext cx="2095499" cy="646331"/>
          </a:xfrm>
          <a:prstGeom prst="rect">
            <a:avLst/>
          </a:prstGeom>
          <a:noFill/>
        </p:spPr>
        <p:txBody>
          <a:bodyPr wrap="square" rtlCol="0">
            <a:spAutoFit/>
          </a:bodyPr>
          <a:lstStyle/>
          <a:p>
            <a:pPr algn="ctr"/>
            <a:r>
              <a:rPr lang="pt-BR" dirty="0"/>
              <a:t>Hans Reichenbach 1891-1953</a:t>
            </a:r>
            <a:endParaRPr lang="en-US" dirty="0"/>
          </a:p>
        </p:txBody>
      </p:sp>
    </p:spTree>
    <p:extLst>
      <p:ext uri="{BB962C8B-B14F-4D97-AF65-F5344CB8AC3E}">
        <p14:creationId xmlns:p14="http://schemas.microsoft.com/office/powerpoint/2010/main" val="27542854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83F4-7354-4F83-BD1C-7EB3FB83AFA6}"/>
              </a:ext>
            </a:extLst>
          </p:cNvPr>
          <p:cNvSpPr>
            <a:spLocks noGrp="1"/>
          </p:cNvSpPr>
          <p:nvPr>
            <p:ph type="title"/>
          </p:nvPr>
        </p:nvSpPr>
        <p:spPr/>
        <p:txBody>
          <a:bodyPr/>
          <a:lstStyle/>
          <a:p>
            <a:r>
              <a:rPr lang="en-US" dirty="0"/>
              <a:t>Markov factorization</a:t>
            </a:r>
          </a:p>
        </p:txBody>
      </p:sp>
      <p:sp>
        <p:nvSpPr>
          <p:cNvPr id="18" name="TextBox 17">
            <a:extLst>
              <a:ext uri="{FF2B5EF4-FFF2-40B4-BE49-F238E27FC236}">
                <a16:creationId xmlns:a16="http://schemas.microsoft.com/office/drawing/2014/main" id="{540F0F52-1A33-478E-975D-1060D1507B1B}"/>
              </a:ext>
            </a:extLst>
          </p:cNvPr>
          <p:cNvSpPr txBox="1"/>
          <p:nvPr/>
        </p:nvSpPr>
        <p:spPr>
          <a:xfrm>
            <a:off x="1181825" y="3145941"/>
            <a:ext cx="9828350" cy="1754326"/>
          </a:xfrm>
          <a:prstGeom prst="rect">
            <a:avLst/>
          </a:prstGeom>
          <a:noFill/>
        </p:spPr>
        <p:txBody>
          <a:bodyPr wrap="square" rtlCol="0">
            <a:spAutoFit/>
          </a:bodyPr>
          <a:lstStyle/>
          <a:p>
            <a:r>
              <a:rPr lang="en-US" dirty="0"/>
              <a:t>If P admits the factorization relative to a DAG G, we can say that the DAG represents the probability function P, i.e., G and P are compatible or that P is Markov relative to G.  </a:t>
            </a:r>
          </a:p>
          <a:p>
            <a:endParaRPr lang="en-US" dirty="0"/>
          </a:p>
          <a:p>
            <a:r>
              <a:rPr lang="en-US" dirty="0"/>
              <a:t>We can also say that the Graph G </a:t>
            </a:r>
            <a:r>
              <a:rPr lang="en-US" b="1" dirty="0"/>
              <a:t>induces</a:t>
            </a:r>
            <a:r>
              <a:rPr lang="en-US" dirty="0"/>
              <a:t> the probability P.</a:t>
            </a:r>
          </a:p>
          <a:p>
            <a:endParaRPr 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84555E19-A02F-4027-B1DC-550B14D3A2E6}"/>
                  </a:ext>
                </a:extLst>
              </p:cNvPr>
              <p:cNvSpPr/>
              <p:nvPr/>
            </p:nvSpPr>
            <p:spPr>
              <a:xfrm>
                <a:off x="1447750" y="1067172"/>
                <a:ext cx="4311630" cy="76456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1">
                          <a:latin typeface="Cambria Math" panose="02040503050406030204" pitchFamily="18" charset="0"/>
                        </a:rPr>
                        <m:t>) =</m:t>
                      </m:r>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rPr>
                            <m:t>𝑖</m:t>
                          </m:r>
                        </m:sub>
                        <m:sup/>
                        <m:e>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 </m:t>
                              </m:r>
                            </m:e>
                          </m:d>
                          <m:sSub>
                            <m:sSubPr>
                              <m:ctrlPr>
                                <a:rPr lang="en-US" i="1" smtClean="0">
                                  <a:latin typeface="Cambria Math" panose="02040503050406030204" pitchFamily="18" charset="0"/>
                                </a:rPr>
                              </m:ctrlPr>
                            </m:sSubPr>
                            <m:e>
                              <m:r>
                                <a:rPr lang="en-US" b="0" i="1" smtClean="0">
                                  <a:latin typeface="Cambria Math" panose="02040503050406030204" pitchFamily="18" charset="0"/>
                                </a:rPr>
                                <m:t>𝑃𝑎𝑟𝑒𝑛𝑡𝑠</m:t>
                              </m:r>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p:txBody>
          </p:sp>
        </mc:Choice>
        <mc:Fallback xmlns="">
          <p:sp>
            <p:nvSpPr>
              <p:cNvPr id="19" name="Rectangle 18">
                <a:extLst>
                  <a:ext uri="{FF2B5EF4-FFF2-40B4-BE49-F238E27FC236}">
                    <a16:creationId xmlns:a16="http://schemas.microsoft.com/office/drawing/2014/main" id="{84555E19-A02F-4027-B1DC-550B14D3A2E6}"/>
                  </a:ext>
                </a:extLst>
              </p:cNvPr>
              <p:cNvSpPr>
                <a:spLocks noRot="1" noChangeAspect="1" noMove="1" noResize="1" noEditPoints="1" noAdjustHandles="1" noChangeArrowheads="1" noChangeShapeType="1" noTextEdit="1"/>
              </p:cNvSpPr>
              <p:nvPr/>
            </p:nvSpPr>
            <p:spPr>
              <a:xfrm>
                <a:off x="1447750" y="1067172"/>
                <a:ext cx="4311630" cy="764568"/>
              </a:xfrm>
              <a:prstGeom prst="rect">
                <a:avLst/>
              </a:prstGeom>
              <a:blipFill>
                <a:blip r:embed="rId3"/>
                <a:stretch>
                  <a:fillRect/>
                </a:stretch>
              </a:blipFill>
            </p:spPr>
            <p:txBody>
              <a:bodyPr/>
              <a:lstStyle/>
              <a:p>
                <a:r>
                  <a:rPr lang="en-US">
                    <a:noFill/>
                  </a:rPr>
                  <a:t> </a:t>
                </a:r>
              </a:p>
            </p:txBody>
          </p:sp>
        </mc:Fallback>
      </mc:AlternateContent>
      <p:cxnSp>
        <p:nvCxnSpPr>
          <p:cNvPr id="20" name="Connector: Elbow 19">
            <a:extLst>
              <a:ext uri="{FF2B5EF4-FFF2-40B4-BE49-F238E27FC236}">
                <a16:creationId xmlns:a16="http://schemas.microsoft.com/office/drawing/2014/main" id="{A9027EA4-FF69-4AAE-8214-5C481957F811}"/>
              </a:ext>
            </a:extLst>
          </p:cNvPr>
          <p:cNvCxnSpPr>
            <a:cxnSpLocks/>
            <a:stCxn id="23" idx="2"/>
            <a:endCxn id="22" idx="1"/>
          </p:cNvCxnSpPr>
          <p:nvPr/>
        </p:nvCxnSpPr>
        <p:spPr>
          <a:xfrm rot="16200000" flipH="1">
            <a:off x="4898457" y="1439277"/>
            <a:ext cx="332677" cy="704236"/>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24A3D8B-8789-4425-B91D-3CDCF2612FE4}"/>
              </a:ext>
            </a:extLst>
          </p:cNvPr>
          <p:cNvSpPr/>
          <p:nvPr/>
        </p:nvSpPr>
        <p:spPr>
          <a:xfrm>
            <a:off x="3859717" y="1522170"/>
            <a:ext cx="1738266" cy="1028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F963DC9-39D6-4275-903E-7A04E8AC1B12}"/>
              </a:ext>
            </a:extLst>
          </p:cNvPr>
          <p:cNvSpPr txBox="1"/>
          <p:nvPr/>
        </p:nvSpPr>
        <p:spPr>
          <a:xfrm>
            <a:off x="5416913" y="1773068"/>
            <a:ext cx="2281202" cy="369332"/>
          </a:xfrm>
          <a:prstGeom prst="rect">
            <a:avLst/>
          </a:prstGeom>
          <a:noFill/>
        </p:spPr>
        <p:txBody>
          <a:bodyPr wrap="none" rtlCol="0">
            <a:spAutoFit/>
          </a:bodyPr>
          <a:lstStyle/>
          <a:p>
            <a:r>
              <a:rPr lang="en-US" dirty="0"/>
              <a:t>Causal Markov kernels</a:t>
            </a:r>
          </a:p>
        </p:txBody>
      </p:sp>
      <p:sp>
        <p:nvSpPr>
          <p:cNvPr id="23" name="Rectangle 22">
            <a:extLst>
              <a:ext uri="{FF2B5EF4-FFF2-40B4-BE49-F238E27FC236}">
                <a16:creationId xmlns:a16="http://schemas.microsoft.com/office/drawing/2014/main" id="{80EC25EB-FD1D-4C13-901A-5426FBA327E9}"/>
              </a:ext>
            </a:extLst>
          </p:cNvPr>
          <p:cNvSpPr/>
          <p:nvPr/>
        </p:nvSpPr>
        <p:spPr bwMode="gray">
          <a:xfrm>
            <a:off x="3931138" y="1536570"/>
            <a:ext cx="1563077" cy="884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Tree>
    <p:extLst>
      <p:ext uri="{BB962C8B-B14F-4D97-AF65-F5344CB8AC3E}">
        <p14:creationId xmlns:p14="http://schemas.microsoft.com/office/powerpoint/2010/main" val="397720989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650CB-18E1-43B6-9071-3071853EA672}"/>
              </a:ext>
            </a:extLst>
          </p:cNvPr>
          <p:cNvSpPr>
            <a:spLocks noGrp="1"/>
          </p:cNvSpPr>
          <p:nvPr>
            <p:ph type="body" sz="quarter" idx="13"/>
          </p:nvPr>
        </p:nvSpPr>
        <p:spPr/>
        <p:txBody>
          <a:bodyPr>
            <a:normAutofit/>
          </a:bodyPr>
          <a:lstStyle/>
          <a:p>
            <a:r>
              <a:rPr lang="pt-BR" sz="2000" dirty="0"/>
              <a:t>X</a:t>
            </a:r>
            <a:r>
              <a:rPr lang="en-US" sz="2000" dirty="0"/>
              <a:t> and </a:t>
            </a:r>
            <a:r>
              <a:rPr lang="pt-BR" sz="2000" dirty="0"/>
              <a:t>Y</a:t>
            </a:r>
            <a:r>
              <a:rPr lang="en-US" sz="2000" dirty="0"/>
              <a:t> are d-separated if all paths between </a:t>
            </a:r>
            <a:r>
              <a:rPr lang="pt-BR" sz="2000" dirty="0"/>
              <a:t>X</a:t>
            </a:r>
            <a:r>
              <a:rPr lang="en-US" sz="2000" dirty="0"/>
              <a:t> and </a:t>
            </a:r>
            <a:r>
              <a:rPr lang="pt-BR" sz="2000" dirty="0"/>
              <a:t>Y</a:t>
            </a:r>
            <a:r>
              <a:rPr lang="en-US" sz="2000" dirty="0"/>
              <a:t> are blocked by a set Z of nodes, </a:t>
            </a:r>
          </a:p>
          <a:p>
            <a:r>
              <a:rPr lang="en-US" sz="2000" dirty="0"/>
              <a:t>i.e.,  </a:t>
            </a:r>
            <a:r>
              <a:rPr lang="pt-BR" sz="2000" dirty="0"/>
              <a:t>X</a:t>
            </a:r>
            <a:r>
              <a:rPr lang="en-US" sz="2000" baseline="-25000" dirty="0"/>
              <a:t> </a:t>
            </a:r>
            <a:r>
              <a:rPr lang="en-US" sz="2000" dirty="0"/>
              <a:t>ꓕ </a:t>
            </a:r>
            <a:r>
              <a:rPr lang="pt-BR" sz="2000" dirty="0"/>
              <a:t>Y</a:t>
            </a:r>
            <a:r>
              <a:rPr lang="en-US" sz="2000" dirty="0"/>
              <a:t> | Z</a:t>
            </a:r>
          </a:p>
          <a:p>
            <a:endParaRPr lang="en-US" sz="2000" dirty="0"/>
          </a:p>
          <a:p>
            <a:r>
              <a:rPr lang="en-US" sz="2000" dirty="0"/>
              <a:t>The blocking* situations are: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529A4FB2-1EAD-46AD-8208-991962D2837C}"/>
              </a:ext>
            </a:extLst>
          </p:cNvPr>
          <p:cNvSpPr>
            <a:spLocks noGrp="1"/>
          </p:cNvSpPr>
          <p:nvPr>
            <p:ph type="title"/>
          </p:nvPr>
        </p:nvSpPr>
        <p:spPr/>
        <p:txBody>
          <a:bodyPr/>
          <a:lstStyle/>
          <a:p>
            <a:r>
              <a:rPr lang="en-US" dirty="0"/>
              <a:t>d-separation</a:t>
            </a:r>
          </a:p>
        </p:txBody>
      </p:sp>
      <p:sp>
        <p:nvSpPr>
          <p:cNvPr id="6" name="Oval 5">
            <a:extLst>
              <a:ext uri="{FF2B5EF4-FFF2-40B4-BE49-F238E27FC236}">
                <a16:creationId xmlns:a16="http://schemas.microsoft.com/office/drawing/2014/main" id="{1AF766A3-FDBD-4619-8340-F708E2BCB5E7}"/>
              </a:ext>
            </a:extLst>
          </p:cNvPr>
          <p:cNvSpPr/>
          <p:nvPr/>
        </p:nvSpPr>
        <p:spPr>
          <a:xfrm>
            <a:off x="1745224" y="3189734"/>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7" name="Oval 6">
            <a:extLst>
              <a:ext uri="{FF2B5EF4-FFF2-40B4-BE49-F238E27FC236}">
                <a16:creationId xmlns:a16="http://schemas.microsoft.com/office/drawing/2014/main" id="{0C1C9682-D541-4DEE-BA75-13537EAA1741}"/>
              </a:ext>
            </a:extLst>
          </p:cNvPr>
          <p:cNvSpPr/>
          <p:nvPr/>
        </p:nvSpPr>
        <p:spPr>
          <a:xfrm>
            <a:off x="3168443" y="3189734"/>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sp>
        <p:nvSpPr>
          <p:cNvPr id="8" name="Oval 7">
            <a:extLst>
              <a:ext uri="{FF2B5EF4-FFF2-40B4-BE49-F238E27FC236}">
                <a16:creationId xmlns:a16="http://schemas.microsoft.com/office/drawing/2014/main" id="{4AA53D7B-1CEB-4AA7-8BC9-729AF1BEC68E}"/>
              </a:ext>
            </a:extLst>
          </p:cNvPr>
          <p:cNvSpPr/>
          <p:nvPr/>
        </p:nvSpPr>
        <p:spPr>
          <a:xfrm>
            <a:off x="4569539" y="3189734"/>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0" name="Straight Arrow Connector 9">
            <a:extLst>
              <a:ext uri="{FF2B5EF4-FFF2-40B4-BE49-F238E27FC236}">
                <a16:creationId xmlns:a16="http://schemas.microsoft.com/office/drawing/2014/main" id="{220183FA-5CC0-4CB0-B8F1-11BDCD36C51C}"/>
              </a:ext>
            </a:extLst>
          </p:cNvPr>
          <p:cNvCxnSpPr>
            <a:endCxn id="7" idx="2"/>
          </p:cNvCxnSpPr>
          <p:nvPr/>
        </p:nvCxnSpPr>
        <p:spPr>
          <a:xfrm>
            <a:off x="2652250" y="3425708"/>
            <a:ext cx="516193" cy="36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B042D6-4A68-4C41-B93C-2716F1BFF9E2}"/>
              </a:ext>
            </a:extLst>
          </p:cNvPr>
          <p:cNvCxnSpPr>
            <a:cxnSpLocks/>
            <a:stCxn id="7" idx="6"/>
            <a:endCxn id="8" idx="2"/>
          </p:cNvCxnSpPr>
          <p:nvPr/>
        </p:nvCxnSpPr>
        <p:spPr>
          <a:xfrm>
            <a:off x="4075469" y="3429395"/>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83DBFA3-A106-4CF2-800E-17ACB2FAA94F}"/>
              </a:ext>
            </a:extLst>
          </p:cNvPr>
          <p:cNvSpPr/>
          <p:nvPr/>
        </p:nvSpPr>
        <p:spPr>
          <a:xfrm>
            <a:off x="1745224" y="3777211"/>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17" name="Oval 16">
            <a:extLst>
              <a:ext uri="{FF2B5EF4-FFF2-40B4-BE49-F238E27FC236}">
                <a16:creationId xmlns:a16="http://schemas.microsoft.com/office/drawing/2014/main" id="{CAD7EFD1-0B96-440A-AF05-29C6ACD68656}"/>
              </a:ext>
            </a:extLst>
          </p:cNvPr>
          <p:cNvSpPr/>
          <p:nvPr/>
        </p:nvSpPr>
        <p:spPr>
          <a:xfrm>
            <a:off x="3168443" y="3777211"/>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sp>
        <p:nvSpPr>
          <p:cNvPr id="18" name="Oval 17">
            <a:extLst>
              <a:ext uri="{FF2B5EF4-FFF2-40B4-BE49-F238E27FC236}">
                <a16:creationId xmlns:a16="http://schemas.microsoft.com/office/drawing/2014/main" id="{B21CDFDA-4DAD-42D1-B139-992C38001478}"/>
              </a:ext>
            </a:extLst>
          </p:cNvPr>
          <p:cNvSpPr/>
          <p:nvPr/>
        </p:nvSpPr>
        <p:spPr>
          <a:xfrm>
            <a:off x="4569539" y="3777211"/>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9" name="Straight Arrow Connector 18">
            <a:extLst>
              <a:ext uri="{FF2B5EF4-FFF2-40B4-BE49-F238E27FC236}">
                <a16:creationId xmlns:a16="http://schemas.microsoft.com/office/drawing/2014/main" id="{74779B73-3DC8-4AD3-80FE-D8BAAE85D148}"/>
              </a:ext>
            </a:extLst>
          </p:cNvPr>
          <p:cNvCxnSpPr>
            <a:endCxn id="17" idx="2"/>
          </p:cNvCxnSpPr>
          <p:nvPr/>
        </p:nvCxnSpPr>
        <p:spPr>
          <a:xfrm>
            <a:off x="2671915" y="4013185"/>
            <a:ext cx="496528" cy="3687"/>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360038-0877-4112-8EC3-4812C4E8F150}"/>
              </a:ext>
            </a:extLst>
          </p:cNvPr>
          <p:cNvCxnSpPr>
            <a:cxnSpLocks/>
            <a:stCxn id="17" idx="6"/>
            <a:endCxn id="18" idx="2"/>
          </p:cNvCxnSpPr>
          <p:nvPr/>
        </p:nvCxnSpPr>
        <p:spPr>
          <a:xfrm>
            <a:off x="4075469" y="4016872"/>
            <a:ext cx="494070"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A4B0A7A5-F723-480D-A170-CBFDC6B5A1B8}"/>
              </a:ext>
            </a:extLst>
          </p:cNvPr>
          <p:cNvSpPr/>
          <p:nvPr/>
        </p:nvSpPr>
        <p:spPr>
          <a:xfrm>
            <a:off x="1745224" y="4359774"/>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22" name="Oval 21">
            <a:extLst>
              <a:ext uri="{FF2B5EF4-FFF2-40B4-BE49-F238E27FC236}">
                <a16:creationId xmlns:a16="http://schemas.microsoft.com/office/drawing/2014/main" id="{91E85DC9-7BE0-4D17-AB66-73252EB5C598}"/>
              </a:ext>
            </a:extLst>
          </p:cNvPr>
          <p:cNvSpPr/>
          <p:nvPr/>
        </p:nvSpPr>
        <p:spPr>
          <a:xfrm>
            <a:off x="3168443" y="4359774"/>
            <a:ext cx="907026" cy="479322"/>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sp>
        <p:nvSpPr>
          <p:cNvPr id="23" name="Oval 22">
            <a:extLst>
              <a:ext uri="{FF2B5EF4-FFF2-40B4-BE49-F238E27FC236}">
                <a16:creationId xmlns:a16="http://schemas.microsoft.com/office/drawing/2014/main" id="{63BD42C0-139F-4494-99D3-7AC493B45F5B}"/>
              </a:ext>
            </a:extLst>
          </p:cNvPr>
          <p:cNvSpPr/>
          <p:nvPr/>
        </p:nvSpPr>
        <p:spPr>
          <a:xfrm>
            <a:off x="4569539" y="4359774"/>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24" name="Straight Arrow Connector 23">
            <a:extLst>
              <a:ext uri="{FF2B5EF4-FFF2-40B4-BE49-F238E27FC236}">
                <a16:creationId xmlns:a16="http://schemas.microsoft.com/office/drawing/2014/main" id="{A403A4E8-C03F-4EF5-B0EC-3EBFE69510D2}"/>
              </a:ext>
            </a:extLst>
          </p:cNvPr>
          <p:cNvCxnSpPr>
            <a:cxnSpLocks/>
            <a:stCxn id="21" idx="6"/>
            <a:endCxn id="22" idx="2"/>
          </p:cNvCxnSpPr>
          <p:nvPr/>
        </p:nvCxnSpPr>
        <p:spPr>
          <a:xfrm>
            <a:off x="2652250" y="4599435"/>
            <a:ext cx="516193"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9FA939D-4DF7-48F4-A54D-C40D798C5A46}"/>
              </a:ext>
            </a:extLst>
          </p:cNvPr>
          <p:cNvCxnSpPr>
            <a:cxnSpLocks/>
            <a:stCxn id="22" idx="6"/>
            <a:endCxn id="23" idx="2"/>
          </p:cNvCxnSpPr>
          <p:nvPr/>
        </p:nvCxnSpPr>
        <p:spPr>
          <a:xfrm>
            <a:off x="4075469" y="4599435"/>
            <a:ext cx="494070"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A5ADF669-90E3-4CAC-A27B-5B3C7ADE67D0}"/>
              </a:ext>
            </a:extLst>
          </p:cNvPr>
          <p:cNvSpPr/>
          <p:nvPr/>
        </p:nvSpPr>
        <p:spPr>
          <a:xfrm>
            <a:off x="1745224" y="493865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27" name="Oval 26">
            <a:extLst>
              <a:ext uri="{FF2B5EF4-FFF2-40B4-BE49-F238E27FC236}">
                <a16:creationId xmlns:a16="http://schemas.microsoft.com/office/drawing/2014/main" id="{5BEE846E-64C7-4CF5-B84D-46AFAB0B51E5}"/>
              </a:ext>
            </a:extLst>
          </p:cNvPr>
          <p:cNvSpPr/>
          <p:nvPr/>
        </p:nvSpPr>
        <p:spPr>
          <a:xfrm>
            <a:off x="3168443" y="4938650"/>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Z</a:t>
            </a:r>
          </a:p>
        </p:txBody>
      </p:sp>
      <p:sp>
        <p:nvSpPr>
          <p:cNvPr id="28" name="Oval 27">
            <a:extLst>
              <a:ext uri="{FF2B5EF4-FFF2-40B4-BE49-F238E27FC236}">
                <a16:creationId xmlns:a16="http://schemas.microsoft.com/office/drawing/2014/main" id="{2BE90668-51F3-4E9A-B054-AA7EC295C328}"/>
              </a:ext>
            </a:extLst>
          </p:cNvPr>
          <p:cNvSpPr/>
          <p:nvPr/>
        </p:nvSpPr>
        <p:spPr>
          <a:xfrm>
            <a:off x="4569539" y="4938650"/>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29" name="Straight Arrow Connector 28">
            <a:extLst>
              <a:ext uri="{FF2B5EF4-FFF2-40B4-BE49-F238E27FC236}">
                <a16:creationId xmlns:a16="http://schemas.microsoft.com/office/drawing/2014/main" id="{DE070384-8F0B-4BDE-AA58-40A0C0E690CC}"/>
              </a:ext>
            </a:extLst>
          </p:cNvPr>
          <p:cNvCxnSpPr>
            <a:cxnSpLocks/>
            <a:stCxn id="26" idx="6"/>
            <a:endCxn id="27" idx="2"/>
          </p:cNvCxnSpPr>
          <p:nvPr/>
        </p:nvCxnSpPr>
        <p:spPr>
          <a:xfrm>
            <a:off x="2652250" y="5178311"/>
            <a:ext cx="51619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FAA6B8-D851-4EC0-BEE8-BAB80E1BAC65}"/>
              </a:ext>
            </a:extLst>
          </p:cNvPr>
          <p:cNvCxnSpPr>
            <a:cxnSpLocks/>
            <a:stCxn id="27" idx="6"/>
            <a:endCxn id="28" idx="2"/>
          </p:cNvCxnSpPr>
          <p:nvPr/>
        </p:nvCxnSpPr>
        <p:spPr>
          <a:xfrm>
            <a:off x="4075469" y="5178311"/>
            <a:ext cx="494070" cy="0"/>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E61511-603E-4416-8406-B1ECD9220EF1}"/>
              </a:ext>
            </a:extLst>
          </p:cNvPr>
          <p:cNvSpPr txBox="1"/>
          <p:nvPr/>
        </p:nvSpPr>
        <p:spPr>
          <a:xfrm>
            <a:off x="5832987" y="3536008"/>
            <a:ext cx="907026" cy="400110"/>
          </a:xfrm>
          <a:prstGeom prst="rect">
            <a:avLst/>
          </a:prstGeom>
          <a:noFill/>
        </p:spPr>
        <p:txBody>
          <a:bodyPr wrap="square" rtlCol="0">
            <a:spAutoFit/>
          </a:bodyPr>
          <a:lstStyle/>
          <a:p>
            <a:r>
              <a:rPr lang="pt-BR" sz="2000" dirty="0"/>
              <a:t>Pipe</a:t>
            </a:r>
            <a:endParaRPr lang="en-US" sz="2000" dirty="0"/>
          </a:p>
        </p:txBody>
      </p:sp>
      <p:sp>
        <p:nvSpPr>
          <p:cNvPr id="32" name="TextBox 31">
            <a:extLst>
              <a:ext uri="{FF2B5EF4-FFF2-40B4-BE49-F238E27FC236}">
                <a16:creationId xmlns:a16="http://schemas.microsoft.com/office/drawing/2014/main" id="{09C295D9-27A4-4ED8-A8D2-02E645B2A721}"/>
              </a:ext>
            </a:extLst>
          </p:cNvPr>
          <p:cNvSpPr txBox="1"/>
          <p:nvPr/>
        </p:nvSpPr>
        <p:spPr>
          <a:xfrm>
            <a:off x="7820166" y="4851458"/>
            <a:ext cx="3675148" cy="707886"/>
          </a:xfrm>
          <a:prstGeom prst="rect">
            <a:avLst/>
          </a:prstGeom>
          <a:noFill/>
        </p:spPr>
        <p:txBody>
          <a:bodyPr wrap="square" rtlCol="0">
            <a:spAutoFit/>
          </a:bodyPr>
          <a:lstStyle/>
          <a:p>
            <a:r>
              <a:rPr lang="pt-BR" sz="2000" dirty="0"/>
              <a:t>Already blocked </a:t>
            </a:r>
            <a:r>
              <a:rPr lang="pt-BR" sz="2000" u="sng" dirty="0"/>
              <a:t>without</a:t>
            </a:r>
            <a:r>
              <a:rPr lang="pt-BR" sz="2000" dirty="0"/>
              <a:t> conditioning on Z</a:t>
            </a:r>
            <a:endParaRPr lang="en-US" sz="2000" dirty="0"/>
          </a:p>
        </p:txBody>
      </p:sp>
      <p:sp>
        <p:nvSpPr>
          <p:cNvPr id="33" name="TextBox 32">
            <a:extLst>
              <a:ext uri="{FF2B5EF4-FFF2-40B4-BE49-F238E27FC236}">
                <a16:creationId xmlns:a16="http://schemas.microsoft.com/office/drawing/2014/main" id="{0AEB4DED-D867-4546-A05E-07286890AB51}"/>
              </a:ext>
            </a:extLst>
          </p:cNvPr>
          <p:cNvSpPr txBox="1"/>
          <p:nvPr/>
        </p:nvSpPr>
        <p:spPr>
          <a:xfrm>
            <a:off x="5832987" y="4989957"/>
            <a:ext cx="1614762" cy="400110"/>
          </a:xfrm>
          <a:prstGeom prst="rect">
            <a:avLst/>
          </a:prstGeom>
          <a:noFill/>
        </p:spPr>
        <p:txBody>
          <a:bodyPr wrap="square" rtlCol="0">
            <a:spAutoFit/>
          </a:bodyPr>
          <a:lstStyle/>
          <a:p>
            <a:r>
              <a:rPr lang="pt-BR" sz="2000" dirty="0"/>
              <a:t>Collider</a:t>
            </a:r>
            <a:endParaRPr lang="en-US" sz="2000" dirty="0"/>
          </a:p>
        </p:txBody>
      </p:sp>
      <p:sp>
        <p:nvSpPr>
          <p:cNvPr id="34" name="TextBox 33">
            <a:extLst>
              <a:ext uri="{FF2B5EF4-FFF2-40B4-BE49-F238E27FC236}">
                <a16:creationId xmlns:a16="http://schemas.microsoft.com/office/drawing/2014/main" id="{C265B66A-8CA6-4648-B478-C873810100DB}"/>
              </a:ext>
            </a:extLst>
          </p:cNvPr>
          <p:cNvSpPr txBox="1"/>
          <p:nvPr/>
        </p:nvSpPr>
        <p:spPr>
          <a:xfrm>
            <a:off x="5832987" y="4427979"/>
            <a:ext cx="907026" cy="400110"/>
          </a:xfrm>
          <a:prstGeom prst="rect">
            <a:avLst/>
          </a:prstGeom>
          <a:noFill/>
        </p:spPr>
        <p:txBody>
          <a:bodyPr wrap="square" rtlCol="0">
            <a:spAutoFit/>
          </a:bodyPr>
          <a:lstStyle/>
          <a:p>
            <a:r>
              <a:rPr lang="pt-BR" sz="2000" dirty="0"/>
              <a:t>Fork</a:t>
            </a:r>
            <a:endParaRPr lang="en-US" sz="2000" dirty="0"/>
          </a:p>
        </p:txBody>
      </p:sp>
      <p:sp>
        <p:nvSpPr>
          <p:cNvPr id="35" name="TextBox 34">
            <a:extLst>
              <a:ext uri="{FF2B5EF4-FFF2-40B4-BE49-F238E27FC236}">
                <a16:creationId xmlns:a16="http://schemas.microsoft.com/office/drawing/2014/main" id="{9F6D68D8-DC39-43F1-9BBE-91B5C54DC287}"/>
              </a:ext>
            </a:extLst>
          </p:cNvPr>
          <p:cNvSpPr txBox="1"/>
          <p:nvPr/>
        </p:nvSpPr>
        <p:spPr>
          <a:xfrm>
            <a:off x="7693566" y="3781648"/>
            <a:ext cx="2506347" cy="707886"/>
          </a:xfrm>
          <a:prstGeom prst="rect">
            <a:avLst/>
          </a:prstGeom>
          <a:noFill/>
        </p:spPr>
        <p:txBody>
          <a:bodyPr wrap="square" rtlCol="0">
            <a:spAutoFit/>
          </a:bodyPr>
          <a:lstStyle/>
          <a:p>
            <a:pPr algn="ctr"/>
            <a:r>
              <a:rPr lang="pt-BR" sz="2000" dirty="0"/>
              <a:t>Blocked </a:t>
            </a:r>
            <a:r>
              <a:rPr lang="pt-BR" sz="2000" u="sng" dirty="0"/>
              <a:t>only if </a:t>
            </a:r>
            <a:r>
              <a:rPr lang="pt-BR" sz="2000" dirty="0"/>
              <a:t>conditioned on Z</a:t>
            </a:r>
            <a:endParaRPr lang="en-US" sz="2000" dirty="0"/>
          </a:p>
        </p:txBody>
      </p:sp>
      <p:sp>
        <p:nvSpPr>
          <p:cNvPr id="36" name="Right Brace 35">
            <a:extLst>
              <a:ext uri="{FF2B5EF4-FFF2-40B4-BE49-F238E27FC236}">
                <a16:creationId xmlns:a16="http://schemas.microsoft.com/office/drawing/2014/main" id="{DB774772-EA50-4AC0-9E8F-0F3174327EC7}"/>
              </a:ext>
            </a:extLst>
          </p:cNvPr>
          <p:cNvSpPr/>
          <p:nvPr/>
        </p:nvSpPr>
        <p:spPr>
          <a:xfrm>
            <a:off x="5683661" y="3315095"/>
            <a:ext cx="186197" cy="7890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000" dirty="0"/>
          </a:p>
        </p:txBody>
      </p:sp>
      <p:sp>
        <p:nvSpPr>
          <p:cNvPr id="66" name="Right Brace 65">
            <a:extLst>
              <a:ext uri="{FF2B5EF4-FFF2-40B4-BE49-F238E27FC236}">
                <a16:creationId xmlns:a16="http://schemas.microsoft.com/office/drawing/2014/main" id="{1CA7C372-6BC8-4601-A7E5-30740B55293D}"/>
              </a:ext>
            </a:extLst>
          </p:cNvPr>
          <p:cNvSpPr/>
          <p:nvPr/>
        </p:nvSpPr>
        <p:spPr>
          <a:xfrm>
            <a:off x="7399211" y="3506824"/>
            <a:ext cx="219997" cy="133227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2000"/>
          </a:p>
        </p:txBody>
      </p:sp>
      <p:cxnSp>
        <p:nvCxnSpPr>
          <p:cNvPr id="68" name="Straight Connector 67">
            <a:extLst>
              <a:ext uri="{FF2B5EF4-FFF2-40B4-BE49-F238E27FC236}">
                <a16:creationId xmlns:a16="http://schemas.microsoft.com/office/drawing/2014/main" id="{C59C6514-FEA4-4AD6-BF1B-8AF4B2AE7B18}"/>
              </a:ext>
            </a:extLst>
          </p:cNvPr>
          <p:cNvCxnSpPr>
            <a:cxnSpLocks/>
            <a:endCxn id="32" idx="1"/>
          </p:cNvCxnSpPr>
          <p:nvPr/>
        </p:nvCxnSpPr>
        <p:spPr>
          <a:xfrm>
            <a:off x="6988629" y="5205401"/>
            <a:ext cx="831537" cy="0"/>
          </a:xfrm>
          <a:prstGeom prst="line">
            <a:avLst/>
          </a:prstGeom>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2873FEA7-18B6-48E1-A032-EB56B8381AFC}"/>
              </a:ext>
            </a:extLst>
          </p:cNvPr>
          <p:cNvSpPr txBox="1"/>
          <p:nvPr/>
        </p:nvSpPr>
        <p:spPr>
          <a:xfrm>
            <a:off x="1625905" y="6202417"/>
            <a:ext cx="7648723" cy="400110"/>
          </a:xfrm>
          <a:prstGeom prst="rect">
            <a:avLst/>
          </a:prstGeom>
          <a:noFill/>
        </p:spPr>
        <p:txBody>
          <a:bodyPr wrap="square" rtlCol="0">
            <a:spAutoFit/>
          </a:bodyPr>
          <a:lstStyle/>
          <a:p>
            <a:r>
              <a:rPr lang="pt-BR" sz="2000" dirty="0"/>
              <a:t>*grey means blocked (usually by conditioning on it)</a:t>
            </a:r>
            <a:endParaRPr lang="en-US" sz="2000" dirty="0"/>
          </a:p>
        </p:txBody>
      </p:sp>
    </p:spTree>
    <p:extLst>
      <p:ext uri="{BB962C8B-B14F-4D97-AF65-F5344CB8AC3E}">
        <p14:creationId xmlns:p14="http://schemas.microsoft.com/office/powerpoint/2010/main" val="39897364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5D8F2C-CE84-4463-BF81-C881E2B99507}"/>
              </a:ext>
            </a:extLst>
          </p:cNvPr>
          <p:cNvSpPr>
            <a:spLocks noGrp="1"/>
          </p:cNvSpPr>
          <p:nvPr>
            <p:ph type="body" sz="quarter" idx="13"/>
          </p:nvPr>
        </p:nvSpPr>
        <p:spPr>
          <a:xfrm>
            <a:off x="275169" y="1146348"/>
            <a:ext cx="11474451" cy="655564"/>
          </a:xfrm>
        </p:spPr>
        <p:txBody>
          <a:bodyPr/>
          <a:lstStyle/>
          <a:p>
            <a:r>
              <a:rPr lang="en-US" dirty="0">
                <a:latin typeface="+mj-lt"/>
              </a:rPr>
              <a:t>If P(X</a:t>
            </a:r>
            <a:r>
              <a:rPr lang="en-US" baseline="-25000" dirty="0">
                <a:latin typeface="+mj-lt"/>
              </a:rPr>
              <a:t>1</a:t>
            </a:r>
            <a:r>
              <a:rPr lang="en-US" dirty="0">
                <a:latin typeface="+mj-lt"/>
              </a:rPr>
              <a:t>,X</a:t>
            </a:r>
            <a:r>
              <a:rPr lang="en-US" baseline="-25000" dirty="0">
                <a:latin typeface="+mj-lt"/>
              </a:rPr>
              <a:t>2</a:t>
            </a:r>
            <a:r>
              <a:rPr lang="en-US" dirty="0">
                <a:latin typeface="+mj-lt"/>
              </a:rPr>
              <a:t>,X</a:t>
            </a:r>
            <a:r>
              <a:rPr lang="en-US" baseline="-25000" dirty="0">
                <a:latin typeface="+mj-lt"/>
              </a:rPr>
              <a:t>3</a:t>
            </a:r>
            <a:r>
              <a:rPr lang="en-US" dirty="0">
                <a:latin typeface="+mj-lt"/>
              </a:rPr>
              <a:t>) is faithful, then </a:t>
            </a:r>
            <a:r>
              <a:rPr lang="en-US" dirty="0">
                <a:effectLst/>
                <a:latin typeface="+mj-lt"/>
              </a:rPr>
              <a:t>whatever the independencies that occur in P, they arise not from incredible coincidence, but rather from structure (a causal graph) </a:t>
            </a:r>
            <a:r>
              <a:rPr lang="en-US" dirty="0">
                <a:latin typeface="+mj-lt"/>
              </a:rPr>
              <a:t>[</a:t>
            </a:r>
            <a:r>
              <a:rPr lang="en-US" dirty="0" err="1">
                <a:latin typeface="+mj-lt"/>
              </a:rPr>
              <a:t>Scheines</a:t>
            </a:r>
            <a:r>
              <a:rPr lang="en-US" dirty="0">
                <a:latin typeface="+mj-lt"/>
              </a:rPr>
              <a:t> 1997].</a:t>
            </a:r>
          </a:p>
        </p:txBody>
      </p:sp>
      <p:sp>
        <p:nvSpPr>
          <p:cNvPr id="3" name="Title 2">
            <a:extLst>
              <a:ext uri="{FF2B5EF4-FFF2-40B4-BE49-F238E27FC236}">
                <a16:creationId xmlns:a16="http://schemas.microsoft.com/office/drawing/2014/main" id="{8C53EF59-9A7E-4775-9790-6E99C49732FF}"/>
              </a:ext>
            </a:extLst>
          </p:cNvPr>
          <p:cNvSpPr>
            <a:spLocks noGrp="1"/>
          </p:cNvSpPr>
          <p:nvPr>
            <p:ph type="title"/>
          </p:nvPr>
        </p:nvSpPr>
        <p:spPr/>
        <p:txBody>
          <a:bodyPr/>
          <a:lstStyle/>
          <a:p>
            <a:r>
              <a:rPr lang="en-US" dirty="0"/>
              <a:t>Faithfulness</a:t>
            </a:r>
          </a:p>
        </p:txBody>
      </p:sp>
      <p:pic>
        <p:nvPicPr>
          <p:cNvPr id="5" name="Picture 4">
            <a:extLst>
              <a:ext uri="{FF2B5EF4-FFF2-40B4-BE49-F238E27FC236}">
                <a16:creationId xmlns:a16="http://schemas.microsoft.com/office/drawing/2014/main" id="{7E2765E4-3DF2-4054-8C68-EC2EF3F1D8D2}"/>
              </a:ext>
            </a:extLst>
          </p:cNvPr>
          <p:cNvPicPr>
            <a:picLocks noChangeAspect="1"/>
          </p:cNvPicPr>
          <p:nvPr/>
        </p:nvPicPr>
        <p:blipFill>
          <a:blip r:embed="rId2"/>
          <a:stretch>
            <a:fillRect/>
          </a:stretch>
        </p:blipFill>
        <p:spPr>
          <a:xfrm>
            <a:off x="2102338" y="3157857"/>
            <a:ext cx="7987324" cy="1024158"/>
          </a:xfrm>
          <a:prstGeom prst="rect">
            <a:avLst/>
          </a:prstGeom>
        </p:spPr>
      </p:pic>
      <p:pic>
        <p:nvPicPr>
          <p:cNvPr id="7" name="Picture 6">
            <a:extLst>
              <a:ext uri="{FF2B5EF4-FFF2-40B4-BE49-F238E27FC236}">
                <a16:creationId xmlns:a16="http://schemas.microsoft.com/office/drawing/2014/main" id="{3F6F8461-1D12-42E4-A5CB-27E9AC86633F}"/>
              </a:ext>
            </a:extLst>
          </p:cNvPr>
          <p:cNvPicPr>
            <a:picLocks noChangeAspect="1"/>
          </p:cNvPicPr>
          <p:nvPr/>
        </p:nvPicPr>
        <p:blipFill rotWithShape="1">
          <a:blip r:embed="rId3"/>
          <a:srcRect t="6774" b="23539"/>
          <a:stretch/>
        </p:blipFill>
        <p:spPr>
          <a:xfrm>
            <a:off x="2390530" y="4310478"/>
            <a:ext cx="7089531" cy="1701213"/>
          </a:xfrm>
          <a:prstGeom prst="rect">
            <a:avLst/>
          </a:prstGeom>
        </p:spPr>
      </p:pic>
      <p:sp>
        <p:nvSpPr>
          <p:cNvPr id="8" name="Oval 7">
            <a:extLst>
              <a:ext uri="{FF2B5EF4-FFF2-40B4-BE49-F238E27FC236}">
                <a16:creationId xmlns:a16="http://schemas.microsoft.com/office/drawing/2014/main" id="{45D12A6E-6FE0-4D6F-A4ED-E3E9483E6155}"/>
              </a:ext>
            </a:extLst>
          </p:cNvPr>
          <p:cNvSpPr/>
          <p:nvPr/>
        </p:nvSpPr>
        <p:spPr>
          <a:xfrm>
            <a:off x="2503317" y="2279329"/>
            <a:ext cx="907026"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dirty="0"/>
              <a:t>X</a:t>
            </a:r>
            <a:endParaRPr lang="en-US" baseline="-25000" dirty="0"/>
          </a:p>
        </p:txBody>
      </p:sp>
      <p:sp>
        <p:nvSpPr>
          <p:cNvPr id="9" name="Oval 8">
            <a:extLst>
              <a:ext uri="{FF2B5EF4-FFF2-40B4-BE49-F238E27FC236}">
                <a16:creationId xmlns:a16="http://schemas.microsoft.com/office/drawing/2014/main" id="{EC86D686-ED02-45BB-8FB7-7F7E5B17C96A}"/>
              </a:ext>
            </a:extLst>
          </p:cNvPr>
          <p:cNvSpPr/>
          <p:nvPr/>
        </p:nvSpPr>
        <p:spPr>
          <a:xfrm>
            <a:off x="3926536" y="2550072"/>
            <a:ext cx="907026" cy="47932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W</a:t>
            </a:r>
            <a:endParaRPr lang="en-US" dirty="0"/>
          </a:p>
        </p:txBody>
      </p:sp>
      <p:sp>
        <p:nvSpPr>
          <p:cNvPr id="10" name="Oval 9">
            <a:extLst>
              <a:ext uri="{FF2B5EF4-FFF2-40B4-BE49-F238E27FC236}">
                <a16:creationId xmlns:a16="http://schemas.microsoft.com/office/drawing/2014/main" id="{B17CBC34-6784-49EC-908F-85F5365EEA42}"/>
              </a:ext>
            </a:extLst>
          </p:cNvPr>
          <p:cNvSpPr/>
          <p:nvPr/>
        </p:nvSpPr>
        <p:spPr>
          <a:xfrm>
            <a:off x="5327632" y="2279329"/>
            <a:ext cx="1039763" cy="4793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pt-BR" sz="2000" dirty="0"/>
              <a:t>Y</a:t>
            </a:r>
            <a:endParaRPr lang="en-US" sz="2000" baseline="-25000" dirty="0"/>
          </a:p>
        </p:txBody>
      </p:sp>
      <p:cxnSp>
        <p:nvCxnSpPr>
          <p:cNvPr id="11" name="Straight Arrow Connector 10">
            <a:extLst>
              <a:ext uri="{FF2B5EF4-FFF2-40B4-BE49-F238E27FC236}">
                <a16:creationId xmlns:a16="http://schemas.microsoft.com/office/drawing/2014/main" id="{68F926E6-053A-4C31-A4CF-98E554423265}"/>
              </a:ext>
            </a:extLst>
          </p:cNvPr>
          <p:cNvCxnSpPr>
            <a:cxnSpLocks/>
            <a:stCxn id="8" idx="5"/>
            <a:endCxn id="9" idx="2"/>
          </p:cNvCxnSpPr>
          <p:nvPr/>
        </p:nvCxnSpPr>
        <p:spPr>
          <a:xfrm>
            <a:off x="3277512" y="2688456"/>
            <a:ext cx="649024" cy="10127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CC4847-78FA-44C2-B129-5ED442A23F4D}"/>
              </a:ext>
            </a:extLst>
          </p:cNvPr>
          <p:cNvCxnSpPr>
            <a:cxnSpLocks/>
            <a:stCxn id="9" idx="6"/>
            <a:endCxn id="10" idx="3"/>
          </p:cNvCxnSpPr>
          <p:nvPr/>
        </p:nvCxnSpPr>
        <p:spPr>
          <a:xfrm flipV="1">
            <a:off x="4833562" y="2688456"/>
            <a:ext cx="646340" cy="10127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2C91F41A-12AB-46B0-8432-8F9E58694332}"/>
              </a:ext>
            </a:extLst>
          </p:cNvPr>
          <p:cNvSpPr/>
          <p:nvPr/>
        </p:nvSpPr>
        <p:spPr>
          <a:xfrm>
            <a:off x="3884244" y="1942287"/>
            <a:ext cx="907026" cy="479322"/>
          </a:xfrm>
          <a:prstGeom prst="ellipse">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pt-BR" dirty="0"/>
              <a:t>Z</a:t>
            </a:r>
            <a:endParaRPr lang="en-US" dirty="0"/>
          </a:p>
        </p:txBody>
      </p:sp>
      <p:cxnSp>
        <p:nvCxnSpPr>
          <p:cNvPr id="16" name="Straight Arrow Connector 15">
            <a:extLst>
              <a:ext uri="{FF2B5EF4-FFF2-40B4-BE49-F238E27FC236}">
                <a16:creationId xmlns:a16="http://schemas.microsoft.com/office/drawing/2014/main" id="{CB9260A4-BFA6-40C0-8093-B8BBC8881CFF}"/>
              </a:ext>
            </a:extLst>
          </p:cNvPr>
          <p:cNvCxnSpPr>
            <a:cxnSpLocks/>
            <a:stCxn id="8" idx="7"/>
            <a:endCxn id="15" idx="2"/>
          </p:cNvCxnSpPr>
          <p:nvPr/>
        </p:nvCxnSpPr>
        <p:spPr>
          <a:xfrm flipV="1">
            <a:off x="3277512" y="2181948"/>
            <a:ext cx="606732" cy="1675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B4B182B-7A8C-4025-8CA9-FB4852217E59}"/>
              </a:ext>
            </a:extLst>
          </p:cNvPr>
          <p:cNvCxnSpPr>
            <a:cxnSpLocks/>
            <a:stCxn id="15" idx="6"/>
            <a:endCxn id="10" idx="1"/>
          </p:cNvCxnSpPr>
          <p:nvPr/>
        </p:nvCxnSpPr>
        <p:spPr>
          <a:xfrm>
            <a:off x="4791270" y="2181948"/>
            <a:ext cx="688632" cy="167576"/>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287DCB8-A0A8-48B5-82D3-4B5C3696C079}"/>
                  </a:ext>
                </a:extLst>
              </p:cNvPr>
              <p:cNvSpPr txBox="1"/>
              <p:nvPr/>
            </p:nvSpPr>
            <p:spPr bwMode="gray">
              <a:xfrm>
                <a:off x="6568831" y="2120059"/>
                <a:ext cx="4583723" cy="646331"/>
              </a:xfrm>
              <a:prstGeom prst="rect">
                <a:avLst/>
              </a:prstGeom>
              <a:noFill/>
            </p:spPr>
            <p:txBody>
              <a:bodyPr wrap="square">
                <a:spAutoFit/>
              </a:bodyPr>
              <a:lstStyle/>
              <a:p>
                <a:r>
                  <a:rPr lang="en-US" dirty="0">
                    <a:latin typeface="+mj-lt"/>
                  </a:rPr>
                  <a:t>Exception, cancelling causal paths:</a:t>
                </a:r>
              </a:p>
              <a:p>
                <a:r>
                  <a:rPr lang="en-US" dirty="0">
                    <a:latin typeface="+mj-lt"/>
                  </a:rPr>
                  <a:t> </a:t>
                </a:r>
                <a14:m>
                  <m:oMath xmlns:m="http://schemas.openxmlformats.org/officeDocument/2006/math">
                    <m:r>
                      <a:rPr lang="en-US" i="1" dirty="0" smtClean="0">
                        <a:latin typeface="Cambria Math" panose="02040503050406030204" pitchFamily="18" charset="0"/>
                      </a:rPr>
                      <m:t>𝑌</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𝑋</m:t>
                    </m:r>
                  </m:oMath>
                </a14:m>
                <a:r>
                  <a:rPr lang="en-US" dirty="0">
                    <a:latin typeface="+mj-lt"/>
                  </a:rPr>
                  <a:t> but Y is not d-separated from X </a:t>
                </a:r>
                <a:endParaRPr lang="en-US" dirty="0"/>
              </a:p>
            </p:txBody>
          </p:sp>
        </mc:Choice>
        <mc:Fallback xmlns="">
          <p:sp>
            <p:nvSpPr>
              <p:cNvPr id="27" name="TextBox 26">
                <a:extLst>
                  <a:ext uri="{FF2B5EF4-FFF2-40B4-BE49-F238E27FC236}">
                    <a16:creationId xmlns:a16="http://schemas.microsoft.com/office/drawing/2014/main" id="{F287DCB8-A0A8-48B5-82D3-4B5C3696C079}"/>
                  </a:ext>
                </a:extLst>
              </p:cNvPr>
              <p:cNvSpPr txBox="1">
                <a:spLocks noRot="1" noChangeAspect="1" noMove="1" noResize="1" noEditPoints="1" noAdjustHandles="1" noChangeArrowheads="1" noChangeShapeType="1" noTextEdit="1"/>
              </p:cNvSpPr>
              <p:nvPr/>
            </p:nvSpPr>
            <p:spPr bwMode="gray">
              <a:xfrm>
                <a:off x="6568831" y="2120059"/>
                <a:ext cx="4583723" cy="646331"/>
              </a:xfrm>
              <a:prstGeom prst="rect">
                <a:avLst/>
              </a:prstGeom>
              <a:blipFill>
                <a:blip r:embed="rId4"/>
                <a:stretch>
                  <a:fillRect l="-1198" t="-5660" r="-2264" b="-14151"/>
                </a:stretch>
              </a:blipFill>
            </p:spPr>
            <p:txBody>
              <a:bodyPr/>
              <a:lstStyle/>
              <a:p>
                <a:r>
                  <a:rPr lang="en-US">
                    <a:noFill/>
                  </a:rPr>
                  <a:t> </a:t>
                </a:r>
              </a:p>
            </p:txBody>
          </p:sp>
        </mc:Fallback>
      </mc:AlternateContent>
    </p:spTree>
    <p:extLst>
      <p:ext uri="{BB962C8B-B14F-4D97-AF65-F5344CB8AC3E}">
        <p14:creationId xmlns:p14="http://schemas.microsoft.com/office/powerpoint/2010/main" val="39454653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27" grpId="0"/>
    </p:bldLst>
  </p:timing>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MasterSlides</Template>
  <TotalTime>2276</TotalTime>
  <Words>2467</Words>
  <Application>Microsoft Office PowerPoint</Application>
  <PresentationFormat>Widescreen</PresentationFormat>
  <Paragraphs>231</Paragraphs>
  <Slides>22</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22</vt:i4>
      </vt:variant>
    </vt:vector>
  </HeadingPairs>
  <TitlesOfParts>
    <vt:vector size="35" baseType="lpstr">
      <vt:lpstr>Arial</vt:lpstr>
      <vt:lpstr>Calibri</vt:lpstr>
      <vt:lpstr>Cambria Math</vt:lpstr>
      <vt:lpstr>CMMI10</vt:lpstr>
      <vt:lpstr>CMMI7</vt:lpstr>
      <vt:lpstr>CMR10</vt:lpstr>
      <vt:lpstr>CMSY10</vt:lpstr>
      <vt:lpstr>SFRM0700</vt:lpstr>
      <vt:lpstr>SFRM1000</vt:lpstr>
      <vt:lpstr>SFTI1000</vt:lpstr>
      <vt:lpstr>Verdana</vt:lpstr>
      <vt:lpstr>Wingdings</vt:lpstr>
      <vt:lpstr>HPI PPT-Template</vt:lpstr>
      <vt:lpstr>Winter Term 21/22 Adversarial Self-Supervised Learning with Digital Twins  Lecture-4:Underspecification</vt:lpstr>
      <vt:lpstr>Infrastructure to run experiments</vt:lpstr>
      <vt:lpstr>Failure Modes [D’Amour 2020]</vt:lpstr>
      <vt:lpstr>Not a new problem but overlooked!</vt:lpstr>
      <vt:lpstr>Under-specification [D’Amour 2020]</vt:lpstr>
      <vt:lpstr>Reichenbach’s Common Cause Principle</vt:lpstr>
      <vt:lpstr>Markov factorization</vt:lpstr>
      <vt:lpstr>d-separation</vt:lpstr>
      <vt:lpstr>Faithfulness</vt:lpstr>
      <vt:lpstr>Markov equivalence classes</vt:lpstr>
      <vt:lpstr>Example of Under-Specification [D’Amour 2020]</vt:lpstr>
      <vt:lpstr>Gendered Correlations in Downstream Tasks [D’Amour 2020]</vt:lpstr>
      <vt:lpstr>Image classification [D’Amour 2020]</vt:lpstr>
      <vt:lpstr>Fundamental difficulty -1</vt:lpstr>
      <vt:lpstr>Fundamental difficulty-2</vt:lpstr>
      <vt:lpstr>Approach – Stress Test (Sensitivity Analysis)</vt:lpstr>
      <vt:lpstr>Solution – Stress Tests</vt:lpstr>
      <vt:lpstr>Contrastive Evaluation [D’Amour et al. 2020 ]</vt:lpstr>
      <vt:lpstr>Contrastive Evaluation [D’Amour et al. 2020 ]</vt:lpstr>
      <vt:lpstr>Project Goals - Research Problems</vt:lpstr>
      <vt:lpstr>Next tasks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Term 2020  Online Learning for  Self-Healing and  Self-Optimization   Org &amp; Introduction</dc:title>
  <dc:creator>Christian Adriano</dc:creator>
  <cp:lastModifiedBy>Christian Adriano</cp:lastModifiedBy>
  <cp:revision>148</cp:revision>
  <dcterms:created xsi:type="dcterms:W3CDTF">2020-04-21T18:34:08Z</dcterms:created>
  <dcterms:modified xsi:type="dcterms:W3CDTF">2021-11-09T15:32:21Z</dcterms:modified>
</cp:coreProperties>
</file>