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488" r:id="rId3"/>
    <p:sldId id="509" r:id="rId4"/>
    <p:sldId id="508" r:id="rId5"/>
    <p:sldId id="510" r:id="rId6"/>
    <p:sldId id="512" r:id="rId7"/>
    <p:sldId id="513" r:id="rId8"/>
    <p:sldId id="514" r:id="rId9"/>
    <p:sldId id="511" r:id="rId10"/>
    <p:sldId id="504" r:id="rId11"/>
    <p:sldId id="505" r:id="rId12"/>
    <p:sldId id="507" r:id="rId13"/>
    <p:sldId id="319" r:id="rId14"/>
    <p:sldId id="506" r:id="rId15"/>
    <p:sldId id="258" r:id="rId16"/>
    <p:sldId id="287"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0D2"/>
    <a:srgbClr val="92D050"/>
    <a:srgbClr val="0070C0"/>
    <a:srgbClr val="B1063A"/>
    <a:srgbClr val="FF505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9035" autoAdjust="0"/>
  </p:normalViewPr>
  <p:slideViewPr>
    <p:cSldViewPr snapToGrid="0">
      <p:cViewPr varScale="1">
        <p:scale>
          <a:sx n="61" d="100"/>
          <a:sy n="61" d="100"/>
        </p:scale>
        <p:origin x="642"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4DDB5538-DA78-4C2C-BF6B-9485BBAF1D80}" type="datetimeFigureOut">
              <a:rPr lang="en-US" smtClean="0"/>
              <a:t>11/10/2021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11/10/2021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11/10/2021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11/10/2021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11/10/2021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4DDB5538-DA78-4C2C-BF6B-9485BBAF1D80}"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8" name="Slide Number Placeholder 3">
            <a:extLst>
              <a:ext uri="{FF2B5EF4-FFF2-40B4-BE49-F238E27FC236}">
                <a16:creationId xmlns:a16="http://schemas.microsoft.com/office/drawing/2014/main" id="{6471C4AF-1E09-4872-823F-6FB96C2614F7}"/>
              </a:ext>
            </a:extLst>
          </p:cNvPr>
          <p:cNvSpPr txBox="1">
            <a:spLocks/>
          </p:cNvSpPr>
          <p:nvPr userDrawn="1"/>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4DDB5538-DA78-4C2C-BF6B-9485BBAF1D80}" type="datetimeFigureOut">
              <a:rPr lang="en-US" smtClean="0"/>
              <a:t>11/10/2021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DDB5538-DA78-4C2C-BF6B-9485BBAF1D80}" type="datetimeFigureOut">
              <a:rPr lang="en-US" smtClean="0"/>
              <a:t>11/10/2021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4DDB5538-DA78-4C2C-BF6B-9485BBAF1D80}" type="datetimeFigureOut">
              <a:rPr lang="en-US" smtClean="0"/>
              <a:t>11/10/2021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DDB5538-DA78-4C2C-BF6B-9485BBAF1D80}" type="datetimeFigureOut">
              <a:rPr lang="en-US" smtClean="0"/>
              <a:t>11/10/2021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he.xu@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56.png"/><Relationship Id="rId16" Type="http://schemas.openxmlformats.org/officeDocument/2006/relationships/image" Target="../media/image33.png"/><Relationship Id="rId1" Type="http://schemas.openxmlformats.org/officeDocument/2006/relationships/slideLayout" Target="../slideLayouts/slideLayout1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10.png"/><Relationship Id="rId21" Type="http://schemas.openxmlformats.org/officeDocument/2006/relationships/image" Target="../media/image45.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41.png"/><Relationship Id="rId2" Type="http://schemas.openxmlformats.org/officeDocument/2006/relationships/image" Target="../media/image9.png"/><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1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39.png"/><Relationship Id="rId10" Type="http://schemas.openxmlformats.org/officeDocument/2006/relationships/image" Target="../media/image17.png"/><Relationship Id="rId19" Type="http://schemas.openxmlformats.org/officeDocument/2006/relationships/image" Target="../media/image43.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125691"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Adversarial Self-Supervised Learning with Digital Twins</a:t>
            </a:r>
            <a:br>
              <a:rPr lang="en-US" sz="3200" b="1" dirty="0"/>
            </a:br>
            <a:br>
              <a:rPr lang="en-US" sz="3200" dirty="0"/>
            </a:br>
            <a:r>
              <a:rPr lang="en-US" sz="3200" b="1" dirty="0"/>
              <a:t>Lecture-5:</a:t>
            </a:r>
            <a:r>
              <a:rPr lang="en-US" sz="3200" dirty="0"/>
              <a:t>Sim2Real</a:t>
            </a:r>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92771"/>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lang="en-US" altLang="x-none" sz="1600" dirty="0">
                <a:solidFill>
                  <a:srgbClr val="323232"/>
                </a:solidFill>
                <a:latin typeface="Verdana"/>
                <a:ea typeface="ＭＳ Ｐゴシック" charset="-128"/>
              </a:rPr>
              <a:t>He Xu</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lang="en-US" altLang="x-none" sz="1600" dirty="0">
                <a:solidFill>
                  <a:srgbClr val="323232"/>
                </a:solidFill>
                <a:latin typeface="Verdana"/>
                <a:ea typeface="ＭＳ Ｐゴシック" charset="-128"/>
                <a:hlinkClick r:id="rId5"/>
              </a:rPr>
              <a:t>h</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hlinkClick r:id="rId5"/>
              </a:rPr>
              <a:t>e.xu@hpi.de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rPr>
              <a:t>)</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D8D9-2291-496A-BFAB-4C28FE81B358}"/>
              </a:ext>
            </a:extLst>
          </p:cNvPr>
          <p:cNvSpPr>
            <a:spLocks noGrp="1"/>
          </p:cNvSpPr>
          <p:nvPr>
            <p:ph type="title"/>
          </p:nvPr>
        </p:nvSpPr>
        <p:spPr/>
        <p:txBody>
          <a:bodyPr/>
          <a:lstStyle/>
          <a:p>
            <a:r>
              <a:rPr lang="en-US" dirty="0"/>
              <a:t>Why do we need a simulation of the world?</a:t>
            </a:r>
          </a:p>
        </p:txBody>
      </p:sp>
      <p:sp>
        <p:nvSpPr>
          <p:cNvPr id="3" name="Content Placeholder 2">
            <a:extLst>
              <a:ext uri="{FF2B5EF4-FFF2-40B4-BE49-F238E27FC236}">
                <a16:creationId xmlns:a16="http://schemas.microsoft.com/office/drawing/2014/main" id="{639DB73F-8469-477B-8FA5-BF4A1DAA1325}"/>
              </a:ext>
            </a:extLst>
          </p:cNvPr>
          <p:cNvSpPr>
            <a:spLocks noGrp="1"/>
          </p:cNvSpPr>
          <p:nvPr>
            <p:ph idx="1"/>
          </p:nvPr>
        </p:nvSpPr>
        <p:spPr>
          <a:xfrm>
            <a:off x="478369" y="1213308"/>
            <a:ext cx="11473384" cy="1655838"/>
          </a:xfrm>
        </p:spPr>
        <p:txBody>
          <a:bodyPr/>
          <a:lstStyle/>
          <a:p>
            <a:pPr marL="342900" indent="-342900">
              <a:buFont typeface="Arial" panose="020B0604020202020204" pitchFamily="34" charset="0"/>
              <a:buChar char="•"/>
            </a:pPr>
            <a:r>
              <a:rPr lang="en-US" dirty="0"/>
              <a:t>Observations not reliable, are high dimensional and multi-modal</a:t>
            </a:r>
          </a:p>
          <a:p>
            <a:pPr marL="342900" indent="-342900">
              <a:buFont typeface="Arial" panose="020B0604020202020204" pitchFamily="34" charset="0"/>
              <a:buChar char="•"/>
            </a:pPr>
            <a:r>
              <a:rPr lang="en-US" dirty="0"/>
              <a:t>Reward from real-world is hard.</a:t>
            </a:r>
          </a:p>
          <a:p>
            <a:pPr marL="342900" indent="-342900">
              <a:buFont typeface="Arial" panose="020B0604020202020204" pitchFamily="34" charset="0"/>
              <a:buChar char="•"/>
            </a:pPr>
            <a:r>
              <a:rPr lang="en-US" dirty="0"/>
              <a:t>The real world usually does not behave like an MDP (Markov Decision Process)</a:t>
            </a:r>
          </a:p>
          <a:p>
            <a:pPr marL="342900" indent="-342900">
              <a:buFont typeface="Arial" panose="020B0604020202020204" pitchFamily="34" charset="0"/>
              <a:buChar char="•"/>
            </a:pPr>
            <a:r>
              <a:rPr lang="en-US" dirty="0"/>
              <a:t>?</a:t>
            </a:r>
          </a:p>
        </p:txBody>
      </p:sp>
      <p:sp>
        <p:nvSpPr>
          <p:cNvPr id="5" name="TextBox 4">
            <a:extLst>
              <a:ext uri="{FF2B5EF4-FFF2-40B4-BE49-F238E27FC236}">
                <a16:creationId xmlns:a16="http://schemas.microsoft.com/office/drawing/2014/main" id="{E8BCE7EA-CA19-4A29-B974-EEE38A2E66D8}"/>
              </a:ext>
            </a:extLst>
          </p:cNvPr>
          <p:cNvSpPr txBox="1"/>
          <p:nvPr/>
        </p:nvSpPr>
        <p:spPr bwMode="gray">
          <a:xfrm>
            <a:off x="6561014" y="3317987"/>
            <a:ext cx="5478585" cy="2862322"/>
          </a:xfrm>
          <a:prstGeom prst="rect">
            <a:avLst/>
          </a:prstGeom>
          <a:solidFill>
            <a:srgbClr val="92D050">
              <a:alpha val="21176"/>
            </a:srgbClr>
          </a:solidFill>
        </p:spPr>
        <p:txBody>
          <a:bodyPr wrap="square">
            <a:spAutoFit/>
          </a:bodyPr>
          <a:lstStyle/>
          <a:p>
            <a:r>
              <a:rPr lang="en-US" b="1" dirty="0"/>
              <a:t>Mitigating Solutions</a:t>
            </a:r>
          </a:p>
          <a:p>
            <a:endParaRPr lang="en-US" b="1" dirty="0"/>
          </a:p>
          <a:p>
            <a:pPr marL="342900" indent="-342900">
              <a:buFont typeface="+mj-lt"/>
              <a:buAutoNum type="arabicPeriod"/>
            </a:pPr>
            <a:r>
              <a:rPr lang="en-US" dirty="0"/>
              <a:t>model the world as a Partially Observable MDP (POMDP)</a:t>
            </a:r>
          </a:p>
          <a:p>
            <a:pPr marL="342900" indent="-342900">
              <a:buFont typeface="+mj-lt"/>
              <a:buAutoNum type="arabicPeriod"/>
            </a:pPr>
            <a:endParaRPr lang="en-US" dirty="0"/>
          </a:p>
          <a:p>
            <a:pPr marL="342900" indent="-342900">
              <a:buFont typeface="+mj-lt"/>
              <a:buAutoNum type="arabicPeriod"/>
            </a:pPr>
            <a:r>
              <a:rPr lang="en-US" dirty="0"/>
              <a:t>monitor the mechanisms for unexpected changes</a:t>
            </a:r>
          </a:p>
          <a:p>
            <a:pPr marL="342900" indent="-342900">
              <a:buFont typeface="+mj-lt"/>
              <a:buAutoNum type="arabicPeriod"/>
            </a:pPr>
            <a:endParaRPr lang="en-US" dirty="0"/>
          </a:p>
          <a:p>
            <a:pPr marL="342900" indent="-342900">
              <a:buFont typeface="+mj-lt"/>
              <a:buAutoNum type="arabicPeriod"/>
            </a:pPr>
            <a:r>
              <a:rPr lang="en-US" dirty="0"/>
              <a:t>simulate the transitions in a hypothetical world to accelerate learning</a:t>
            </a:r>
          </a:p>
        </p:txBody>
      </p:sp>
      <p:sp>
        <p:nvSpPr>
          <p:cNvPr id="7" name="TextBox 6">
            <a:extLst>
              <a:ext uri="{FF2B5EF4-FFF2-40B4-BE49-F238E27FC236}">
                <a16:creationId xmlns:a16="http://schemas.microsoft.com/office/drawing/2014/main" id="{739203D0-81BC-4A7D-AB01-5ACEA4A1E564}"/>
              </a:ext>
            </a:extLst>
          </p:cNvPr>
          <p:cNvSpPr txBox="1"/>
          <p:nvPr/>
        </p:nvSpPr>
        <p:spPr bwMode="gray">
          <a:xfrm>
            <a:off x="271460" y="3317987"/>
            <a:ext cx="5943601" cy="2862322"/>
          </a:xfrm>
          <a:prstGeom prst="rect">
            <a:avLst/>
          </a:prstGeom>
          <a:solidFill>
            <a:srgbClr val="FDC0D2">
              <a:alpha val="40000"/>
            </a:srgbClr>
          </a:solidFill>
        </p:spPr>
        <p:txBody>
          <a:bodyPr wrap="square">
            <a:spAutoFit/>
          </a:bodyPr>
          <a:lstStyle/>
          <a:p>
            <a:r>
              <a:rPr lang="en-US" b="1" dirty="0"/>
              <a:t>Sources of Difficulties</a:t>
            </a:r>
          </a:p>
          <a:p>
            <a:endParaRPr lang="en-US" b="1" dirty="0"/>
          </a:p>
          <a:p>
            <a:pPr marL="342900" indent="-342900">
              <a:buFont typeface="+mj-lt"/>
              <a:buAutoNum type="arabicPeriod"/>
            </a:pPr>
            <a:r>
              <a:rPr lang="en-US" dirty="0"/>
              <a:t>Latent variables</a:t>
            </a:r>
          </a:p>
          <a:p>
            <a:pPr marL="342900" indent="-342900">
              <a:buFont typeface="+mj-lt"/>
              <a:buAutoNum type="arabicPeriod"/>
            </a:pPr>
            <a:endParaRPr lang="en-US" dirty="0"/>
          </a:p>
          <a:p>
            <a:pPr marL="342900" indent="-342900">
              <a:buFont typeface="+mj-lt"/>
              <a:buAutoNum type="arabicPeriod"/>
            </a:pPr>
            <a:r>
              <a:rPr lang="en-US" dirty="0"/>
              <a:t>Brittle mechanisms </a:t>
            </a:r>
          </a:p>
          <a:p>
            <a:pPr marL="800100" lvl="1" indent="-342900">
              <a:buFont typeface="+mj-lt"/>
              <a:buAutoNum type="arabicPeriod"/>
            </a:pPr>
            <a:r>
              <a:rPr lang="en-US" dirty="0"/>
              <a:t>might not be independent and</a:t>
            </a:r>
          </a:p>
          <a:p>
            <a:pPr marL="800100" lvl="1" indent="-342900">
              <a:buFont typeface="+mj-lt"/>
              <a:buAutoNum type="arabicPeriod"/>
            </a:pPr>
            <a:r>
              <a:rPr lang="en-US" dirty="0"/>
              <a:t>Interventions can alter mechanisms</a:t>
            </a:r>
          </a:p>
          <a:p>
            <a:pPr marL="342900" indent="-342900">
              <a:buFont typeface="+mj-lt"/>
              <a:buAutoNum type="arabicPeriod"/>
            </a:pPr>
            <a:endParaRPr lang="en-US" dirty="0"/>
          </a:p>
          <a:p>
            <a:pPr marL="342900" indent="-342900">
              <a:buFont typeface="+mj-lt"/>
              <a:buAutoNum type="arabicPeriod"/>
            </a:pPr>
            <a:r>
              <a:rPr lang="en-US" dirty="0"/>
              <a:t>Sparsity of relevant events (failures, rewards)</a:t>
            </a:r>
          </a:p>
          <a:p>
            <a:pPr marL="342900" indent="-342900">
              <a:buFont typeface="+mj-lt"/>
              <a:buAutoNum type="arabicPeriod"/>
            </a:pPr>
            <a:endParaRPr lang="en-US" dirty="0"/>
          </a:p>
        </p:txBody>
      </p:sp>
    </p:spTree>
    <p:extLst>
      <p:ext uri="{BB962C8B-B14F-4D97-AF65-F5344CB8AC3E}">
        <p14:creationId xmlns:p14="http://schemas.microsoft.com/office/powerpoint/2010/main" val="348919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2521-75AB-483B-A6B5-E90401041B5C}"/>
              </a:ext>
            </a:extLst>
          </p:cNvPr>
          <p:cNvSpPr>
            <a:spLocks noGrp="1"/>
          </p:cNvSpPr>
          <p:nvPr>
            <p:ph type="title"/>
          </p:nvPr>
        </p:nvSpPr>
        <p:spPr/>
        <p:txBody>
          <a:bodyPr/>
          <a:lstStyle/>
          <a:p>
            <a:r>
              <a:rPr lang="en-US" dirty="0"/>
              <a:t>Definitions (informal)</a:t>
            </a:r>
          </a:p>
        </p:txBody>
      </p:sp>
      <p:sp>
        <p:nvSpPr>
          <p:cNvPr id="3" name="Content Placeholder 2">
            <a:extLst>
              <a:ext uri="{FF2B5EF4-FFF2-40B4-BE49-F238E27FC236}">
                <a16:creationId xmlns:a16="http://schemas.microsoft.com/office/drawing/2014/main" id="{279DABF6-570D-4906-A9DC-234732FA3273}"/>
              </a:ext>
            </a:extLst>
          </p:cNvPr>
          <p:cNvSpPr>
            <a:spLocks noGrp="1"/>
          </p:cNvSpPr>
          <p:nvPr>
            <p:ph idx="1"/>
          </p:nvPr>
        </p:nvSpPr>
        <p:spPr>
          <a:xfrm>
            <a:off x="478369" y="1213308"/>
            <a:ext cx="11473384" cy="758156"/>
          </a:xfrm>
        </p:spPr>
        <p:txBody>
          <a:bodyPr/>
          <a:lstStyle/>
          <a:p>
            <a:pPr marL="342900" indent="-342900">
              <a:buFont typeface="Wingdings" panose="05000000000000000000" pitchFamily="2" charset="2"/>
              <a:buChar char="§"/>
            </a:pPr>
            <a:endParaRPr lang="en-US" dirty="0"/>
          </a:p>
          <a:p>
            <a:endParaRPr lang="en-US" dirty="0"/>
          </a:p>
        </p:txBody>
      </p:sp>
      <p:sp>
        <p:nvSpPr>
          <p:cNvPr id="4" name="TextBox 3">
            <a:extLst>
              <a:ext uri="{FF2B5EF4-FFF2-40B4-BE49-F238E27FC236}">
                <a16:creationId xmlns:a16="http://schemas.microsoft.com/office/drawing/2014/main" id="{50EA145D-C56F-4FCB-8D14-799CEF53931D}"/>
              </a:ext>
            </a:extLst>
          </p:cNvPr>
          <p:cNvSpPr txBox="1"/>
          <p:nvPr/>
        </p:nvSpPr>
        <p:spPr bwMode="gray">
          <a:xfrm>
            <a:off x="240248" y="1213308"/>
            <a:ext cx="11473383" cy="3139321"/>
          </a:xfrm>
          <a:prstGeom prst="rect">
            <a:avLst/>
          </a:prstGeom>
          <a:noFill/>
        </p:spPr>
        <p:txBody>
          <a:bodyPr wrap="square">
            <a:spAutoFit/>
          </a:bodyPr>
          <a:lstStyle/>
          <a:p>
            <a:r>
              <a:rPr lang="en-US" b="1" dirty="0"/>
              <a:t>Mechanism</a:t>
            </a:r>
            <a:r>
              <a:rPr lang="en-US" dirty="0"/>
              <a:t>: is a sequence of causal events that propagates (usually through multiple paths) the effect of an intervention until one or more outcome variables</a:t>
            </a:r>
          </a:p>
          <a:p>
            <a:endParaRPr lang="en-US" dirty="0"/>
          </a:p>
          <a:p>
            <a:r>
              <a:rPr lang="en-US" b="1" dirty="0"/>
              <a:t>Intervention</a:t>
            </a:r>
            <a:r>
              <a:rPr lang="en-US" dirty="0"/>
              <a:t>: consists of fixing to value or varying within a range of values one or more variables. An intervention on a node disconnects the node from its parents, i.e., make any intervention on the parents ineffective to the node.</a:t>
            </a:r>
          </a:p>
          <a:p>
            <a:endParaRPr lang="en-US" dirty="0"/>
          </a:p>
          <a:p>
            <a:r>
              <a:rPr lang="en-US" b="1" dirty="0"/>
              <a:t>Condition</a:t>
            </a:r>
            <a:r>
              <a:rPr lang="en-US" dirty="0"/>
              <a:t>: consists of filtering events (rows on a probability matrix) by the value of variable (node). Conditioning does not cut the incoming arrows to the node, i.e., the node remains connected to its parents.</a:t>
            </a:r>
          </a:p>
          <a:p>
            <a:endParaRPr lang="en-US" dirty="0"/>
          </a:p>
        </p:txBody>
      </p:sp>
    </p:spTree>
    <p:extLst>
      <p:ext uri="{BB962C8B-B14F-4D97-AF65-F5344CB8AC3E}">
        <p14:creationId xmlns:p14="http://schemas.microsoft.com/office/powerpoint/2010/main" val="319311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3C84-22EA-4F5B-BCD0-BF8A3D84E2C1}"/>
              </a:ext>
            </a:extLst>
          </p:cNvPr>
          <p:cNvSpPr>
            <a:spLocks noGrp="1"/>
          </p:cNvSpPr>
          <p:nvPr>
            <p:ph type="title"/>
          </p:nvPr>
        </p:nvSpPr>
        <p:spPr/>
        <p:txBody>
          <a:bodyPr/>
          <a:lstStyle/>
          <a:p>
            <a:r>
              <a:rPr lang="en-US" dirty="0"/>
              <a:t>Hidden Markov Model - HMM</a:t>
            </a:r>
          </a:p>
        </p:txBody>
      </p:sp>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72E4A7AB-09B3-4B39-A085-D3D97DA86963}"/>
                  </a:ext>
                </a:extLst>
              </p:cNvPr>
              <p:cNvSpPr/>
              <p:nvPr/>
            </p:nvSpPr>
            <p:spPr>
              <a:xfrm>
                <a:off x="869390" y="1614712"/>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xmlns="">
          <p:sp>
            <p:nvSpPr>
              <p:cNvPr id="26" name="Oval 25">
                <a:extLst>
                  <a:ext uri="{FF2B5EF4-FFF2-40B4-BE49-F238E27FC236}">
                    <a16:creationId xmlns:a16="http://schemas.microsoft.com/office/drawing/2014/main" id="{72E4A7AB-09B3-4B39-A085-D3D97DA86963}"/>
                  </a:ext>
                </a:extLst>
              </p:cNvPr>
              <p:cNvSpPr>
                <a:spLocks noRot="1" noChangeAspect="1" noMove="1" noResize="1" noEditPoints="1" noAdjustHandles="1" noChangeArrowheads="1" noChangeShapeType="1" noTextEdit="1"/>
              </p:cNvSpPr>
              <p:nvPr/>
            </p:nvSpPr>
            <p:spPr>
              <a:xfrm>
                <a:off x="869390" y="1614712"/>
                <a:ext cx="1657910" cy="899728"/>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A217DF17-2ADB-4182-9E8B-4630BF7F5E95}"/>
                  </a:ext>
                </a:extLst>
              </p:cNvPr>
              <p:cNvSpPr/>
              <p:nvPr/>
            </p:nvSpPr>
            <p:spPr>
              <a:xfrm>
                <a:off x="2540079" y="2293469"/>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xmlns="">
          <p:sp>
            <p:nvSpPr>
              <p:cNvPr id="27" name="Oval 26">
                <a:extLst>
                  <a:ext uri="{FF2B5EF4-FFF2-40B4-BE49-F238E27FC236}">
                    <a16:creationId xmlns:a16="http://schemas.microsoft.com/office/drawing/2014/main" id="{A217DF17-2ADB-4182-9E8B-4630BF7F5E95}"/>
                  </a:ext>
                </a:extLst>
              </p:cNvPr>
              <p:cNvSpPr>
                <a:spLocks noRot="1" noChangeAspect="1" noMove="1" noResize="1" noEditPoints="1" noAdjustHandles="1" noChangeArrowheads="1" noChangeShapeType="1" noTextEdit="1"/>
              </p:cNvSpPr>
              <p:nvPr/>
            </p:nvSpPr>
            <p:spPr>
              <a:xfrm>
                <a:off x="2540079" y="2293469"/>
                <a:ext cx="1657910" cy="899728"/>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F55EC36C-E1E9-4EFE-A967-6B9A2A0C4646}"/>
                  </a:ext>
                </a:extLst>
              </p:cNvPr>
              <p:cNvSpPr/>
              <p:nvPr/>
            </p:nvSpPr>
            <p:spPr>
              <a:xfrm>
                <a:off x="4197607" y="1614712"/>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3</m:t>
                          </m:r>
                        </m:sub>
                      </m:sSub>
                    </m:oMath>
                  </m:oMathPara>
                </a14:m>
                <a:endParaRPr lang="en-US" dirty="0"/>
              </a:p>
            </p:txBody>
          </p:sp>
        </mc:Choice>
        <mc:Fallback xmlns="">
          <p:sp>
            <p:nvSpPr>
              <p:cNvPr id="28" name="Oval 27">
                <a:extLst>
                  <a:ext uri="{FF2B5EF4-FFF2-40B4-BE49-F238E27FC236}">
                    <a16:creationId xmlns:a16="http://schemas.microsoft.com/office/drawing/2014/main" id="{F55EC36C-E1E9-4EFE-A967-6B9A2A0C4646}"/>
                  </a:ext>
                </a:extLst>
              </p:cNvPr>
              <p:cNvSpPr>
                <a:spLocks noRot="1" noChangeAspect="1" noMove="1" noResize="1" noEditPoints="1" noAdjustHandles="1" noChangeArrowheads="1" noChangeShapeType="1" noTextEdit="1"/>
              </p:cNvSpPr>
              <p:nvPr/>
            </p:nvSpPr>
            <p:spPr>
              <a:xfrm>
                <a:off x="4197607" y="1614712"/>
                <a:ext cx="1657910" cy="8997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022CE100-73DC-48B3-907F-B084D4FB3E10}"/>
                  </a:ext>
                </a:extLst>
              </p:cNvPr>
              <p:cNvSpPr/>
              <p:nvPr/>
            </p:nvSpPr>
            <p:spPr>
              <a:xfrm>
                <a:off x="6607427" y="2277084"/>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4</m:t>
                          </m:r>
                        </m:sub>
                      </m:sSub>
                    </m:oMath>
                  </m:oMathPara>
                </a14:m>
                <a:endParaRPr lang="en-US" dirty="0"/>
              </a:p>
            </p:txBody>
          </p:sp>
        </mc:Choice>
        <mc:Fallback xmlns="">
          <p:sp>
            <p:nvSpPr>
              <p:cNvPr id="29" name="Oval 28">
                <a:extLst>
                  <a:ext uri="{FF2B5EF4-FFF2-40B4-BE49-F238E27FC236}">
                    <a16:creationId xmlns:a16="http://schemas.microsoft.com/office/drawing/2014/main" id="{022CE100-73DC-48B3-907F-B084D4FB3E10}"/>
                  </a:ext>
                </a:extLst>
              </p:cNvPr>
              <p:cNvSpPr>
                <a:spLocks noRot="1" noChangeAspect="1" noMove="1" noResize="1" noEditPoints="1" noAdjustHandles="1" noChangeArrowheads="1" noChangeShapeType="1" noTextEdit="1"/>
              </p:cNvSpPr>
              <p:nvPr/>
            </p:nvSpPr>
            <p:spPr>
              <a:xfrm>
                <a:off x="6607427" y="2277084"/>
                <a:ext cx="1657910" cy="899728"/>
              </a:xfrm>
              <a:prstGeom prst="ellipse">
                <a:avLst/>
              </a:prstGeom>
              <a:blipFill>
                <a:blip r:embed="rId5"/>
                <a:stretch>
                  <a:fillRect/>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1DDBE586-C5B1-430E-B0EC-E30CCB015AC2}"/>
              </a:ext>
            </a:extLst>
          </p:cNvPr>
          <p:cNvCxnSpPr>
            <a:cxnSpLocks/>
            <a:stCxn id="26" idx="7"/>
            <a:endCxn id="28" idx="1"/>
          </p:cNvCxnSpPr>
          <p:nvPr/>
        </p:nvCxnSpPr>
        <p:spPr>
          <a:xfrm rot="5400000" flipH="1" flipV="1">
            <a:off x="3362453" y="668526"/>
            <a:ext cx="12700" cy="2155897"/>
          </a:xfrm>
          <a:prstGeom prst="bentConnector3">
            <a:avLst>
              <a:gd name="adj1" fmla="val 283749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296FC7C-AA08-4E38-A115-83C596443D91}"/>
              </a:ext>
            </a:extLst>
          </p:cNvPr>
          <p:cNvCxnSpPr>
            <a:cxnSpLocks/>
            <a:stCxn id="28" idx="6"/>
            <a:endCxn id="29" idx="0"/>
          </p:cNvCxnSpPr>
          <p:nvPr/>
        </p:nvCxnSpPr>
        <p:spPr>
          <a:xfrm>
            <a:off x="5855517" y="2064576"/>
            <a:ext cx="1580865" cy="212508"/>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75206A9C-AB2D-4D53-855C-F38EE8DCBB04}"/>
              </a:ext>
            </a:extLst>
          </p:cNvPr>
          <p:cNvCxnSpPr>
            <a:cxnSpLocks/>
            <a:stCxn id="26" idx="1"/>
            <a:endCxn id="26" idx="0"/>
          </p:cNvCxnSpPr>
          <p:nvPr/>
        </p:nvCxnSpPr>
        <p:spPr>
          <a:xfrm rot="5400000" flipH="1" flipV="1">
            <a:off x="1339384" y="1387513"/>
            <a:ext cx="131762" cy="586160"/>
          </a:xfrm>
          <a:prstGeom prst="bentConnector3">
            <a:avLst>
              <a:gd name="adj1" fmla="val 2734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98D15A7-582B-469E-B56A-7493738F13BF}"/>
              </a:ext>
            </a:extLst>
          </p:cNvPr>
          <p:cNvCxnSpPr>
            <a:cxnSpLocks/>
            <a:stCxn id="28" idx="7"/>
            <a:endCxn id="28" idx="0"/>
          </p:cNvCxnSpPr>
          <p:nvPr/>
        </p:nvCxnSpPr>
        <p:spPr>
          <a:xfrm rot="16200000" flipV="1">
            <a:off x="5253761" y="1387513"/>
            <a:ext cx="131762" cy="586160"/>
          </a:xfrm>
          <a:prstGeom prst="bentConnector3">
            <a:avLst>
              <a:gd name="adj1" fmla="val 2734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8D50590-8AFA-43A1-B825-AA8211A23024}"/>
                  </a:ext>
                </a:extLst>
              </p:cNvPr>
              <p:cNvSpPr txBox="1"/>
              <p:nvPr/>
            </p:nvSpPr>
            <p:spPr>
              <a:xfrm>
                <a:off x="2978007" y="103154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r>
                        <a:rPr lang="en-US" b="0" i="1" smtClean="0">
                          <a:latin typeface="Cambria Math" panose="02040503050406030204" pitchFamily="18" charset="0"/>
                        </a:rPr>
                        <m:t>0.5</m:t>
                      </m:r>
                    </m:oMath>
                  </m:oMathPara>
                </a14:m>
                <a:endParaRPr lang="en-US" dirty="0"/>
              </a:p>
            </p:txBody>
          </p:sp>
        </mc:Choice>
        <mc:Fallback xmlns="">
          <p:sp>
            <p:nvSpPr>
              <p:cNvPr id="38" name="TextBox 37">
                <a:extLst>
                  <a:ext uri="{FF2B5EF4-FFF2-40B4-BE49-F238E27FC236}">
                    <a16:creationId xmlns:a16="http://schemas.microsoft.com/office/drawing/2014/main" id="{C8D50590-8AFA-43A1-B825-AA8211A23024}"/>
                  </a:ext>
                </a:extLst>
              </p:cNvPr>
              <p:cNvSpPr txBox="1">
                <a:spLocks noRot="1" noChangeAspect="1" noMove="1" noResize="1" noEditPoints="1" noAdjustHandles="1" noChangeArrowheads="1" noChangeShapeType="1" noTextEdit="1"/>
              </p:cNvSpPr>
              <p:nvPr/>
            </p:nvSpPr>
            <p:spPr>
              <a:xfrm>
                <a:off x="2978007" y="1031545"/>
                <a:ext cx="65359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847DA18-2970-4CF9-88FC-EC849CA8A2D9}"/>
                  </a:ext>
                </a:extLst>
              </p:cNvPr>
              <p:cNvSpPr txBox="1"/>
              <p:nvPr/>
            </p:nvSpPr>
            <p:spPr>
              <a:xfrm>
                <a:off x="6196015" y="1708119"/>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.5</m:t>
                      </m:r>
                    </m:oMath>
                  </m:oMathPara>
                </a14:m>
                <a:endParaRPr lang="en-US" dirty="0"/>
              </a:p>
            </p:txBody>
          </p:sp>
        </mc:Choice>
        <mc:Fallback xmlns="">
          <p:sp>
            <p:nvSpPr>
              <p:cNvPr id="39" name="TextBox 38">
                <a:extLst>
                  <a:ext uri="{FF2B5EF4-FFF2-40B4-BE49-F238E27FC236}">
                    <a16:creationId xmlns:a16="http://schemas.microsoft.com/office/drawing/2014/main" id="{9847DA18-2970-4CF9-88FC-EC849CA8A2D9}"/>
                  </a:ext>
                </a:extLst>
              </p:cNvPr>
              <p:cNvSpPr txBox="1">
                <a:spLocks noRot="1" noChangeAspect="1" noMove="1" noResize="1" noEditPoints="1" noAdjustHandles="1" noChangeArrowheads="1" noChangeShapeType="1" noTextEdit="1"/>
              </p:cNvSpPr>
              <p:nvPr/>
            </p:nvSpPr>
            <p:spPr>
              <a:xfrm>
                <a:off x="6196015" y="1708119"/>
                <a:ext cx="65359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FADEF1A-C7F1-4034-93B7-789077B251B7}"/>
                  </a:ext>
                </a:extLst>
              </p:cNvPr>
              <p:cNvSpPr txBox="1"/>
              <p:nvPr/>
            </p:nvSpPr>
            <p:spPr>
              <a:xfrm>
                <a:off x="4932687" y="103154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r>
                        <a:rPr lang="en-US" b="0" i="1" smtClean="0">
                          <a:latin typeface="Cambria Math" panose="02040503050406030204" pitchFamily="18" charset="0"/>
                        </a:rPr>
                        <m:t>0.5</m:t>
                      </m:r>
                    </m:oMath>
                  </m:oMathPara>
                </a14:m>
                <a:endParaRPr lang="en-US" dirty="0"/>
              </a:p>
            </p:txBody>
          </p:sp>
        </mc:Choice>
        <mc:Fallback xmlns="">
          <p:sp>
            <p:nvSpPr>
              <p:cNvPr id="41" name="TextBox 40">
                <a:extLst>
                  <a:ext uri="{FF2B5EF4-FFF2-40B4-BE49-F238E27FC236}">
                    <a16:creationId xmlns:a16="http://schemas.microsoft.com/office/drawing/2014/main" id="{AFADEF1A-C7F1-4034-93B7-789077B251B7}"/>
                  </a:ext>
                </a:extLst>
              </p:cNvPr>
              <p:cNvSpPr txBox="1">
                <a:spLocks noRot="1" noChangeAspect="1" noMove="1" noResize="1" noEditPoints="1" noAdjustHandles="1" noChangeArrowheads="1" noChangeShapeType="1" noTextEdit="1"/>
              </p:cNvSpPr>
              <p:nvPr/>
            </p:nvSpPr>
            <p:spPr>
              <a:xfrm>
                <a:off x="4932687" y="1031545"/>
                <a:ext cx="65359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4D77277-058F-4954-8370-22A374B1EC4B}"/>
                  </a:ext>
                </a:extLst>
              </p:cNvPr>
              <p:cNvSpPr txBox="1"/>
              <p:nvPr/>
            </p:nvSpPr>
            <p:spPr>
              <a:xfrm>
                <a:off x="1094014" y="103154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0.3</m:t>
                      </m:r>
                    </m:oMath>
                  </m:oMathPara>
                </a14:m>
                <a:endParaRPr lang="en-US" dirty="0"/>
              </a:p>
            </p:txBody>
          </p:sp>
        </mc:Choice>
        <mc:Fallback xmlns="">
          <p:sp>
            <p:nvSpPr>
              <p:cNvPr id="43" name="TextBox 42">
                <a:extLst>
                  <a:ext uri="{FF2B5EF4-FFF2-40B4-BE49-F238E27FC236}">
                    <a16:creationId xmlns:a16="http://schemas.microsoft.com/office/drawing/2014/main" id="{54D77277-058F-4954-8370-22A374B1EC4B}"/>
                  </a:ext>
                </a:extLst>
              </p:cNvPr>
              <p:cNvSpPr txBox="1">
                <a:spLocks noRot="1" noChangeAspect="1" noMove="1" noResize="1" noEditPoints="1" noAdjustHandles="1" noChangeArrowheads="1" noChangeShapeType="1" noTextEdit="1"/>
              </p:cNvSpPr>
              <p:nvPr/>
            </p:nvSpPr>
            <p:spPr>
              <a:xfrm>
                <a:off x="1094014" y="1031545"/>
                <a:ext cx="65359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83060F6-0983-477A-BFDC-F2E69F11D487}"/>
                  </a:ext>
                </a:extLst>
              </p:cNvPr>
              <p:cNvSpPr txBox="1"/>
              <p:nvPr/>
            </p:nvSpPr>
            <p:spPr>
              <a:xfrm>
                <a:off x="2057344" y="2726948"/>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.2</m:t>
                      </m:r>
                    </m:oMath>
                  </m:oMathPara>
                </a14:m>
                <a:endParaRPr lang="en-US" dirty="0"/>
              </a:p>
            </p:txBody>
          </p:sp>
        </mc:Choice>
        <mc:Fallback xmlns="">
          <p:sp>
            <p:nvSpPr>
              <p:cNvPr id="44" name="TextBox 43">
                <a:extLst>
                  <a:ext uri="{FF2B5EF4-FFF2-40B4-BE49-F238E27FC236}">
                    <a16:creationId xmlns:a16="http://schemas.microsoft.com/office/drawing/2014/main" id="{283060F6-0983-477A-BFDC-F2E69F11D487}"/>
                  </a:ext>
                </a:extLst>
              </p:cNvPr>
              <p:cNvSpPr txBox="1">
                <a:spLocks noRot="1" noChangeAspect="1" noMove="1" noResize="1" noEditPoints="1" noAdjustHandles="1" noChangeArrowheads="1" noChangeShapeType="1" noTextEdit="1"/>
              </p:cNvSpPr>
              <p:nvPr/>
            </p:nvSpPr>
            <p:spPr>
              <a:xfrm>
                <a:off x="2057344" y="2726948"/>
                <a:ext cx="65359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AC1E294-48A2-45DE-ABBE-5BC7B9C18C51}"/>
                  </a:ext>
                </a:extLst>
              </p:cNvPr>
              <p:cNvSpPr txBox="1"/>
              <p:nvPr/>
            </p:nvSpPr>
            <p:spPr>
              <a:xfrm>
                <a:off x="5439265" y="236735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.3</m:t>
                      </m:r>
                    </m:oMath>
                  </m:oMathPara>
                </a14:m>
                <a:endParaRPr lang="en-US" dirty="0"/>
              </a:p>
            </p:txBody>
          </p:sp>
        </mc:Choice>
        <mc:Fallback xmlns="">
          <p:sp>
            <p:nvSpPr>
              <p:cNvPr id="45" name="TextBox 44">
                <a:extLst>
                  <a:ext uri="{FF2B5EF4-FFF2-40B4-BE49-F238E27FC236}">
                    <a16:creationId xmlns:a16="http://schemas.microsoft.com/office/drawing/2014/main" id="{BAC1E294-48A2-45DE-ABBE-5BC7B9C18C51}"/>
                  </a:ext>
                </a:extLst>
              </p:cNvPr>
              <p:cNvSpPr txBox="1">
                <a:spLocks noRot="1" noChangeAspect="1" noMove="1" noResize="1" noEditPoints="1" noAdjustHandles="1" noChangeArrowheads="1" noChangeShapeType="1" noTextEdit="1"/>
              </p:cNvSpPr>
              <p:nvPr/>
            </p:nvSpPr>
            <p:spPr>
              <a:xfrm>
                <a:off x="5439265" y="2367355"/>
                <a:ext cx="653599" cy="369332"/>
              </a:xfrm>
              <a:prstGeom prst="rect">
                <a:avLst/>
              </a:prstGeom>
              <a:blipFill>
                <a:blip r:embed="rId11"/>
                <a:stretch>
                  <a:fillRect/>
                </a:stretch>
              </a:blipFill>
            </p:spPr>
            <p:txBody>
              <a:bodyPr/>
              <a:lstStyle/>
              <a:p>
                <a:r>
                  <a:rPr lang="en-US">
                    <a:noFill/>
                  </a:rPr>
                  <a:t> </a:t>
                </a:r>
              </a:p>
            </p:txBody>
          </p:sp>
        </mc:Fallback>
      </mc:AlternateContent>
      <p:cxnSp>
        <p:nvCxnSpPr>
          <p:cNvPr id="46" name="Connector: Elbow 45">
            <a:extLst>
              <a:ext uri="{FF2B5EF4-FFF2-40B4-BE49-F238E27FC236}">
                <a16:creationId xmlns:a16="http://schemas.microsoft.com/office/drawing/2014/main" id="{6BCFD15D-E8C8-4E3E-9BD7-77F064296F9B}"/>
              </a:ext>
            </a:extLst>
          </p:cNvPr>
          <p:cNvCxnSpPr>
            <a:cxnSpLocks/>
            <a:stCxn id="26" idx="5"/>
            <a:endCxn id="27" idx="2"/>
          </p:cNvCxnSpPr>
          <p:nvPr/>
        </p:nvCxnSpPr>
        <p:spPr>
          <a:xfrm rot="16200000" flipH="1">
            <a:off x="2231965" y="2435218"/>
            <a:ext cx="360655" cy="255574"/>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1C54735-0790-435C-AB8C-C9CF1A19CE5F}"/>
                  </a:ext>
                </a:extLst>
              </p:cNvPr>
              <p:cNvSpPr txBox="1"/>
              <p:nvPr/>
            </p:nvSpPr>
            <p:spPr>
              <a:xfrm>
                <a:off x="2643839" y="1948966"/>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.1</m:t>
                      </m:r>
                    </m:oMath>
                  </m:oMathPara>
                </a14:m>
                <a:endParaRPr lang="en-US" dirty="0"/>
              </a:p>
            </p:txBody>
          </p:sp>
        </mc:Choice>
        <mc:Fallback xmlns="">
          <p:sp>
            <p:nvSpPr>
              <p:cNvPr id="47" name="TextBox 46">
                <a:extLst>
                  <a:ext uri="{FF2B5EF4-FFF2-40B4-BE49-F238E27FC236}">
                    <a16:creationId xmlns:a16="http://schemas.microsoft.com/office/drawing/2014/main" id="{B1C54735-0790-435C-AB8C-C9CF1A19CE5F}"/>
                  </a:ext>
                </a:extLst>
              </p:cNvPr>
              <p:cNvSpPr txBox="1">
                <a:spLocks noRot="1" noChangeAspect="1" noMove="1" noResize="1" noEditPoints="1" noAdjustHandles="1" noChangeArrowheads="1" noChangeShapeType="1" noTextEdit="1"/>
              </p:cNvSpPr>
              <p:nvPr/>
            </p:nvSpPr>
            <p:spPr>
              <a:xfrm>
                <a:off x="2643839" y="1948966"/>
                <a:ext cx="653599"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9F8F1BB-D653-44A4-8090-680772845535}"/>
                  </a:ext>
                </a:extLst>
              </p:cNvPr>
              <p:cNvSpPr txBox="1"/>
              <p:nvPr/>
            </p:nvSpPr>
            <p:spPr>
              <a:xfrm>
                <a:off x="3451055" y="1948966"/>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.6</m:t>
                      </m:r>
                    </m:oMath>
                  </m:oMathPara>
                </a14:m>
                <a:endParaRPr lang="en-US" dirty="0"/>
              </a:p>
            </p:txBody>
          </p:sp>
        </mc:Choice>
        <mc:Fallback xmlns="">
          <p:sp>
            <p:nvSpPr>
              <p:cNvPr id="58" name="TextBox 57">
                <a:extLst>
                  <a:ext uri="{FF2B5EF4-FFF2-40B4-BE49-F238E27FC236}">
                    <a16:creationId xmlns:a16="http://schemas.microsoft.com/office/drawing/2014/main" id="{79F8F1BB-D653-44A4-8090-680772845535}"/>
                  </a:ext>
                </a:extLst>
              </p:cNvPr>
              <p:cNvSpPr txBox="1">
                <a:spLocks noRot="1" noChangeAspect="1" noMove="1" noResize="1" noEditPoints="1" noAdjustHandles="1" noChangeArrowheads="1" noChangeShapeType="1" noTextEdit="1"/>
              </p:cNvSpPr>
              <p:nvPr/>
            </p:nvSpPr>
            <p:spPr>
              <a:xfrm>
                <a:off x="3451055" y="1948966"/>
                <a:ext cx="653599"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EDE29D5-7CCA-4A25-9CC0-E243931C0364}"/>
                  </a:ext>
                </a:extLst>
              </p:cNvPr>
              <p:cNvSpPr/>
              <p:nvPr/>
            </p:nvSpPr>
            <p:spPr>
              <a:xfrm>
                <a:off x="331057" y="4860607"/>
                <a:ext cx="11282831" cy="1631216"/>
              </a:xfrm>
              <a:prstGeom prst="rect">
                <a:avLst/>
              </a:prstGeom>
              <a:solidFill>
                <a:schemeClr val="accent3">
                  <a:lumMod val="20000"/>
                  <a:lumOff val="80000"/>
                </a:schemeClr>
              </a:solidFill>
            </p:spPr>
            <p:txBody>
              <a:bodyPr wrap="square">
                <a:spAutoFit/>
              </a:bodyPr>
              <a:lstStyle/>
              <a:p>
                <a:r>
                  <a:rPr lang="pt-BR" sz="2000" b="1" u="sng" dirty="0"/>
                  <a:t>Assumptions</a:t>
                </a:r>
              </a:p>
              <a:p>
                <a:r>
                  <a:rPr lang="pt-BR" sz="2000" dirty="0"/>
                  <a:t>First order Markovian: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𝑃</m:t>
                        </m:r>
                        <m:r>
                          <a:rPr lang="pt-BR" sz="2000" i="1">
                            <a:latin typeface="Cambria Math" panose="02040503050406030204" pitchFamily="18" charset="0"/>
                          </a:rPr>
                          <m:t>(</m:t>
                        </m:r>
                        <m:r>
                          <a:rPr lang="pt-BR" sz="2000" i="1">
                            <a:latin typeface="Cambria Math" panose="02040503050406030204" pitchFamily="18" charset="0"/>
                          </a:rPr>
                          <m:t>𝑆</m:t>
                        </m:r>
                      </m:e>
                      <m:sub>
                        <m:r>
                          <a:rPr lang="pt-BR" sz="2000" i="1">
                            <a:latin typeface="Cambria Math" panose="02040503050406030204" pitchFamily="18" charset="0"/>
                          </a:rPr>
                          <m:t>𝑡</m:t>
                        </m:r>
                        <m:r>
                          <a:rPr lang="pt-BR" sz="2000" i="1">
                            <a:latin typeface="Cambria Math" panose="02040503050406030204" pitchFamily="18" charset="0"/>
                          </a:rPr>
                          <m:t>+1</m:t>
                        </m:r>
                      </m:sub>
                    </m:sSub>
                    <m:d>
                      <m:dPr>
                        <m:begChr m:val="|"/>
                        <m:ctrlPr>
                          <a:rPr lang="en-US" sz="2000" i="1">
                            <a:latin typeface="Cambria Math" panose="02040503050406030204" pitchFamily="18" charset="0"/>
                          </a:rPr>
                        </m:ctrlPr>
                      </m:dPr>
                      <m:e>
                        <m:sSub>
                          <m:sSubPr>
                            <m:ctrlPr>
                              <a:rPr lang="pt-BR" sz="2000" i="1">
                                <a:latin typeface="Cambria Math" panose="02040503050406030204" pitchFamily="18" charset="0"/>
                              </a:rPr>
                            </m:ctrlPr>
                          </m:sSubPr>
                          <m:e>
                            <m:r>
                              <a:rPr lang="en-US" sz="2000" i="1">
                                <a:latin typeface="Cambria Math" panose="02040503050406030204" pitchFamily="18" charset="0"/>
                              </a:rPr>
                              <m:t> </m:t>
                            </m:r>
                            <m:r>
                              <a:rPr lang="pt-BR" sz="2000" i="1">
                                <a:latin typeface="Cambria Math" panose="02040503050406030204" pitchFamily="18" charset="0"/>
                              </a:rPr>
                              <m:t>𝑆</m:t>
                            </m:r>
                          </m:e>
                          <m:sub>
                            <m:r>
                              <a:rPr lang="pt-BR" sz="2000" i="1">
                                <a:latin typeface="Cambria Math" panose="02040503050406030204" pitchFamily="18" charset="0"/>
                              </a:rPr>
                              <m:t>𝑡</m:t>
                            </m:r>
                          </m:sub>
                        </m:sSub>
                      </m:e>
                    </m:d>
                    <m:r>
                      <a:rPr lang="pt-BR" sz="2000" i="1">
                        <a:latin typeface="Cambria Math" panose="02040503050406030204" pitchFamily="18" charset="0"/>
                      </a:rPr>
                      <m:t> = </m:t>
                    </m:r>
                    <m:sSub>
                      <m:sSubPr>
                        <m:ctrlPr>
                          <a:rPr lang="pt-BR" sz="2000" i="1">
                            <a:latin typeface="Cambria Math" panose="02040503050406030204" pitchFamily="18" charset="0"/>
                          </a:rPr>
                        </m:ctrlPr>
                      </m:sSubPr>
                      <m:e>
                        <m:r>
                          <a:rPr lang="pt-BR" sz="2000" i="1">
                            <a:latin typeface="Cambria Math" panose="02040503050406030204" pitchFamily="18" charset="0"/>
                          </a:rPr>
                          <m:t>𝑃</m:t>
                        </m:r>
                        <m:r>
                          <a:rPr lang="pt-BR" sz="2000" i="1">
                            <a:latin typeface="Cambria Math" panose="02040503050406030204" pitchFamily="18" charset="0"/>
                          </a:rPr>
                          <m:t>(</m:t>
                        </m:r>
                        <m:r>
                          <a:rPr lang="pt-BR" sz="2000" i="1">
                            <a:latin typeface="Cambria Math" panose="02040503050406030204" pitchFamily="18" charset="0"/>
                          </a:rPr>
                          <m:t>𝑆</m:t>
                        </m:r>
                      </m:e>
                      <m:sub>
                        <m:r>
                          <a:rPr lang="pt-BR" sz="2000" i="1">
                            <a:latin typeface="Cambria Math" panose="02040503050406030204" pitchFamily="18" charset="0"/>
                          </a:rPr>
                          <m:t>𝑡</m:t>
                        </m:r>
                        <m:r>
                          <a:rPr lang="pt-BR" sz="2000" i="1">
                            <a:latin typeface="Cambria Math" panose="02040503050406030204" pitchFamily="18" charset="0"/>
                          </a:rPr>
                          <m:t>+1</m:t>
                        </m:r>
                      </m:sub>
                    </m:sSub>
                    <m:d>
                      <m:dPr>
                        <m:begChr m:val="|"/>
                        <m:ctrlPr>
                          <a:rPr lang="en-US" sz="2000" i="1">
                            <a:latin typeface="Cambria Math" panose="02040503050406030204" pitchFamily="18" charset="0"/>
                          </a:rPr>
                        </m:ctrlPr>
                      </m:dPr>
                      <m:e>
                        <m:sSub>
                          <m:sSubPr>
                            <m:ctrlPr>
                              <a:rPr lang="pt-BR" sz="2000" i="1">
                                <a:latin typeface="Cambria Math" panose="02040503050406030204" pitchFamily="18" charset="0"/>
                              </a:rPr>
                            </m:ctrlPr>
                          </m:sSubPr>
                          <m:e>
                            <m:r>
                              <a:rPr lang="en-US" sz="2000" i="1">
                                <a:latin typeface="Cambria Math" panose="02040503050406030204" pitchFamily="18" charset="0"/>
                              </a:rPr>
                              <m:t> </m:t>
                            </m:r>
                            <m:r>
                              <a:rPr lang="pt-BR" sz="2000" i="1">
                                <a:latin typeface="Cambria Math" panose="02040503050406030204" pitchFamily="18" charset="0"/>
                              </a:rPr>
                              <m:t>𝑆</m:t>
                            </m:r>
                          </m:e>
                          <m:sub>
                            <m:r>
                              <a:rPr lang="pt-BR" sz="2000" i="1">
                                <a:latin typeface="Cambria Math" panose="02040503050406030204" pitchFamily="18" charset="0"/>
                              </a:rPr>
                              <m:t>𝑡</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𝑡</m:t>
                            </m:r>
                            <m:r>
                              <a:rPr lang="pt-BR" sz="2000" i="1">
                                <a:latin typeface="Cambria Math" panose="02040503050406030204" pitchFamily="18" charset="0"/>
                              </a:rPr>
                              <m:t>−1 </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𝑡</m:t>
                            </m:r>
                            <m:r>
                              <a:rPr lang="pt-BR" sz="2000" i="1">
                                <a:latin typeface="Cambria Math" panose="02040503050406030204" pitchFamily="18" charset="0"/>
                              </a:rPr>
                              <m:t>−</m:t>
                            </m:r>
                            <m:r>
                              <a:rPr lang="pt-BR" sz="2000" i="1">
                                <a:latin typeface="Cambria Math" panose="02040503050406030204" pitchFamily="18" charset="0"/>
                              </a:rPr>
                              <m:t>𝑛</m:t>
                            </m:r>
                            <m:r>
                              <a:rPr lang="pt-BR" sz="2000" i="1">
                                <a:latin typeface="Cambria Math" panose="02040503050406030204" pitchFamily="18" charset="0"/>
                              </a:rPr>
                              <m:t> </m:t>
                            </m:r>
                          </m:sub>
                        </m:sSub>
                      </m:e>
                    </m:d>
                    <m:r>
                      <a:rPr lang="en-US" sz="2000" b="0" i="1" smtClean="0">
                        <a:latin typeface="Cambria Math" panose="02040503050406030204" pitchFamily="18" charset="0"/>
                      </a:rPr>
                      <m:t> </m:t>
                    </m:r>
                  </m:oMath>
                </a14:m>
                <a:r>
                  <a:rPr lang="pt-BR" sz="2000" dirty="0"/>
                  <a:t> </a:t>
                </a:r>
              </a:p>
              <a:p>
                <a:r>
                  <a:rPr lang="pt-BR" sz="2000" dirty="0"/>
                  <a:t>Stationary:</a:t>
                </a:r>
              </a:p>
              <a:p>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𝑃</m:t>
                        </m:r>
                        <m:r>
                          <a:rPr lang="pt-BR" sz="2000" i="1">
                            <a:latin typeface="Cambria Math" panose="02040503050406030204" pitchFamily="18" charset="0"/>
                          </a:rPr>
                          <m:t>(</m:t>
                        </m:r>
                        <m:r>
                          <a:rPr lang="pt-BR" sz="2000" i="1">
                            <a:latin typeface="Cambria Math" panose="02040503050406030204" pitchFamily="18" charset="0"/>
                          </a:rPr>
                          <m:t>𝑆</m:t>
                        </m:r>
                      </m:e>
                      <m:sub>
                        <m:r>
                          <a:rPr lang="pt-BR" sz="2000" i="1">
                            <a:latin typeface="Cambria Math" panose="02040503050406030204" pitchFamily="18" charset="0"/>
                          </a:rPr>
                          <m:t>𝑡</m:t>
                        </m:r>
                        <m:r>
                          <a:rPr lang="pt-BR" sz="2000" i="1">
                            <a:latin typeface="Cambria Math" panose="02040503050406030204" pitchFamily="18" charset="0"/>
                          </a:rPr>
                          <m:t>+1</m:t>
                        </m:r>
                      </m:sub>
                    </m:sSub>
                    <m:d>
                      <m:dPr>
                        <m:begChr m:val="|"/>
                        <m:ctrlPr>
                          <a:rPr lang="en-US" sz="2000" i="1">
                            <a:latin typeface="Cambria Math" panose="02040503050406030204" pitchFamily="18" charset="0"/>
                          </a:rPr>
                        </m:ctrlPr>
                      </m:dPr>
                      <m:e>
                        <m:sSub>
                          <m:sSubPr>
                            <m:ctrlPr>
                              <a:rPr lang="pt-BR" sz="2000" i="1">
                                <a:latin typeface="Cambria Math" panose="02040503050406030204" pitchFamily="18" charset="0"/>
                              </a:rPr>
                            </m:ctrlPr>
                          </m:sSubPr>
                          <m:e>
                            <m:r>
                              <a:rPr lang="en-US" sz="2000" i="1">
                                <a:latin typeface="Cambria Math" panose="02040503050406030204" pitchFamily="18" charset="0"/>
                              </a:rPr>
                              <m:t> </m:t>
                            </m:r>
                            <m:r>
                              <a:rPr lang="pt-BR" sz="2000" i="1">
                                <a:latin typeface="Cambria Math" panose="02040503050406030204" pitchFamily="18" charset="0"/>
                              </a:rPr>
                              <m:t>𝑆</m:t>
                            </m:r>
                          </m:e>
                          <m:sub>
                            <m:r>
                              <a:rPr lang="pt-BR" sz="2000" i="1">
                                <a:latin typeface="Cambria Math" panose="02040503050406030204" pitchFamily="18" charset="0"/>
                              </a:rPr>
                              <m:t>𝑡</m:t>
                            </m:r>
                          </m:sub>
                        </m:sSub>
                      </m:e>
                    </m:d>
                    <m:r>
                      <a:rPr lang="pt-BR" sz="2000" i="1">
                        <a:latin typeface="Cambria Math" panose="02040503050406030204" pitchFamily="18" charset="0"/>
                      </a:rPr>
                      <m:t> = </m:t>
                    </m:r>
                    <m:sSub>
                      <m:sSubPr>
                        <m:ctrlPr>
                          <a:rPr lang="pt-BR" sz="2000" i="1">
                            <a:latin typeface="Cambria Math" panose="02040503050406030204" pitchFamily="18" charset="0"/>
                          </a:rPr>
                        </m:ctrlPr>
                      </m:sSubPr>
                      <m:e>
                        <m:r>
                          <a:rPr lang="pt-BR" sz="2000" i="1">
                            <a:latin typeface="Cambria Math" panose="02040503050406030204" pitchFamily="18" charset="0"/>
                          </a:rPr>
                          <m:t>𝑃</m:t>
                        </m:r>
                        <m:r>
                          <a:rPr lang="pt-BR" sz="2000" i="1">
                            <a:latin typeface="Cambria Math" panose="02040503050406030204" pitchFamily="18" charset="0"/>
                          </a:rPr>
                          <m:t>(</m:t>
                        </m:r>
                        <m:r>
                          <a:rPr lang="pt-BR" sz="2000" i="1">
                            <a:latin typeface="Cambria Math" panose="02040503050406030204" pitchFamily="18" charset="0"/>
                          </a:rPr>
                          <m:t>𝑆</m:t>
                        </m:r>
                      </m:e>
                      <m:sub>
                        <m:r>
                          <a:rPr lang="pt-BR" sz="2000" i="1">
                            <a:latin typeface="Cambria Math" panose="02040503050406030204" pitchFamily="18" charset="0"/>
                          </a:rPr>
                          <m:t>𝑡</m:t>
                        </m:r>
                      </m:sub>
                    </m:sSub>
                    <m:d>
                      <m:dPr>
                        <m:beg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r>
                      <a:rPr lang="en-US" sz="2000" b="0" i="1" smtClean="0">
                        <a:latin typeface="Cambria Math" panose="02040503050406030204" pitchFamily="18" charset="0"/>
                      </a:rPr>
                      <m:t>𝑡</m:t>
                    </m:r>
                  </m:oMath>
                </a14:m>
                <a:r>
                  <a:rPr lang="pt-BR" sz="2000" dirty="0"/>
                  <a:t> hidden states</a:t>
                </a:r>
              </a:p>
              <a:p>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𝑃</m:t>
                        </m:r>
                        <m:r>
                          <a:rPr lang="pt-BR" sz="2000" i="1">
                            <a:latin typeface="Cambria Math" panose="02040503050406030204" pitchFamily="18" charset="0"/>
                          </a:rPr>
                          <m:t>(</m:t>
                        </m:r>
                        <m:r>
                          <a:rPr lang="pt-BR" sz="2000" b="0" i="1" smtClean="0">
                            <a:latin typeface="Cambria Math" panose="02040503050406030204" pitchFamily="18" charset="0"/>
                          </a:rPr>
                          <m:t>𝑂</m:t>
                        </m:r>
                      </m:e>
                      <m:sub>
                        <m:r>
                          <a:rPr lang="pt-BR" sz="2000" i="1">
                            <a:latin typeface="Cambria Math" panose="02040503050406030204" pitchFamily="18" charset="0"/>
                          </a:rPr>
                          <m:t>𝑡</m:t>
                        </m:r>
                        <m:r>
                          <a:rPr lang="pt-BR" sz="2000" i="1">
                            <a:latin typeface="Cambria Math" panose="02040503050406030204" pitchFamily="18" charset="0"/>
                          </a:rPr>
                          <m:t>+1</m:t>
                        </m:r>
                      </m:sub>
                    </m:sSub>
                    <m:d>
                      <m:dPr>
                        <m:begChr m:val="|"/>
                        <m:ctrlPr>
                          <a:rPr lang="en-US" sz="2000" i="1">
                            <a:latin typeface="Cambria Math" panose="02040503050406030204" pitchFamily="18" charset="0"/>
                          </a:rPr>
                        </m:ctrlPr>
                      </m:dPr>
                      <m:e>
                        <m:sSub>
                          <m:sSubPr>
                            <m:ctrlPr>
                              <a:rPr lang="pt-BR" sz="2000" i="1">
                                <a:latin typeface="Cambria Math" panose="02040503050406030204" pitchFamily="18" charset="0"/>
                              </a:rPr>
                            </m:ctrlPr>
                          </m:sSubPr>
                          <m:e>
                            <m:r>
                              <a:rPr lang="en-US" sz="2000" i="1">
                                <a:latin typeface="Cambria Math" panose="02040503050406030204" pitchFamily="18" charset="0"/>
                              </a:rPr>
                              <m:t> </m:t>
                            </m:r>
                            <m:r>
                              <a:rPr lang="pt-BR" sz="2000" i="1">
                                <a:latin typeface="Cambria Math" panose="02040503050406030204" pitchFamily="18" charset="0"/>
                              </a:rPr>
                              <m:t>𝑆</m:t>
                            </m:r>
                          </m:e>
                          <m:sub>
                            <m:r>
                              <a:rPr lang="pt-BR" sz="2000" i="1">
                                <a:latin typeface="Cambria Math" panose="02040503050406030204" pitchFamily="18" charset="0"/>
                              </a:rPr>
                              <m:t>𝑡</m:t>
                            </m:r>
                          </m:sub>
                        </m:sSub>
                      </m:e>
                    </m:d>
                    <m:r>
                      <a:rPr lang="pt-BR" sz="2000" i="1">
                        <a:latin typeface="Cambria Math" panose="02040503050406030204" pitchFamily="18" charset="0"/>
                      </a:rPr>
                      <m:t> =</m:t>
                    </m:r>
                    <m:sSub>
                      <m:sSubPr>
                        <m:ctrlPr>
                          <a:rPr lang="pt-BR" sz="2000" i="1">
                            <a:latin typeface="Cambria Math" panose="02040503050406030204" pitchFamily="18" charset="0"/>
                          </a:rPr>
                        </m:ctrlPr>
                      </m:sSubPr>
                      <m:e>
                        <m:r>
                          <a:rPr lang="pt-BR" sz="2000" i="1">
                            <a:latin typeface="Cambria Math" panose="02040503050406030204" pitchFamily="18" charset="0"/>
                          </a:rPr>
                          <m:t>𝑃</m:t>
                        </m:r>
                        <m:r>
                          <a:rPr lang="pt-BR" sz="2000" i="1">
                            <a:latin typeface="Cambria Math" panose="02040503050406030204" pitchFamily="18" charset="0"/>
                          </a:rPr>
                          <m:t>(</m:t>
                        </m:r>
                        <m:r>
                          <a:rPr lang="en-US" sz="2000" b="0" i="1" smtClean="0">
                            <a:latin typeface="Cambria Math" panose="02040503050406030204" pitchFamily="18" charset="0"/>
                          </a:rPr>
                          <m:t>𝑂</m:t>
                        </m:r>
                      </m:e>
                      <m:sub>
                        <m:r>
                          <a:rPr lang="pt-BR" sz="2000" i="1" smtClean="0">
                            <a:latin typeface="Cambria Math" panose="02040503050406030204" pitchFamily="18" charset="0"/>
                          </a:rPr>
                          <m:t>𝑡</m:t>
                        </m:r>
                      </m:sub>
                    </m:sSub>
                    <m:d>
                      <m:dPr>
                        <m:beg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𝑡</m:t>
                            </m:r>
                            <m:r>
                              <a:rPr lang="en-US" sz="2000" i="1">
                                <a:latin typeface="Cambria Math" panose="02040503050406030204" pitchFamily="18" charset="0"/>
                              </a:rPr>
                              <m:t>−1</m:t>
                            </m:r>
                          </m:sub>
                        </m:sSub>
                      </m:e>
                    </m:d>
                    <m:r>
                      <a:rPr lang="en-US" sz="2000" i="1">
                        <a:latin typeface="Cambria Math" panose="02040503050406030204" pitchFamily="18" charset="0"/>
                      </a:rPr>
                      <m:t> ∀</m:t>
                    </m:r>
                    <m:r>
                      <a:rPr lang="en-US" sz="2000" i="1">
                        <a:latin typeface="Cambria Math" panose="02040503050406030204" pitchFamily="18" charset="0"/>
                      </a:rPr>
                      <m:t>𝑡</m:t>
                    </m:r>
                  </m:oMath>
                </a14:m>
                <a:r>
                  <a:rPr lang="pt-BR" sz="2000" dirty="0"/>
                  <a:t> observations</a:t>
                </a:r>
              </a:p>
            </p:txBody>
          </p:sp>
        </mc:Choice>
        <mc:Fallback xmlns="">
          <p:sp>
            <p:nvSpPr>
              <p:cNvPr id="21" name="Rectangle 20">
                <a:extLst>
                  <a:ext uri="{FF2B5EF4-FFF2-40B4-BE49-F238E27FC236}">
                    <a16:creationId xmlns:a16="http://schemas.microsoft.com/office/drawing/2014/main" id="{7EDE29D5-7CCA-4A25-9CC0-E243931C0364}"/>
                  </a:ext>
                </a:extLst>
              </p:cNvPr>
              <p:cNvSpPr>
                <a:spLocks noRot="1" noChangeAspect="1" noMove="1" noResize="1" noEditPoints="1" noAdjustHandles="1" noChangeArrowheads="1" noChangeShapeType="1" noTextEdit="1"/>
              </p:cNvSpPr>
              <p:nvPr/>
            </p:nvSpPr>
            <p:spPr>
              <a:xfrm>
                <a:off x="331057" y="4860607"/>
                <a:ext cx="11282831" cy="1631216"/>
              </a:xfrm>
              <a:prstGeom prst="rect">
                <a:avLst/>
              </a:prstGeom>
              <a:blipFill>
                <a:blip r:embed="rId14"/>
                <a:stretch>
                  <a:fillRect l="-540" t="-1866" b="-5597"/>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2AAC96D1-4B1E-4425-945C-B23620559C77}"/>
              </a:ext>
            </a:extLst>
          </p:cNvPr>
          <p:cNvSpPr/>
          <p:nvPr/>
        </p:nvSpPr>
        <p:spPr bwMode="gray">
          <a:xfrm>
            <a:off x="8693860" y="2527660"/>
            <a:ext cx="699092" cy="47809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End</a:t>
            </a:r>
          </a:p>
        </p:txBody>
      </p:sp>
      <p:cxnSp>
        <p:nvCxnSpPr>
          <p:cNvPr id="35" name="Straight Arrow Connector 34">
            <a:extLst>
              <a:ext uri="{FF2B5EF4-FFF2-40B4-BE49-F238E27FC236}">
                <a16:creationId xmlns:a16="http://schemas.microsoft.com/office/drawing/2014/main" id="{02190D7E-2975-4983-813E-4C981D2E8A1E}"/>
              </a:ext>
            </a:extLst>
          </p:cNvPr>
          <p:cNvCxnSpPr>
            <a:cxnSpLocks/>
            <a:stCxn id="29" idx="6"/>
            <a:endCxn id="34" idx="1"/>
          </p:cNvCxnSpPr>
          <p:nvPr/>
        </p:nvCxnSpPr>
        <p:spPr>
          <a:xfrm>
            <a:off x="8265337" y="2726948"/>
            <a:ext cx="428523" cy="3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BD0D2B0-BCC3-48DF-8A65-1032911F5EA5}"/>
                  </a:ext>
                </a:extLst>
              </p:cNvPr>
              <p:cNvSpPr txBox="1"/>
              <p:nvPr/>
            </p:nvSpPr>
            <p:spPr>
              <a:xfrm>
                <a:off x="8089175" y="2384771"/>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.0</m:t>
                      </m:r>
                    </m:oMath>
                  </m:oMathPara>
                </a14:m>
                <a:endParaRPr lang="en-US" dirty="0"/>
              </a:p>
            </p:txBody>
          </p:sp>
        </mc:Choice>
        <mc:Fallback xmlns="">
          <p:sp>
            <p:nvSpPr>
              <p:cNvPr id="40" name="TextBox 39">
                <a:extLst>
                  <a:ext uri="{FF2B5EF4-FFF2-40B4-BE49-F238E27FC236}">
                    <a16:creationId xmlns:a16="http://schemas.microsoft.com/office/drawing/2014/main" id="{2BD0D2B0-BCC3-48DF-8A65-1032911F5EA5}"/>
                  </a:ext>
                </a:extLst>
              </p:cNvPr>
              <p:cNvSpPr txBox="1">
                <a:spLocks noRot="1" noChangeAspect="1" noMove="1" noResize="1" noEditPoints="1" noAdjustHandles="1" noChangeArrowheads="1" noChangeShapeType="1" noTextEdit="1"/>
              </p:cNvSpPr>
              <p:nvPr/>
            </p:nvSpPr>
            <p:spPr>
              <a:xfrm>
                <a:off x="8089175" y="2384771"/>
                <a:ext cx="653599" cy="369332"/>
              </a:xfrm>
              <a:prstGeom prst="rect">
                <a:avLst/>
              </a:prstGeom>
              <a:blipFill>
                <a:blip r:embed="rId15"/>
                <a:stretch>
                  <a:fillRect/>
                </a:stretch>
              </a:blipFill>
            </p:spPr>
            <p:txBody>
              <a:bodyPr/>
              <a:lstStyle/>
              <a:p>
                <a:r>
                  <a:rPr lang="en-US">
                    <a:noFill/>
                  </a:rPr>
                  <a:t> </a:t>
                </a:r>
              </a:p>
            </p:txBody>
          </p:sp>
        </mc:Fallback>
      </mc:AlternateContent>
      <p:cxnSp>
        <p:nvCxnSpPr>
          <p:cNvPr id="86" name="Straight Arrow Connector 85">
            <a:extLst>
              <a:ext uri="{FF2B5EF4-FFF2-40B4-BE49-F238E27FC236}">
                <a16:creationId xmlns:a16="http://schemas.microsoft.com/office/drawing/2014/main" id="{60877264-5D28-46DA-BE2C-F6917F175E8F}"/>
              </a:ext>
            </a:extLst>
          </p:cNvPr>
          <p:cNvCxnSpPr>
            <a:cxnSpLocks/>
            <a:stCxn id="27" idx="6"/>
            <a:endCxn id="29" idx="2"/>
          </p:cNvCxnSpPr>
          <p:nvPr/>
        </p:nvCxnSpPr>
        <p:spPr>
          <a:xfrm flipV="1">
            <a:off x="4197989" y="2726948"/>
            <a:ext cx="2409438" cy="163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4B37160A-0A1E-475D-9C22-43C479B5C7FB}"/>
              </a:ext>
            </a:extLst>
          </p:cNvPr>
          <p:cNvCxnSpPr>
            <a:cxnSpLocks/>
            <a:stCxn id="27" idx="1"/>
            <a:endCxn id="26" idx="6"/>
          </p:cNvCxnSpPr>
          <p:nvPr/>
        </p:nvCxnSpPr>
        <p:spPr>
          <a:xfrm rot="16200000" flipV="1">
            <a:off x="2474760" y="2117117"/>
            <a:ext cx="360655" cy="255574"/>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40638D66-6268-4136-A6C4-AEDE0827C849}"/>
              </a:ext>
            </a:extLst>
          </p:cNvPr>
          <p:cNvCxnSpPr>
            <a:cxnSpLocks/>
            <a:stCxn id="27" idx="7"/>
            <a:endCxn id="28" idx="2"/>
          </p:cNvCxnSpPr>
          <p:nvPr/>
        </p:nvCxnSpPr>
        <p:spPr>
          <a:xfrm rot="5400000" flipH="1" flipV="1">
            <a:off x="3896073" y="2123698"/>
            <a:ext cx="360655" cy="242413"/>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F349A094-1105-40AF-A45E-1F43F527CE23}"/>
                  </a:ext>
                </a:extLst>
              </p:cNvPr>
              <p:cNvSpPr/>
              <p:nvPr/>
            </p:nvSpPr>
            <p:spPr>
              <a:xfrm>
                <a:off x="895687" y="3502525"/>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b="0" i="1" smtClean="0">
                              <a:latin typeface="Cambria Math" panose="02040503050406030204" pitchFamily="18" charset="0"/>
                            </a:rPr>
                            <m:t>1</m:t>
                          </m:r>
                        </m:sub>
                      </m:sSub>
                    </m:oMath>
                  </m:oMathPara>
                </a14:m>
                <a:endParaRPr lang="en-US" dirty="0"/>
              </a:p>
            </p:txBody>
          </p:sp>
        </mc:Choice>
        <mc:Fallback xmlns="">
          <p:sp>
            <p:nvSpPr>
              <p:cNvPr id="124" name="Oval 123">
                <a:extLst>
                  <a:ext uri="{FF2B5EF4-FFF2-40B4-BE49-F238E27FC236}">
                    <a16:creationId xmlns:a16="http://schemas.microsoft.com/office/drawing/2014/main" id="{F349A094-1105-40AF-A45E-1F43F527CE23}"/>
                  </a:ext>
                </a:extLst>
              </p:cNvPr>
              <p:cNvSpPr>
                <a:spLocks noRot="1" noChangeAspect="1" noMove="1" noResize="1" noEditPoints="1" noAdjustHandles="1" noChangeArrowheads="1" noChangeShapeType="1" noTextEdit="1"/>
              </p:cNvSpPr>
              <p:nvPr/>
            </p:nvSpPr>
            <p:spPr>
              <a:xfrm>
                <a:off x="895687" y="3502525"/>
                <a:ext cx="1600200" cy="899728"/>
              </a:xfrm>
              <a:prstGeom prst="ellipse">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Oval 124">
                <a:extLst>
                  <a:ext uri="{FF2B5EF4-FFF2-40B4-BE49-F238E27FC236}">
                    <a16:creationId xmlns:a16="http://schemas.microsoft.com/office/drawing/2014/main" id="{82DBFB2D-B667-465D-85E1-F58EEE0FADDB}"/>
                  </a:ext>
                </a:extLst>
              </p:cNvPr>
              <p:cNvSpPr/>
              <p:nvPr/>
            </p:nvSpPr>
            <p:spPr>
              <a:xfrm>
                <a:off x="2576657" y="3502525"/>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b="0" i="1" smtClean="0">
                              <a:latin typeface="Cambria Math" panose="02040503050406030204" pitchFamily="18" charset="0"/>
                            </a:rPr>
                            <m:t>2</m:t>
                          </m:r>
                        </m:sub>
                      </m:sSub>
                    </m:oMath>
                  </m:oMathPara>
                </a14:m>
                <a:endParaRPr lang="en-US" dirty="0"/>
              </a:p>
            </p:txBody>
          </p:sp>
        </mc:Choice>
        <mc:Fallback xmlns="">
          <p:sp>
            <p:nvSpPr>
              <p:cNvPr id="125" name="Oval 124">
                <a:extLst>
                  <a:ext uri="{FF2B5EF4-FFF2-40B4-BE49-F238E27FC236}">
                    <a16:creationId xmlns:a16="http://schemas.microsoft.com/office/drawing/2014/main" id="{82DBFB2D-B667-465D-85E1-F58EEE0FADDB}"/>
                  </a:ext>
                </a:extLst>
              </p:cNvPr>
              <p:cNvSpPr>
                <a:spLocks noRot="1" noChangeAspect="1" noMove="1" noResize="1" noEditPoints="1" noAdjustHandles="1" noChangeArrowheads="1" noChangeShapeType="1" noTextEdit="1"/>
              </p:cNvSpPr>
              <p:nvPr/>
            </p:nvSpPr>
            <p:spPr>
              <a:xfrm>
                <a:off x="2576657" y="3502525"/>
                <a:ext cx="1600200" cy="899728"/>
              </a:xfrm>
              <a:prstGeom prst="ellipse">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Oval 125">
                <a:extLst>
                  <a:ext uri="{FF2B5EF4-FFF2-40B4-BE49-F238E27FC236}">
                    <a16:creationId xmlns:a16="http://schemas.microsoft.com/office/drawing/2014/main" id="{EB146EA3-3F01-41F7-87D5-1BEA0DAE73E3}"/>
                  </a:ext>
                </a:extLst>
              </p:cNvPr>
              <p:cNvSpPr/>
              <p:nvPr/>
            </p:nvSpPr>
            <p:spPr>
              <a:xfrm>
                <a:off x="4227143" y="3502525"/>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i="1">
                              <a:latin typeface="Cambria Math" panose="02040503050406030204" pitchFamily="18" charset="0"/>
                            </a:rPr>
                            <m:t>3</m:t>
                          </m:r>
                        </m:sub>
                      </m:sSub>
                    </m:oMath>
                  </m:oMathPara>
                </a14:m>
                <a:endParaRPr lang="en-US" dirty="0"/>
              </a:p>
            </p:txBody>
          </p:sp>
        </mc:Choice>
        <mc:Fallback xmlns="">
          <p:sp>
            <p:nvSpPr>
              <p:cNvPr id="126" name="Oval 125">
                <a:extLst>
                  <a:ext uri="{FF2B5EF4-FFF2-40B4-BE49-F238E27FC236}">
                    <a16:creationId xmlns:a16="http://schemas.microsoft.com/office/drawing/2014/main" id="{EB146EA3-3F01-41F7-87D5-1BEA0DAE73E3}"/>
                  </a:ext>
                </a:extLst>
              </p:cNvPr>
              <p:cNvSpPr>
                <a:spLocks noRot="1" noChangeAspect="1" noMove="1" noResize="1" noEditPoints="1" noAdjustHandles="1" noChangeArrowheads="1" noChangeShapeType="1" noTextEdit="1"/>
              </p:cNvSpPr>
              <p:nvPr/>
            </p:nvSpPr>
            <p:spPr>
              <a:xfrm>
                <a:off x="4227143" y="3502525"/>
                <a:ext cx="1600200" cy="899728"/>
              </a:xfrm>
              <a:prstGeom prst="ellipse">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Oval 126">
                <a:extLst>
                  <a:ext uri="{FF2B5EF4-FFF2-40B4-BE49-F238E27FC236}">
                    <a16:creationId xmlns:a16="http://schemas.microsoft.com/office/drawing/2014/main" id="{18D5075D-E04B-4D18-9FA5-99E503360ADF}"/>
                  </a:ext>
                </a:extLst>
              </p:cNvPr>
              <p:cNvSpPr/>
              <p:nvPr/>
            </p:nvSpPr>
            <p:spPr>
              <a:xfrm>
                <a:off x="6642432" y="3502525"/>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b="0" i="1" smtClean="0">
                              <a:latin typeface="Cambria Math" panose="02040503050406030204" pitchFamily="18" charset="0"/>
                            </a:rPr>
                            <m:t>4</m:t>
                          </m:r>
                        </m:sub>
                      </m:sSub>
                    </m:oMath>
                  </m:oMathPara>
                </a14:m>
                <a:endParaRPr lang="en-US" dirty="0"/>
              </a:p>
            </p:txBody>
          </p:sp>
        </mc:Choice>
        <mc:Fallback xmlns="">
          <p:sp>
            <p:nvSpPr>
              <p:cNvPr id="127" name="Oval 126">
                <a:extLst>
                  <a:ext uri="{FF2B5EF4-FFF2-40B4-BE49-F238E27FC236}">
                    <a16:creationId xmlns:a16="http://schemas.microsoft.com/office/drawing/2014/main" id="{18D5075D-E04B-4D18-9FA5-99E503360ADF}"/>
                  </a:ext>
                </a:extLst>
              </p:cNvPr>
              <p:cNvSpPr>
                <a:spLocks noRot="1" noChangeAspect="1" noMove="1" noResize="1" noEditPoints="1" noAdjustHandles="1" noChangeArrowheads="1" noChangeShapeType="1" noTextEdit="1"/>
              </p:cNvSpPr>
              <p:nvPr/>
            </p:nvSpPr>
            <p:spPr>
              <a:xfrm>
                <a:off x="6642432" y="3502525"/>
                <a:ext cx="1600200" cy="899728"/>
              </a:xfrm>
              <a:prstGeom prst="ellipse">
                <a:avLst/>
              </a:prstGeom>
              <a:blipFill>
                <a:blip r:embed="rId19"/>
                <a:stretch>
                  <a:fillRect/>
                </a:stretch>
              </a:blipFill>
            </p:spPr>
            <p:txBody>
              <a:bodyPr/>
              <a:lstStyle/>
              <a:p>
                <a:r>
                  <a:rPr lang="en-US">
                    <a:noFill/>
                  </a:rPr>
                  <a:t> </a:t>
                </a:r>
              </a:p>
            </p:txBody>
          </p:sp>
        </mc:Fallback>
      </mc:AlternateContent>
      <p:cxnSp>
        <p:nvCxnSpPr>
          <p:cNvPr id="129" name="Straight Arrow Connector 128">
            <a:extLst>
              <a:ext uri="{FF2B5EF4-FFF2-40B4-BE49-F238E27FC236}">
                <a16:creationId xmlns:a16="http://schemas.microsoft.com/office/drawing/2014/main" id="{7A4098F0-676B-469F-8576-A5DF6F3D4E88}"/>
              </a:ext>
            </a:extLst>
          </p:cNvPr>
          <p:cNvCxnSpPr>
            <a:cxnSpLocks/>
            <a:stCxn id="26" idx="4"/>
            <a:endCxn id="124" idx="0"/>
          </p:cNvCxnSpPr>
          <p:nvPr/>
        </p:nvCxnSpPr>
        <p:spPr bwMode="gray">
          <a:xfrm flipH="1">
            <a:off x="1695787" y="2514440"/>
            <a:ext cx="2558" cy="98808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3423367-EBB5-4E54-81E5-AB8E0437B653}"/>
              </a:ext>
            </a:extLst>
          </p:cNvPr>
          <p:cNvCxnSpPr>
            <a:cxnSpLocks/>
            <a:stCxn id="27" idx="4"/>
            <a:endCxn id="125" idx="0"/>
          </p:cNvCxnSpPr>
          <p:nvPr/>
        </p:nvCxnSpPr>
        <p:spPr bwMode="gray">
          <a:xfrm>
            <a:off x="3369034" y="3193197"/>
            <a:ext cx="7723" cy="309328"/>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8CCA044-5393-4C49-8BE2-8D665615AEED}"/>
              </a:ext>
            </a:extLst>
          </p:cNvPr>
          <p:cNvCxnSpPr>
            <a:cxnSpLocks/>
            <a:stCxn id="28" idx="4"/>
            <a:endCxn id="126" idx="0"/>
          </p:cNvCxnSpPr>
          <p:nvPr/>
        </p:nvCxnSpPr>
        <p:spPr bwMode="gray">
          <a:xfrm>
            <a:off x="5026562" y="2514440"/>
            <a:ext cx="681" cy="988085"/>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B2C7271-C5C3-4BCB-87E6-4065945E7D93}"/>
              </a:ext>
            </a:extLst>
          </p:cNvPr>
          <p:cNvCxnSpPr>
            <a:cxnSpLocks/>
            <a:stCxn id="29" idx="4"/>
            <a:endCxn id="127" idx="0"/>
          </p:cNvCxnSpPr>
          <p:nvPr/>
        </p:nvCxnSpPr>
        <p:spPr bwMode="gray">
          <a:xfrm>
            <a:off x="7436382" y="3176812"/>
            <a:ext cx="6150" cy="325713"/>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1" name="Right Brace 140">
            <a:extLst>
              <a:ext uri="{FF2B5EF4-FFF2-40B4-BE49-F238E27FC236}">
                <a16:creationId xmlns:a16="http://schemas.microsoft.com/office/drawing/2014/main" id="{8CB4C6C8-2B5B-4BB8-8352-08251B0D79E4}"/>
              </a:ext>
            </a:extLst>
          </p:cNvPr>
          <p:cNvSpPr/>
          <p:nvPr/>
        </p:nvSpPr>
        <p:spPr bwMode="gray">
          <a:xfrm>
            <a:off x="9647770" y="1179087"/>
            <a:ext cx="264222" cy="2200202"/>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2" name="Right Brace 141">
            <a:extLst>
              <a:ext uri="{FF2B5EF4-FFF2-40B4-BE49-F238E27FC236}">
                <a16:creationId xmlns:a16="http://schemas.microsoft.com/office/drawing/2014/main" id="{7B2CBA01-BAA2-4ECB-875B-E2312BB26AEE}"/>
              </a:ext>
            </a:extLst>
          </p:cNvPr>
          <p:cNvSpPr/>
          <p:nvPr/>
        </p:nvSpPr>
        <p:spPr bwMode="gray">
          <a:xfrm>
            <a:off x="9647770" y="3436684"/>
            <a:ext cx="296839" cy="1222050"/>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3" name="TextBox 142">
            <a:extLst>
              <a:ext uri="{FF2B5EF4-FFF2-40B4-BE49-F238E27FC236}">
                <a16:creationId xmlns:a16="http://schemas.microsoft.com/office/drawing/2014/main" id="{4C230B9E-BA24-4C41-A705-E01CA3AC96A6}"/>
              </a:ext>
            </a:extLst>
          </p:cNvPr>
          <p:cNvSpPr txBox="1"/>
          <p:nvPr/>
        </p:nvSpPr>
        <p:spPr bwMode="gray">
          <a:xfrm>
            <a:off x="10223863" y="2140312"/>
            <a:ext cx="1496673" cy="77495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pt-BR" dirty="0"/>
              <a:t>Hidden states</a:t>
            </a:r>
            <a:endParaRPr lang="en-US" dirty="0" err="1"/>
          </a:p>
        </p:txBody>
      </p:sp>
      <p:sp>
        <p:nvSpPr>
          <p:cNvPr id="144" name="TextBox 143">
            <a:extLst>
              <a:ext uri="{FF2B5EF4-FFF2-40B4-BE49-F238E27FC236}">
                <a16:creationId xmlns:a16="http://schemas.microsoft.com/office/drawing/2014/main" id="{4E2CBEB2-A254-4CE5-A400-FDE97330AB4E}"/>
              </a:ext>
            </a:extLst>
          </p:cNvPr>
          <p:cNvSpPr txBox="1"/>
          <p:nvPr/>
        </p:nvSpPr>
        <p:spPr bwMode="gray">
          <a:xfrm>
            <a:off x="10223863" y="3856479"/>
            <a:ext cx="1642574" cy="77495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pt-BR" dirty="0"/>
              <a:t>Observations</a:t>
            </a:r>
            <a:endParaRPr lang="en-US" dirty="0" err="1"/>
          </a:p>
        </p:txBody>
      </p:sp>
    </p:spTree>
    <p:extLst>
      <p:ext uri="{BB962C8B-B14F-4D97-AF65-F5344CB8AC3E}">
        <p14:creationId xmlns:p14="http://schemas.microsoft.com/office/powerpoint/2010/main" val="139346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6" grpId="0" animBg="1"/>
      <p:bldP spid="127" grpId="0" animBg="1"/>
      <p:bldP spid="141" grpId="0" animBg="1"/>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03C84-22EA-4F5B-BCD0-BF8A3D84E2C1}"/>
              </a:ext>
            </a:extLst>
          </p:cNvPr>
          <p:cNvSpPr>
            <a:spLocks noGrp="1"/>
          </p:cNvSpPr>
          <p:nvPr>
            <p:ph type="title"/>
          </p:nvPr>
        </p:nvSpPr>
        <p:spPr/>
        <p:txBody>
          <a:bodyPr/>
          <a:lstStyle/>
          <a:p>
            <a:r>
              <a:rPr lang="en-US" dirty="0"/>
              <a:t>Partial Observable Markov Decision Process - POMDP</a:t>
            </a:r>
          </a:p>
        </p:txBody>
      </p:sp>
      <mc:AlternateContent xmlns:mc="http://schemas.openxmlformats.org/markup-compatibility/2006">
        <mc:Choice xmlns:a14="http://schemas.microsoft.com/office/drawing/2010/main" Requires="a14">
          <p:sp>
            <p:nvSpPr>
              <p:cNvPr id="26" name="Oval 25">
                <a:extLst>
                  <a:ext uri="{FF2B5EF4-FFF2-40B4-BE49-F238E27FC236}">
                    <a16:creationId xmlns:a16="http://schemas.microsoft.com/office/drawing/2014/main" id="{72E4A7AB-09B3-4B39-A085-D3D97DA86963}"/>
                  </a:ext>
                </a:extLst>
              </p:cNvPr>
              <p:cNvSpPr/>
              <p:nvPr/>
            </p:nvSpPr>
            <p:spPr>
              <a:xfrm>
                <a:off x="869390" y="1450592"/>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1</m:t>
                          </m:r>
                        </m:sub>
                      </m:sSub>
                    </m:oMath>
                  </m:oMathPara>
                </a14:m>
                <a:endParaRPr lang="en-US" dirty="0"/>
              </a:p>
            </p:txBody>
          </p:sp>
        </mc:Choice>
        <mc:Fallback>
          <p:sp>
            <p:nvSpPr>
              <p:cNvPr id="26" name="Oval 25">
                <a:extLst>
                  <a:ext uri="{FF2B5EF4-FFF2-40B4-BE49-F238E27FC236}">
                    <a16:creationId xmlns:a16="http://schemas.microsoft.com/office/drawing/2014/main" id="{72E4A7AB-09B3-4B39-A085-D3D97DA86963}"/>
                  </a:ext>
                </a:extLst>
              </p:cNvPr>
              <p:cNvSpPr>
                <a:spLocks noRot="1" noChangeAspect="1" noMove="1" noResize="1" noEditPoints="1" noAdjustHandles="1" noChangeArrowheads="1" noChangeShapeType="1" noTextEdit="1"/>
              </p:cNvSpPr>
              <p:nvPr/>
            </p:nvSpPr>
            <p:spPr>
              <a:xfrm>
                <a:off x="869390" y="1450592"/>
                <a:ext cx="1657910" cy="899728"/>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Oval 26">
                <a:extLst>
                  <a:ext uri="{FF2B5EF4-FFF2-40B4-BE49-F238E27FC236}">
                    <a16:creationId xmlns:a16="http://schemas.microsoft.com/office/drawing/2014/main" id="{A217DF17-2ADB-4182-9E8B-4630BF7F5E95}"/>
                  </a:ext>
                </a:extLst>
              </p:cNvPr>
              <p:cNvSpPr/>
              <p:nvPr/>
            </p:nvSpPr>
            <p:spPr>
              <a:xfrm>
                <a:off x="2540079" y="2129349"/>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oMath>
                  </m:oMathPara>
                </a14:m>
                <a:endParaRPr lang="en-US" dirty="0"/>
              </a:p>
            </p:txBody>
          </p:sp>
        </mc:Choice>
        <mc:Fallback>
          <p:sp>
            <p:nvSpPr>
              <p:cNvPr id="27" name="Oval 26">
                <a:extLst>
                  <a:ext uri="{FF2B5EF4-FFF2-40B4-BE49-F238E27FC236}">
                    <a16:creationId xmlns:a16="http://schemas.microsoft.com/office/drawing/2014/main" id="{A217DF17-2ADB-4182-9E8B-4630BF7F5E95}"/>
                  </a:ext>
                </a:extLst>
              </p:cNvPr>
              <p:cNvSpPr>
                <a:spLocks noRot="1" noChangeAspect="1" noMove="1" noResize="1" noEditPoints="1" noAdjustHandles="1" noChangeArrowheads="1" noChangeShapeType="1" noTextEdit="1"/>
              </p:cNvSpPr>
              <p:nvPr/>
            </p:nvSpPr>
            <p:spPr>
              <a:xfrm>
                <a:off x="2540079" y="2129349"/>
                <a:ext cx="1657910" cy="899728"/>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Oval 27">
                <a:extLst>
                  <a:ext uri="{FF2B5EF4-FFF2-40B4-BE49-F238E27FC236}">
                    <a16:creationId xmlns:a16="http://schemas.microsoft.com/office/drawing/2014/main" id="{F55EC36C-E1E9-4EFE-A967-6B9A2A0C4646}"/>
                  </a:ext>
                </a:extLst>
              </p:cNvPr>
              <p:cNvSpPr/>
              <p:nvPr/>
            </p:nvSpPr>
            <p:spPr>
              <a:xfrm>
                <a:off x="4197607" y="1450592"/>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3</m:t>
                          </m:r>
                        </m:sub>
                      </m:sSub>
                    </m:oMath>
                  </m:oMathPara>
                </a14:m>
                <a:endParaRPr lang="en-US" dirty="0"/>
              </a:p>
            </p:txBody>
          </p:sp>
        </mc:Choice>
        <mc:Fallback>
          <p:sp>
            <p:nvSpPr>
              <p:cNvPr id="28" name="Oval 27">
                <a:extLst>
                  <a:ext uri="{FF2B5EF4-FFF2-40B4-BE49-F238E27FC236}">
                    <a16:creationId xmlns:a16="http://schemas.microsoft.com/office/drawing/2014/main" id="{F55EC36C-E1E9-4EFE-A967-6B9A2A0C4646}"/>
                  </a:ext>
                </a:extLst>
              </p:cNvPr>
              <p:cNvSpPr>
                <a:spLocks noRot="1" noChangeAspect="1" noMove="1" noResize="1" noEditPoints="1" noAdjustHandles="1" noChangeArrowheads="1" noChangeShapeType="1" noTextEdit="1"/>
              </p:cNvSpPr>
              <p:nvPr/>
            </p:nvSpPr>
            <p:spPr>
              <a:xfrm>
                <a:off x="4197607" y="1450592"/>
                <a:ext cx="1657910" cy="8997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Oval 28">
                <a:extLst>
                  <a:ext uri="{FF2B5EF4-FFF2-40B4-BE49-F238E27FC236}">
                    <a16:creationId xmlns:a16="http://schemas.microsoft.com/office/drawing/2014/main" id="{022CE100-73DC-48B3-907F-B084D4FB3E10}"/>
                  </a:ext>
                </a:extLst>
              </p:cNvPr>
              <p:cNvSpPr/>
              <p:nvPr/>
            </p:nvSpPr>
            <p:spPr>
              <a:xfrm>
                <a:off x="6607427" y="2112964"/>
                <a:ext cx="165791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4</m:t>
                          </m:r>
                        </m:sub>
                      </m:sSub>
                    </m:oMath>
                  </m:oMathPara>
                </a14:m>
                <a:endParaRPr lang="en-US" dirty="0"/>
              </a:p>
            </p:txBody>
          </p:sp>
        </mc:Choice>
        <mc:Fallback>
          <p:sp>
            <p:nvSpPr>
              <p:cNvPr id="29" name="Oval 28">
                <a:extLst>
                  <a:ext uri="{FF2B5EF4-FFF2-40B4-BE49-F238E27FC236}">
                    <a16:creationId xmlns:a16="http://schemas.microsoft.com/office/drawing/2014/main" id="{022CE100-73DC-48B3-907F-B084D4FB3E10}"/>
                  </a:ext>
                </a:extLst>
              </p:cNvPr>
              <p:cNvSpPr>
                <a:spLocks noRot="1" noChangeAspect="1" noMove="1" noResize="1" noEditPoints="1" noAdjustHandles="1" noChangeArrowheads="1" noChangeShapeType="1" noTextEdit="1"/>
              </p:cNvSpPr>
              <p:nvPr/>
            </p:nvSpPr>
            <p:spPr>
              <a:xfrm>
                <a:off x="6607427" y="2112964"/>
                <a:ext cx="1657910" cy="899728"/>
              </a:xfrm>
              <a:prstGeom prst="ellipse">
                <a:avLst/>
              </a:prstGeom>
              <a:blipFill>
                <a:blip r:embed="rId5"/>
                <a:stretch>
                  <a:fillRect/>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1DDBE586-C5B1-430E-B0EC-E30CCB015AC2}"/>
              </a:ext>
            </a:extLst>
          </p:cNvPr>
          <p:cNvCxnSpPr>
            <a:cxnSpLocks/>
            <a:stCxn id="26" idx="7"/>
            <a:endCxn id="28" idx="1"/>
          </p:cNvCxnSpPr>
          <p:nvPr/>
        </p:nvCxnSpPr>
        <p:spPr>
          <a:xfrm rot="5400000" flipH="1" flipV="1">
            <a:off x="3362453" y="504406"/>
            <a:ext cx="12700" cy="2155897"/>
          </a:xfrm>
          <a:prstGeom prst="bentConnector3">
            <a:avLst>
              <a:gd name="adj1" fmla="val 2837496"/>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296FC7C-AA08-4E38-A115-83C596443D91}"/>
              </a:ext>
            </a:extLst>
          </p:cNvPr>
          <p:cNvCxnSpPr>
            <a:cxnSpLocks/>
            <a:stCxn id="28" idx="6"/>
            <a:endCxn id="29" idx="0"/>
          </p:cNvCxnSpPr>
          <p:nvPr/>
        </p:nvCxnSpPr>
        <p:spPr>
          <a:xfrm>
            <a:off x="5855517" y="1900456"/>
            <a:ext cx="1580865" cy="212508"/>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75206A9C-AB2D-4D53-855C-F38EE8DCBB04}"/>
              </a:ext>
            </a:extLst>
          </p:cNvPr>
          <p:cNvCxnSpPr>
            <a:cxnSpLocks/>
            <a:stCxn id="26" idx="1"/>
            <a:endCxn id="26" idx="0"/>
          </p:cNvCxnSpPr>
          <p:nvPr/>
        </p:nvCxnSpPr>
        <p:spPr>
          <a:xfrm rot="5400000" flipH="1" flipV="1">
            <a:off x="1339384" y="1223393"/>
            <a:ext cx="131762" cy="586160"/>
          </a:xfrm>
          <a:prstGeom prst="bentConnector3">
            <a:avLst>
              <a:gd name="adj1" fmla="val 2734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98D15A7-582B-469E-B56A-7493738F13BF}"/>
              </a:ext>
            </a:extLst>
          </p:cNvPr>
          <p:cNvCxnSpPr>
            <a:cxnSpLocks/>
            <a:stCxn id="28" idx="7"/>
            <a:endCxn id="28" idx="0"/>
          </p:cNvCxnSpPr>
          <p:nvPr/>
        </p:nvCxnSpPr>
        <p:spPr>
          <a:xfrm rot="16200000" flipV="1">
            <a:off x="5253761" y="1223393"/>
            <a:ext cx="131762" cy="586160"/>
          </a:xfrm>
          <a:prstGeom prst="bentConnector3">
            <a:avLst>
              <a:gd name="adj1" fmla="val 273495"/>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C8D50590-8AFA-43A1-B825-AA8211A23024}"/>
                  </a:ext>
                </a:extLst>
              </p:cNvPr>
              <p:cNvSpPr txBox="1"/>
              <p:nvPr/>
            </p:nvSpPr>
            <p:spPr>
              <a:xfrm>
                <a:off x="2978007" y="86742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r>
                        <a:rPr lang="en-US" b="0" i="1" smtClean="0">
                          <a:latin typeface="Cambria Math" panose="02040503050406030204" pitchFamily="18" charset="0"/>
                        </a:rPr>
                        <m:t>0.5</m:t>
                      </m:r>
                    </m:oMath>
                  </m:oMathPara>
                </a14:m>
                <a:endParaRPr lang="en-US" dirty="0"/>
              </a:p>
            </p:txBody>
          </p:sp>
        </mc:Choice>
        <mc:Fallback>
          <p:sp>
            <p:nvSpPr>
              <p:cNvPr id="38" name="TextBox 37">
                <a:extLst>
                  <a:ext uri="{FF2B5EF4-FFF2-40B4-BE49-F238E27FC236}">
                    <a16:creationId xmlns:a16="http://schemas.microsoft.com/office/drawing/2014/main" id="{C8D50590-8AFA-43A1-B825-AA8211A23024}"/>
                  </a:ext>
                </a:extLst>
              </p:cNvPr>
              <p:cNvSpPr txBox="1">
                <a:spLocks noRot="1" noChangeAspect="1" noMove="1" noResize="1" noEditPoints="1" noAdjustHandles="1" noChangeArrowheads="1" noChangeShapeType="1" noTextEdit="1"/>
              </p:cNvSpPr>
              <p:nvPr/>
            </p:nvSpPr>
            <p:spPr>
              <a:xfrm>
                <a:off x="2978007" y="867425"/>
                <a:ext cx="65359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9847DA18-2970-4CF9-88FC-EC849CA8A2D9}"/>
                  </a:ext>
                </a:extLst>
              </p:cNvPr>
              <p:cNvSpPr txBox="1"/>
              <p:nvPr/>
            </p:nvSpPr>
            <p:spPr>
              <a:xfrm>
                <a:off x="6196015" y="1543999"/>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.5</m:t>
                      </m:r>
                    </m:oMath>
                  </m:oMathPara>
                </a14:m>
                <a:endParaRPr lang="en-US" dirty="0"/>
              </a:p>
            </p:txBody>
          </p:sp>
        </mc:Choice>
        <mc:Fallback>
          <p:sp>
            <p:nvSpPr>
              <p:cNvPr id="39" name="TextBox 38">
                <a:extLst>
                  <a:ext uri="{FF2B5EF4-FFF2-40B4-BE49-F238E27FC236}">
                    <a16:creationId xmlns:a16="http://schemas.microsoft.com/office/drawing/2014/main" id="{9847DA18-2970-4CF9-88FC-EC849CA8A2D9}"/>
                  </a:ext>
                </a:extLst>
              </p:cNvPr>
              <p:cNvSpPr txBox="1">
                <a:spLocks noRot="1" noChangeAspect="1" noMove="1" noResize="1" noEditPoints="1" noAdjustHandles="1" noChangeArrowheads="1" noChangeShapeType="1" noTextEdit="1"/>
              </p:cNvSpPr>
              <p:nvPr/>
            </p:nvSpPr>
            <p:spPr>
              <a:xfrm>
                <a:off x="6196015" y="1543999"/>
                <a:ext cx="65359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AFADEF1A-C7F1-4034-93B7-789077B251B7}"/>
                  </a:ext>
                </a:extLst>
              </p:cNvPr>
              <p:cNvSpPr txBox="1"/>
              <p:nvPr/>
            </p:nvSpPr>
            <p:spPr>
              <a:xfrm>
                <a:off x="4932687" y="86742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r>
                        <a:rPr lang="en-US" b="0" i="1" smtClean="0">
                          <a:latin typeface="Cambria Math" panose="02040503050406030204" pitchFamily="18" charset="0"/>
                        </a:rPr>
                        <m:t>0.5</m:t>
                      </m:r>
                    </m:oMath>
                  </m:oMathPara>
                </a14:m>
                <a:endParaRPr lang="en-US" dirty="0"/>
              </a:p>
            </p:txBody>
          </p:sp>
        </mc:Choice>
        <mc:Fallback>
          <p:sp>
            <p:nvSpPr>
              <p:cNvPr id="41" name="TextBox 40">
                <a:extLst>
                  <a:ext uri="{FF2B5EF4-FFF2-40B4-BE49-F238E27FC236}">
                    <a16:creationId xmlns:a16="http://schemas.microsoft.com/office/drawing/2014/main" id="{AFADEF1A-C7F1-4034-93B7-789077B251B7}"/>
                  </a:ext>
                </a:extLst>
              </p:cNvPr>
              <p:cNvSpPr txBox="1">
                <a:spLocks noRot="1" noChangeAspect="1" noMove="1" noResize="1" noEditPoints="1" noAdjustHandles="1" noChangeArrowheads="1" noChangeShapeType="1" noTextEdit="1"/>
              </p:cNvSpPr>
              <p:nvPr/>
            </p:nvSpPr>
            <p:spPr>
              <a:xfrm>
                <a:off x="4932687" y="867425"/>
                <a:ext cx="65359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54D77277-058F-4954-8370-22A374B1EC4B}"/>
                  </a:ext>
                </a:extLst>
              </p:cNvPr>
              <p:cNvSpPr txBox="1"/>
              <p:nvPr/>
            </p:nvSpPr>
            <p:spPr>
              <a:xfrm>
                <a:off x="1094014" y="86742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0.3</m:t>
                      </m:r>
                    </m:oMath>
                  </m:oMathPara>
                </a14:m>
                <a:endParaRPr lang="en-US" dirty="0"/>
              </a:p>
            </p:txBody>
          </p:sp>
        </mc:Choice>
        <mc:Fallback>
          <p:sp>
            <p:nvSpPr>
              <p:cNvPr id="43" name="TextBox 42">
                <a:extLst>
                  <a:ext uri="{FF2B5EF4-FFF2-40B4-BE49-F238E27FC236}">
                    <a16:creationId xmlns:a16="http://schemas.microsoft.com/office/drawing/2014/main" id="{54D77277-058F-4954-8370-22A374B1EC4B}"/>
                  </a:ext>
                </a:extLst>
              </p:cNvPr>
              <p:cNvSpPr txBox="1">
                <a:spLocks noRot="1" noChangeAspect="1" noMove="1" noResize="1" noEditPoints="1" noAdjustHandles="1" noChangeArrowheads="1" noChangeShapeType="1" noTextEdit="1"/>
              </p:cNvSpPr>
              <p:nvPr/>
            </p:nvSpPr>
            <p:spPr>
              <a:xfrm>
                <a:off x="1094014" y="867425"/>
                <a:ext cx="65359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283060F6-0983-477A-BFDC-F2E69F11D487}"/>
                  </a:ext>
                </a:extLst>
              </p:cNvPr>
              <p:cNvSpPr txBox="1"/>
              <p:nvPr/>
            </p:nvSpPr>
            <p:spPr>
              <a:xfrm>
                <a:off x="2057344" y="2562828"/>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.2</m:t>
                      </m:r>
                    </m:oMath>
                  </m:oMathPara>
                </a14:m>
                <a:endParaRPr lang="en-US" dirty="0"/>
              </a:p>
            </p:txBody>
          </p:sp>
        </mc:Choice>
        <mc:Fallback>
          <p:sp>
            <p:nvSpPr>
              <p:cNvPr id="44" name="TextBox 43">
                <a:extLst>
                  <a:ext uri="{FF2B5EF4-FFF2-40B4-BE49-F238E27FC236}">
                    <a16:creationId xmlns:a16="http://schemas.microsoft.com/office/drawing/2014/main" id="{283060F6-0983-477A-BFDC-F2E69F11D487}"/>
                  </a:ext>
                </a:extLst>
              </p:cNvPr>
              <p:cNvSpPr txBox="1">
                <a:spLocks noRot="1" noChangeAspect="1" noMove="1" noResize="1" noEditPoints="1" noAdjustHandles="1" noChangeArrowheads="1" noChangeShapeType="1" noTextEdit="1"/>
              </p:cNvSpPr>
              <p:nvPr/>
            </p:nvSpPr>
            <p:spPr>
              <a:xfrm>
                <a:off x="2057344" y="2562828"/>
                <a:ext cx="65359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BAC1E294-48A2-45DE-ABBE-5BC7B9C18C51}"/>
                  </a:ext>
                </a:extLst>
              </p:cNvPr>
              <p:cNvSpPr txBox="1"/>
              <p:nvPr/>
            </p:nvSpPr>
            <p:spPr>
              <a:xfrm>
                <a:off x="5439265" y="2203235"/>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.3</m:t>
                      </m:r>
                    </m:oMath>
                  </m:oMathPara>
                </a14:m>
                <a:endParaRPr lang="en-US" dirty="0"/>
              </a:p>
            </p:txBody>
          </p:sp>
        </mc:Choice>
        <mc:Fallback>
          <p:sp>
            <p:nvSpPr>
              <p:cNvPr id="45" name="TextBox 44">
                <a:extLst>
                  <a:ext uri="{FF2B5EF4-FFF2-40B4-BE49-F238E27FC236}">
                    <a16:creationId xmlns:a16="http://schemas.microsoft.com/office/drawing/2014/main" id="{BAC1E294-48A2-45DE-ABBE-5BC7B9C18C51}"/>
                  </a:ext>
                </a:extLst>
              </p:cNvPr>
              <p:cNvSpPr txBox="1">
                <a:spLocks noRot="1" noChangeAspect="1" noMove="1" noResize="1" noEditPoints="1" noAdjustHandles="1" noChangeArrowheads="1" noChangeShapeType="1" noTextEdit="1"/>
              </p:cNvSpPr>
              <p:nvPr/>
            </p:nvSpPr>
            <p:spPr>
              <a:xfrm>
                <a:off x="5439265" y="2203235"/>
                <a:ext cx="653599" cy="369332"/>
              </a:xfrm>
              <a:prstGeom prst="rect">
                <a:avLst/>
              </a:prstGeom>
              <a:blipFill>
                <a:blip r:embed="rId11"/>
                <a:stretch>
                  <a:fillRect/>
                </a:stretch>
              </a:blipFill>
            </p:spPr>
            <p:txBody>
              <a:bodyPr/>
              <a:lstStyle/>
              <a:p>
                <a:r>
                  <a:rPr lang="en-US">
                    <a:noFill/>
                  </a:rPr>
                  <a:t> </a:t>
                </a:r>
              </a:p>
            </p:txBody>
          </p:sp>
        </mc:Fallback>
      </mc:AlternateContent>
      <p:cxnSp>
        <p:nvCxnSpPr>
          <p:cNvPr id="46" name="Connector: Elbow 45">
            <a:extLst>
              <a:ext uri="{FF2B5EF4-FFF2-40B4-BE49-F238E27FC236}">
                <a16:creationId xmlns:a16="http://schemas.microsoft.com/office/drawing/2014/main" id="{6BCFD15D-E8C8-4E3E-9BD7-77F064296F9B}"/>
              </a:ext>
            </a:extLst>
          </p:cNvPr>
          <p:cNvCxnSpPr>
            <a:cxnSpLocks/>
            <a:stCxn id="26" idx="5"/>
            <a:endCxn id="27" idx="2"/>
          </p:cNvCxnSpPr>
          <p:nvPr/>
        </p:nvCxnSpPr>
        <p:spPr>
          <a:xfrm rot="16200000" flipH="1">
            <a:off x="2231965" y="2271098"/>
            <a:ext cx="360655" cy="255574"/>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B1C54735-0790-435C-AB8C-C9CF1A19CE5F}"/>
                  </a:ext>
                </a:extLst>
              </p:cNvPr>
              <p:cNvSpPr txBox="1"/>
              <p:nvPr/>
            </p:nvSpPr>
            <p:spPr>
              <a:xfrm>
                <a:off x="2643839" y="1784846"/>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.1</m:t>
                      </m:r>
                    </m:oMath>
                  </m:oMathPara>
                </a14:m>
                <a:endParaRPr lang="en-US" dirty="0"/>
              </a:p>
            </p:txBody>
          </p:sp>
        </mc:Choice>
        <mc:Fallback>
          <p:sp>
            <p:nvSpPr>
              <p:cNvPr id="47" name="TextBox 46">
                <a:extLst>
                  <a:ext uri="{FF2B5EF4-FFF2-40B4-BE49-F238E27FC236}">
                    <a16:creationId xmlns:a16="http://schemas.microsoft.com/office/drawing/2014/main" id="{B1C54735-0790-435C-AB8C-C9CF1A19CE5F}"/>
                  </a:ext>
                </a:extLst>
              </p:cNvPr>
              <p:cNvSpPr txBox="1">
                <a:spLocks noRot="1" noChangeAspect="1" noMove="1" noResize="1" noEditPoints="1" noAdjustHandles="1" noChangeArrowheads="1" noChangeShapeType="1" noTextEdit="1"/>
              </p:cNvSpPr>
              <p:nvPr/>
            </p:nvSpPr>
            <p:spPr>
              <a:xfrm>
                <a:off x="2643839" y="1784846"/>
                <a:ext cx="653599"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79F8F1BB-D653-44A4-8090-680772845535}"/>
                  </a:ext>
                </a:extLst>
              </p:cNvPr>
              <p:cNvSpPr txBox="1"/>
              <p:nvPr/>
            </p:nvSpPr>
            <p:spPr>
              <a:xfrm>
                <a:off x="3451055" y="1784846"/>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0</m:t>
                      </m:r>
                      <m:r>
                        <a:rPr lang="en-US" b="0" i="1" smtClean="0">
                          <a:latin typeface="Cambria Math" panose="02040503050406030204" pitchFamily="18" charset="0"/>
                        </a:rPr>
                        <m:t>.6</m:t>
                      </m:r>
                    </m:oMath>
                  </m:oMathPara>
                </a14:m>
                <a:endParaRPr lang="en-US" dirty="0"/>
              </a:p>
            </p:txBody>
          </p:sp>
        </mc:Choice>
        <mc:Fallback>
          <p:sp>
            <p:nvSpPr>
              <p:cNvPr id="58" name="TextBox 57">
                <a:extLst>
                  <a:ext uri="{FF2B5EF4-FFF2-40B4-BE49-F238E27FC236}">
                    <a16:creationId xmlns:a16="http://schemas.microsoft.com/office/drawing/2014/main" id="{79F8F1BB-D653-44A4-8090-680772845535}"/>
                  </a:ext>
                </a:extLst>
              </p:cNvPr>
              <p:cNvSpPr txBox="1">
                <a:spLocks noRot="1" noChangeAspect="1" noMove="1" noResize="1" noEditPoints="1" noAdjustHandles="1" noChangeArrowheads="1" noChangeShapeType="1" noTextEdit="1"/>
              </p:cNvSpPr>
              <p:nvPr/>
            </p:nvSpPr>
            <p:spPr>
              <a:xfrm>
                <a:off x="3451055" y="1784846"/>
                <a:ext cx="653599" cy="369332"/>
              </a:xfrm>
              <a:prstGeom prst="rect">
                <a:avLst/>
              </a:prstGeom>
              <a:blipFill>
                <a:blip r:embed="rId13"/>
                <a:stretch>
                  <a:fillRect/>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2AAC96D1-4B1E-4425-945C-B23620559C77}"/>
              </a:ext>
            </a:extLst>
          </p:cNvPr>
          <p:cNvSpPr/>
          <p:nvPr/>
        </p:nvSpPr>
        <p:spPr bwMode="gray">
          <a:xfrm>
            <a:off x="8693860" y="2363540"/>
            <a:ext cx="699092" cy="47809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End</a:t>
            </a:r>
          </a:p>
        </p:txBody>
      </p:sp>
      <p:cxnSp>
        <p:nvCxnSpPr>
          <p:cNvPr id="35" name="Straight Arrow Connector 34">
            <a:extLst>
              <a:ext uri="{FF2B5EF4-FFF2-40B4-BE49-F238E27FC236}">
                <a16:creationId xmlns:a16="http://schemas.microsoft.com/office/drawing/2014/main" id="{02190D7E-2975-4983-813E-4C981D2E8A1E}"/>
              </a:ext>
            </a:extLst>
          </p:cNvPr>
          <p:cNvCxnSpPr>
            <a:cxnSpLocks/>
            <a:stCxn id="29" idx="6"/>
            <a:endCxn id="34" idx="1"/>
          </p:cNvCxnSpPr>
          <p:nvPr/>
        </p:nvCxnSpPr>
        <p:spPr>
          <a:xfrm>
            <a:off x="8265337" y="2562828"/>
            <a:ext cx="428523" cy="3975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2BD0D2B0-BCC3-48DF-8A65-1032911F5EA5}"/>
                  </a:ext>
                </a:extLst>
              </p:cNvPr>
              <p:cNvSpPr txBox="1"/>
              <p:nvPr/>
            </p:nvSpPr>
            <p:spPr>
              <a:xfrm>
                <a:off x="8089175" y="2220651"/>
                <a:ext cx="653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b="0" i="1" smtClean="0">
                          <a:latin typeface="Cambria Math" panose="02040503050406030204" pitchFamily="18" charset="0"/>
                        </a:rPr>
                        <m:t>.0</m:t>
                      </m:r>
                    </m:oMath>
                  </m:oMathPara>
                </a14:m>
                <a:endParaRPr lang="en-US" dirty="0"/>
              </a:p>
            </p:txBody>
          </p:sp>
        </mc:Choice>
        <mc:Fallback>
          <p:sp>
            <p:nvSpPr>
              <p:cNvPr id="40" name="TextBox 39">
                <a:extLst>
                  <a:ext uri="{FF2B5EF4-FFF2-40B4-BE49-F238E27FC236}">
                    <a16:creationId xmlns:a16="http://schemas.microsoft.com/office/drawing/2014/main" id="{2BD0D2B0-BCC3-48DF-8A65-1032911F5EA5}"/>
                  </a:ext>
                </a:extLst>
              </p:cNvPr>
              <p:cNvSpPr txBox="1">
                <a:spLocks noRot="1" noChangeAspect="1" noMove="1" noResize="1" noEditPoints="1" noAdjustHandles="1" noChangeArrowheads="1" noChangeShapeType="1" noTextEdit="1"/>
              </p:cNvSpPr>
              <p:nvPr/>
            </p:nvSpPr>
            <p:spPr>
              <a:xfrm>
                <a:off x="8089175" y="2220651"/>
                <a:ext cx="653599" cy="369332"/>
              </a:xfrm>
              <a:prstGeom prst="rect">
                <a:avLst/>
              </a:prstGeom>
              <a:blipFill>
                <a:blip r:embed="rId14"/>
                <a:stretch>
                  <a:fillRect/>
                </a:stretch>
              </a:blipFill>
            </p:spPr>
            <p:txBody>
              <a:bodyPr/>
              <a:lstStyle/>
              <a:p>
                <a:r>
                  <a:rPr lang="en-US">
                    <a:noFill/>
                  </a:rPr>
                  <a:t> </a:t>
                </a:r>
              </a:p>
            </p:txBody>
          </p:sp>
        </mc:Fallback>
      </mc:AlternateContent>
      <p:cxnSp>
        <p:nvCxnSpPr>
          <p:cNvPr id="86" name="Straight Arrow Connector 85">
            <a:extLst>
              <a:ext uri="{FF2B5EF4-FFF2-40B4-BE49-F238E27FC236}">
                <a16:creationId xmlns:a16="http://schemas.microsoft.com/office/drawing/2014/main" id="{60877264-5D28-46DA-BE2C-F6917F175E8F}"/>
              </a:ext>
            </a:extLst>
          </p:cNvPr>
          <p:cNvCxnSpPr>
            <a:cxnSpLocks/>
            <a:stCxn id="27" idx="6"/>
            <a:endCxn id="29" idx="2"/>
          </p:cNvCxnSpPr>
          <p:nvPr/>
        </p:nvCxnSpPr>
        <p:spPr>
          <a:xfrm flipV="1">
            <a:off x="4197989" y="2562828"/>
            <a:ext cx="2409438" cy="1638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4B37160A-0A1E-475D-9C22-43C479B5C7FB}"/>
              </a:ext>
            </a:extLst>
          </p:cNvPr>
          <p:cNvCxnSpPr>
            <a:cxnSpLocks/>
            <a:stCxn id="27" idx="1"/>
            <a:endCxn id="26" idx="6"/>
          </p:cNvCxnSpPr>
          <p:nvPr/>
        </p:nvCxnSpPr>
        <p:spPr>
          <a:xfrm rot="16200000" flipV="1">
            <a:off x="2474760" y="1952997"/>
            <a:ext cx="360655" cy="255574"/>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40638D66-6268-4136-A6C4-AEDE0827C849}"/>
              </a:ext>
            </a:extLst>
          </p:cNvPr>
          <p:cNvCxnSpPr>
            <a:cxnSpLocks/>
            <a:stCxn id="27" idx="7"/>
            <a:endCxn id="28" idx="2"/>
          </p:cNvCxnSpPr>
          <p:nvPr/>
        </p:nvCxnSpPr>
        <p:spPr>
          <a:xfrm rot="5400000" flipH="1" flipV="1">
            <a:off x="3896073" y="1959578"/>
            <a:ext cx="360655" cy="242413"/>
          </a:xfrm>
          <a:prstGeom prst="bentConnector2">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4" name="Oval 123">
                <a:extLst>
                  <a:ext uri="{FF2B5EF4-FFF2-40B4-BE49-F238E27FC236}">
                    <a16:creationId xmlns:a16="http://schemas.microsoft.com/office/drawing/2014/main" id="{F349A094-1105-40AF-A45E-1F43F527CE23}"/>
                  </a:ext>
                </a:extLst>
              </p:cNvPr>
              <p:cNvSpPr/>
              <p:nvPr/>
            </p:nvSpPr>
            <p:spPr>
              <a:xfrm>
                <a:off x="371419" y="3343296"/>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b="0" i="1" smtClean="0">
                              <a:latin typeface="Cambria Math" panose="02040503050406030204" pitchFamily="18" charset="0"/>
                            </a:rPr>
                            <m:t>1</m:t>
                          </m:r>
                        </m:sub>
                      </m:sSub>
                    </m:oMath>
                  </m:oMathPara>
                </a14:m>
                <a:endParaRPr lang="en-US" dirty="0"/>
              </a:p>
            </p:txBody>
          </p:sp>
        </mc:Choice>
        <mc:Fallback>
          <p:sp>
            <p:nvSpPr>
              <p:cNvPr id="124" name="Oval 123">
                <a:extLst>
                  <a:ext uri="{FF2B5EF4-FFF2-40B4-BE49-F238E27FC236}">
                    <a16:creationId xmlns:a16="http://schemas.microsoft.com/office/drawing/2014/main" id="{F349A094-1105-40AF-A45E-1F43F527CE23}"/>
                  </a:ext>
                </a:extLst>
              </p:cNvPr>
              <p:cNvSpPr>
                <a:spLocks noRot="1" noChangeAspect="1" noMove="1" noResize="1" noEditPoints="1" noAdjustHandles="1" noChangeArrowheads="1" noChangeShapeType="1" noTextEdit="1"/>
              </p:cNvSpPr>
              <p:nvPr/>
            </p:nvSpPr>
            <p:spPr>
              <a:xfrm>
                <a:off x="371419" y="3343296"/>
                <a:ext cx="1600200" cy="899728"/>
              </a:xfrm>
              <a:prstGeom prst="ellipse">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5" name="Oval 124">
                <a:extLst>
                  <a:ext uri="{FF2B5EF4-FFF2-40B4-BE49-F238E27FC236}">
                    <a16:creationId xmlns:a16="http://schemas.microsoft.com/office/drawing/2014/main" id="{82DBFB2D-B667-465D-85E1-F58EEE0FADDB}"/>
                  </a:ext>
                </a:extLst>
              </p:cNvPr>
              <p:cNvSpPr/>
              <p:nvPr/>
            </p:nvSpPr>
            <p:spPr>
              <a:xfrm>
                <a:off x="3047243" y="3359568"/>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b="0" i="1" smtClean="0">
                              <a:latin typeface="Cambria Math" panose="02040503050406030204" pitchFamily="18" charset="0"/>
                            </a:rPr>
                            <m:t>2</m:t>
                          </m:r>
                        </m:sub>
                      </m:sSub>
                    </m:oMath>
                  </m:oMathPara>
                </a14:m>
                <a:endParaRPr lang="en-US" dirty="0"/>
              </a:p>
            </p:txBody>
          </p:sp>
        </mc:Choice>
        <mc:Fallback>
          <p:sp>
            <p:nvSpPr>
              <p:cNvPr id="125" name="Oval 124">
                <a:extLst>
                  <a:ext uri="{FF2B5EF4-FFF2-40B4-BE49-F238E27FC236}">
                    <a16:creationId xmlns:a16="http://schemas.microsoft.com/office/drawing/2014/main" id="{82DBFB2D-B667-465D-85E1-F58EEE0FADDB}"/>
                  </a:ext>
                </a:extLst>
              </p:cNvPr>
              <p:cNvSpPr>
                <a:spLocks noRot="1" noChangeAspect="1" noMove="1" noResize="1" noEditPoints="1" noAdjustHandles="1" noChangeArrowheads="1" noChangeShapeType="1" noTextEdit="1"/>
              </p:cNvSpPr>
              <p:nvPr/>
            </p:nvSpPr>
            <p:spPr>
              <a:xfrm>
                <a:off x="3047243" y="3359568"/>
                <a:ext cx="1600200" cy="899728"/>
              </a:xfrm>
              <a:prstGeom prst="ellipse">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6" name="Oval 125">
                <a:extLst>
                  <a:ext uri="{FF2B5EF4-FFF2-40B4-BE49-F238E27FC236}">
                    <a16:creationId xmlns:a16="http://schemas.microsoft.com/office/drawing/2014/main" id="{EB146EA3-3F01-41F7-87D5-1BEA0DAE73E3}"/>
                  </a:ext>
                </a:extLst>
              </p:cNvPr>
              <p:cNvSpPr/>
              <p:nvPr/>
            </p:nvSpPr>
            <p:spPr>
              <a:xfrm>
                <a:off x="4983637" y="3325210"/>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i="1">
                              <a:latin typeface="Cambria Math" panose="02040503050406030204" pitchFamily="18" charset="0"/>
                            </a:rPr>
                            <m:t>3</m:t>
                          </m:r>
                        </m:sub>
                      </m:sSub>
                    </m:oMath>
                  </m:oMathPara>
                </a14:m>
                <a:endParaRPr lang="en-US" dirty="0"/>
              </a:p>
            </p:txBody>
          </p:sp>
        </mc:Choice>
        <mc:Fallback>
          <p:sp>
            <p:nvSpPr>
              <p:cNvPr id="126" name="Oval 125">
                <a:extLst>
                  <a:ext uri="{FF2B5EF4-FFF2-40B4-BE49-F238E27FC236}">
                    <a16:creationId xmlns:a16="http://schemas.microsoft.com/office/drawing/2014/main" id="{EB146EA3-3F01-41F7-87D5-1BEA0DAE73E3}"/>
                  </a:ext>
                </a:extLst>
              </p:cNvPr>
              <p:cNvSpPr>
                <a:spLocks noRot="1" noChangeAspect="1" noMove="1" noResize="1" noEditPoints="1" noAdjustHandles="1" noChangeArrowheads="1" noChangeShapeType="1" noTextEdit="1"/>
              </p:cNvSpPr>
              <p:nvPr/>
            </p:nvSpPr>
            <p:spPr>
              <a:xfrm>
                <a:off x="4983637" y="3325210"/>
                <a:ext cx="1600200" cy="899728"/>
              </a:xfrm>
              <a:prstGeom prst="ellipse">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7" name="Oval 126">
                <a:extLst>
                  <a:ext uri="{FF2B5EF4-FFF2-40B4-BE49-F238E27FC236}">
                    <a16:creationId xmlns:a16="http://schemas.microsoft.com/office/drawing/2014/main" id="{18D5075D-E04B-4D18-9FA5-99E503360ADF}"/>
                  </a:ext>
                </a:extLst>
              </p:cNvPr>
              <p:cNvSpPr/>
              <p:nvPr/>
            </p:nvSpPr>
            <p:spPr>
              <a:xfrm>
                <a:off x="7142579" y="3343296"/>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pt-BR" b="0" i="1" smtClean="0">
                              <a:latin typeface="Cambria Math" panose="02040503050406030204" pitchFamily="18" charset="0"/>
                            </a:rPr>
                            <m:t>𝑂</m:t>
                          </m:r>
                        </m:e>
                        <m:sub>
                          <m:r>
                            <a:rPr lang="en-US" b="0" i="1" smtClean="0">
                              <a:latin typeface="Cambria Math" panose="02040503050406030204" pitchFamily="18" charset="0"/>
                            </a:rPr>
                            <m:t>4</m:t>
                          </m:r>
                        </m:sub>
                      </m:sSub>
                    </m:oMath>
                  </m:oMathPara>
                </a14:m>
                <a:endParaRPr lang="en-US" dirty="0"/>
              </a:p>
            </p:txBody>
          </p:sp>
        </mc:Choice>
        <mc:Fallback>
          <p:sp>
            <p:nvSpPr>
              <p:cNvPr id="127" name="Oval 126">
                <a:extLst>
                  <a:ext uri="{FF2B5EF4-FFF2-40B4-BE49-F238E27FC236}">
                    <a16:creationId xmlns:a16="http://schemas.microsoft.com/office/drawing/2014/main" id="{18D5075D-E04B-4D18-9FA5-99E503360ADF}"/>
                  </a:ext>
                </a:extLst>
              </p:cNvPr>
              <p:cNvSpPr>
                <a:spLocks noRot="1" noChangeAspect="1" noMove="1" noResize="1" noEditPoints="1" noAdjustHandles="1" noChangeArrowheads="1" noChangeShapeType="1" noTextEdit="1"/>
              </p:cNvSpPr>
              <p:nvPr/>
            </p:nvSpPr>
            <p:spPr>
              <a:xfrm>
                <a:off x="7142579" y="3343296"/>
                <a:ext cx="1600200" cy="899728"/>
              </a:xfrm>
              <a:prstGeom prst="ellipse">
                <a:avLst/>
              </a:prstGeom>
              <a:blipFill>
                <a:blip r:embed="rId18"/>
                <a:stretch>
                  <a:fillRect/>
                </a:stretch>
              </a:blipFill>
            </p:spPr>
            <p:txBody>
              <a:bodyPr/>
              <a:lstStyle/>
              <a:p>
                <a:r>
                  <a:rPr lang="en-US">
                    <a:noFill/>
                  </a:rPr>
                  <a:t> </a:t>
                </a:r>
              </a:p>
            </p:txBody>
          </p:sp>
        </mc:Fallback>
      </mc:AlternateContent>
      <p:cxnSp>
        <p:nvCxnSpPr>
          <p:cNvPr id="129" name="Straight Arrow Connector 128">
            <a:extLst>
              <a:ext uri="{FF2B5EF4-FFF2-40B4-BE49-F238E27FC236}">
                <a16:creationId xmlns:a16="http://schemas.microsoft.com/office/drawing/2014/main" id="{7A4098F0-676B-469F-8576-A5DF6F3D4E88}"/>
              </a:ext>
            </a:extLst>
          </p:cNvPr>
          <p:cNvCxnSpPr>
            <a:cxnSpLocks/>
            <a:stCxn id="26" idx="4"/>
            <a:endCxn id="124" idx="0"/>
          </p:cNvCxnSpPr>
          <p:nvPr/>
        </p:nvCxnSpPr>
        <p:spPr bwMode="gray">
          <a:xfrm flipH="1">
            <a:off x="1171519" y="2350320"/>
            <a:ext cx="526826" cy="99297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3423367-EBB5-4E54-81E5-AB8E0437B653}"/>
              </a:ext>
            </a:extLst>
          </p:cNvPr>
          <p:cNvCxnSpPr>
            <a:cxnSpLocks/>
            <a:stCxn id="27" idx="4"/>
            <a:endCxn id="125" idx="0"/>
          </p:cNvCxnSpPr>
          <p:nvPr/>
        </p:nvCxnSpPr>
        <p:spPr bwMode="gray">
          <a:xfrm>
            <a:off x="3369034" y="3029077"/>
            <a:ext cx="478309" cy="330491"/>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8CCA044-5393-4C49-8BE2-8D665615AEED}"/>
              </a:ext>
            </a:extLst>
          </p:cNvPr>
          <p:cNvCxnSpPr>
            <a:cxnSpLocks/>
            <a:stCxn id="28" idx="4"/>
            <a:endCxn id="126" idx="0"/>
          </p:cNvCxnSpPr>
          <p:nvPr/>
        </p:nvCxnSpPr>
        <p:spPr bwMode="gray">
          <a:xfrm>
            <a:off x="5026562" y="2350320"/>
            <a:ext cx="757175" cy="97489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B2C7271-C5C3-4BCB-87E6-4065945E7D93}"/>
              </a:ext>
            </a:extLst>
          </p:cNvPr>
          <p:cNvCxnSpPr>
            <a:cxnSpLocks/>
            <a:stCxn id="29" idx="4"/>
            <a:endCxn id="127" idx="0"/>
          </p:cNvCxnSpPr>
          <p:nvPr/>
        </p:nvCxnSpPr>
        <p:spPr bwMode="gray">
          <a:xfrm>
            <a:off x="7436382" y="3012692"/>
            <a:ext cx="506297" cy="330604"/>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1" name="Right Brace 140">
            <a:extLst>
              <a:ext uri="{FF2B5EF4-FFF2-40B4-BE49-F238E27FC236}">
                <a16:creationId xmlns:a16="http://schemas.microsoft.com/office/drawing/2014/main" id="{8CB4C6C8-2B5B-4BB8-8352-08251B0D79E4}"/>
              </a:ext>
            </a:extLst>
          </p:cNvPr>
          <p:cNvSpPr/>
          <p:nvPr/>
        </p:nvSpPr>
        <p:spPr bwMode="gray">
          <a:xfrm>
            <a:off x="9647770" y="1014967"/>
            <a:ext cx="264222" cy="2200202"/>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2" name="Right Brace 141">
            <a:extLst>
              <a:ext uri="{FF2B5EF4-FFF2-40B4-BE49-F238E27FC236}">
                <a16:creationId xmlns:a16="http://schemas.microsoft.com/office/drawing/2014/main" id="{7B2CBA01-BAA2-4ECB-875B-E2312BB26AEE}"/>
              </a:ext>
            </a:extLst>
          </p:cNvPr>
          <p:cNvSpPr/>
          <p:nvPr/>
        </p:nvSpPr>
        <p:spPr bwMode="gray">
          <a:xfrm>
            <a:off x="9647770" y="3272564"/>
            <a:ext cx="296839" cy="1222050"/>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3" name="TextBox 142">
            <a:extLst>
              <a:ext uri="{FF2B5EF4-FFF2-40B4-BE49-F238E27FC236}">
                <a16:creationId xmlns:a16="http://schemas.microsoft.com/office/drawing/2014/main" id="{4C230B9E-BA24-4C41-A705-E01CA3AC96A6}"/>
              </a:ext>
            </a:extLst>
          </p:cNvPr>
          <p:cNvSpPr txBox="1"/>
          <p:nvPr/>
        </p:nvSpPr>
        <p:spPr bwMode="gray">
          <a:xfrm>
            <a:off x="10223863" y="1976192"/>
            <a:ext cx="1496673" cy="77495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pt-BR" dirty="0"/>
              <a:t>Hidden states</a:t>
            </a:r>
            <a:endParaRPr lang="en-US" dirty="0" err="1"/>
          </a:p>
        </p:txBody>
      </p:sp>
      <p:sp>
        <p:nvSpPr>
          <p:cNvPr id="144" name="TextBox 143">
            <a:extLst>
              <a:ext uri="{FF2B5EF4-FFF2-40B4-BE49-F238E27FC236}">
                <a16:creationId xmlns:a16="http://schemas.microsoft.com/office/drawing/2014/main" id="{4E2CBEB2-A254-4CE5-A400-FDE97330AB4E}"/>
              </a:ext>
            </a:extLst>
          </p:cNvPr>
          <p:cNvSpPr txBox="1"/>
          <p:nvPr/>
        </p:nvSpPr>
        <p:spPr bwMode="gray">
          <a:xfrm>
            <a:off x="10290294" y="4920886"/>
            <a:ext cx="1642574" cy="77495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pt-BR" dirty="0"/>
              <a:t>Actions and Rewards</a:t>
            </a:r>
            <a:endParaRPr lang="en-US" dirty="0" err="1"/>
          </a:p>
        </p:txBody>
      </p:sp>
      <mc:AlternateContent xmlns:mc="http://schemas.openxmlformats.org/markup-compatibility/2006">
        <mc:Choice xmlns:a14="http://schemas.microsoft.com/office/drawing/2010/main" Requires="a14">
          <p:sp>
            <p:nvSpPr>
              <p:cNvPr id="42" name="Oval 41">
                <a:extLst>
                  <a:ext uri="{FF2B5EF4-FFF2-40B4-BE49-F238E27FC236}">
                    <a16:creationId xmlns:a16="http://schemas.microsoft.com/office/drawing/2014/main" id="{D2276399-F3F3-4662-8572-8962E14EAE5C}"/>
                  </a:ext>
                </a:extLst>
              </p:cNvPr>
              <p:cNvSpPr/>
              <p:nvPr/>
            </p:nvSpPr>
            <p:spPr>
              <a:xfrm>
                <a:off x="1584043" y="4858498"/>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m:oMathPara>
                </a14:m>
                <a:endParaRPr lang="en-US" dirty="0"/>
              </a:p>
            </p:txBody>
          </p:sp>
        </mc:Choice>
        <mc:Fallback>
          <p:sp>
            <p:nvSpPr>
              <p:cNvPr id="42" name="Oval 41">
                <a:extLst>
                  <a:ext uri="{FF2B5EF4-FFF2-40B4-BE49-F238E27FC236}">
                    <a16:creationId xmlns:a16="http://schemas.microsoft.com/office/drawing/2014/main" id="{D2276399-F3F3-4662-8572-8962E14EAE5C}"/>
                  </a:ext>
                </a:extLst>
              </p:cNvPr>
              <p:cNvSpPr>
                <a:spLocks noRot="1" noChangeAspect="1" noMove="1" noResize="1" noEditPoints="1" noAdjustHandles="1" noChangeArrowheads="1" noChangeShapeType="1" noTextEdit="1"/>
              </p:cNvSpPr>
              <p:nvPr/>
            </p:nvSpPr>
            <p:spPr>
              <a:xfrm>
                <a:off x="1584043" y="4858498"/>
                <a:ext cx="1600200" cy="899728"/>
              </a:xfrm>
              <a:prstGeom prst="ellipse">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Oval 47">
                <a:extLst>
                  <a:ext uri="{FF2B5EF4-FFF2-40B4-BE49-F238E27FC236}">
                    <a16:creationId xmlns:a16="http://schemas.microsoft.com/office/drawing/2014/main" id="{44074822-A0EF-40F9-A312-D527E47842C6}"/>
                  </a:ext>
                </a:extLst>
              </p:cNvPr>
              <p:cNvSpPr/>
              <p:nvPr/>
            </p:nvSpPr>
            <p:spPr>
              <a:xfrm>
                <a:off x="4012522" y="4858498"/>
                <a:ext cx="1600200" cy="89972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m:oMathPara>
                </a14:m>
                <a:endParaRPr lang="en-US" dirty="0"/>
              </a:p>
            </p:txBody>
          </p:sp>
        </mc:Choice>
        <mc:Fallback>
          <p:sp>
            <p:nvSpPr>
              <p:cNvPr id="48" name="Oval 47">
                <a:extLst>
                  <a:ext uri="{FF2B5EF4-FFF2-40B4-BE49-F238E27FC236}">
                    <a16:creationId xmlns:a16="http://schemas.microsoft.com/office/drawing/2014/main" id="{44074822-A0EF-40F9-A312-D527E47842C6}"/>
                  </a:ext>
                </a:extLst>
              </p:cNvPr>
              <p:cNvSpPr>
                <a:spLocks noRot="1" noChangeAspect="1" noMove="1" noResize="1" noEditPoints="1" noAdjustHandles="1" noChangeArrowheads="1" noChangeShapeType="1" noTextEdit="1"/>
              </p:cNvSpPr>
              <p:nvPr/>
            </p:nvSpPr>
            <p:spPr>
              <a:xfrm>
                <a:off x="4012522" y="4858498"/>
                <a:ext cx="1600200" cy="899728"/>
              </a:xfrm>
              <a:prstGeom prst="ellipse">
                <a:avLst/>
              </a:prstGeom>
              <a:blipFill>
                <a:blip r:embed="rId20"/>
                <a:stretch>
                  <a:fillRect/>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67D29268-260C-4486-8394-0027B91F93EB}"/>
              </a:ext>
            </a:extLst>
          </p:cNvPr>
          <p:cNvCxnSpPr>
            <a:cxnSpLocks/>
            <a:stCxn id="124" idx="4"/>
            <a:endCxn id="42" idx="1"/>
          </p:cNvCxnSpPr>
          <p:nvPr/>
        </p:nvCxnSpPr>
        <p:spPr bwMode="gray">
          <a:xfrm>
            <a:off x="1171519" y="4243024"/>
            <a:ext cx="646868" cy="747236"/>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F093A53-A1A5-413C-9ABE-99DCDB1E14B0}"/>
              </a:ext>
            </a:extLst>
          </p:cNvPr>
          <p:cNvCxnSpPr>
            <a:stCxn id="42" idx="0"/>
            <a:endCxn id="27" idx="3"/>
          </p:cNvCxnSpPr>
          <p:nvPr/>
        </p:nvCxnSpPr>
        <p:spPr bwMode="gray">
          <a:xfrm flipV="1">
            <a:off x="2384143" y="2897315"/>
            <a:ext cx="398731" cy="196118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C7215AE2-4893-416C-B6CD-5782512D6B3C}"/>
                  </a:ext>
                </a:extLst>
              </p:cNvPr>
              <p:cNvSpPr txBox="1"/>
              <p:nvPr/>
            </p:nvSpPr>
            <p:spPr bwMode="gray">
              <a:xfrm>
                <a:off x="2717188" y="3967339"/>
                <a:ext cx="5802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dirty="0"/>
              </a:p>
            </p:txBody>
          </p:sp>
        </mc:Choice>
        <mc:Fallback>
          <p:sp>
            <p:nvSpPr>
              <p:cNvPr id="60" name="TextBox 59">
                <a:extLst>
                  <a:ext uri="{FF2B5EF4-FFF2-40B4-BE49-F238E27FC236}">
                    <a16:creationId xmlns:a16="http://schemas.microsoft.com/office/drawing/2014/main" id="{C7215AE2-4893-416C-B6CD-5782512D6B3C}"/>
                  </a:ext>
                </a:extLst>
              </p:cNvPr>
              <p:cNvSpPr txBox="1">
                <a:spLocks noRot="1" noChangeAspect="1" noMove="1" noResize="1" noEditPoints="1" noAdjustHandles="1" noChangeArrowheads="1" noChangeShapeType="1" noTextEdit="1"/>
              </p:cNvSpPr>
              <p:nvPr/>
            </p:nvSpPr>
            <p:spPr bwMode="gray">
              <a:xfrm>
                <a:off x="2717188" y="3967339"/>
                <a:ext cx="580250" cy="369332"/>
              </a:xfrm>
              <a:prstGeom prst="rect">
                <a:avLst/>
              </a:prstGeom>
              <a:blipFill>
                <a:blip r:embed="rId21"/>
                <a:stretch>
                  <a:fillRect b="-3333"/>
                </a:stretch>
              </a:blipFill>
            </p:spPr>
            <p:txBody>
              <a:bodyPr/>
              <a:lstStyle/>
              <a:p>
                <a:r>
                  <a:rPr lang="en-US">
                    <a:noFill/>
                  </a:rPr>
                  <a:t> </a:t>
                </a:r>
              </a:p>
            </p:txBody>
          </p:sp>
        </mc:Fallback>
      </mc:AlternateContent>
      <p:cxnSp>
        <p:nvCxnSpPr>
          <p:cNvPr id="63" name="Straight Arrow Connector 62">
            <a:extLst>
              <a:ext uri="{FF2B5EF4-FFF2-40B4-BE49-F238E27FC236}">
                <a16:creationId xmlns:a16="http://schemas.microsoft.com/office/drawing/2014/main" id="{EBA4F022-F457-4D84-993F-653EE5F5CDD8}"/>
              </a:ext>
            </a:extLst>
          </p:cNvPr>
          <p:cNvCxnSpPr>
            <a:cxnSpLocks/>
          </p:cNvCxnSpPr>
          <p:nvPr/>
        </p:nvCxnSpPr>
        <p:spPr bwMode="gray">
          <a:xfrm flipV="1">
            <a:off x="2607455" y="3012692"/>
            <a:ext cx="410933" cy="1845806"/>
          </a:xfrm>
          <a:prstGeom prst="straightConnector1">
            <a:avLst/>
          </a:prstGeom>
          <a:ln w="28575">
            <a:solidFill>
              <a:schemeClr val="accent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Right Brace 69">
            <a:extLst>
              <a:ext uri="{FF2B5EF4-FFF2-40B4-BE49-F238E27FC236}">
                <a16:creationId xmlns:a16="http://schemas.microsoft.com/office/drawing/2014/main" id="{1250F68C-46AB-4CCA-BE77-E60F49AFC1DA}"/>
              </a:ext>
            </a:extLst>
          </p:cNvPr>
          <p:cNvSpPr/>
          <p:nvPr/>
        </p:nvSpPr>
        <p:spPr bwMode="gray">
          <a:xfrm>
            <a:off x="9647769" y="4633038"/>
            <a:ext cx="296839" cy="1222050"/>
          </a:xfrm>
          <a:prstGeom prst="righ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1" name="TextBox 70">
            <a:extLst>
              <a:ext uri="{FF2B5EF4-FFF2-40B4-BE49-F238E27FC236}">
                <a16:creationId xmlns:a16="http://schemas.microsoft.com/office/drawing/2014/main" id="{3DABB510-11D1-4291-905E-053987487E99}"/>
              </a:ext>
            </a:extLst>
          </p:cNvPr>
          <p:cNvSpPr txBox="1"/>
          <p:nvPr/>
        </p:nvSpPr>
        <p:spPr bwMode="gray">
          <a:xfrm>
            <a:off x="10376263" y="3844759"/>
            <a:ext cx="1642574" cy="77495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pt-BR" dirty="0"/>
              <a:t>Observations</a:t>
            </a:r>
            <a:endParaRPr lang="en-US" dirty="0" err="1"/>
          </a:p>
        </p:txBody>
      </p:sp>
      <p:sp>
        <p:nvSpPr>
          <p:cNvPr id="72" name="Rectangle 71">
            <a:extLst>
              <a:ext uri="{FF2B5EF4-FFF2-40B4-BE49-F238E27FC236}">
                <a16:creationId xmlns:a16="http://schemas.microsoft.com/office/drawing/2014/main" id="{A08812AD-AE26-42EC-B131-D470CA87E197}"/>
              </a:ext>
            </a:extLst>
          </p:cNvPr>
          <p:cNvSpPr/>
          <p:nvPr/>
        </p:nvSpPr>
        <p:spPr>
          <a:xfrm>
            <a:off x="214101" y="5775685"/>
            <a:ext cx="11282831" cy="1015663"/>
          </a:xfrm>
          <a:prstGeom prst="rect">
            <a:avLst/>
          </a:prstGeom>
          <a:solidFill>
            <a:schemeClr val="accent3">
              <a:lumMod val="20000"/>
              <a:lumOff val="80000"/>
            </a:schemeClr>
          </a:solidFill>
        </p:spPr>
        <p:txBody>
          <a:bodyPr wrap="square">
            <a:spAutoFit/>
          </a:bodyPr>
          <a:lstStyle/>
          <a:p>
            <a:r>
              <a:rPr lang="en-US" sz="2000" dirty="0"/>
              <a:t>While in the HMM we are passively observing and trying to infer the real state, in the POMDP we have partial control over the state transitions through the actions, whose effects produces a signal (reward Ri) for future actions.</a:t>
            </a:r>
            <a:endParaRPr lang="pt-BR" sz="2000" dirty="0"/>
          </a:p>
        </p:txBody>
      </p:sp>
    </p:spTree>
    <p:extLst>
      <p:ext uri="{BB962C8B-B14F-4D97-AF65-F5344CB8AC3E}">
        <p14:creationId xmlns:p14="http://schemas.microsoft.com/office/powerpoint/2010/main" val="16207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6" grpId="0" animBg="1"/>
      <p:bldP spid="127" grpId="0" animBg="1"/>
      <p:bldP spid="141" grpId="0" animBg="1"/>
      <p:bldP spid="142" grpId="0" animBg="1"/>
      <p:bldP spid="143" grpId="0"/>
      <p:bldP spid="144" grpId="0"/>
      <p:bldP spid="42" grpId="0" animBg="1"/>
      <p:bldP spid="48" grpId="0" animBg="1"/>
      <p:bldP spid="70" grpId="0" animBg="1"/>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CBFF-0157-4F46-BA09-2E0740AE8DBF}"/>
              </a:ext>
            </a:extLst>
          </p:cNvPr>
          <p:cNvSpPr>
            <a:spLocks noGrp="1"/>
          </p:cNvSpPr>
          <p:nvPr>
            <p:ph type="title"/>
          </p:nvPr>
        </p:nvSpPr>
        <p:spPr/>
        <p:txBody>
          <a:bodyPr/>
          <a:lstStyle/>
          <a:p>
            <a:r>
              <a:rPr lang="en-US" dirty="0"/>
              <a:t>Preliminary Work-Packages</a:t>
            </a:r>
          </a:p>
        </p:txBody>
      </p:sp>
      <p:sp>
        <p:nvSpPr>
          <p:cNvPr id="3" name="Content Placeholder 2">
            <a:extLst>
              <a:ext uri="{FF2B5EF4-FFF2-40B4-BE49-F238E27FC236}">
                <a16:creationId xmlns:a16="http://schemas.microsoft.com/office/drawing/2014/main" id="{A3D61C00-2676-49F3-820E-54CB294C68D4}"/>
              </a:ext>
            </a:extLst>
          </p:cNvPr>
          <p:cNvSpPr>
            <a:spLocks noGrp="1"/>
          </p:cNvSpPr>
          <p:nvPr>
            <p:ph idx="1"/>
          </p:nvPr>
        </p:nvSpPr>
        <p:spPr>
          <a:xfrm>
            <a:off x="478369" y="1213308"/>
            <a:ext cx="11473384" cy="5387629"/>
          </a:xfrm>
        </p:spPr>
        <p:txBody>
          <a:bodyPr/>
          <a:lstStyle/>
          <a:p>
            <a:r>
              <a:rPr lang="en-US" b="1" dirty="0"/>
              <a:t>1- Hidden Markov Model</a:t>
            </a:r>
          </a:p>
          <a:p>
            <a:r>
              <a:rPr lang="en-US" dirty="0"/>
              <a:t>Study how to move the HMM implemented in the Python side to the Java side</a:t>
            </a:r>
          </a:p>
          <a:p>
            <a:r>
              <a:rPr lang="en-US" b="1" dirty="0"/>
              <a:t>2- Failure Inject Mechanism</a:t>
            </a:r>
          </a:p>
          <a:p>
            <a:r>
              <a:rPr lang="en-US" dirty="0"/>
              <a:t>Study how to generate failure injects that reflect that failure propagation patterns</a:t>
            </a:r>
          </a:p>
          <a:p>
            <a:r>
              <a:rPr lang="en-US" b="1" dirty="0"/>
              <a:t>3- Reinforcement Learning</a:t>
            </a:r>
          </a:p>
          <a:p>
            <a:r>
              <a:rPr lang="en-US" dirty="0"/>
              <a:t>Study how to replace the Supervised Learning controller (Regression) with a Self-Supervised One (RL)</a:t>
            </a:r>
          </a:p>
          <a:p>
            <a:r>
              <a:rPr lang="en-US" b="1" dirty="0"/>
              <a:t>4- Monitoring</a:t>
            </a:r>
          </a:p>
          <a:p>
            <a:r>
              <a:rPr lang="en-US" dirty="0"/>
              <a:t>Study how to visualize the utility, risk, and mechanism gap between the Real and Simulated (Digital-Twin)</a:t>
            </a:r>
          </a:p>
          <a:p>
            <a:r>
              <a:rPr lang="en-US" b="1" dirty="0"/>
              <a:t>5- Adversarial Tests </a:t>
            </a:r>
          </a:p>
          <a:p>
            <a:r>
              <a:rPr lang="en-US" dirty="0"/>
              <a:t>Study how to generate stress tests that show how policies that have equivalent predictive outcome at training present distinct outcomes at adversarial test sets</a:t>
            </a:r>
          </a:p>
        </p:txBody>
      </p:sp>
    </p:spTree>
    <p:extLst>
      <p:ext uri="{BB962C8B-B14F-4D97-AF65-F5344CB8AC3E}">
        <p14:creationId xmlns:p14="http://schemas.microsoft.com/office/powerpoint/2010/main" val="3304893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78369" y="933991"/>
            <a:ext cx="11474451" cy="5592813"/>
          </a:xfrm>
        </p:spPr>
        <p:txBody>
          <a:bodyPr/>
          <a:lstStyle/>
          <a:p>
            <a:pPr marL="0" indent="0">
              <a:buNone/>
            </a:pPr>
            <a:r>
              <a:rPr lang="en-US" b="1" dirty="0"/>
              <a:t>1- Under-specification Problem </a:t>
            </a:r>
          </a:p>
          <a:p>
            <a:pPr marL="0" indent="0">
              <a:buNone/>
            </a:pPr>
            <a:r>
              <a:rPr lang="en-US" u="sng" dirty="0"/>
              <a:t>Goal</a:t>
            </a:r>
            <a:r>
              <a:rPr lang="en-US" dirty="0"/>
              <a:t>: Show that different prediction models solve the task well for testing data, however, perform very differently in two distinct situations:</a:t>
            </a:r>
          </a:p>
          <a:p>
            <a:pPr marL="238694" lvl="1" indent="0">
              <a:buNone/>
            </a:pPr>
            <a:r>
              <a:rPr lang="en-US" b="1" dirty="0"/>
              <a:t>1.1</a:t>
            </a:r>
            <a:r>
              <a:rPr lang="en-US" dirty="0"/>
              <a:t> distinct hyper-parameters (prior knowledge) </a:t>
            </a:r>
          </a:p>
          <a:p>
            <a:pPr marL="238694" lvl="1" indent="0">
              <a:buNone/>
            </a:pPr>
            <a:r>
              <a:rPr lang="en-US" b="1" dirty="0"/>
              <a:t>1.2</a:t>
            </a:r>
            <a:r>
              <a:rPr lang="en-US" dirty="0"/>
              <a:t> out-of-distribution data (distribution shifts)</a:t>
            </a:r>
          </a:p>
          <a:p>
            <a:pPr marL="0" indent="0">
              <a:buNone/>
            </a:pPr>
            <a:r>
              <a:rPr lang="en-US" b="1" dirty="0"/>
              <a:t>2- Value-at-Risk Problem </a:t>
            </a:r>
          </a:p>
          <a:p>
            <a:pPr marL="0" indent="0">
              <a:buNone/>
            </a:pPr>
            <a:r>
              <a:rPr lang="en-US" u="sng" dirty="0"/>
              <a:t>Goal</a:t>
            </a:r>
            <a:r>
              <a:rPr lang="en-US" dirty="0"/>
              <a:t>: Show different rates of synchronization between Production and Simulation can lead to:</a:t>
            </a:r>
          </a:p>
          <a:p>
            <a:pPr marL="238694" lvl="1" indent="0">
              <a:buNone/>
            </a:pPr>
            <a:r>
              <a:rPr lang="en-US" b="1" dirty="0"/>
              <a:t>2.1</a:t>
            </a:r>
            <a:r>
              <a:rPr lang="en-US" dirty="0"/>
              <a:t> excessive cost of training and redeployment</a:t>
            </a:r>
          </a:p>
          <a:p>
            <a:pPr marL="238694" lvl="1" indent="0">
              <a:buNone/>
            </a:pPr>
            <a:r>
              <a:rPr lang="en-US" b="1" dirty="0"/>
              <a:t>2.2</a:t>
            </a:r>
            <a:r>
              <a:rPr lang="en-US" dirty="0"/>
              <a:t> increase in the risk of under-performance</a:t>
            </a:r>
          </a:p>
          <a:p>
            <a:pPr marL="0" indent="0">
              <a:buNone/>
            </a:pPr>
            <a:r>
              <a:rPr lang="en-US" b="1" dirty="0"/>
              <a:t>3- Learning to Synchronize Problem</a:t>
            </a:r>
          </a:p>
          <a:p>
            <a:pPr marL="0" indent="0">
              <a:buNone/>
            </a:pPr>
            <a:r>
              <a:rPr lang="en-US" u="sng" dirty="0"/>
              <a:t>Goal</a:t>
            </a:r>
            <a:r>
              <a:rPr lang="en-US" dirty="0"/>
              <a:t>: Show that different strategies to learn when to train and redeploy require:</a:t>
            </a:r>
          </a:p>
          <a:p>
            <a:pPr marL="238694" lvl="1" indent="0">
              <a:buNone/>
            </a:pPr>
            <a:r>
              <a:rPr lang="en-US" b="1" dirty="0"/>
              <a:t>3.1</a:t>
            </a:r>
            <a:r>
              <a:rPr lang="en-US" dirty="0"/>
              <a:t> more data to achieve an average value-at-risk</a:t>
            </a:r>
          </a:p>
          <a:p>
            <a:pPr marL="238694" lvl="1" indent="0">
              <a:buNone/>
            </a:pPr>
            <a:r>
              <a:rPr lang="en-US" b="1" dirty="0"/>
              <a:t>3.2</a:t>
            </a:r>
            <a:r>
              <a:rPr lang="en-US" dirty="0"/>
              <a:t> longer time to converge</a:t>
            </a:r>
            <a:endParaRPr lang="en-US" b="1" dirty="0"/>
          </a:p>
        </p:txBody>
      </p:sp>
      <p:sp>
        <p:nvSpPr>
          <p:cNvPr id="4" name="Title 3"/>
          <p:cNvSpPr>
            <a:spLocks noGrp="1"/>
          </p:cNvSpPr>
          <p:nvPr>
            <p:ph type="title"/>
          </p:nvPr>
        </p:nvSpPr>
        <p:spPr/>
        <p:txBody>
          <a:bodyPr/>
          <a:lstStyle/>
          <a:p>
            <a:r>
              <a:rPr lang="de-DE" dirty="0"/>
              <a:t>Project Goals - Research Problems</a:t>
            </a:r>
          </a:p>
        </p:txBody>
      </p:sp>
      <p:sp>
        <p:nvSpPr>
          <p:cNvPr id="9" name="Slide Number Placeholder 8">
            <a:extLst>
              <a:ext uri="{FF2B5EF4-FFF2-40B4-BE49-F238E27FC236}">
                <a16:creationId xmlns:a16="http://schemas.microsoft.com/office/drawing/2014/main" id="{10DD480C-87FD-4965-9C49-9EABB5D74124}"/>
              </a:ext>
            </a:extLst>
          </p:cNvPr>
          <p:cNvSpPr>
            <a:spLocks noGrp="1"/>
          </p:cNvSpPr>
          <p:nvPr>
            <p:ph type="sldNum" sz="quarter" idx="16"/>
          </p:nvPr>
        </p:nvSpPr>
        <p:spPr/>
        <p:txBody>
          <a:bodyPr/>
          <a:lstStyle/>
          <a:p>
            <a:fld id="{B6764590-B09C-4C10-8479-FDA70719B682}" type="slidenum">
              <a:rPr lang="de-DE" smtClean="0"/>
              <a:t>15</a:t>
            </a:fld>
            <a:endParaRPr lang="de-DE"/>
          </a:p>
        </p:txBody>
      </p:sp>
      <p:sp>
        <p:nvSpPr>
          <p:cNvPr id="5" name="TextBox 4">
            <a:extLst>
              <a:ext uri="{FF2B5EF4-FFF2-40B4-BE49-F238E27FC236}">
                <a16:creationId xmlns:a16="http://schemas.microsoft.com/office/drawing/2014/main" id="{3C73EE5F-2933-4659-8423-DB9846E1E022}"/>
              </a:ext>
            </a:extLst>
          </p:cNvPr>
          <p:cNvSpPr txBox="1"/>
          <p:nvPr/>
        </p:nvSpPr>
        <p:spPr bwMode="gray">
          <a:xfrm>
            <a:off x="3993664" y="3059668"/>
            <a:ext cx="2379169" cy="369332"/>
          </a:xfrm>
          <a:prstGeom prst="rect">
            <a:avLst/>
          </a:prstGeom>
          <a:solidFill>
            <a:schemeClr val="accent3">
              <a:lumMod val="60000"/>
              <a:lumOff val="40000"/>
            </a:schemeClr>
          </a:solidFill>
        </p:spPr>
        <p:txBody>
          <a:bodyPr wrap="square">
            <a:spAutoFit/>
          </a:bodyPr>
          <a:lstStyle/>
          <a:p>
            <a:pPr algn="ctr"/>
            <a:r>
              <a:rPr lang="en-US" b="1" dirty="0"/>
              <a:t>Sim2Real</a:t>
            </a:r>
            <a:endParaRPr lang="en-US" dirty="0"/>
          </a:p>
        </p:txBody>
      </p:sp>
      <p:sp>
        <p:nvSpPr>
          <p:cNvPr id="6" name="TextBox 5">
            <a:extLst>
              <a:ext uri="{FF2B5EF4-FFF2-40B4-BE49-F238E27FC236}">
                <a16:creationId xmlns:a16="http://schemas.microsoft.com/office/drawing/2014/main" id="{33A65BE9-19A9-4A0B-9CE3-FAE03417D500}"/>
              </a:ext>
            </a:extLst>
          </p:cNvPr>
          <p:cNvSpPr txBox="1"/>
          <p:nvPr/>
        </p:nvSpPr>
        <p:spPr bwMode="gray">
          <a:xfrm>
            <a:off x="5353537" y="4818418"/>
            <a:ext cx="2379169" cy="369332"/>
          </a:xfrm>
          <a:prstGeom prst="rect">
            <a:avLst/>
          </a:prstGeom>
          <a:solidFill>
            <a:schemeClr val="accent3">
              <a:lumMod val="60000"/>
              <a:lumOff val="40000"/>
            </a:schemeClr>
          </a:solidFill>
        </p:spPr>
        <p:txBody>
          <a:bodyPr wrap="square">
            <a:spAutoFit/>
          </a:bodyPr>
          <a:lstStyle/>
          <a:p>
            <a:pPr algn="ctr"/>
            <a:r>
              <a:rPr lang="en-US" b="1" dirty="0"/>
              <a:t>Feedback Loop</a:t>
            </a:r>
            <a:endParaRPr lang="en-US" dirty="0"/>
          </a:p>
        </p:txBody>
      </p:sp>
      <p:sp>
        <p:nvSpPr>
          <p:cNvPr id="7" name="TextBox 6">
            <a:extLst>
              <a:ext uri="{FF2B5EF4-FFF2-40B4-BE49-F238E27FC236}">
                <a16:creationId xmlns:a16="http://schemas.microsoft.com/office/drawing/2014/main" id="{1648DB62-1792-4272-8D68-4F57A2270702}"/>
              </a:ext>
            </a:extLst>
          </p:cNvPr>
          <p:cNvSpPr txBox="1"/>
          <p:nvPr/>
        </p:nvSpPr>
        <p:spPr bwMode="gray">
          <a:xfrm>
            <a:off x="4689228" y="933991"/>
            <a:ext cx="2379169" cy="369332"/>
          </a:xfrm>
          <a:prstGeom prst="rect">
            <a:avLst/>
          </a:prstGeom>
          <a:solidFill>
            <a:schemeClr val="accent3">
              <a:lumMod val="60000"/>
              <a:lumOff val="40000"/>
            </a:schemeClr>
          </a:solidFill>
        </p:spPr>
        <p:txBody>
          <a:bodyPr wrap="square">
            <a:spAutoFit/>
          </a:bodyPr>
          <a:lstStyle/>
          <a:p>
            <a:pPr algn="ctr"/>
            <a:r>
              <a:rPr lang="en-US" b="1" dirty="0"/>
              <a:t>Simulation</a:t>
            </a:r>
            <a:endParaRPr lang="en-US" dirty="0"/>
          </a:p>
        </p:txBody>
      </p:sp>
    </p:spTree>
    <p:extLst>
      <p:ext uri="{BB962C8B-B14F-4D97-AF65-F5344CB8AC3E}">
        <p14:creationId xmlns:p14="http://schemas.microsoft.com/office/powerpoint/2010/main" val="1204845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B738-C400-4B84-B983-3AA5487A1AD1}"/>
              </a:ext>
            </a:extLst>
          </p:cNvPr>
          <p:cNvSpPr>
            <a:spLocks noGrp="1"/>
          </p:cNvSpPr>
          <p:nvPr>
            <p:ph type="title"/>
          </p:nvPr>
        </p:nvSpPr>
        <p:spPr/>
        <p:txBody>
          <a:bodyPr/>
          <a:lstStyle/>
          <a:p>
            <a:r>
              <a:rPr lang="en-US" dirty="0"/>
              <a:t>Next tasks</a:t>
            </a:r>
          </a:p>
        </p:txBody>
      </p:sp>
      <p:sp>
        <p:nvSpPr>
          <p:cNvPr id="3" name="Content Placeholder 2">
            <a:extLst>
              <a:ext uri="{FF2B5EF4-FFF2-40B4-BE49-F238E27FC236}">
                <a16:creationId xmlns:a16="http://schemas.microsoft.com/office/drawing/2014/main" id="{FBCFE5B0-EB76-4AD6-87A9-DDCF8EBAEB6C}"/>
              </a:ext>
            </a:extLst>
          </p:cNvPr>
          <p:cNvSpPr>
            <a:spLocks noGrp="1"/>
          </p:cNvSpPr>
          <p:nvPr>
            <p:ph idx="1"/>
          </p:nvPr>
        </p:nvSpPr>
        <p:spPr>
          <a:xfrm>
            <a:off x="478369" y="1213308"/>
            <a:ext cx="11473384" cy="3900042"/>
          </a:xfrm>
        </p:spPr>
        <p:txBody>
          <a:bodyPr/>
          <a:lstStyle/>
          <a:p>
            <a:r>
              <a:rPr lang="en-US" dirty="0"/>
              <a:t>Think about answers to the for the following questions:</a:t>
            </a:r>
            <a:endParaRPr lang="en-US" b="1" dirty="0"/>
          </a:p>
          <a:p>
            <a:pPr marL="457200" indent="-457200">
              <a:buFont typeface="+mj-lt"/>
              <a:buAutoNum type="arabicPeriod"/>
            </a:pPr>
            <a:r>
              <a:rPr lang="en-US" dirty="0"/>
              <a:t>How to generate test-data?</a:t>
            </a:r>
          </a:p>
          <a:p>
            <a:pPr marL="457200" indent="-457200">
              <a:buFont typeface="+mj-lt"/>
              <a:buAutoNum type="arabicPeriod"/>
            </a:pPr>
            <a:r>
              <a:rPr lang="en-US" dirty="0"/>
              <a:t>How to generate distribution shifts? How much shift (how to measure it)?</a:t>
            </a:r>
          </a:p>
          <a:p>
            <a:pPr marL="457200" indent="-457200">
              <a:buFont typeface="+mj-lt"/>
              <a:buAutoNum type="arabicPeriod"/>
            </a:pPr>
            <a:r>
              <a:rPr lang="en-US" dirty="0"/>
              <a:t>How to train distinct models that perform equally well on test data?</a:t>
            </a:r>
          </a:p>
          <a:p>
            <a:pPr marL="457200" indent="-457200">
              <a:buFont typeface="+mj-lt"/>
              <a:buAutoNum type="arabicPeriod"/>
            </a:pPr>
            <a:r>
              <a:rPr lang="en-US" dirty="0"/>
              <a:t>How do you know that two models are distinct?</a:t>
            </a:r>
          </a:p>
          <a:p>
            <a:pPr marL="457200" indent="-457200">
              <a:buFont typeface="+mj-lt"/>
              <a:buAutoNum type="arabicPeriod"/>
            </a:pPr>
            <a:r>
              <a:rPr lang="en-US" dirty="0"/>
              <a:t>How do you know that they perform equally well on the test data?</a:t>
            </a:r>
          </a:p>
          <a:p>
            <a:pPr marL="457200" indent="-457200">
              <a:buFont typeface="+mj-lt"/>
              <a:buAutoNum type="arabicPeriod"/>
            </a:pPr>
            <a:r>
              <a:rPr lang="en-US" dirty="0"/>
              <a:t>Preliminary assignment and ideas for the work-packages</a:t>
            </a:r>
          </a:p>
          <a:p>
            <a:endParaRPr lang="en-US" dirty="0"/>
          </a:p>
          <a:p>
            <a:r>
              <a:rPr lang="en-US" dirty="0"/>
              <a:t>Suggested Deadline = Nov 16 (present during lecture)</a:t>
            </a:r>
          </a:p>
        </p:txBody>
      </p:sp>
    </p:spTree>
    <p:extLst>
      <p:ext uri="{BB962C8B-B14F-4D97-AF65-F5344CB8AC3E}">
        <p14:creationId xmlns:p14="http://schemas.microsoft.com/office/powerpoint/2010/main" val="211355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0C7B-7340-4D65-B87E-80E12495E8B1}"/>
              </a:ext>
            </a:extLst>
          </p:cNvPr>
          <p:cNvSpPr>
            <a:spLocks noGrp="1"/>
          </p:cNvSpPr>
          <p:nvPr>
            <p:ph type="title"/>
          </p:nvPr>
        </p:nvSpPr>
        <p:spPr/>
        <p:txBody>
          <a:bodyPr/>
          <a:lstStyle/>
          <a:p>
            <a:r>
              <a:rPr lang="en-US" dirty="0"/>
              <a:t>Infrastructure to run experiments</a:t>
            </a:r>
          </a:p>
        </p:txBody>
      </p:sp>
      <p:sp>
        <p:nvSpPr>
          <p:cNvPr id="3" name="Content Placeholder 2">
            <a:extLst>
              <a:ext uri="{FF2B5EF4-FFF2-40B4-BE49-F238E27FC236}">
                <a16:creationId xmlns:a16="http://schemas.microsoft.com/office/drawing/2014/main" id="{7A58DC69-6B5D-4071-9B6F-DB72BCE33FE0}"/>
              </a:ext>
            </a:extLst>
          </p:cNvPr>
          <p:cNvSpPr>
            <a:spLocks noGrp="1"/>
          </p:cNvSpPr>
          <p:nvPr>
            <p:ph idx="1"/>
          </p:nvPr>
        </p:nvSpPr>
        <p:spPr>
          <a:xfrm>
            <a:off x="478369" y="1199026"/>
            <a:ext cx="6165621" cy="2071940"/>
          </a:xfrm>
        </p:spPr>
        <p:txBody>
          <a:bodyPr/>
          <a:lstStyle/>
          <a:p>
            <a:endParaRPr lang="en-US" dirty="0"/>
          </a:p>
          <a:p>
            <a:r>
              <a:rPr lang="en-US" dirty="0"/>
              <a:t>Feedback loop models</a:t>
            </a:r>
          </a:p>
          <a:p>
            <a:r>
              <a:rPr lang="en-US" sz="1800" dirty="0">
                <a:effectLst/>
                <a:latin typeface="Calibri" panose="020F0502020204030204" pitchFamily="34" charset="0"/>
              </a:rPr>
              <a:t>"When solving a problem of interest, do not solve a more general problem as an intermediate step. Try to get the answer that you really need but not a more general one." </a:t>
            </a:r>
            <a:r>
              <a:rPr lang="en-US" sz="1800" b="1" dirty="0">
                <a:effectLst/>
                <a:latin typeface="Calibri" panose="020F0502020204030204" pitchFamily="34" charset="0"/>
              </a:rPr>
              <a:t>Vladimir </a:t>
            </a:r>
            <a:r>
              <a:rPr lang="en-US" sz="1800" b="1" dirty="0" err="1">
                <a:effectLst/>
                <a:latin typeface="Calibri" panose="020F0502020204030204" pitchFamily="34" charset="0"/>
              </a:rPr>
              <a:t>Vapnik</a:t>
            </a:r>
            <a:endParaRPr lang="en-US" dirty="0"/>
          </a:p>
          <a:p>
            <a:endParaRPr lang="en-US" sz="2000" b="1" dirty="0">
              <a:effectLst/>
              <a:latin typeface="Calibri" panose="020F0502020204030204" pitchFamily="34" charset="0"/>
            </a:endParaRPr>
          </a:p>
          <a:p>
            <a:endParaRPr lang="en-US" sz="2000" dirty="0"/>
          </a:p>
          <a:p>
            <a:r>
              <a:rPr lang="en-US" sz="2000" dirty="0"/>
              <a:t>Simulation models</a:t>
            </a:r>
          </a:p>
          <a:p>
            <a:r>
              <a:rPr lang="en-US" sz="1800" dirty="0">
                <a:latin typeface="Calibri" panose="020F0502020204030204" pitchFamily="34" charset="0"/>
              </a:rPr>
              <a:t>"Thinking is acting in an imagined space" </a:t>
            </a:r>
            <a:r>
              <a:rPr lang="en-US" sz="1800" b="1" dirty="0">
                <a:latin typeface="Calibri" panose="020F0502020204030204" pitchFamily="34" charset="0"/>
              </a:rPr>
              <a:t>Konrad Lorenz</a:t>
            </a:r>
          </a:p>
          <a:p>
            <a:pPr>
              <a:spcBef>
                <a:spcPts val="0"/>
              </a:spcBef>
              <a:spcAft>
                <a:spcPts val="0"/>
              </a:spcAft>
            </a:pPr>
            <a:r>
              <a:rPr lang="en-US" sz="1800" dirty="0">
                <a:latin typeface="Calibri" panose="020F0502020204030204" pitchFamily="34" charset="0"/>
              </a:rPr>
              <a:t>"Perception is a generative act" – [Gross et al. 1999] </a:t>
            </a:r>
          </a:p>
          <a:p>
            <a:pPr>
              <a:spcBef>
                <a:spcPts val="0"/>
              </a:spcBef>
              <a:spcAft>
                <a:spcPts val="0"/>
              </a:spcAft>
            </a:pPr>
            <a:r>
              <a:rPr lang="en-US" sz="1800" dirty="0">
                <a:latin typeface="Calibri" panose="020F0502020204030204" pitchFamily="34" charset="0"/>
              </a:rPr>
              <a:t>" Consciousness is a controlled hallucination " - [Seth et al. 2000]</a:t>
            </a:r>
          </a:p>
          <a:p>
            <a:endParaRPr lang="en-US" sz="2000" dirty="0">
              <a:effectLst/>
              <a:latin typeface="Calibri" panose="020F0502020204030204" pitchFamily="34" charset="0"/>
            </a:endParaRPr>
          </a:p>
          <a:p>
            <a:endParaRPr lang="en-US" dirty="0"/>
          </a:p>
        </p:txBody>
      </p:sp>
      <p:grpSp>
        <p:nvGrpSpPr>
          <p:cNvPr id="6" name="Group 5">
            <a:extLst>
              <a:ext uri="{FF2B5EF4-FFF2-40B4-BE49-F238E27FC236}">
                <a16:creationId xmlns:a16="http://schemas.microsoft.com/office/drawing/2014/main" id="{7A2FF94A-2262-4C3F-9AAB-6AA64802B846}"/>
              </a:ext>
            </a:extLst>
          </p:cNvPr>
          <p:cNvGrpSpPr/>
          <p:nvPr/>
        </p:nvGrpSpPr>
        <p:grpSpPr>
          <a:xfrm>
            <a:off x="6814303" y="1210682"/>
            <a:ext cx="5377697" cy="2606448"/>
            <a:chOff x="6958921" y="1567731"/>
            <a:chExt cx="5377697" cy="2606448"/>
          </a:xfrm>
        </p:grpSpPr>
        <p:pic>
          <p:nvPicPr>
            <p:cNvPr id="5" name="Picture 4">
              <a:extLst>
                <a:ext uri="{FF2B5EF4-FFF2-40B4-BE49-F238E27FC236}">
                  <a16:creationId xmlns:a16="http://schemas.microsoft.com/office/drawing/2014/main" id="{5A79AF39-C580-4DC3-931E-1A8A389D4345}"/>
                </a:ext>
              </a:extLst>
            </p:cNvPr>
            <p:cNvPicPr>
              <a:picLocks noChangeAspect="1"/>
            </p:cNvPicPr>
            <p:nvPr/>
          </p:nvPicPr>
          <p:blipFill>
            <a:blip r:embed="rId2"/>
            <a:stretch>
              <a:fillRect/>
            </a:stretch>
          </p:blipFill>
          <p:spPr>
            <a:xfrm>
              <a:off x="6958921" y="1646662"/>
              <a:ext cx="5377697" cy="2527517"/>
            </a:xfrm>
            <a:prstGeom prst="rect">
              <a:avLst/>
            </a:prstGeom>
          </p:spPr>
        </p:pic>
        <p:sp>
          <p:nvSpPr>
            <p:cNvPr id="7" name="Rectangle 6">
              <a:extLst>
                <a:ext uri="{FF2B5EF4-FFF2-40B4-BE49-F238E27FC236}">
                  <a16:creationId xmlns:a16="http://schemas.microsoft.com/office/drawing/2014/main" id="{342AD16E-9C38-4046-B2DB-69DF08DCBC3F}"/>
                </a:ext>
              </a:extLst>
            </p:cNvPr>
            <p:cNvSpPr/>
            <p:nvPr/>
          </p:nvSpPr>
          <p:spPr bwMode="gray">
            <a:xfrm>
              <a:off x="10029217" y="1567731"/>
              <a:ext cx="1027222" cy="6672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grpSp>
      <p:sp>
        <p:nvSpPr>
          <p:cNvPr id="11" name="Rectangle 10">
            <a:extLst>
              <a:ext uri="{FF2B5EF4-FFF2-40B4-BE49-F238E27FC236}">
                <a16:creationId xmlns:a16="http://schemas.microsoft.com/office/drawing/2014/main" id="{854602B8-7980-4862-AFB4-80808622F4C9}"/>
              </a:ext>
            </a:extLst>
          </p:cNvPr>
          <p:cNvSpPr/>
          <p:nvPr/>
        </p:nvSpPr>
        <p:spPr bwMode="gray">
          <a:xfrm>
            <a:off x="8065526" y="4907472"/>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Intelligent System</a:t>
            </a:r>
          </a:p>
        </p:txBody>
      </p:sp>
      <p:sp>
        <p:nvSpPr>
          <p:cNvPr id="12" name="Rectangle 11">
            <a:extLst>
              <a:ext uri="{FF2B5EF4-FFF2-40B4-BE49-F238E27FC236}">
                <a16:creationId xmlns:a16="http://schemas.microsoft.com/office/drawing/2014/main" id="{B71C4EB2-C1E9-478B-9FAC-EFA38FB433AE}"/>
              </a:ext>
            </a:extLst>
          </p:cNvPr>
          <p:cNvSpPr/>
          <p:nvPr/>
        </p:nvSpPr>
        <p:spPr bwMode="gray">
          <a:xfrm>
            <a:off x="10526624" y="4915366"/>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Digital Twin</a:t>
            </a:r>
          </a:p>
        </p:txBody>
      </p:sp>
      <p:cxnSp>
        <p:nvCxnSpPr>
          <p:cNvPr id="14" name="Connector: Elbow 13">
            <a:extLst>
              <a:ext uri="{FF2B5EF4-FFF2-40B4-BE49-F238E27FC236}">
                <a16:creationId xmlns:a16="http://schemas.microsoft.com/office/drawing/2014/main" id="{BA8B7B4E-0402-4835-B7D6-C6F822C34FB7}"/>
              </a:ext>
            </a:extLst>
          </p:cNvPr>
          <p:cNvCxnSpPr>
            <a:stCxn id="11" idx="0"/>
            <a:endCxn id="12" idx="0"/>
          </p:cNvCxnSpPr>
          <p:nvPr/>
        </p:nvCxnSpPr>
        <p:spPr bwMode="gray">
          <a:xfrm rot="16200000" flipH="1">
            <a:off x="9880652" y="3680870"/>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2E15CDF-5A78-4DCB-A7F7-F0D594385396}"/>
              </a:ext>
            </a:extLst>
          </p:cNvPr>
          <p:cNvSpPr txBox="1"/>
          <p:nvPr/>
        </p:nvSpPr>
        <p:spPr bwMode="gray">
          <a:xfrm>
            <a:off x="9242573" y="4186967"/>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System State and Configurations</a:t>
            </a:r>
          </a:p>
        </p:txBody>
      </p:sp>
      <p:cxnSp>
        <p:nvCxnSpPr>
          <p:cNvPr id="16" name="Connector: Elbow 15">
            <a:extLst>
              <a:ext uri="{FF2B5EF4-FFF2-40B4-BE49-F238E27FC236}">
                <a16:creationId xmlns:a16="http://schemas.microsoft.com/office/drawing/2014/main" id="{00843BEA-B2EC-4E8C-BA66-A0AA18ED838F}"/>
              </a:ext>
            </a:extLst>
          </p:cNvPr>
          <p:cNvCxnSpPr>
            <a:cxnSpLocks/>
            <a:stCxn id="12" idx="2"/>
            <a:endCxn id="11" idx="2"/>
          </p:cNvCxnSpPr>
          <p:nvPr/>
        </p:nvCxnSpPr>
        <p:spPr bwMode="gray">
          <a:xfrm rot="5400000" flipH="1">
            <a:off x="9880652" y="4517448"/>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ECB7C302-CEA4-4133-BE38-22E88E9E023E}"/>
              </a:ext>
            </a:extLst>
          </p:cNvPr>
          <p:cNvSpPr txBox="1"/>
          <p:nvPr/>
        </p:nvSpPr>
        <p:spPr bwMode="gray">
          <a:xfrm>
            <a:off x="9083981" y="5510305"/>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New Model Parameters</a:t>
            </a:r>
          </a:p>
        </p:txBody>
      </p:sp>
      <p:sp>
        <p:nvSpPr>
          <p:cNvPr id="17" name="TextBox 16">
            <a:extLst>
              <a:ext uri="{FF2B5EF4-FFF2-40B4-BE49-F238E27FC236}">
                <a16:creationId xmlns:a16="http://schemas.microsoft.com/office/drawing/2014/main" id="{8DD90729-F4C9-4C1D-A226-949A8200453E}"/>
              </a:ext>
            </a:extLst>
          </p:cNvPr>
          <p:cNvSpPr txBox="1"/>
          <p:nvPr/>
        </p:nvSpPr>
        <p:spPr bwMode="gray">
          <a:xfrm>
            <a:off x="984739" y="988075"/>
            <a:ext cx="8315569" cy="369332"/>
          </a:xfrm>
          <a:prstGeom prst="rect">
            <a:avLst/>
          </a:prstGeom>
          <a:solidFill>
            <a:schemeClr val="accent1">
              <a:lumMod val="20000"/>
              <a:lumOff val="80000"/>
            </a:schemeClr>
          </a:solidFill>
        </p:spPr>
        <p:txBody>
          <a:bodyPr wrap="square">
            <a:spAutoFit/>
          </a:bodyPr>
          <a:lstStyle/>
          <a:p>
            <a:r>
              <a:rPr lang="en-US" b="1" dirty="0"/>
              <a:t>“Success in the Lab is not guarantee of success in the World.”</a:t>
            </a:r>
          </a:p>
        </p:txBody>
      </p:sp>
    </p:spTree>
    <p:extLst>
      <p:ext uri="{BB962C8B-B14F-4D97-AF65-F5344CB8AC3E}">
        <p14:creationId xmlns:p14="http://schemas.microsoft.com/office/powerpoint/2010/main" val="155250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EDF8-9C8B-4878-B221-E3FBFB18E3EC}"/>
              </a:ext>
            </a:extLst>
          </p:cNvPr>
          <p:cNvSpPr>
            <a:spLocks noGrp="1"/>
          </p:cNvSpPr>
          <p:nvPr>
            <p:ph type="title"/>
          </p:nvPr>
        </p:nvSpPr>
        <p:spPr>
          <a:xfrm>
            <a:off x="478369" y="144001"/>
            <a:ext cx="9611293" cy="966272"/>
          </a:xfrm>
        </p:spPr>
        <p:txBody>
          <a:bodyPr/>
          <a:lstStyle/>
          <a:p>
            <a:r>
              <a:rPr lang="en-US" dirty="0"/>
              <a:t>Operating in Sparse, Safety Critical, Uncertainty World</a:t>
            </a:r>
          </a:p>
        </p:txBody>
      </p:sp>
      <p:sp>
        <p:nvSpPr>
          <p:cNvPr id="3" name="Content Placeholder 2">
            <a:extLst>
              <a:ext uri="{FF2B5EF4-FFF2-40B4-BE49-F238E27FC236}">
                <a16:creationId xmlns:a16="http://schemas.microsoft.com/office/drawing/2014/main" id="{0635D93A-4ED1-4D16-AF31-DB91567A2844}"/>
              </a:ext>
            </a:extLst>
          </p:cNvPr>
          <p:cNvSpPr>
            <a:spLocks noGrp="1"/>
          </p:cNvSpPr>
          <p:nvPr>
            <p:ph idx="1"/>
          </p:nvPr>
        </p:nvSpPr>
        <p:spPr>
          <a:xfrm>
            <a:off x="478369" y="1213308"/>
            <a:ext cx="11473384" cy="3002360"/>
          </a:xfrm>
        </p:spPr>
        <p:txBody>
          <a:bodyPr/>
          <a:lstStyle/>
          <a:p>
            <a:pPr marL="342900" indent="-342900">
              <a:buFont typeface="Arial" panose="020B0604020202020204" pitchFamily="34" charset="0"/>
              <a:buChar char="•"/>
            </a:pPr>
            <a:r>
              <a:rPr lang="en-US" dirty="0"/>
              <a:t>Operation produces few if any training examples (relevant events are rare)</a:t>
            </a:r>
          </a:p>
          <a:p>
            <a:pPr marL="342900" indent="-342900">
              <a:buFont typeface="Arial" panose="020B0604020202020204" pitchFamily="34" charset="0"/>
              <a:buChar char="•"/>
            </a:pPr>
            <a:r>
              <a:rPr lang="en-US" dirty="0"/>
              <a:t>Predictive performance is necessary but not sufficient</a:t>
            </a:r>
          </a:p>
          <a:p>
            <a:pPr marL="342900" indent="-342900">
              <a:buFont typeface="Arial" panose="020B0604020202020204" pitchFamily="34" charset="0"/>
              <a:buChar char="•"/>
            </a:pPr>
            <a:r>
              <a:rPr lang="en-US" dirty="0"/>
              <a:t>Simulation requirements for robustness are functions of the operational context, hence:</a:t>
            </a:r>
          </a:p>
          <a:p>
            <a:pPr marL="584194" lvl="1" indent="-342900">
              <a:buFont typeface="Arial" panose="020B0604020202020204" pitchFamily="34" charset="0"/>
              <a:buChar char="•"/>
            </a:pPr>
            <a:r>
              <a:rPr lang="en-US" dirty="0"/>
              <a:t>Requirements are domain-specific, which make them more challenging to automate</a:t>
            </a:r>
          </a:p>
          <a:p>
            <a:pPr marL="584194" lvl="1" indent="-342900">
              <a:buFont typeface="Arial" panose="020B0604020202020204" pitchFamily="34" charset="0"/>
              <a:buChar char="•"/>
            </a:pPr>
            <a:r>
              <a:rPr lang="en-US" dirty="0"/>
              <a:t>Their reification happens outside the machine learning algorithms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327F844-CFB6-4A33-A0D8-76167CB08D63}"/>
              </a:ext>
            </a:extLst>
          </p:cNvPr>
          <p:cNvSpPr txBox="1"/>
          <p:nvPr/>
        </p:nvSpPr>
        <p:spPr bwMode="gray">
          <a:xfrm>
            <a:off x="2145324" y="3737517"/>
            <a:ext cx="7662984" cy="2585323"/>
          </a:xfrm>
          <a:prstGeom prst="rect">
            <a:avLst/>
          </a:prstGeom>
          <a:solidFill>
            <a:schemeClr val="accent3">
              <a:lumMod val="20000"/>
              <a:lumOff val="80000"/>
            </a:schemeClr>
          </a:solidFill>
        </p:spPr>
        <p:txBody>
          <a:bodyPr wrap="square">
            <a:spAutoFit/>
          </a:bodyPr>
          <a:lstStyle/>
          <a:p>
            <a:r>
              <a:rPr lang="en-US" b="1" dirty="0"/>
              <a:t>Requirements Engineering Questions</a:t>
            </a:r>
          </a:p>
          <a:p>
            <a:endParaRPr lang="en-US" b="1" dirty="0"/>
          </a:p>
          <a:p>
            <a:pPr marL="342900" indent="-342900">
              <a:buFont typeface="+mj-lt"/>
              <a:buAutoNum type="arabicPeriod"/>
            </a:pPr>
            <a:r>
              <a:rPr lang="en-US" dirty="0"/>
              <a:t>Which simulation requirements do we need?</a:t>
            </a:r>
          </a:p>
          <a:p>
            <a:pPr marL="342900" indent="-342900">
              <a:buFont typeface="+mj-lt"/>
              <a:buAutoNum type="arabicPeriod"/>
            </a:pPr>
            <a:r>
              <a:rPr lang="en-US" dirty="0"/>
              <a:t>How do we verify that these simulation requirements are being met?</a:t>
            </a:r>
          </a:p>
          <a:p>
            <a:pPr marL="342900" indent="-342900">
              <a:buFont typeface="+mj-lt"/>
              <a:buAutoNum type="arabicPeriod"/>
            </a:pPr>
            <a:r>
              <a:rPr lang="en-US" dirty="0"/>
              <a:t>How to incorporate these simulation requirements into training?</a:t>
            </a:r>
          </a:p>
          <a:p>
            <a:pPr marL="342900" indent="-342900">
              <a:buFont typeface="+mj-lt"/>
              <a:buAutoNum type="arabicPeriod"/>
            </a:pPr>
            <a:r>
              <a:rPr lang="en-US" dirty="0"/>
              <a:t>How do we transfer the simulation outcomes to production?</a:t>
            </a:r>
          </a:p>
          <a:p>
            <a:pPr marL="342900" indent="-342900">
              <a:buFont typeface="+mj-lt"/>
              <a:buAutoNum type="arabicPeriod"/>
            </a:pPr>
            <a:endParaRPr lang="en-US" dirty="0"/>
          </a:p>
        </p:txBody>
      </p:sp>
    </p:spTree>
    <p:extLst>
      <p:ext uri="{BB962C8B-B14F-4D97-AF65-F5344CB8AC3E}">
        <p14:creationId xmlns:p14="http://schemas.microsoft.com/office/powerpoint/2010/main" val="356110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FEF0-5443-4761-9D06-9C6580A58E49}"/>
              </a:ext>
            </a:extLst>
          </p:cNvPr>
          <p:cNvSpPr>
            <a:spLocks noGrp="1"/>
          </p:cNvSpPr>
          <p:nvPr>
            <p:ph type="title"/>
          </p:nvPr>
        </p:nvSpPr>
        <p:spPr/>
        <p:txBody>
          <a:bodyPr/>
          <a:lstStyle/>
          <a:p>
            <a:r>
              <a:rPr lang="en-US" dirty="0"/>
              <a:t>Advantages of Simulated Data</a:t>
            </a:r>
          </a:p>
        </p:txBody>
      </p:sp>
      <p:sp>
        <p:nvSpPr>
          <p:cNvPr id="3" name="Content Placeholder 2">
            <a:extLst>
              <a:ext uri="{FF2B5EF4-FFF2-40B4-BE49-F238E27FC236}">
                <a16:creationId xmlns:a16="http://schemas.microsoft.com/office/drawing/2014/main" id="{320DB26B-8FBB-41D3-A7FC-5C937EDE5944}"/>
              </a:ext>
            </a:extLst>
          </p:cNvPr>
          <p:cNvSpPr>
            <a:spLocks noGrp="1"/>
          </p:cNvSpPr>
          <p:nvPr>
            <p:ph idx="1"/>
          </p:nvPr>
        </p:nvSpPr>
        <p:spPr>
          <a:xfrm>
            <a:off x="478369" y="1213308"/>
            <a:ext cx="11473384" cy="3348609"/>
          </a:xfrm>
        </p:spPr>
        <p:txBody>
          <a:bodyPr/>
          <a:lstStyle/>
          <a:p>
            <a:pPr marL="342900" indent="-342900">
              <a:buFont typeface="Arial" panose="020B0604020202020204" pitchFamily="34" charset="0"/>
              <a:buChar char="•"/>
            </a:pPr>
            <a:r>
              <a:rPr lang="en-US" b="1" dirty="0"/>
              <a:t>Cheaper</a:t>
            </a:r>
            <a:r>
              <a:rPr lang="en-US" dirty="0"/>
              <a:t>: do not require long and error-prone system executions </a:t>
            </a:r>
          </a:p>
          <a:p>
            <a:pPr marL="342900" indent="-342900">
              <a:buFont typeface="Arial" panose="020B0604020202020204" pitchFamily="34" charset="0"/>
              <a:buChar char="•"/>
            </a:pPr>
            <a:r>
              <a:rPr lang="en-US" b="1" dirty="0"/>
              <a:t>Faster</a:t>
            </a:r>
            <a:r>
              <a:rPr lang="en-US" dirty="0"/>
              <a:t>: can focus on a certain system state</a:t>
            </a:r>
          </a:p>
          <a:p>
            <a:pPr marL="342900" indent="-342900">
              <a:buFont typeface="Arial" panose="020B0604020202020204" pitchFamily="34" charset="0"/>
              <a:buChar char="•"/>
            </a:pPr>
            <a:r>
              <a:rPr lang="en-US" b="1" dirty="0"/>
              <a:t>More Scalable</a:t>
            </a:r>
            <a:r>
              <a:rPr lang="en-US" dirty="0"/>
              <a:t>: can be parallelizable, be enriched via data fusion, etc.</a:t>
            </a:r>
          </a:p>
          <a:p>
            <a:pPr marL="342900" indent="-342900">
              <a:buFont typeface="Arial" panose="020B0604020202020204" pitchFamily="34" charset="0"/>
              <a:buChar char="•"/>
            </a:pPr>
            <a:r>
              <a:rPr lang="en-US" b="1" dirty="0"/>
              <a:t>Safer</a:t>
            </a:r>
            <a:r>
              <a:rPr lang="en-US" dirty="0"/>
              <a:t>: does not risk catastrophic incidents in production</a:t>
            </a:r>
          </a:p>
          <a:p>
            <a:pPr marL="342900" indent="-342900">
              <a:buFont typeface="Arial" panose="020B0604020202020204" pitchFamily="34" charset="0"/>
              <a:buChar char="•"/>
            </a:pPr>
            <a:r>
              <a:rPr lang="en-US" b="1" dirty="0"/>
              <a:t>Higher Quality</a:t>
            </a:r>
            <a:r>
              <a:rPr lang="en-US" dirty="0"/>
              <a:t>: pre-processed to be labeled, reduced measurement error, missing data, etc.</a:t>
            </a:r>
          </a:p>
          <a:p>
            <a:pPr marL="342900" indent="-342900">
              <a:buFont typeface="Arial" panose="020B0604020202020204" pitchFamily="34" charset="0"/>
              <a:buChar char="•"/>
            </a:pPr>
            <a:r>
              <a:rPr lang="en-US" b="1" dirty="0"/>
              <a:t>Less Biased / More Diverse</a:t>
            </a:r>
            <a:r>
              <a:rPr lang="en-US" dirty="0"/>
              <a:t>: not limited to the real-world probability distributions</a:t>
            </a:r>
          </a:p>
          <a:p>
            <a:endParaRPr lang="en-US" dirty="0"/>
          </a:p>
        </p:txBody>
      </p:sp>
    </p:spTree>
    <p:extLst>
      <p:ext uri="{BB962C8B-B14F-4D97-AF65-F5344CB8AC3E}">
        <p14:creationId xmlns:p14="http://schemas.microsoft.com/office/powerpoint/2010/main" val="377473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91AC-EDF1-4172-984F-C28BEAC0C186}"/>
              </a:ext>
            </a:extLst>
          </p:cNvPr>
          <p:cNvSpPr>
            <a:spLocks noGrp="1"/>
          </p:cNvSpPr>
          <p:nvPr>
            <p:ph type="title"/>
          </p:nvPr>
        </p:nvSpPr>
        <p:spPr/>
        <p:txBody>
          <a:bodyPr/>
          <a:lstStyle/>
          <a:p>
            <a:r>
              <a:rPr lang="en-US" dirty="0"/>
              <a:t>However, simulation is also difficult</a:t>
            </a:r>
          </a:p>
        </p:txBody>
      </p:sp>
      <p:sp>
        <p:nvSpPr>
          <p:cNvPr id="3" name="Content Placeholder 2">
            <a:extLst>
              <a:ext uri="{FF2B5EF4-FFF2-40B4-BE49-F238E27FC236}">
                <a16:creationId xmlns:a16="http://schemas.microsoft.com/office/drawing/2014/main" id="{6507712C-9918-4906-901E-F73909A2617A}"/>
              </a:ext>
            </a:extLst>
          </p:cNvPr>
          <p:cNvSpPr>
            <a:spLocks noGrp="1"/>
          </p:cNvSpPr>
          <p:nvPr>
            <p:ph idx="1"/>
          </p:nvPr>
        </p:nvSpPr>
        <p:spPr>
          <a:xfrm>
            <a:off x="478369" y="1213308"/>
            <a:ext cx="11473384" cy="5387629"/>
          </a:xfrm>
        </p:spPr>
        <p:txBody>
          <a:bodyPr/>
          <a:lstStyle/>
          <a:p>
            <a:pPr marL="342900" indent="-342900">
              <a:buFont typeface="Arial" panose="020B0604020202020204" pitchFamily="34" charset="0"/>
              <a:buChar char="•"/>
            </a:pPr>
            <a:r>
              <a:rPr lang="en-US" dirty="0"/>
              <a:t>Difficult to accurately &amp; efficiently model sensors &amp; the real-world </a:t>
            </a:r>
          </a:p>
          <a:p>
            <a:pPr marL="342900" indent="-342900">
              <a:buFont typeface="Arial" panose="020B0604020202020204" pitchFamily="34" charset="0"/>
              <a:buChar char="•"/>
            </a:pPr>
            <a:r>
              <a:rPr lang="en-US" dirty="0"/>
              <a:t>Small modeling errors can compound in large control errors (why? because they are correlated)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there is some pattern (even accidental) in the data, the ML model will explore it.</a:t>
            </a:r>
          </a:p>
          <a:p>
            <a:pPr marL="342900" indent="-342900">
              <a:buFont typeface="Arial" panose="020B0604020202020204" pitchFamily="34" charset="0"/>
              <a:buChar char="•"/>
            </a:pPr>
            <a:r>
              <a:rPr lang="en-US" dirty="0"/>
              <a:t>Simulator make trade-offs between fidelity and speed, usually favoring the latter</a:t>
            </a:r>
          </a:p>
          <a:p>
            <a:pPr marL="342900" indent="-342900">
              <a:buFont typeface="Arial" panose="020B0604020202020204" pitchFamily="34" charset="0"/>
              <a:buChar char="•"/>
            </a:pPr>
            <a:r>
              <a:rPr lang="en-US" dirty="0"/>
              <a:t>Even if we model everything accurately, we still need to get the parameters right.</a:t>
            </a:r>
          </a:p>
          <a:p>
            <a:pPr marL="342900" indent="-342900">
              <a:buFont typeface="Arial" panose="020B0604020202020204" pitchFamily="34" charset="0"/>
              <a:buChar char="•"/>
            </a:pPr>
            <a:r>
              <a:rPr lang="en-US" dirty="0"/>
              <a:t>How to measure phenomena that is not directly observable in the data? In physical systems they correspond, for instance, to damping, inertia, friction, etc. Or in our systems, they can correspond to network instability, surge in user requests, hardware failures, tec.</a:t>
            </a:r>
          </a:p>
          <a:p>
            <a:pPr marL="342900" indent="-342900">
              <a:buFont typeface="Arial" panose="020B0604020202020204" pitchFamily="34" charset="0"/>
              <a:buChar char="•"/>
            </a:pPr>
            <a:r>
              <a:rPr lang="en-US" dirty="0"/>
              <a:t>The more accurate the model more parameters, more data, slower simulation.</a:t>
            </a:r>
          </a:p>
        </p:txBody>
      </p:sp>
      <p:cxnSp>
        <p:nvCxnSpPr>
          <p:cNvPr id="5" name="Straight Connector 4">
            <a:extLst>
              <a:ext uri="{FF2B5EF4-FFF2-40B4-BE49-F238E27FC236}">
                <a16:creationId xmlns:a16="http://schemas.microsoft.com/office/drawing/2014/main" id="{2DDABB79-9861-46B3-8B17-0FC1E431DB65}"/>
              </a:ext>
            </a:extLst>
          </p:cNvPr>
          <p:cNvCxnSpPr/>
          <p:nvPr/>
        </p:nvCxnSpPr>
        <p:spPr bwMode="gray">
          <a:xfrm>
            <a:off x="3470030" y="2430585"/>
            <a:ext cx="1703754" cy="63304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Freeform: Shape 7">
            <a:extLst>
              <a:ext uri="{FF2B5EF4-FFF2-40B4-BE49-F238E27FC236}">
                <a16:creationId xmlns:a16="http://schemas.microsoft.com/office/drawing/2014/main" id="{70988572-F809-460F-BBAA-04709C73FEFF}"/>
              </a:ext>
            </a:extLst>
          </p:cNvPr>
          <p:cNvSpPr/>
          <p:nvPr/>
        </p:nvSpPr>
        <p:spPr bwMode="gray">
          <a:xfrm>
            <a:off x="3470030" y="2430585"/>
            <a:ext cx="1656861" cy="641662"/>
          </a:xfrm>
          <a:custGeom>
            <a:avLst/>
            <a:gdLst>
              <a:gd name="connsiteX0" fmla="*/ 0 w 1656861"/>
              <a:gd name="connsiteY0" fmla="*/ 164924 h 641662"/>
              <a:gd name="connsiteX1" fmla="*/ 70338 w 1656861"/>
              <a:gd name="connsiteY1" fmla="*/ 125847 h 641662"/>
              <a:gd name="connsiteX2" fmla="*/ 336061 w 1656861"/>
              <a:gd name="connsiteY2" fmla="*/ 32062 h 641662"/>
              <a:gd name="connsiteX3" fmla="*/ 375138 w 1656861"/>
              <a:gd name="connsiteY3" fmla="*/ 8616 h 641662"/>
              <a:gd name="connsiteX4" fmla="*/ 508000 w 1656861"/>
              <a:gd name="connsiteY4" fmla="*/ 8616 h 641662"/>
              <a:gd name="connsiteX5" fmla="*/ 539261 w 1656861"/>
              <a:gd name="connsiteY5" fmla="*/ 78955 h 641662"/>
              <a:gd name="connsiteX6" fmla="*/ 586153 w 1656861"/>
              <a:gd name="connsiteY6" fmla="*/ 430647 h 641662"/>
              <a:gd name="connsiteX7" fmla="*/ 664307 w 1656861"/>
              <a:gd name="connsiteY7" fmla="*/ 344678 h 641662"/>
              <a:gd name="connsiteX8" fmla="*/ 703384 w 1656861"/>
              <a:gd name="connsiteY8" fmla="*/ 313416 h 641662"/>
              <a:gd name="connsiteX9" fmla="*/ 734646 w 1656861"/>
              <a:gd name="connsiteY9" fmla="*/ 274339 h 641662"/>
              <a:gd name="connsiteX10" fmla="*/ 859692 w 1656861"/>
              <a:gd name="connsiteY10" fmla="*/ 157109 h 641662"/>
              <a:gd name="connsiteX11" fmla="*/ 1031630 w 1656861"/>
              <a:gd name="connsiteY11" fmla="*/ 172739 h 641662"/>
              <a:gd name="connsiteX12" fmla="*/ 1101969 w 1656861"/>
              <a:gd name="connsiteY12" fmla="*/ 250893 h 641662"/>
              <a:gd name="connsiteX13" fmla="*/ 1164492 w 1656861"/>
              <a:gd name="connsiteY13" fmla="*/ 391570 h 641662"/>
              <a:gd name="connsiteX14" fmla="*/ 1203569 w 1656861"/>
              <a:gd name="connsiteY14" fmla="*/ 446278 h 641662"/>
              <a:gd name="connsiteX15" fmla="*/ 1312984 w 1656861"/>
              <a:gd name="connsiteY15" fmla="*/ 641662 h 641662"/>
              <a:gd name="connsiteX16" fmla="*/ 1508369 w 1656861"/>
              <a:gd name="connsiteY16" fmla="*/ 508801 h 641662"/>
              <a:gd name="connsiteX17" fmla="*/ 1586523 w 1656861"/>
              <a:gd name="connsiteY17" fmla="*/ 461909 h 641662"/>
              <a:gd name="connsiteX18" fmla="*/ 1617784 w 1656861"/>
              <a:gd name="connsiteY18" fmla="*/ 430647 h 641662"/>
              <a:gd name="connsiteX19" fmla="*/ 1656861 w 1656861"/>
              <a:gd name="connsiteY19" fmla="*/ 415016 h 641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56861" h="641662">
                <a:moveTo>
                  <a:pt x="0" y="164924"/>
                </a:moveTo>
                <a:cubicBezTo>
                  <a:pt x="23446" y="151898"/>
                  <a:pt x="45619" y="136255"/>
                  <a:pt x="70338" y="125847"/>
                </a:cubicBezTo>
                <a:cubicBezTo>
                  <a:pt x="264256" y="44197"/>
                  <a:pt x="225175" y="54241"/>
                  <a:pt x="336061" y="32062"/>
                </a:cubicBezTo>
                <a:cubicBezTo>
                  <a:pt x="349087" y="24247"/>
                  <a:pt x="361257" y="14785"/>
                  <a:pt x="375138" y="8616"/>
                </a:cubicBezTo>
                <a:cubicBezTo>
                  <a:pt x="415402" y="-9279"/>
                  <a:pt x="471427" y="5803"/>
                  <a:pt x="508000" y="8616"/>
                </a:cubicBezTo>
                <a:cubicBezTo>
                  <a:pt x="518420" y="32062"/>
                  <a:pt x="532650" y="54164"/>
                  <a:pt x="539261" y="78955"/>
                </a:cubicBezTo>
                <a:cubicBezTo>
                  <a:pt x="574445" y="210896"/>
                  <a:pt x="574705" y="293266"/>
                  <a:pt x="586153" y="430647"/>
                </a:cubicBezTo>
                <a:cubicBezTo>
                  <a:pt x="612204" y="401991"/>
                  <a:pt x="636922" y="372063"/>
                  <a:pt x="664307" y="344678"/>
                </a:cubicBezTo>
                <a:cubicBezTo>
                  <a:pt x="676102" y="332883"/>
                  <a:pt x="691589" y="325211"/>
                  <a:pt x="703384" y="313416"/>
                </a:cubicBezTo>
                <a:cubicBezTo>
                  <a:pt x="715179" y="301621"/>
                  <a:pt x="722477" y="285748"/>
                  <a:pt x="734646" y="274339"/>
                </a:cubicBezTo>
                <a:cubicBezTo>
                  <a:pt x="876778" y="141091"/>
                  <a:pt x="788443" y="246169"/>
                  <a:pt x="859692" y="157109"/>
                </a:cubicBezTo>
                <a:cubicBezTo>
                  <a:pt x="917005" y="162319"/>
                  <a:pt x="977962" y="151964"/>
                  <a:pt x="1031630" y="172739"/>
                </a:cubicBezTo>
                <a:cubicBezTo>
                  <a:pt x="1064315" y="185391"/>
                  <a:pt x="1083780" y="220934"/>
                  <a:pt x="1101969" y="250893"/>
                </a:cubicBezTo>
                <a:cubicBezTo>
                  <a:pt x="1128600" y="294756"/>
                  <a:pt x="1140818" y="346042"/>
                  <a:pt x="1164492" y="391570"/>
                </a:cubicBezTo>
                <a:cubicBezTo>
                  <a:pt x="1174831" y="411453"/>
                  <a:pt x="1191629" y="427314"/>
                  <a:pt x="1203569" y="446278"/>
                </a:cubicBezTo>
                <a:cubicBezTo>
                  <a:pt x="1295881" y="592892"/>
                  <a:pt x="1276792" y="551186"/>
                  <a:pt x="1312984" y="641662"/>
                </a:cubicBezTo>
                <a:cubicBezTo>
                  <a:pt x="1510217" y="571224"/>
                  <a:pt x="1343802" y="649859"/>
                  <a:pt x="1508369" y="508801"/>
                </a:cubicBezTo>
                <a:cubicBezTo>
                  <a:pt x="1531436" y="489029"/>
                  <a:pt x="1561801" y="479568"/>
                  <a:pt x="1586523" y="461909"/>
                </a:cubicBezTo>
                <a:cubicBezTo>
                  <a:pt x="1598515" y="453343"/>
                  <a:pt x="1605522" y="438822"/>
                  <a:pt x="1617784" y="430647"/>
                </a:cubicBezTo>
                <a:cubicBezTo>
                  <a:pt x="1629457" y="422865"/>
                  <a:pt x="1656861" y="415016"/>
                  <a:pt x="1656861" y="415016"/>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F424D1B-6476-4985-AA23-787E6856CDD3}"/>
              </a:ext>
            </a:extLst>
          </p:cNvPr>
          <p:cNvCxnSpPr/>
          <p:nvPr/>
        </p:nvCxnSpPr>
        <p:spPr bwMode="gray">
          <a:xfrm>
            <a:off x="5630984" y="2351630"/>
            <a:ext cx="1703754" cy="63304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F9E7BF99-D0E0-4D0B-8877-9E85EB145349}"/>
              </a:ext>
            </a:extLst>
          </p:cNvPr>
          <p:cNvCxnSpPr>
            <a:cxnSpLocks/>
          </p:cNvCxnSpPr>
          <p:nvPr/>
        </p:nvCxnSpPr>
        <p:spPr bwMode="gray">
          <a:xfrm flipV="1">
            <a:off x="5630984" y="2351630"/>
            <a:ext cx="2051538" cy="20902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Freeform: Shape 17">
            <a:extLst>
              <a:ext uri="{FF2B5EF4-FFF2-40B4-BE49-F238E27FC236}">
                <a16:creationId xmlns:a16="http://schemas.microsoft.com/office/drawing/2014/main" id="{38EC33D8-687B-44BB-A16B-CDAF86B635AA}"/>
              </a:ext>
            </a:extLst>
          </p:cNvPr>
          <p:cNvSpPr/>
          <p:nvPr/>
        </p:nvSpPr>
        <p:spPr bwMode="gray">
          <a:xfrm>
            <a:off x="5627077" y="2278185"/>
            <a:ext cx="2032000" cy="468923"/>
          </a:xfrm>
          <a:custGeom>
            <a:avLst/>
            <a:gdLst>
              <a:gd name="connsiteX0" fmla="*/ 0 w 2032000"/>
              <a:gd name="connsiteY0" fmla="*/ 265723 h 468923"/>
              <a:gd name="connsiteX1" fmla="*/ 54708 w 2032000"/>
              <a:gd name="connsiteY1" fmla="*/ 195384 h 468923"/>
              <a:gd name="connsiteX2" fmla="*/ 70338 w 2032000"/>
              <a:gd name="connsiteY2" fmla="*/ 156308 h 468923"/>
              <a:gd name="connsiteX3" fmla="*/ 101600 w 2032000"/>
              <a:gd name="connsiteY3" fmla="*/ 125046 h 468923"/>
              <a:gd name="connsiteX4" fmla="*/ 226646 w 2032000"/>
              <a:gd name="connsiteY4" fmla="*/ 31261 h 468923"/>
              <a:gd name="connsiteX5" fmla="*/ 257908 w 2032000"/>
              <a:gd name="connsiteY5" fmla="*/ 15631 h 468923"/>
              <a:gd name="connsiteX6" fmla="*/ 289169 w 2032000"/>
              <a:gd name="connsiteY6" fmla="*/ 7815 h 468923"/>
              <a:gd name="connsiteX7" fmla="*/ 312615 w 2032000"/>
              <a:gd name="connsiteY7" fmla="*/ 0 h 468923"/>
              <a:gd name="connsiteX8" fmla="*/ 414215 w 2032000"/>
              <a:gd name="connsiteY8" fmla="*/ 15631 h 468923"/>
              <a:gd name="connsiteX9" fmla="*/ 453292 w 2032000"/>
              <a:gd name="connsiteY9" fmla="*/ 31261 h 468923"/>
              <a:gd name="connsiteX10" fmla="*/ 492369 w 2032000"/>
              <a:gd name="connsiteY10" fmla="*/ 85969 h 468923"/>
              <a:gd name="connsiteX11" fmla="*/ 539261 w 2032000"/>
              <a:gd name="connsiteY11" fmla="*/ 171938 h 468923"/>
              <a:gd name="connsiteX12" fmla="*/ 547077 w 2032000"/>
              <a:gd name="connsiteY12" fmla="*/ 211015 h 468923"/>
              <a:gd name="connsiteX13" fmla="*/ 570523 w 2032000"/>
              <a:gd name="connsiteY13" fmla="*/ 281354 h 468923"/>
              <a:gd name="connsiteX14" fmla="*/ 578338 w 2032000"/>
              <a:gd name="connsiteY14" fmla="*/ 312615 h 468923"/>
              <a:gd name="connsiteX15" fmla="*/ 593969 w 2032000"/>
              <a:gd name="connsiteY15" fmla="*/ 422031 h 468923"/>
              <a:gd name="connsiteX16" fmla="*/ 609600 w 2032000"/>
              <a:gd name="connsiteY16" fmla="*/ 453292 h 468923"/>
              <a:gd name="connsiteX17" fmla="*/ 633046 w 2032000"/>
              <a:gd name="connsiteY17" fmla="*/ 468923 h 468923"/>
              <a:gd name="connsiteX18" fmla="*/ 758092 w 2032000"/>
              <a:gd name="connsiteY18" fmla="*/ 445477 h 468923"/>
              <a:gd name="connsiteX19" fmla="*/ 781538 w 2032000"/>
              <a:gd name="connsiteY19" fmla="*/ 422031 h 468923"/>
              <a:gd name="connsiteX20" fmla="*/ 820615 w 2032000"/>
              <a:gd name="connsiteY20" fmla="*/ 398584 h 468923"/>
              <a:gd name="connsiteX21" fmla="*/ 898769 w 2032000"/>
              <a:gd name="connsiteY21" fmla="*/ 336061 h 468923"/>
              <a:gd name="connsiteX22" fmla="*/ 945661 w 2032000"/>
              <a:gd name="connsiteY22" fmla="*/ 273538 h 468923"/>
              <a:gd name="connsiteX23" fmla="*/ 1039446 w 2032000"/>
              <a:gd name="connsiteY23" fmla="*/ 195384 h 468923"/>
              <a:gd name="connsiteX24" fmla="*/ 1117600 w 2032000"/>
              <a:gd name="connsiteY24" fmla="*/ 140677 h 468923"/>
              <a:gd name="connsiteX25" fmla="*/ 1156677 w 2032000"/>
              <a:gd name="connsiteY25" fmla="*/ 85969 h 468923"/>
              <a:gd name="connsiteX26" fmla="*/ 1211384 w 2032000"/>
              <a:gd name="connsiteY26" fmla="*/ 31261 h 468923"/>
              <a:gd name="connsiteX27" fmla="*/ 1312984 w 2032000"/>
              <a:gd name="connsiteY27" fmla="*/ 132861 h 468923"/>
              <a:gd name="connsiteX28" fmla="*/ 1367692 w 2032000"/>
              <a:gd name="connsiteY28" fmla="*/ 203200 h 468923"/>
              <a:gd name="connsiteX29" fmla="*/ 1398954 w 2032000"/>
              <a:gd name="connsiteY29" fmla="*/ 242277 h 468923"/>
              <a:gd name="connsiteX30" fmla="*/ 1430215 w 2032000"/>
              <a:gd name="connsiteY30" fmla="*/ 265723 h 468923"/>
              <a:gd name="connsiteX31" fmla="*/ 1461477 w 2032000"/>
              <a:gd name="connsiteY31" fmla="*/ 304800 h 468923"/>
              <a:gd name="connsiteX32" fmla="*/ 1563077 w 2032000"/>
              <a:gd name="connsiteY32" fmla="*/ 382954 h 468923"/>
              <a:gd name="connsiteX33" fmla="*/ 1656861 w 2032000"/>
              <a:gd name="connsiteY33" fmla="*/ 328246 h 468923"/>
              <a:gd name="connsiteX34" fmla="*/ 1766277 w 2032000"/>
              <a:gd name="connsiteY34" fmla="*/ 211015 h 468923"/>
              <a:gd name="connsiteX35" fmla="*/ 1781908 w 2032000"/>
              <a:gd name="connsiteY35" fmla="*/ 187569 h 468923"/>
              <a:gd name="connsiteX36" fmla="*/ 1805354 w 2032000"/>
              <a:gd name="connsiteY36" fmla="*/ 171938 h 468923"/>
              <a:gd name="connsiteX37" fmla="*/ 1977292 w 2032000"/>
              <a:gd name="connsiteY37" fmla="*/ 46892 h 468923"/>
              <a:gd name="connsiteX38" fmla="*/ 1992923 w 2032000"/>
              <a:gd name="connsiteY38" fmla="*/ 23446 h 468923"/>
              <a:gd name="connsiteX39" fmla="*/ 2032000 w 2032000"/>
              <a:gd name="connsiteY39" fmla="*/ 0 h 468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032000" h="468923">
                <a:moveTo>
                  <a:pt x="0" y="265723"/>
                </a:moveTo>
                <a:cubicBezTo>
                  <a:pt x="38658" y="169080"/>
                  <a:pt x="-15337" y="285443"/>
                  <a:pt x="54708" y="195384"/>
                </a:cubicBezTo>
                <a:cubicBezTo>
                  <a:pt x="63321" y="184310"/>
                  <a:pt x="62556" y="167981"/>
                  <a:pt x="70338" y="156308"/>
                </a:cubicBezTo>
                <a:cubicBezTo>
                  <a:pt x="78513" y="144046"/>
                  <a:pt x="90695" y="134959"/>
                  <a:pt x="101600" y="125046"/>
                </a:cubicBezTo>
                <a:cubicBezTo>
                  <a:pt x="150795" y="80323"/>
                  <a:pt x="167893" y="67417"/>
                  <a:pt x="226646" y="31261"/>
                </a:cubicBezTo>
                <a:cubicBezTo>
                  <a:pt x="236568" y="25155"/>
                  <a:pt x="246999" y="19722"/>
                  <a:pt x="257908" y="15631"/>
                </a:cubicBezTo>
                <a:cubicBezTo>
                  <a:pt x="267965" y="11860"/>
                  <a:pt x="278841" y="10766"/>
                  <a:pt x="289169" y="7815"/>
                </a:cubicBezTo>
                <a:cubicBezTo>
                  <a:pt x="297090" y="5552"/>
                  <a:pt x="304800" y="2605"/>
                  <a:pt x="312615" y="0"/>
                </a:cubicBezTo>
                <a:cubicBezTo>
                  <a:pt x="346482" y="5210"/>
                  <a:pt x="380766" y="8198"/>
                  <a:pt x="414215" y="15631"/>
                </a:cubicBezTo>
                <a:cubicBezTo>
                  <a:pt x="427910" y="18674"/>
                  <a:pt x="442864" y="21876"/>
                  <a:pt x="453292" y="31261"/>
                </a:cubicBezTo>
                <a:cubicBezTo>
                  <a:pt x="469949" y="46253"/>
                  <a:pt x="480250" y="67118"/>
                  <a:pt x="492369" y="85969"/>
                </a:cubicBezTo>
                <a:cubicBezTo>
                  <a:pt x="513209" y="118386"/>
                  <a:pt x="523225" y="139866"/>
                  <a:pt x="539261" y="171938"/>
                </a:cubicBezTo>
                <a:cubicBezTo>
                  <a:pt x="541866" y="184964"/>
                  <a:pt x="543428" y="198242"/>
                  <a:pt x="547077" y="211015"/>
                </a:cubicBezTo>
                <a:cubicBezTo>
                  <a:pt x="553867" y="234779"/>
                  <a:pt x="563255" y="257732"/>
                  <a:pt x="570523" y="281354"/>
                </a:cubicBezTo>
                <a:cubicBezTo>
                  <a:pt x="573682" y="291620"/>
                  <a:pt x="575733" y="302195"/>
                  <a:pt x="578338" y="312615"/>
                </a:cubicBezTo>
                <a:cubicBezTo>
                  <a:pt x="582354" y="356784"/>
                  <a:pt x="578357" y="385603"/>
                  <a:pt x="593969" y="422031"/>
                </a:cubicBezTo>
                <a:cubicBezTo>
                  <a:pt x="598558" y="432739"/>
                  <a:pt x="602142" y="444342"/>
                  <a:pt x="609600" y="453292"/>
                </a:cubicBezTo>
                <a:cubicBezTo>
                  <a:pt x="615613" y="460508"/>
                  <a:pt x="625231" y="463713"/>
                  <a:pt x="633046" y="468923"/>
                </a:cubicBezTo>
                <a:cubicBezTo>
                  <a:pt x="671996" y="465028"/>
                  <a:pt x="721351" y="465889"/>
                  <a:pt x="758092" y="445477"/>
                </a:cubicBezTo>
                <a:cubicBezTo>
                  <a:pt x="767754" y="440109"/>
                  <a:pt x="772696" y="428663"/>
                  <a:pt x="781538" y="422031"/>
                </a:cubicBezTo>
                <a:cubicBezTo>
                  <a:pt x="793690" y="412917"/>
                  <a:pt x="807733" y="406635"/>
                  <a:pt x="820615" y="398584"/>
                </a:cubicBezTo>
                <a:cubicBezTo>
                  <a:pt x="848284" y="381291"/>
                  <a:pt x="877235" y="359252"/>
                  <a:pt x="898769" y="336061"/>
                </a:cubicBezTo>
                <a:cubicBezTo>
                  <a:pt x="916496" y="316971"/>
                  <a:pt x="925648" y="290216"/>
                  <a:pt x="945661" y="273538"/>
                </a:cubicBezTo>
                <a:lnTo>
                  <a:pt x="1039446" y="195384"/>
                </a:lnTo>
                <a:cubicBezTo>
                  <a:pt x="1095287" y="148850"/>
                  <a:pt x="1068140" y="165407"/>
                  <a:pt x="1117600" y="140677"/>
                </a:cubicBezTo>
                <a:cubicBezTo>
                  <a:pt x="1130626" y="122441"/>
                  <a:pt x="1142093" y="102984"/>
                  <a:pt x="1156677" y="85969"/>
                </a:cubicBezTo>
                <a:cubicBezTo>
                  <a:pt x="1173460" y="66388"/>
                  <a:pt x="1211384" y="31261"/>
                  <a:pt x="1211384" y="31261"/>
                </a:cubicBezTo>
                <a:cubicBezTo>
                  <a:pt x="1273787" y="62462"/>
                  <a:pt x="1241548" y="41015"/>
                  <a:pt x="1312984" y="132861"/>
                </a:cubicBezTo>
                <a:lnTo>
                  <a:pt x="1367692" y="203200"/>
                </a:lnTo>
                <a:cubicBezTo>
                  <a:pt x="1377998" y="216317"/>
                  <a:pt x="1385609" y="232268"/>
                  <a:pt x="1398954" y="242277"/>
                </a:cubicBezTo>
                <a:lnTo>
                  <a:pt x="1430215" y="265723"/>
                </a:lnTo>
                <a:cubicBezTo>
                  <a:pt x="1443799" y="306472"/>
                  <a:pt x="1427987" y="275031"/>
                  <a:pt x="1461477" y="304800"/>
                </a:cubicBezTo>
                <a:cubicBezTo>
                  <a:pt x="1544830" y="378892"/>
                  <a:pt x="1468644" y="328992"/>
                  <a:pt x="1563077" y="382954"/>
                </a:cubicBezTo>
                <a:cubicBezTo>
                  <a:pt x="1594338" y="364718"/>
                  <a:pt x="1627725" y="349715"/>
                  <a:pt x="1656861" y="328246"/>
                </a:cubicBezTo>
                <a:cubicBezTo>
                  <a:pt x="1679956" y="311228"/>
                  <a:pt x="1749559" y="231448"/>
                  <a:pt x="1766277" y="211015"/>
                </a:cubicBezTo>
                <a:cubicBezTo>
                  <a:pt x="1772225" y="203745"/>
                  <a:pt x="1775266" y="194211"/>
                  <a:pt x="1781908" y="187569"/>
                </a:cubicBezTo>
                <a:cubicBezTo>
                  <a:pt x="1788550" y="180927"/>
                  <a:pt x="1798103" y="177909"/>
                  <a:pt x="1805354" y="171938"/>
                </a:cubicBezTo>
                <a:cubicBezTo>
                  <a:pt x="1945665" y="56387"/>
                  <a:pt x="1865399" y="102839"/>
                  <a:pt x="1977292" y="46892"/>
                </a:cubicBezTo>
                <a:cubicBezTo>
                  <a:pt x="1982502" y="39077"/>
                  <a:pt x="1986281" y="30088"/>
                  <a:pt x="1992923" y="23446"/>
                </a:cubicBezTo>
                <a:cubicBezTo>
                  <a:pt x="2002356" y="14013"/>
                  <a:pt x="2019664" y="6168"/>
                  <a:pt x="2032000" y="0"/>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C7183E95-7853-4314-8E4C-80CBD6529FBB}"/>
              </a:ext>
            </a:extLst>
          </p:cNvPr>
          <p:cNvSpPr txBox="1"/>
          <p:nvPr/>
        </p:nvSpPr>
        <p:spPr bwMode="gray">
          <a:xfrm>
            <a:off x="3712307" y="3161354"/>
            <a:ext cx="1461477" cy="267646"/>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Random error</a:t>
            </a:r>
          </a:p>
        </p:txBody>
      </p:sp>
      <p:sp>
        <p:nvSpPr>
          <p:cNvPr id="20" name="TextBox 19">
            <a:extLst>
              <a:ext uri="{FF2B5EF4-FFF2-40B4-BE49-F238E27FC236}">
                <a16:creationId xmlns:a16="http://schemas.microsoft.com/office/drawing/2014/main" id="{39D7B215-5122-4C39-A517-417CD3F88B13}"/>
              </a:ext>
            </a:extLst>
          </p:cNvPr>
          <p:cNvSpPr txBox="1"/>
          <p:nvPr/>
        </p:nvSpPr>
        <p:spPr bwMode="gray">
          <a:xfrm>
            <a:off x="6096000" y="3174637"/>
            <a:ext cx="1461477" cy="267646"/>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Compounded error</a:t>
            </a:r>
          </a:p>
        </p:txBody>
      </p:sp>
    </p:spTree>
    <p:extLst>
      <p:ext uri="{BB962C8B-B14F-4D97-AF65-F5344CB8AC3E}">
        <p14:creationId xmlns:p14="http://schemas.microsoft.com/office/powerpoint/2010/main" val="165967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5E29-D9D2-4DE1-B008-EAC21E4E5E59}"/>
              </a:ext>
            </a:extLst>
          </p:cNvPr>
          <p:cNvSpPr>
            <a:spLocks noGrp="1"/>
          </p:cNvSpPr>
          <p:nvPr>
            <p:ph type="title"/>
          </p:nvPr>
        </p:nvSpPr>
        <p:spPr/>
        <p:txBody>
          <a:bodyPr/>
          <a:lstStyle/>
          <a:p>
            <a:r>
              <a:rPr lang="en-US" dirty="0" err="1"/>
              <a:t>DeepRacer</a:t>
            </a:r>
            <a:r>
              <a:rPr lang="en-US" dirty="0"/>
              <a:t> </a:t>
            </a:r>
            <a:r>
              <a:rPr lang="en-US" sz="2000" dirty="0"/>
              <a:t>[</a:t>
            </a:r>
            <a:r>
              <a:rPr lang="en-US" sz="2000" b="0" i="0" dirty="0">
                <a:solidFill>
                  <a:srgbClr val="222222"/>
                </a:solidFill>
                <a:effectLst/>
                <a:latin typeface="Arial" panose="020B0604020202020204" pitchFamily="34" charset="0"/>
              </a:rPr>
              <a:t>Balaji 2019</a:t>
            </a:r>
            <a:r>
              <a:rPr lang="en-US" sz="2000" dirty="0"/>
              <a:t>]</a:t>
            </a:r>
          </a:p>
        </p:txBody>
      </p:sp>
      <p:pic>
        <p:nvPicPr>
          <p:cNvPr id="5" name="Picture 4">
            <a:extLst>
              <a:ext uri="{FF2B5EF4-FFF2-40B4-BE49-F238E27FC236}">
                <a16:creationId xmlns:a16="http://schemas.microsoft.com/office/drawing/2014/main" id="{7910D960-7CCE-4044-83AB-7726E904A3B9}"/>
              </a:ext>
            </a:extLst>
          </p:cNvPr>
          <p:cNvPicPr>
            <a:picLocks noChangeAspect="1"/>
          </p:cNvPicPr>
          <p:nvPr/>
        </p:nvPicPr>
        <p:blipFill>
          <a:blip r:embed="rId2"/>
          <a:stretch>
            <a:fillRect/>
          </a:stretch>
        </p:blipFill>
        <p:spPr>
          <a:xfrm>
            <a:off x="118256" y="1228552"/>
            <a:ext cx="5870868" cy="4450497"/>
          </a:xfrm>
          <a:prstGeom prst="rect">
            <a:avLst/>
          </a:prstGeom>
          <a:ln>
            <a:solidFill>
              <a:schemeClr val="bg1">
                <a:lumMod val="65000"/>
              </a:schemeClr>
            </a:solidFill>
          </a:ln>
        </p:spPr>
      </p:pic>
      <p:pic>
        <p:nvPicPr>
          <p:cNvPr id="7" name="Picture 6">
            <a:extLst>
              <a:ext uri="{FF2B5EF4-FFF2-40B4-BE49-F238E27FC236}">
                <a16:creationId xmlns:a16="http://schemas.microsoft.com/office/drawing/2014/main" id="{0F0154CF-5286-4AD5-A33D-D7B5345148E0}"/>
              </a:ext>
            </a:extLst>
          </p:cNvPr>
          <p:cNvPicPr>
            <a:picLocks noChangeAspect="1"/>
          </p:cNvPicPr>
          <p:nvPr/>
        </p:nvPicPr>
        <p:blipFill>
          <a:blip r:embed="rId3"/>
          <a:stretch>
            <a:fillRect/>
          </a:stretch>
        </p:blipFill>
        <p:spPr>
          <a:xfrm>
            <a:off x="6316350" y="987658"/>
            <a:ext cx="5720320" cy="2785330"/>
          </a:xfrm>
          <a:prstGeom prst="rect">
            <a:avLst/>
          </a:prstGeom>
        </p:spPr>
      </p:pic>
      <p:sp>
        <p:nvSpPr>
          <p:cNvPr id="9" name="TextBox 8">
            <a:extLst>
              <a:ext uri="{FF2B5EF4-FFF2-40B4-BE49-F238E27FC236}">
                <a16:creationId xmlns:a16="http://schemas.microsoft.com/office/drawing/2014/main" id="{4C282337-B79B-4650-BA8A-27728C157C69}"/>
              </a:ext>
            </a:extLst>
          </p:cNvPr>
          <p:cNvSpPr txBox="1"/>
          <p:nvPr/>
        </p:nvSpPr>
        <p:spPr bwMode="gray">
          <a:xfrm>
            <a:off x="0" y="6207761"/>
            <a:ext cx="10933723" cy="584775"/>
          </a:xfrm>
          <a:prstGeom prst="rect">
            <a:avLst/>
          </a:prstGeom>
          <a:noFill/>
        </p:spPr>
        <p:txBody>
          <a:bodyPr wrap="square">
            <a:spAutoFit/>
          </a:bodyPr>
          <a:lstStyle/>
          <a:p>
            <a:r>
              <a:rPr lang="en-US" sz="1600" b="0" i="0" dirty="0">
                <a:solidFill>
                  <a:srgbClr val="222222"/>
                </a:solidFill>
                <a:effectLst/>
                <a:latin typeface="Arial" panose="020B0604020202020204" pitchFamily="34" charset="0"/>
              </a:rPr>
              <a:t>Balaji, B., et al. (2019</a:t>
            </a:r>
            <a:r>
              <a:rPr lang="en-US" sz="1600" b="1" i="0" dirty="0">
                <a:solidFill>
                  <a:srgbClr val="222222"/>
                </a:solidFill>
                <a:effectLst/>
                <a:latin typeface="Arial" panose="020B0604020202020204" pitchFamily="34" charset="0"/>
              </a:rPr>
              <a:t>). </a:t>
            </a:r>
            <a:r>
              <a:rPr lang="en-US" sz="1600" b="1" i="0" dirty="0" err="1">
                <a:solidFill>
                  <a:srgbClr val="222222"/>
                </a:solidFill>
                <a:effectLst/>
                <a:latin typeface="Arial" panose="020B0604020202020204" pitchFamily="34" charset="0"/>
              </a:rPr>
              <a:t>Deepracer</a:t>
            </a:r>
            <a:r>
              <a:rPr lang="en-US" sz="1600" b="1" i="0" dirty="0">
                <a:solidFill>
                  <a:srgbClr val="222222"/>
                </a:solidFill>
                <a:effectLst/>
                <a:latin typeface="Arial" panose="020B0604020202020204" pitchFamily="34" charset="0"/>
              </a:rPr>
              <a:t>: Educational autonomous racing platform for experimentation with sim2real reinforcement learning</a:t>
            </a:r>
            <a:r>
              <a:rPr lang="en-US" sz="1600" b="0" i="0" dirty="0">
                <a:solidFill>
                  <a:srgbClr val="222222"/>
                </a:solidFill>
                <a:effectLst/>
                <a:latin typeface="Arial" panose="020B0604020202020204" pitchFamily="34" charset="0"/>
              </a:rPr>
              <a:t>. </a:t>
            </a:r>
            <a:endParaRPr lang="en-US" sz="1600" dirty="0"/>
          </a:p>
        </p:txBody>
      </p:sp>
      <p:sp>
        <p:nvSpPr>
          <p:cNvPr id="11" name="TextBox 10">
            <a:extLst>
              <a:ext uri="{FF2B5EF4-FFF2-40B4-BE49-F238E27FC236}">
                <a16:creationId xmlns:a16="http://schemas.microsoft.com/office/drawing/2014/main" id="{5DEFEBFF-8F76-4424-B8DE-6FAAD63B7946}"/>
              </a:ext>
            </a:extLst>
          </p:cNvPr>
          <p:cNvSpPr txBox="1"/>
          <p:nvPr/>
        </p:nvSpPr>
        <p:spPr bwMode="gray">
          <a:xfrm>
            <a:off x="6316350" y="3940514"/>
            <a:ext cx="572032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Sim2Real Calibration</a:t>
            </a:r>
          </a:p>
          <a:p>
            <a:pPr marL="285750" indent="-285750">
              <a:buFont typeface="Arial" panose="020B0604020202020204" pitchFamily="34" charset="0"/>
              <a:buChar char="•"/>
            </a:pPr>
            <a:r>
              <a:rPr lang="en-US" dirty="0"/>
              <a:t>Height, angle and the field of view of the simulation camera to match the real images</a:t>
            </a:r>
          </a:p>
          <a:p>
            <a:pPr marL="285750" indent="-285750">
              <a:buFont typeface="Arial" panose="020B0604020202020204" pitchFamily="34" charset="0"/>
              <a:buChar char="•"/>
            </a:pPr>
            <a:r>
              <a:rPr lang="en-US" dirty="0"/>
              <a:t>Use the same frame rate 15fps </a:t>
            </a:r>
          </a:p>
          <a:p>
            <a:pPr marL="285750" indent="-285750">
              <a:buFont typeface="Arial" panose="020B0604020202020204" pitchFamily="34" charset="0"/>
              <a:buChar char="•"/>
            </a:pPr>
            <a:r>
              <a:rPr lang="en-US" dirty="0"/>
              <a:t>Producer-consumer mechanism to ensure one action per image</a:t>
            </a:r>
          </a:p>
        </p:txBody>
      </p:sp>
    </p:spTree>
    <p:extLst>
      <p:ext uri="{BB962C8B-B14F-4D97-AF65-F5344CB8AC3E}">
        <p14:creationId xmlns:p14="http://schemas.microsoft.com/office/powerpoint/2010/main" val="149916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8287-B051-4896-B500-7C5FD9885483}"/>
              </a:ext>
            </a:extLst>
          </p:cNvPr>
          <p:cNvSpPr>
            <a:spLocks noGrp="1"/>
          </p:cNvSpPr>
          <p:nvPr>
            <p:ph type="title"/>
          </p:nvPr>
        </p:nvSpPr>
        <p:spPr>
          <a:xfrm>
            <a:off x="273538" y="144001"/>
            <a:ext cx="9784861" cy="555840"/>
          </a:xfrm>
        </p:spPr>
        <p:txBody>
          <a:bodyPr/>
          <a:lstStyle/>
          <a:p>
            <a:r>
              <a:rPr lang="en-US" dirty="0"/>
              <a:t>Sim2Real Transfer for Reinforcement Learning </a:t>
            </a:r>
            <a:r>
              <a:rPr lang="en-US" sz="1800" dirty="0"/>
              <a:t>[</a:t>
            </a:r>
            <a:r>
              <a:rPr lang="en-US" sz="1800" dirty="0" err="1"/>
              <a:t>Kaspar</a:t>
            </a:r>
            <a:r>
              <a:rPr lang="en-US" sz="1800" dirty="0"/>
              <a:t> 2020]</a:t>
            </a:r>
            <a:endParaRPr lang="en-US" dirty="0"/>
          </a:p>
        </p:txBody>
      </p:sp>
      <p:pic>
        <p:nvPicPr>
          <p:cNvPr id="5" name="Picture 4">
            <a:extLst>
              <a:ext uri="{FF2B5EF4-FFF2-40B4-BE49-F238E27FC236}">
                <a16:creationId xmlns:a16="http://schemas.microsoft.com/office/drawing/2014/main" id="{2D5EF529-A4FD-4383-A6FD-9FCB60AF9392}"/>
              </a:ext>
            </a:extLst>
          </p:cNvPr>
          <p:cNvPicPr>
            <a:picLocks noChangeAspect="1"/>
          </p:cNvPicPr>
          <p:nvPr/>
        </p:nvPicPr>
        <p:blipFill>
          <a:blip r:embed="rId2"/>
          <a:stretch>
            <a:fillRect/>
          </a:stretch>
        </p:blipFill>
        <p:spPr>
          <a:xfrm>
            <a:off x="1462180" y="954341"/>
            <a:ext cx="8621777" cy="3198648"/>
          </a:xfrm>
          <a:prstGeom prst="rect">
            <a:avLst/>
          </a:prstGeom>
        </p:spPr>
      </p:pic>
      <p:sp>
        <p:nvSpPr>
          <p:cNvPr id="7" name="TextBox 6">
            <a:extLst>
              <a:ext uri="{FF2B5EF4-FFF2-40B4-BE49-F238E27FC236}">
                <a16:creationId xmlns:a16="http://schemas.microsoft.com/office/drawing/2014/main" id="{C4ACFA3A-629C-4311-B1EA-316F728227CB}"/>
              </a:ext>
            </a:extLst>
          </p:cNvPr>
          <p:cNvSpPr txBox="1"/>
          <p:nvPr/>
        </p:nvSpPr>
        <p:spPr bwMode="gray">
          <a:xfrm>
            <a:off x="2650823" y="4407490"/>
            <a:ext cx="6244492"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Sim to Real Transfer</a:t>
            </a:r>
          </a:p>
          <a:p>
            <a:pPr marL="285750" indent="-285750">
              <a:buFont typeface="Arial" panose="020B0604020202020204" pitchFamily="34" charset="0"/>
              <a:buChar char="•"/>
            </a:pPr>
            <a:r>
              <a:rPr lang="en-US" dirty="0"/>
              <a:t>Simulation environment (</a:t>
            </a:r>
            <a:r>
              <a:rPr lang="en-US" dirty="0" err="1"/>
              <a:t>PyBullet</a:t>
            </a:r>
            <a:r>
              <a:rPr lang="en-US" dirty="0"/>
              <a:t>)</a:t>
            </a:r>
          </a:p>
          <a:p>
            <a:pPr marL="285750" indent="-285750">
              <a:buFont typeface="Arial" panose="020B0604020202020204" pitchFamily="34" charset="0"/>
              <a:buChar char="•"/>
            </a:pPr>
            <a:r>
              <a:rPr lang="en-US" dirty="0"/>
              <a:t>Dynamics and Environment Randomization</a:t>
            </a:r>
          </a:p>
          <a:p>
            <a:pPr marL="285750" indent="-285750">
              <a:buFont typeface="Arial" panose="020B0604020202020204" pitchFamily="34" charset="0"/>
              <a:buChar char="•"/>
            </a:pPr>
            <a:r>
              <a:rPr lang="en-US" dirty="0"/>
              <a:t>System Identification</a:t>
            </a:r>
          </a:p>
          <a:p>
            <a:pPr marL="285750" indent="-285750">
              <a:buFont typeface="Arial" panose="020B0604020202020204" pitchFamily="34" charset="0"/>
              <a:buChar char="•"/>
            </a:pPr>
            <a:r>
              <a:rPr lang="en-US" dirty="0"/>
              <a:t>Mitigate that initial simulation transferred to the real robot works too poorly.</a:t>
            </a:r>
          </a:p>
        </p:txBody>
      </p:sp>
      <p:sp>
        <p:nvSpPr>
          <p:cNvPr id="9" name="TextBox 8">
            <a:extLst>
              <a:ext uri="{FF2B5EF4-FFF2-40B4-BE49-F238E27FC236}">
                <a16:creationId xmlns:a16="http://schemas.microsoft.com/office/drawing/2014/main" id="{24570367-E56A-47DD-9D74-C2C26DD7CE55}"/>
              </a:ext>
            </a:extLst>
          </p:cNvPr>
          <p:cNvSpPr txBox="1"/>
          <p:nvPr/>
        </p:nvSpPr>
        <p:spPr bwMode="gray">
          <a:xfrm>
            <a:off x="0" y="6297138"/>
            <a:ext cx="11199446" cy="523220"/>
          </a:xfrm>
          <a:prstGeom prst="rect">
            <a:avLst/>
          </a:prstGeom>
          <a:noFill/>
        </p:spPr>
        <p:txBody>
          <a:bodyPr wrap="square">
            <a:spAutoFit/>
          </a:bodyPr>
          <a:lstStyle/>
          <a:p>
            <a:r>
              <a:rPr lang="en-US" sz="1400" b="0" i="0" dirty="0" err="1">
                <a:solidFill>
                  <a:srgbClr val="222222"/>
                </a:solidFill>
                <a:effectLst/>
                <a:latin typeface="Arial" panose="020B0604020202020204" pitchFamily="34" charset="0"/>
              </a:rPr>
              <a:t>Kaspar</a:t>
            </a:r>
            <a:r>
              <a:rPr lang="en-US" sz="1400" b="0" i="0" dirty="0">
                <a:solidFill>
                  <a:srgbClr val="222222"/>
                </a:solidFill>
                <a:effectLst/>
                <a:latin typeface="Arial" panose="020B0604020202020204" pitchFamily="34" charset="0"/>
              </a:rPr>
              <a:t>, M., Osorio, J. D. M., &amp; Bock, J. (2020). </a:t>
            </a:r>
            <a:r>
              <a:rPr lang="en-US" sz="1400" b="1" i="0" dirty="0">
                <a:solidFill>
                  <a:srgbClr val="222222"/>
                </a:solidFill>
                <a:effectLst/>
                <a:latin typeface="Arial" panose="020B0604020202020204" pitchFamily="34" charset="0"/>
              </a:rPr>
              <a:t>Sim2real transfer for reinforcement learning without dynamics randomization.</a:t>
            </a:r>
            <a:r>
              <a:rPr lang="en-US" sz="1400" b="0" i="0" dirty="0">
                <a:solidFill>
                  <a:srgbClr val="222222"/>
                </a:solidFill>
                <a:effectLst/>
                <a:latin typeface="Arial" panose="020B0604020202020204" pitchFamily="34" charset="0"/>
              </a:rPr>
              <a:t> In </a:t>
            </a:r>
            <a:r>
              <a:rPr lang="en-US" sz="1400" b="0" i="1" dirty="0">
                <a:solidFill>
                  <a:srgbClr val="222222"/>
                </a:solidFill>
                <a:effectLst/>
                <a:latin typeface="Arial" panose="020B0604020202020204" pitchFamily="34" charset="0"/>
              </a:rPr>
              <a:t>2020 IEEE/RSJ International Conference on Intelligent Robots and Systems (IROS)</a:t>
            </a:r>
            <a:r>
              <a:rPr lang="en-US" sz="1400" b="0" i="0" dirty="0">
                <a:solidFill>
                  <a:srgbClr val="222222"/>
                </a:solidFill>
                <a:effectLst/>
                <a:latin typeface="Arial" panose="020B0604020202020204" pitchFamily="34" charset="0"/>
              </a:rPr>
              <a:t> (pp. 4383-4388). IEEE.</a:t>
            </a:r>
            <a:endParaRPr lang="en-US" sz="14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916261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9378-9289-4596-901B-E78DABCEAF64}"/>
              </a:ext>
            </a:extLst>
          </p:cNvPr>
          <p:cNvSpPr>
            <a:spLocks noGrp="1"/>
          </p:cNvSpPr>
          <p:nvPr>
            <p:ph type="title"/>
          </p:nvPr>
        </p:nvSpPr>
        <p:spPr/>
        <p:txBody>
          <a:bodyPr/>
          <a:lstStyle/>
          <a:p>
            <a:r>
              <a:rPr lang="en-US" dirty="0"/>
              <a:t>Sim2Real Predictivity </a:t>
            </a:r>
            <a:r>
              <a:rPr lang="en-US" sz="2000" dirty="0"/>
              <a:t>[</a:t>
            </a:r>
            <a:r>
              <a:rPr lang="en-US" sz="2000" dirty="0" err="1"/>
              <a:t>Kadian</a:t>
            </a:r>
            <a:r>
              <a:rPr lang="en-US" sz="2000" dirty="0"/>
              <a:t> 2020]</a:t>
            </a:r>
            <a:endParaRPr lang="en-US" dirty="0"/>
          </a:p>
        </p:txBody>
      </p:sp>
      <p:pic>
        <p:nvPicPr>
          <p:cNvPr id="5" name="Picture 4">
            <a:extLst>
              <a:ext uri="{FF2B5EF4-FFF2-40B4-BE49-F238E27FC236}">
                <a16:creationId xmlns:a16="http://schemas.microsoft.com/office/drawing/2014/main" id="{3F4BB409-3F5C-4FEE-8F1F-D5C29A9C820A}"/>
              </a:ext>
            </a:extLst>
          </p:cNvPr>
          <p:cNvPicPr>
            <a:picLocks noChangeAspect="1"/>
          </p:cNvPicPr>
          <p:nvPr/>
        </p:nvPicPr>
        <p:blipFill>
          <a:blip r:embed="rId2"/>
          <a:stretch>
            <a:fillRect/>
          </a:stretch>
        </p:blipFill>
        <p:spPr>
          <a:xfrm>
            <a:off x="0" y="3805670"/>
            <a:ext cx="4462585" cy="3052330"/>
          </a:xfrm>
          <a:prstGeom prst="rect">
            <a:avLst/>
          </a:prstGeom>
        </p:spPr>
      </p:pic>
      <p:pic>
        <p:nvPicPr>
          <p:cNvPr id="7" name="Picture 6">
            <a:extLst>
              <a:ext uri="{FF2B5EF4-FFF2-40B4-BE49-F238E27FC236}">
                <a16:creationId xmlns:a16="http://schemas.microsoft.com/office/drawing/2014/main" id="{D8A17411-665F-4072-B6F2-32AC02D1B717}"/>
              </a:ext>
            </a:extLst>
          </p:cNvPr>
          <p:cNvPicPr>
            <a:picLocks noChangeAspect="1"/>
          </p:cNvPicPr>
          <p:nvPr/>
        </p:nvPicPr>
        <p:blipFill>
          <a:blip r:embed="rId3"/>
          <a:stretch>
            <a:fillRect/>
          </a:stretch>
        </p:blipFill>
        <p:spPr>
          <a:xfrm>
            <a:off x="112159" y="837868"/>
            <a:ext cx="8096739" cy="2895408"/>
          </a:xfrm>
          <a:prstGeom prst="rect">
            <a:avLst/>
          </a:prstGeom>
        </p:spPr>
      </p:pic>
      <p:sp>
        <p:nvSpPr>
          <p:cNvPr id="9" name="TextBox 8">
            <a:extLst>
              <a:ext uri="{FF2B5EF4-FFF2-40B4-BE49-F238E27FC236}">
                <a16:creationId xmlns:a16="http://schemas.microsoft.com/office/drawing/2014/main" id="{AAD7FF30-DF3C-4BCB-9F77-BA79AFB7D515}"/>
              </a:ext>
            </a:extLst>
          </p:cNvPr>
          <p:cNvSpPr txBox="1"/>
          <p:nvPr/>
        </p:nvSpPr>
        <p:spPr bwMode="gray">
          <a:xfrm>
            <a:off x="4326980" y="4443600"/>
            <a:ext cx="7752861" cy="1477328"/>
          </a:xfrm>
          <a:prstGeom prst="rect">
            <a:avLst/>
          </a:prstGeom>
          <a:noFill/>
          <a:ln>
            <a:solidFill>
              <a:schemeClr val="bg1">
                <a:lumMod val="65000"/>
              </a:schemeClr>
            </a:solidFill>
          </a:ln>
        </p:spPr>
        <p:txBody>
          <a:bodyPr wrap="square">
            <a:spAutoFit/>
          </a:bodyPr>
          <a:lstStyle/>
          <a:p>
            <a:r>
              <a:rPr lang="en-US" b="1" dirty="0"/>
              <a:t>Solution: </a:t>
            </a:r>
            <a:r>
              <a:rPr lang="en-US" dirty="0"/>
              <a:t>Their experiments show that it is possible to tune simulation parameters to improve sim2real predictivity (improving </a:t>
            </a:r>
            <a:r>
              <a:rPr lang="en-US" dirty="0" err="1"/>
              <a:t>SRCC_Succ</a:t>
            </a:r>
            <a:r>
              <a:rPr lang="en-US" dirty="0"/>
              <a:t> from 0.18 to 0.844) – increasing confidence that in-simulation comparisons will translate to deployed systems in reality.</a:t>
            </a:r>
          </a:p>
        </p:txBody>
      </p:sp>
      <p:sp>
        <p:nvSpPr>
          <p:cNvPr id="11" name="TextBox 10">
            <a:extLst>
              <a:ext uri="{FF2B5EF4-FFF2-40B4-BE49-F238E27FC236}">
                <a16:creationId xmlns:a16="http://schemas.microsoft.com/office/drawing/2014/main" id="{1A6C1527-3A87-480B-A0DC-A38AF85635DB}"/>
              </a:ext>
            </a:extLst>
          </p:cNvPr>
          <p:cNvSpPr txBox="1"/>
          <p:nvPr/>
        </p:nvSpPr>
        <p:spPr bwMode="gray">
          <a:xfrm>
            <a:off x="8183872" y="2239362"/>
            <a:ext cx="3895969" cy="2031325"/>
          </a:xfrm>
          <a:prstGeom prst="rect">
            <a:avLst/>
          </a:prstGeom>
          <a:noFill/>
          <a:ln>
            <a:solidFill>
              <a:schemeClr val="bg1">
                <a:lumMod val="65000"/>
              </a:schemeClr>
            </a:solidFill>
          </a:ln>
        </p:spPr>
        <p:txBody>
          <a:bodyPr wrap="square">
            <a:spAutoFit/>
          </a:bodyPr>
          <a:lstStyle/>
          <a:p>
            <a:r>
              <a:rPr lang="en-US" b="1" dirty="0"/>
              <a:t>Reason: </a:t>
            </a:r>
            <a:r>
              <a:rPr lang="en-US" dirty="0"/>
              <a:t>The gap is largely due to AI agents learning to exploit simulator imperfections – abusing collision dynamics to ‘slide’ along walls , leading to shortcuts, through otherwise non-navigable space.</a:t>
            </a:r>
          </a:p>
        </p:txBody>
      </p:sp>
      <p:sp>
        <p:nvSpPr>
          <p:cNvPr id="13" name="TextBox 12">
            <a:extLst>
              <a:ext uri="{FF2B5EF4-FFF2-40B4-BE49-F238E27FC236}">
                <a16:creationId xmlns:a16="http://schemas.microsoft.com/office/drawing/2014/main" id="{F8253499-117D-415C-A22D-1B2FA260E44A}"/>
              </a:ext>
            </a:extLst>
          </p:cNvPr>
          <p:cNvSpPr txBox="1"/>
          <p:nvPr/>
        </p:nvSpPr>
        <p:spPr bwMode="gray">
          <a:xfrm>
            <a:off x="4439139" y="6020132"/>
            <a:ext cx="7752861" cy="738664"/>
          </a:xfrm>
          <a:prstGeom prst="rect">
            <a:avLst/>
          </a:prstGeom>
          <a:noFill/>
        </p:spPr>
        <p:txBody>
          <a:bodyPr wrap="square">
            <a:spAutoFit/>
          </a:bodyPr>
          <a:lstStyle/>
          <a:p>
            <a:r>
              <a:rPr lang="en-US" sz="1400" b="0" i="0" dirty="0" err="1">
                <a:solidFill>
                  <a:srgbClr val="222222"/>
                </a:solidFill>
                <a:effectLst/>
                <a:latin typeface="Arial" panose="020B0604020202020204" pitchFamily="34" charset="0"/>
              </a:rPr>
              <a:t>Kadian</a:t>
            </a:r>
            <a:r>
              <a:rPr lang="en-US" sz="1400" b="0" i="0" dirty="0">
                <a:solidFill>
                  <a:srgbClr val="222222"/>
                </a:solidFill>
                <a:effectLst/>
                <a:latin typeface="Arial" panose="020B0604020202020204" pitchFamily="34" charset="0"/>
              </a:rPr>
              <a:t>, A., Truong, J., </a:t>
            </a:r>
            <a:r>
              <a:rPr lang="en-US" sz="1400" b="0" i="0" dirty="0" err="1">
                <a:solidFill>
                  <a:srgbClr val="222222"/>
                </a:solidFill>
                <a:effectLst/>
                <a:latin typeface="Arial" panose="020B0604020202020204" pitchFamily="34" charset="0"/>
              </a:rPr>
              <a:t>Gokaslan</a:t>
            </a:r>
            <a:r>
              <a:rPr lang="en-US" sz="1400" b="0" i="0" dirty="0">
                <a:solidFill>
                  <a:srgbClr val="222222"/>
                </a:solidFill>
                <a:effectLst/>
                <a:latin typeface="Arial" panose="020B0604020202020204" pitchFamily="34" charset="0"/>
              </a:rPr>
              <a:t>, A., Clegg, A., </a:t>
            </a:r>
            <a:r>
              <a:rPr lang="en-US" sz="1400" b="0" i="0" dirty="0" err="1">
                <a:solidFill>
                  <a:srgbClr val="222222"/>
                </a:solidFill>
                <a:effectLst/>
                <a:latin typeface="Arial" panose="020B0604020202020204" pitchFamily="34" charset="0"/>
              </a:rPr>
              <a:t>Wijmans</a:t>
            </a:r>
            <a:r>
              <a:rPr lang="en-US" sz="1400" b="0" i="0" dirty="0">
                <a:solidFill>
                  <a:srgbClr val="222222"/>
                </a:solidFill>
                <a:effectLst/>
                <a:latin typeface="Arial" panose="020B0604020202020204" pitchFamily="34" charset="0"/>
              </a:rPr>
              <a:t>, E., Lee, S., ... &amp; Batra, D. (2020). </a:t>
            </a:r>
            <a:r>
              <a:rPr lang="en-US" sz="1400" b="1" i="0" dirty="0">
                <a:solidFill>
                  <a:srgbClr val="222222"/>
                </a:solidFill>
                <a:effectLst/>
                <a:latin typeface="Arial" panose="020B0604020202020204" pitchFamily="34" charset="0"/>
              </a:rPr>
              <a:t>Sim2Real predictivity: Does evaluation in simulation predict real-world performance?</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IEEE Robotics and Automation Letters</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5</a:t>
            </a:r>
            <a:r>
              <a:rPr lang="en-US" sz="1400" b="0" i="0" dirty="0">
                <a:solidFill>
                  <a:srgbClr val="222222"/>
                </a:solidFill>
                <a:effectLst/>
                <a:latin typeface="Arial" panose="020B0604020202020204" pitchFamily="34" charset="0"/>
              </a:rPr>
              <a:t>(4), 6670-6677.</a:t>
            </a:r>
          </a:p>
        </p:txBody>
      </p:sp>
      <p:sp>
        <p:nvSpPr>
          <p:cNvPr id="15" name="TextBox 14">
            <a:extLst>
              <a:ext uri="{FF2B5EF4-FFF2-40B4-BE49-F238E27FC236}">
                <a16:creationId xmlns:a16="http://schemas.microsoft.com/office/drawing/2014/main" id="{BA3B6C61-F5B4-4B18-AFB5-D17003C66FB0}"/>
              </a:ext>
            </a:extLst>
          </p:cNvPr>
          <p:cNvSpPr txBox="1"/>
          <p:nvPr/>
        </p:nvSpPr>
        <p:spPr bwMode="gray">
          <a:xfrm>
            <a:off x="8208898" y="1039033"/>
            <a:ext cx="3764271" cy="923330"/>
          </a:xfrm>
          <a:prstGeom prst="rect">
            <a:avLst/>
          </a:prstGeom>
          <a:noFill/>
          <a:ln>
            <a:solidFill>
              <a:schemeClr val="bg1">
                <a:lumMod val="65000"/>
              </a:schemeClr>
            </a:solidFill>
          </a:ln>
        </p:spPr>
        <p:txBody>
          <a:bodyPr wrap="square">
            <a:spAutoFit/>
          </a:bodyPr>
          <a:lstStyle/>
          <a:p>
            <a:r>
              <a:rPr lang="en-US" b="1" dirty="0"/>
              <a:t>Problem:  </a:t>
            </a:r>
            <a:r>
              <a:rPr lang="en-US" dirty="0"/>
              <a:t>Sim-vs-Real Correlation Coefficient (SRCC) to quantify predictivity = </a:t>
            </a:r>
            <a:r>
              <a:rPr lang="en-US" b="1" dirty="0">
                <a:solidFill>
                  <a:schemeClr val="accent1"/>
                </a:solidFill>
              </a:rPr>
              <a:t>0.18</a:t>
            </a:r>
          </a:p>
        </p:txBody>
      </p:sp>
    </p:spTree>
    <p:extLst>
      <p:ext uri="{BB962C8B-B14F-4D97-AF65-F5344CB8AC3E}">
        <p14:creationId xmlns:p14="http://schemas.microsoft.com/office/powerpoint/2010/main" val="89988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4226-1615-4B1E-BA6A-56C21762DA82}"/>
              </a:ext>
            </a:extLst>
          </p:cNvPr>
          <p:cNvSpPr>
            <a:spLocks noGrp="1"/>
          </p:cNvSpPr>
          <p:nvPr>
            <p:ph type="title"/>
          </p:nvPr>
        </p:nvSpPr>
        <p:spPr/>
        <p:txBody>
          <a:bodyPr/>
          <a:lstStyle/>
          <a:p>
            <a:r>
              <a:rPr lang="en-US" dirty="0"/>
              <a:t>Further readings recommended</a:t>
            </a:r>
          </a:p>
        </p:txBody>
      </p:sp>
      <p:sp>
        <p:nvSpPr>
          <p:cNvPr id="3" name="Content Placeholder 2">
            <a:extLst>
              <a:ext uri="{FF2B5EF4-FFF2-40B4-BE49-F238E27FC236}">
                <a16:creationId xmlns:a16="http://schemas.microsoft.com/office/drawing/2014/main" id="{6086F09B-8D16-4CB2-96C8-4D31CCA838AE}"/>
              </a:ext>
            </a:extLst>
          </p:cNvPr>
          <p:cNvSpPr>
            <a:spLocks noGrp="1"/>
          </p:cNvSpPr>
          <p:nvPr>
            <p:ph idx="1"/>
          </p:nvPr>
        </p:nvSpPr>
        <p:spPr>
          <a:xfrm>
            <a:off x="478369" y="939769"/>
            <a:ext cx="11473384" cy="5628336"/>
          </a:xfrm>
        </p:spPr>
        <p:txBody>
          <a:bodyPr/>
          <a:lstStyle/>
          <a:p>
            <a:r>
              <a:rPr lang="en-US" b="0" i="0" dirty="0" err="1">
                <a:solidFill>
                  <a:srgbClr val="222222"/>
                </a:solidFill>
                <a:effectLst/>
                <a:latin typeface="Arial" panose="020B0604020202020204" pitchFamily="34" charset="0"/>
              </a:rPr>
              <a:t>Traoré</a:t>
            </a:r>
            <a:r>
              <a:rPr lang="en-US" b="0" i="0" dirty="0">
                <a:solidFill>
                  <a:srgbClr val="222222"/>
                </a:solidFill>
                <a:effectLst/>
                <a:latin typeface="Arial" panose="020B0604020202020204" pitchFamily="34" charset="0"/>
              </a:rPr>
              <a:t>, R., </a:t>
            </a:r>
            <a:r>
              <a:rPr lang="en-US" b="0" i="0" dirty="0" err="1">
                <a:solidFill>
                  <a:srgbClr val="222222"/>
                </a:solidFill>
                <a:effectLst/>
                <a:latin typeface="Arial" panose="020B0604020202020204" pitchFamily="34" charset="0"/>
              </a:rPr>
              <a:t>Caselles</a:t>
            </a:r>
            <a:r>
              <a:rPr lang="en-US" b="0" i="0" dirty="0">
                <a:solidFill>
                  <a:srgbClr val="222222"/>
                </a:solidFill>
                <a:effectLst/>
                <a:latin typeface="Arial" panose="020B0604020202020204" pitchFamily="34" charset="0"/>
              </a:rPr>
              <a:t>-Dupré, H., </a:t>
            </a:r>
            <a:r>
              <a:rPr lang="en-US" b="0" i="0" dirty="0" err="1">
                <a:solidFill>
                  <a:srgbClr val="222222"/>
                </a:solidFill>
                <a:effectLst/>
                <a:latin typeface="Arial" panose="020B0604020202020204" pitchFamily="34" charset="0"/>
              </a:rPr>
              <a:t>Lesort</a:t>
            </a:r>
            <a:r>
              <a:rPr lang="en-US" b="0" i="0" dirty="0">
                <a:solidFill>
                  <a:srgbClr val="222222"/>
                </a:solidFill>
                <a:effectLst/>
                <a:latin typeface="Arial" panose="020B0604020202020204" pitchFamily="34" charset="0"/>
              </a:rPr>
              <a:t>, T., Sun, T., Díaz-Rodríguez, N., &amp; </a:t>
            </a:r>
            <a:r>
              <a:rPr lang="en-US" b="0" i="0" dirty="0" err="1">
                <a:solidFill>
                  <a:srgbClr val="222222"/>
                </a:solidFill>
                <a:effectLst/>
                <a:latin typeface="Arial" panose="020B0604020202020204" pitchFamily="34" charset="0"/>
              </a:rPr>
              <a:t>Filliat</a:t>
            </a:r>
            <a:r>
              <a:rPr lang="en-US" b="0" i="0" dirty="0">
                <a:solidFill>
                  <a:srgbClr val="222222"/>
                </a:solidFill>
                <a:effectLst/>
                <a:latin typeface="Arial" panose="020B0604020202020204" pitchFamily="34" charset="0"/>
              </a:rPr>
              <a:t>, D. (2019). </a:t>
            </a:r>
            <a:r>
              <a:rPr lang="en-US" b="1" i="0" dirty="0">
                <a:solidFill>
                  <a:srgbClr val="222222"/>
                </a:solidFill>
                <a:effectLst/>
                <a:latin typeface="Arial" panose="020B0604020202020204" pitchFamily="34" charset="0"/>
              </a:rPr>
              <a:t>Continual reinforcement learning deployed in real-life using policy distillation and sim2real transfer</a:t>
            </a:r>
            <a:endParaRPr lang="en-US" dirty="0">
              <a:solidFill>
                <a:srgbClr val="222222"/>
              </a:solidFill>
              <a:latin typeface="Arial" panose="020B0604020202020204" pitchFamily="34" charset="0"/>
            </a:endParaRP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Xiao, C., Lu, P., &amp; He, Q. (2021</a:t>
            </a:r>
            <a:r>
              <a:rPr lang="en-US" b="1" i="0" dirty="0">
                <a:solidFill>
                  <a:srgbClr val="222222"/>
                </a:solidFill>
                <a:effectLst/>
                <a:latin typeface="Arial" panose="020B0604020202020204" pitchFamily="34" charset="0"/>
              </a:rPr>
              <a:t>). Flying Through a Narrow Gap Using End-to-End Deep Reinforcement Learning Augmented With Curriculum Learning and Sim2Real</a:t>
            </a:r>
            <a:r>
              <a:rPr lang="en-US" b="0" i="0" dirty="0">
                <a:solidFill>
                  <a:srgbClr val="222222"/>
                </a:solidFill>
                <a:effectLst/>
                <a:latin typeface="Arial" panose="020B0604020202020204" pitchFamily="34" charset="0"/>
              </a:rPr>
              <a:t>. </a:t>
            </a:r>
          </a:p>
          <a:p>
            <a:r>
              <a:rPr lang="en-US" b="0" i="1" dirty="0">
                <a:solidFill>
                  <a:srgbClr val="222222"/>
                </a:solidFill>
                <a:effectLst/>
                <a:latin typeface="Arial" panose="020B0604020202020204" pitchFamily="34" charset="0"/>
              </a:rPr>
              <a:t>IEEE Transactions on Neural Networks and Learning Systems</a:t>
            </a:r>
            <a:r>
              <a:rPr lang="en-US" b="0" i="0" dirty="0">
                <a:solidFill>
                  <a:srgbClr val="222222"/>
                </a:solidFill>
                <a:effectLst/>
                <a:latin typeface="Arial" panose="020B0604020202020204" pitchFamily="34" charset="0"/>
              </a:rPr>
              <a:t>.</a:t>
            </a:r>
          </a:p>
          <a:p>
            <a:endParaRPr lang="en-US" b="0" i="0" dirty="0">
              <a:solidFill>
                <a:srgbClr val="222222"/>
              </a:solidFill>
              <a:effectLst/>
              <a:latin typeface="Arial" panose="020B0604020202020204" pitchFamily="34" charset="0"/>
            </a:endParaRPr>
          </a:p>
          <a:p>
            <a:r>
              <a:rPr lang="en-US" b="1" i="0" u="sng" dirty="0">
                <a:solidFill>
                  <a:srgbClr val="222222"/>
                </a:solidFill>
                <a:effectLst/>
                <a:latin typeface="Arial" panose="020B0604020202020204" pitchFamily="34" charset="0"/>
              </a:rPr>
              <a:t>Read in more detail and check citations</a:t>
            </a:r>
          </a:p>
          <a:p>
            <a:r>
              <a:rPr lang="en-US" sz="1600" b="0" i="0" dirty="0" err="1">
                <a:solidFill>
                  <a:srgbClr val="222222"/>
                </a:solidFill>
                <a:effectLst/>
                <a:latin typeface="Arial" panose="020B0604020202020204" pitchFamily="34" charset="0"/>
              </a:rPr>
              <a:t>Kaspar</a:t>
            </a:r>
            <a:r>
              <a:rPr lang="en-US" sz="1600" b="0" i="0" dirty="0">
                <a:solidFill>
                  <a:srgbClr val="222222"/>
                </a:solidFill>
                <a:effectLst/>
                <a:latin typeface="Arial" panose="020B0604020202020204" pitchFamily="34" charset="0"/>
              </a:rPr>
              <a:t>, M., Osorio, J. D. M., &amp; Bock, J. (2020). </a:t>
            </a:r>
            <a:r>
              <a:rPr lang="en-US" sz="1600" b="1" i="0" dirty="0">
                <a:solidFill>
                  <a:srgbClr val="222222"/>
                </a:solidFill>
                <a:effectLst/>
                <a:latin typeface="Arial" panose="020B0604020202020204" pitchFamily="34" charset="0"/>
              </a:rPr>
              <a:t>Sim2real transfer for reinforcement learning without dynamics randomization.</a:t>
            </a:r>
            <a:r>
              <a:rPr lang="en-US" sz="1600" b="0" i="0" dirty="0">
                <a:solidFill>
                  <a:srgbClr val="222222"/>
                </a:solidFill>
                <a:effectLst/>
                <a:latin typeface="Arial" panose="020B0604020202020204" pitchFamily="34" charset="0"/>
              </a:rPr>
              <a:t> In </a:t>
            </a:r>
            <a:r>
              <a:rPr lang="en-US" sz="1600" b="0" i="1" dirty="0">
                <a:solidFill>
                  <a:srgbClr val="222222"/>
                </a:solidFill>
                <a:effectLst/>
                <a:latin typeface="Arial" panose="020B0604020202020204" pitchFamily="34" charset="0"/>
              </a:rPr>
              <a:t>2020 IEEE/RSJ International Conference on Intelligent Robots and Systems (IROS)</a:t>
            </a:r>
            <a:r>
              <a:rPr lang="en-US" sz="1600" b="0" i="0" dirty="0">
                <a:solidFill>
                  <a:srgbClr val="222222"/>
                </a:solidFill>
                <a:effectLst/>
                <a:latin typeface="Arial" panose="020B0604020202020204" pitchFamily="34" charset="0"/>
              </a:rPr>
              <a:t> (pp. 4383-4388). IEEE.</a:t>
            </a:r>
            <a:endParaRPr lang="en-US" sz="1600" dirty="0">
              <a:solidFill>
                <a:srgbClr val="222222"/>
              </a:solidFill>
              <a:latin typeface="Arial" panose="020B0604020202020204" pitchFamily="34" charset="0"/>
            </a:endParaRPr>
          </a:p>
          <a:p>
            <a:r>
              <a:rPr lang="en-US" sz="1600" b="0" i="0" dirty="0" err="1">
                <a:solidFill>
                  <a:srgbClr val="222222"/>
                </a:solidFill>
                <a:effectLst/>
                <a:latin typeface="Arial" panose="020B0604020202020204" pitchFamily="34" charset="0"/>
              </a:rPr>
              <a:t>Kadian</a:t>
            </a:r>
            <a:r>
              <a:rPr lang="en-US" sz="1600" b="0" i="0" dirty="0">
                <a:solidFill>
                  <a:srgbClr val="222222"/>
                </a:solidFill>
                <a:effectLst/>
                <a:latin typeface="Arial" panose="020B0604020202020204" pitchFamily="34" charset="0"/>
              </a:rPr>
              <a:t>, A., Truong, J., </a:t>
            </a:r>
            <a:r>
              <a:rPr lang="en-US" sz="1600" b="0" i="0" dirty="0" err="1">
                <a:solidFill>
                  <a:srgbClr val="222222"/>
                </a:solidFill>
                <a:effectLst/>
                <a:latin typeface="Arial" panose="020B0604020202020204" pitchFamily="34" charset="0"/>
              </a:rPr>
              <a:t>Gokaslan</a:t>
            </a:r>
            <a:r>
              <a:rPr lang="en-US" sz="1600" b="0" i="0" dirty="0">
                <a:solidFill>
                  <a:srgbClr val="222222"/>
                </a:solidFill>
                <a:effectLst/>
                <a:latin typeface="Arial" panose="020B0604020202020204" pitchFamily="34" charset="0"/>
              </a:rPr>
              <a:t>, A., Clegg, A., </a:t>
            </a:r>
            <a:r>
              <a:rPr lang="en-US" sz="1600" b="0" i="0" dirty="0" err="1">
                <a:solidFill>
                  <a:srgbClr val="222222"/>
                </a:solidFill>
                <a:effectLst/>
                <a:latin typeface="Arial" panose="020B0604020202020204" pitchFamily="34" charset="0"/>
              </a:rPr>
              <a:t>Wijmans</a:t>
            </a:r>
            <a:r>
              <a:rPr lang="en-US" sz="1600" b="0" i="0" dirty="0">
                <a:solidFill>
                  <a:srgbClr val="222222"/>
                </a:solidFill>
                <a:effectLst/>
                <a:latin typeface="Arial" panose="020B0604020202020204" pitchFamily="34" charset="0"/>
              </a:rPr>
              <a:t>, E., Lee, S., ... &amp; Batra, D. (2020). </a:t>
            </a:r>
            <a:r>
              <a:rPr lang="en-US" sz="1600" b="1" i="0" dirty="0">
                <a:solidFill>
                  <a:srgbClr val="222222"/>
                </a:solidFill>
                <a:effectLst/>
                <a:latin typeface="Arial" panose="020B0604020202020204" pitchFamily="34" charset="0"/>
              </a:rPr>
              <a:t>Sim2Real predictivity: Does evaluation in simulation predict real-world performance?</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IEEE Robotics and Automation Letters</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5</a:t>
            </a:r>
            <a:r>
              <a:rPr lang="en-US" sz="1600" b="0" i="0" dirty="0">
                <a:solidFill>
                  <a:srgbClr val="222222"/>
                </a:solidFill>
                <a:effectLst/>
                <a:latin typeface="Arial" panose="020B0604020202020204" pitchFamily="34" charset="0"/>
              </a:rPr>
              <a:t>(4), 6670-6677.</a:t>
            </a:r>
          </a:p>
          <a:p>
            <a:r>
              <a:rPr lang="en-US" sz="1600" b="0" i="0" dirty="0">
                <a:solidFill>
                  <a:srgbClr val="222222"/>
                </a:solidFill>
                <a:effectLst/>
                <a:latin typeface="Arial" panose="020B0604020202020204" pitchFamily="34" charset="0"/>
              </a:rPr>
              <a:t>Balaji, B., Mallya, S., </a:t>
            </a:r>
            <a:r>
              <a:rPr lang="en-US" sz="1600" b="0" i="0" dirty="0" err="1">
                <a:solidFill>
                  <a:srgbClr val="222222"/>
                </a:solidFill>
                <a:effectLst/>
                <a:latin typeface="Arial" panose="020B0604020202020204" pitchFamily="34" charset="0"/>
              </a:rPr>
              <a:t>Genc</a:t>
            </a:r>
            <a:r>
              <a:rPr lang="en-US" sz="1600" b="0" i="0" dirty="0">
                <a:solidFill>
                  <a:srgbClr val="222222"/>
                </a:solidFill>
                <a:effectLst/>
                <a:latin typeface="Arial" panose="020B0604020202020204" pitchFamily="34" charset="0"/>
              </a:rPr>
              <a:t>, S., Gupta, S., Dirac, L., </a:t>
            </a:r>
            <a:r>
              <a:rPr lang="en-US" sz="1600" b="0" i="0" dirty="0" err="1">
                <a:solidFill>
                  <a:srgbClr val="222222"/>
                </a:solidFill>
                <a:effectLst/>
                <a:latin typeface="Arial" panose="020B0604020202020204" pitchFamily="34" charset="0"/>
              </a:rPr>
              <a:t>Khare</a:t>
            </a:r>
            <a:r>
              <a:rPr lang="en-US" sz="1600" b="0" i="0" dirty="0">
                <a:solidFill>
                  <a:srgbClr val="222222"/>
                </a:solidFill>
                <a:effectLst/>
                <a:latin typeface="Arial" panose="020B0604020202020204" pitchFamily="34" charset="0"/>
              </a:rPr>
              <a:t>, V., ... &amp; </a:t>
            </a:r>
            <a:r>
              <a:rPr lang="en-US" sz="1600" b="0" i="0" dirty="0" err="1">
                <a:solidFill>
                  <a:srgbClr val="222222"/>
                </a:solidFill>
                <a:effectLst/>
                <a:latin typeface="Arial" panose="020B0604020202020204" pitchFamily="34" charset="0"/>
              </a:rPr>
              <a:t>Karuppasamy</a:t>
            </a:r>
            <a:r>
              <a:rPr lang="en-US" sz="1600" b="0" i="0" dirty="0">
                <a:solidFill>
                  <a:srgbClr val="222222"/>
                </a:solidFill>
                <a:effectLst/>
                <a:latin typeface="Arial" panose="020B0604020202020204" pitchFamily="34" charset="0"/>
              </a:rPr>
              <a:t>, D. (2019</a:t>
            </a:r>
            <a:r>
              <a:rPr lang="en-US" sz="1600" b="1" i="0" dirty="0">
                <a:solidFill>
                  <a:srgbClr val="222222"/>
                </a:solidFill>
                <a:effectLst/>
                <a:latin typeface="Arial" panose="020B0604020202020204" pitchFamily="34" charset="0"/>
              </a:rPr>
              <a:t>). </a:t>
            </a:r>
            <a:r>
              <a:rPr lang="en-US" sz="1600" b="1" i="0" dirty="0" err="1">
                <a:solidFill>
                  <a:srgbClr val="222222"/>
                </a:solidFill>
                <a:effectLst/>
                <a:latin typeface="Arial" panose="020B0604020202020204" pitchFamily="34" charset="0"/>
              </a:rPr>
              <a:t>Deepracer</a:t>
            </a:r>
            <a:r>
              <a:rPr lang="en-US" sz="1600" b="1" i="0" dirty="0">
                <a:solidFill>
                  <a:srgbClr val="222222"/>
                </a:solidFill>
                <a:effectLst/>
                <a:latin typeface="Arial" panose="020B0604020202020204" pitchFamily="34" charset="0"/>
              </a:rPr>
              <a:t>: Educational autonomous racing platform for experimentation with sim2real reinforcement learning</a:t>
            </a:r>
            <a:r>
              <a:rPr lang="en-US" sz="1600" b="0" i="0" dirty="0">
                <a:solidFill>
                  <a:srgbClr val="222222"/>
                </a:solidFill>
                <a:effectLst/>
                <a:latin typeface="Arial" panose="020B0604020202020204" pitchFamily="34" charset="0"/>
              </a:rPr>
              <a:t>.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arXiv:1911.01562</a:t>
            </a:r>
            <a:r>
              <a:rPr lang="en-US" sz="1600" b="0" i="0" dirty="0">
                <a:solidFill>
                  <a:srgbClr val="222222"/>
                </a:solidFill>
                <a:effectLst/>
                <a:latin typeface="Arial" panose="020B0604020202020204" pitchFamily="34" charset="0"/>
              </a:rPr>
              <a:t>.</a:t>
            </a:r>
          </a:p>
        </p:txBody>
      </p:sp>
      <p:sp>
        <p:nvSpPr>
          <p:cNvPr id="4" name="TextBox 3">
            <a:extLst>
              <a:ext uri="{FF2B5EF4-FFF2-40B4-BE49-F238E27FC236}">
                <a16:creationId xmlns:a16="http://schemas.microsoft.com/office/drawing/2014/main" id="{33BE7D7F-AC40-4D26-9336-90B0F41BF4C9}"/>
              </a:ext>
            </a:extLst>
          </p:cNvPr>
          <p:cNvSpPr txBox="1"/>
          <p:nvPr/>
        </p:nvSpPr>
        <p:spPr bwMode="gray">
          <a:xfrm>
            <a:off x="3415325" y="1684160"/>
            <a:ext cx="7940429" cy="369332"/>
          </a:xfrm>
          <a:prstGeom prst="rect">
            <a:avLst/>
          </a:prstGeom>
          <a:solidFill>
            <a:schemeClr val="accent3">
              <a:lumMod val="60000"/>
              <a:lumOff val="40000"/>
            </a:schemeClr>
          </a:solidFill>
          <a:ln>
            <a:solidFill>
              <a:schemeClr val="accent3">
                <a:lumMod val="50000"/>
              </a:schemeClr>
            </a:solidFill>
          </a:ln>
        </p:spPr>
        <p:txBody>
          <a:bodyPr wrap="square">
            <a:spAutoFit/>
          </a:bodyPr>
          <a:lstStyle/>
          <a:p>
            <a:pPr algn="ctr"/>
            <a:r>
              <a:rPr lang="en-US" b="1" dirty="0"/>
              <a:t>How to prevent catastrophic forgetting in sim2real</a:t>
            </a:r>
            <a:endParaRPr lang="en-US" dirty="0"/>
          </a:p>
        </p:txBody>
      </p:sp>
      <p:pic>
        <p:nvPicPr>
          <p:cNvPr id="6" name="Picture 5">
            <a:extLst>
              <a:ext uri="{FF2B5EF4-FFF2-40B4-BE49-F238E27FC236}">
                <a16:creationId xmlns:a16="http://schemas.microsoft.com/office/drawing/2014/main" id="{6CB9FCBF-4D20-4A30-934C-5C09CCFB3F06}"/>
              </a:ext>
            </a:extLst>
          </p:cNvPr>
          <p:cNvPicPr>
            <a:picLocks noChangeAspect="1"/>
          </p:cNvPicPr>
          <p:nvPr/>
        </p:nvPicPr>
        <p:blipFill>
          <a:blip r:embed="rId2"/>
          <a:stretch>
            <a:fillRect/>
          </a:stretch>
        </p:blipFill>
        <p:spPr>
          <a:xfrm>
            <a:off x="7612185" y="2481570"/>
            <a:ext cx="3549021" cy="1894860"/>
          </a:xfrm>
          <a:prstGeom prst="rect">
            <a:avLst/>
          </a:prstGeom>
          <a:ln>
            <a:solidFill>
              <a:schemeClr val="accent3">
                <a:lumMod val="50000"/>
              </a:schemeClr>
            </a:solidFill>
          </a:ln>
        </p:spPr>
      </p:pic>
    </p:spTree>
    <p:extLst>
      <p:ext uri="{BB962C8B-B14F-4D97-AF65-F5344CB8AC3E}">
        <p14:creationId xmlns:p14="http://schemas.microsoft.com/office/powerpoint/2010/main" val="2593839450"/>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MasterSlides</Template>
  <TotalTime>2442</TotalTime>
  <Words>1723</Words>
  <Application>Microsoft Office PowerPoint</Application>
  <PresentationFormat>Widescreen</PresentationFormat>
  <Paragraphs>200</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Verdana</vt:lpstr>
      <vt:lpstr>Wingdings</vt:lpstr>
      <vt:lpstr>HPI PPT-Template</vt:lpstr>
      <vt:lpstr>Winter Term 21/22 Adversarial Self-Supervised Learning with Digital Twins  Lecture-5:Sim2Real</vt:lpstr>
      <vt:lpstr>Infrastructure to run experiments</vt:lpstr>
      <vt:lpstr>Operating in Sparse, Safety Critical, Uncertainty World</vt:lpstr>
      <vt:lpstr>Advantages of Simulated Data</vt:lpstr>
      <vt:lpstr>However, simulation is also difficult</vt:lpstr>
      <vt:lpstr>DeepRacer [Balaji 2019]</vt:lpstr>
      <vt:lpstr>Sim2Real Transfer for Reinforcement Learning [Kaspar 2020]</vt:lpstr>
      <vt:lpstr>Sim2Real Predictivity [Kadian 2020]</vt:lpstr>
      <vt:lpstr>Further readings recommended</vt:lpstr>
      <vt:lpstr>Why do we need a simulation of the world?</vt:lpstr>
      <vt:lpstr>Definitions (informal)</vt:lpstr>
      <vt:lpstr>Hidden Markov Model - HMM</vt:lpstr>
      <vt:lpstr>Partial Observable Markov Decision Process - POMDP</vt:lpstr>
      <vt:lpstr>Preliminary Work-Packages</vt:lpstr>
      <vt:lpstr>Project Goals - Research Problems</vt:lpstr>
      <vt:lpstr>Next tasks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Term 2020  Online Learning for  Self-Healing and  Self-Optimization   Org &amp; Introduction</dc:title>
  <dc:creator>Christian Adriano</dc:creator>
  <cp:lastModifiedBy>Christian Adriano</cp:lastModifiedBy>
  <cp:revision>181</cp:revision>
  <dcterms:created xsi:type="dcterms:W3CDTF">2020-04-21T18:34:08Z</dcterms:created>
  <dcterms:modified xsi:type="dcterms:W3CDTF">2021-11-10T11:36:15Z</dcterms:modified>
</cp:coreProperties>
</file>