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16" r:id="rId2"/>
    <p:sldId id="261" r:id="rId3"/>
    <p:sldId id="491" r:id="rId4"/>
    <p:sldId id="492" r:id="rId5"/>
    <p:sldId id="493" r:id="rId6"/>
    <p:sldId id="494" r:id="rId7"/>
    <p:sldId id="495" r:id="rId8"/>
    <p:sldId id="496" r:id="rId9"/>
    <p:sldId id="300" r:id="rId10"/>
    <p:sldId id="301" r:id="rId11"/>
    <p:sldId id="302" r:id="rId12"/>
    <p:sldId id="303" r:id="rId13"/>
    <p:sldId id="304" r:id="rId14"/>
    <p:sldId id="305" r:id="rId15"/>
    <p:sldId id="306" r:id="rId16"/>
    <p:sldId id="307" r:id="rId17"/>
    <p:sldId id="308" r:id="rId18"/>
    <p:sldId id="309" r:id="rId19"/>
    <p:sldId id="310" r:id="rId20"/>
    <p:sldId id="260" r:id="rId21"/>
    <p:sldId id="311" r:id="rId22"/>
    <p:sldId id="312" r:id="rId23"/>
    <p:sldId id="313" r:id="rId24"/>
    <p:sldId id="314" r:id="rId25"/>
    <p:sldId id="315" r:id="rId26"/>
    <p:sldId id="262" r:id="rId27"/>
    <p:sldId id="497" r:id="rId28"/>
    <p:sldId id="4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65" autoAdjust="0"/>
    <p:restoredTop sz="73705" autoAdjust="0"/>
  </p:normalViewPr>
  <p:slideViewPr>
    <p:cSldViewPr snapToGrid="0">
      <p:cViewPr varScale="1">
        <p:scale>
          <a:sx n="47" d="100"/>
          <a:sy n="47" d="100"/>
        </p:scale>
        <p:origin x="201" y="42"/>
      </p:cViewPr>
      <p:guideLst/>
    </p:cSldViewPr>
  </p:slideViewPr>
  <p:notesTextViewPr>
    <p:cViewPr>
      <p:scale>
        <a:sx n="1" d="1"/>
        <a:sy n="1" d="1"/>
      </p:scale>
      <p:origin x="0" y="-124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D082D-BBCD-481C-A7DE-212F37A75249}"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D6992-95B8-421A-A0EE-FC9CB6B4B801}" type="slidenum">
              <a:rPr lang="en-US" smtClean="0"/>
              <a:t>‹#›</a:t>
            </a:fld>
            <a:endParaRPr lang="en-US"/>
          </a:p>
        </p:txBody>
      </p:sp>
    </p:spTree>
    <p:extLst>
      <p:ext uri="{BB962C8B-B14F-4D97-AF65-F5344CB8AC3E}">
        <p14:creationId xmlns:p14="http://schemas.microsoft.com/office/powerpoint/2010/main" val="260426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0992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35803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762295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57397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43646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dirty="0" err="1">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802591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Discount Rate</a:t>
            </a:r>
            <a:r>
              <a:rPr lang="en-US" dirty="0">
                <a:ea typeface="ＭＳ Ｐゴシック" pitchFamily="-106" charset="-128"/>
                <a:cs typeface="ＭＳ Ｐゴシック" pitchFamily="-106" charset="-128"/>
              </a:rPr>
              <a:t>: The rate that is used in cost-benefit analysis to discount future benefits (or costs). This is done because 1 dollar now is worth more than 1 dollar in 10 years.</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905269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33869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22729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0656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44211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6, 7?, 8, 10?</a:t>
            </a:r>
          </a:p>
          <a:p>
            <a:r>
              <a:rPr lang="en-GB" sz="1200" kern="1200" dirty="0">
                <a:solidFill>
                  <a:schemeClr val="tx1"/>
                </a:solidFill>
                <a:effectLst/>
                <a:latin typeface="Arial" pitchFamily="-112" charset="0"/>
                <a:ea typeface="ＭＳ Ｐゴシック" pitchFamily="-112" charset="-128"/>
                <a:cs typeface="ＭＳ Ｐゴシック" pitchFamily="-112" charset="-128"/>
              </a:rPr>
              <a:t> </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67 line charting</a:t>
            </a:r>
          </a:p>
          <a:p>
            <a:r>
              <a:rPr lang="en-GB" sz="1200" kern="1200" dirty="0">
                <a:solidFill>
                  <a:schemeClr val="tx1"/>
                </a:solidFill>
                <a:effectLst/>
                <a:latin typeface="Arial" pitchFamily="-112" charset="0"/>
                <a:ea typeface="ＭＳ Ｐゴシック" pitchFamily="-112" charset="-128"/>
                <a:cs typeface="ＭＳ Ｐゴシック" pitchFamily="-112" charset="-128"/>
              </a:rPr>
              <a:t>[Fleddermann2013] p. 70 flow charting</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Trump = </a:t>
            </a:r>
            <a:r>
              <a:rPr lang="en-GB" sz="1200" kern="1200">
                <a:solidFill>
                  <a:schemeClr val="tx1"/>
                </a:solidFill>
                <a:effectLst/>
                <a:latin typeface="Arial" pitchFamily="-112" charset="0"/>
                <a:ea typeface="ＭＳ Ｐゴシック" pitchFamily="-112" charset="-128"/>
                <a:cs typeface="ＭＳ Ｐゴシック" pitchFamily="-112" charset="-128"/>
              </a:rPr>
              <a:t>übertrumpfen</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73686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26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25169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Transport Robot?</a:t>
            </a:r>
          </a:p>
          <a:p>
            <a:r>
              <a:rPr lang="en-US" dirty="0"/>
              <a:t>All transportation Robots follow the Asimov Law</a:t>
            </a:r>
          </a:p>
          <a:p>
            <a:r>
              <a:rPr lang="en-US" dirty="0"/>
              <a:t>Transportation robots </a:t>
            </a:r>
          </a:p>
          <a:p>
            <a:r>
              <a:rPr lang="en-US" dirty="0"/>
              <a:t>---------------------------------------</a:t>
            </a:r>
          </a:p>
          <a:p>
            <a:r>
              <a:rPr lang="en-US" dirty="0"/>
              <a:t>Privacy example</a:t>
            </a:r>
          </a:p>
          <a:p>
            <a:r>
              <a:rPr lang="en-US" dirty="0"/>
              <a:t>- Bigger Class guarantees </a:t>
            </a:r>
          </a:p>
          <a:p>
            <a:r>
              <a:rPr lang="en-US" dirty="0"/>
              <a:t>- One is subclass</a:t>
            </a:r>
          </a:p>
          <a:p>
            <a:r>
              <a:rPr lang="en-US" dirty="0"/>
              <a:t>- However, there is a case </a:t>
            </a:r>
          </a:p>
          <a:p>
            <a:r>
              <a:rPr lang="en-US" dirty="0"/>
              <a:t>----------------------------------------</a:t>
            </a:r>
          </a:p>
          <a:p>
            <a:r>
              <a:rPr lang="en-US" dirty="0"/>
              <a:t>Argument-1 No </a:t>
            </a:r>
            <a:r>
              <a:rPr lang="en-US" dirty="0" err="1"/>
              <a:t>Vli</a:t>
            </a:r>
            <a:endParaRPr lang="en-US" dirty="0"/>
          </a:p>
          <a:p>
            <a:r>
              <a:rPr lang="en-US" dirty="0"/>
              <a:t>First argument is not valid because we need an automation that guarantees that </a:t>
            </a:r>
          </a:p>
          <a:p>
            <a:r>
              <a:rPr lang="en-US" dirty="0"/>
              <a:t>Many accidents happen because humans are sleeping or unfocused</a:t>
            </a:r>
          </a:p>
          <a:p>
            <a:r>
              <a:rPr lang="en-US" dirty="0"/>
              <a:t>White truck as a cloud?</a:t>
            </a:r>
          </a:p>
          <a:p>
            <a:r>
              <a:rPr lang="en-US" dirty="0"/>
              <a:t>Replace the human not removed the human</a:t>
            </a:r>
          </a:p>
          <a:p>
            <a:r>
              <a:rPr lang="en-US" dirty="0"/>
              <a:t>The automated driving will not add new failures or change the character of the </a:t>
            </a:r>
            <a:r>
              <a:rPr lang="en-US"/>
              <a:t>remaining failures</a:t>
            </a:r>
            <a:endParaRPr lang="en-US" dirty="0"/>
          </a:p>
          <a:p>
            <a:r>
              <a:rPr lang="en-US" dirty="0"/>
              <a:t>Humans make random failures, while automated driving makes systematic failure</a:t>
            </a:r>
          </a:p>
          <a:p>
            <a:r>
              <a:rPr lang="en-US" dirty="0"/>
              <a:t>Popular impression is that Tesla is unsafe</a:t>
            </a:r>
          </a:p>
          <a:p>
            <a:r>
              <a:rPr lang="en-US" dirty="0"/>
              <a:t>----------------------------------------------------------------------------------------------</a:t>
            </a:r>
          </a:p>
          <a:p>
            <a:r>
              <a:rPr lang="en-US" dirty="0"/>
              <a:t>Valid argument with the wrong premise </a:t>
            </a:r>
          </a:p>
          <a:p>
            <a:r>
              <a:rPr lang="en-US" dirty="0"/>
              <a:t>True of the premises and the correctness of the argument</a:t>
            </a:r>
          </a:p>
          <a:p>
            <a:r>
              <a:rPr lang="en-US" dirty="0"/>
              <a:t>All robots follow</a:t>
            </a:r>
          </a:p>
          <a:p>
            <a:endParaRPr lang="en-US" dirty="0"/>
          </a:p>
        </p:txBody>
      </p:sp>
      <p:sp>
        <p:nvSpPr>
          <p:cNvPr id="4" name="Slide Number Placeholder 3"/>
          <p:cNvSpPr>
            <a:spLocks noGrp="1"/>
          </p:cNvSpPr>
          <p:nvPr>
            <p:ph type="sldNum" sz="quarter" idx="5"/>
          </p:nvPr>
        </p:nvSpPr>
        <p:spPr/>
        <p:txBody>
          <a:bodyPr/>
          <a:lstStyle/>
          <a:p>
            <a:fld id="{5C9D6992-95B8-421A-A0EE-FC9CB6B4B801}" type="slidenum">
              <a:rPr lang="en-US" smtClean="0"/>
              <a:t>5</a:t>
            </a:fld>
            <a:endParaRPr lang="en-US"/>
          </a:p>
        </p:txBody>
      </p:sp>
    </p:spTree>
    <p:extLst>
      <p:ext uri="{BB962C8B-B14F-4D97-AF65-F5344CB8AC3E}">
        <p14:creationId xmlns:p14="http://schemas.microsoft.com/office/powerpoint/2010/main" val="419716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482810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38880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24978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959768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614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3, 4, 5</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110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in different forms? Use to explain differences?</a:t>
            </a:r>
          </a:p>
          <a:p>
            <a:r>
              <a:rPr lang="en-GB" sz="1200" kern="1200" dirty="0">
                <a:solidFill>
                  <a:schemeClr val="tx1"/>
                </a:solidFill>
                <a:effectLst/>
                <a:latin typeface="Arial" pitchFamily="-112" charset="0"/>
                <a:ea typeface="ＭＳ Ｐゴシック" pitchFamily="-112" charset="-128"/>
                <a:cs typeface="ＭＳ Ｐゴシック" pitchFamily="-112" charset="-128"/>
              </a:rPr>
              <a:t>[Pereira&amp;Saptawijaya2016] p. 20 double and triple effect &amp;  </a:t>
            </a:r>
            <a:r>
              <a:rPr lang="en-GB" sz="1200" kern="1200" dirty="0" err="1">
                <a:solidFill>
                  <a:schemeClr val="tx1"/>
                </a:solidFill>
                <a:effectLst/>
                <a:latin typeface="Arial" pitchFamily="-112" charset="0"/>
                <a:ea typeface="ＭＳ Ｐゴシック" pitchFamily="-112" charset="-128"/>
                <a:cs typeface="ＭＳ Ｐゴシック" pitchFamily="-112" charset="-128"/>
              </a:rPr>
              <a:t>trolly</a:t>
            </a:r>
            <a:r>
              <a:rPr lang="en-GB" sz="1200" kern="1200" dirty="0">
                <a:solidFill>
                  <a:schemeClr val="tx1"/>
                </a:solidFill>
                <a:effectLst/>
                <a:latin typeface="Arial" pitchFamily="-112" charset="0"/>
                <a:ea typeface="ＭＳ Ｐゴシック" pitchFamily="-112" charset="-128"/>
                <a:cs typeface="ＭＳ Ｐゴシック" pitchFamily="-112" charset="-128"/>
              </a:rPr>
              <a:t> problem </a:t>
            </a:r>
          </a:p>
          <a:p>
            <a:r>
              <a:rPr lang="en-GB" sz="1200" kern="1200" dirty="0">
                <a:solidFill>
                  <a:schemeClr val="tx1"/>
                </a:solidFill>
                <a:effectLst/>
                <a:latin typeface="Arial" pitchFamily="-112" charset="0"/>
                <a:ea typeface="ＭＳ Ｐゴシック" pitchFamily="-112" charset="-128"/>
                <a:cs typeface="ＭＳ Ｐゴシック" pitchFamily="-112" charset="-128"/>
              </a:rPr>
              <a:t> [Kizza2013] Chapter 3 Ethics </a:t>
            </a:r>
            <a:r>
              <a:rPr lang="en-GB" sz="1200" kern="1200" dirty="0" err="1">
                <a:solidFill>
                  <a:schemeClr val="tx1"/>
                </a:solidFill>
                <a:effectLst/>
                <a:latin typeface="Arial" pitchFamily="-112" charset="0"/>
                <a:ea typeface="ＭＳ Ｐゴシック" pitchFamily="-112" charset="-128"/>
                <a:cs typeface="ＭＳ Ｐゴシック" pitchFamily="-112" charset="-128"/>
              </a:rPr>
              <a:t>abd</a:t>
            </a:r>
            <a:r>
              <a:rPr lang="en-GB" sz="1200" kern="1200" dirty="0">
                <a:solidFill>
                  <a:schemeClr val="tx1"/>
                </a:solidFill>
                <a:effectLst/>
                <a:latin typeface="Arial" pitchFamily="-112" charset="0"/>
                <a:ea typeface="ＭＳ Ｐゴシック" pitchFamily="-112" charset="-128"/>
                <a:cs typeface="ＭＳ Ｐゴシック" pitchFamily="-112" charset="-128"/>
              </a:rPr>
              <a:t> </a:t>
            </a:r>
            <a:r>
              <a:rPr lang="en-GB" sz="1200" kern="1200" dirty="0" err="1">
                <a:solidFill>
                  <a:schemeClr val="tx1"/>
                </a:solidFill>
                <a:effectLst/>
                <a:latin typeface="Arial" pitchFamily="-112" charset="0"/>
                <a:ea typeface="ＭＳ Ｐゴシック" pitchFamily="-112" charset="-128"/>
                <a:cs typeface="ＭＳ Ｐゴシック" pitchFamily="-112" charset="-128"/>
              </a:rPr>
              <a:t>Ethecial</a:t>
            </a:r>
            <a:r>
              <a:rPr lang="en-GB" sz="1200" kern="1200" dirty="0">
                <a:solidFill>
                  <a:schemeClr val="tx1"/>
                </a:solidFill>
                <a:effectLst/>
                <a:latin typeface="Arial" pitchFamily="-112" charset="0"/>
                <a:ea typeface="ＭＳ Ｐゴシック" pitchFamily="-112" charset="-128"/>
                <a:cs typeface="ＭＳ Ｐゴシック" pitchFamily="-112" charset="-128"/>
              </a:rPr>
              <a:t> Analysis</a:t>
            </a:r>
          </a:p>
          <a:p>
            <a:r>
              <a:rPr lang="en-GB" sz="1200" kern="1200" dirty="0">
                <a:solidFill>
                  <a:schemeClr val="tx1"/>
                </a:solidFill>
                <a:effectLst/>
                <a:latin typeface="Arial" pitchFamily="-112" charset="0"/>
                <a:ea typeface="ＭＳ Ｐゴシック" pitchFamily="-112" charset="-128"/>
                <a:cs typeface="ＭＳ Ｐゴシック" pitchFamily="-112" charset="-128"/>
              </a:rPr>
              <a:t>[Reynolds2009] p. 19; overview</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en-US" sz="1200" dirty="0">
                <a:ea typeface="ＭＳ Ｐゴシック" pitchFamily="-106" charset="-128"/>
                <a:cs typeface="ＭＳ Ｐゴシック" pitchFamily="-106" charset="-128"/>
              </a:rPr>
              <a:t>ought =</a:t>
            </a:r>
            <a:r>
              <a:rPr lang="en-US" sz="1200" baseline="0" dirty="0">
                <a:ea typeface="ＭＳ Ｐゴシック" pitchFamily="-106" charset="-128"/>
                <a:cs typeface="ＭＳ Ｐゴシック" pitchFamily="-106" charset="-128"/>
              </a:rPr>
              <a:t> </a:t>
            </a:r>
            <a:r>
              <a:rPr lang="en-US" sz="1200" baseline="0" dirty="0" err="1">
                <a:ea typeface="ＭＳ Ｐゴシック" pitchFamily="-106" charset="-128"/>
                <a:cs typeface="ＭＳ Ｐゴシック" pitchFamily="-106" charset="-128"/>
              </a:rPr>
              <a:t>müssen</a:t>
            </a:r>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2010439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22685346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3E31344D-F2C8-4FF6-8877-1B13E96E243A}" type="datetimeFigureOut">
              <a:rPr lang="en-US" smtClean="0"/>
              <a:t>11/19/2021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67514147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11/19/2021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256073669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11/19/2021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799268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11/19/2021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27017617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E31344D-F2C8-4FF6-8877-1B13E96E243A}" type="datetimeFigureOut">
              <a:rPr lang="en-US" smtClean="0"/>
              <a:t>11/19/2021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2822153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771637599"/>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3E31344D-F2C8-4FF6-8877-1B13E96E243A}"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777356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3E31344D-F2C8-4FF6-8877-1B13E96E243A}" type="datetimeFigureOut">
              <a:rPr lang="en-US" smtClean="0"/>
              <a:t>11/19/2021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374840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B638-7E82-4004-823F-2080C0855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714A8-79A5-4B05-937F-4E4FE59E74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19085F-D083-428E-A07C-028E5EB10C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87D44F-73F5-4113-8765-4E19448F878C}"/>
              </a:ext>
            </a:extLst>
          </p:cNvPr>
          <p:cNvSpPr>
            <a:spLocks noGrp="1"/>
          </p:cNvSpPr>
          <p:nvPr>
            <p:ph type="dt" sz="half" idx="10"/>
          </p:nvPr>
        </p:nvSpPr>
        <p:spPr/>
        <p:txBody>
          <a:bodyPr/>
          <a:lstStyle/>
          <a:p>
            <a:fld id="{3E31344D-F2C8-4FF6-8877-1B13E96E243A}" type="datetimeFigureOut">
              <a:rPr lang="en-US" smtClean="0"/>
              <a:t>11/19/2021</a:t>
            </a:fld>
            <a:endParaRPr lang="en-US"/>
          </a:p>
        </p:txBody>
      </p:sp>
      <p:sp>
        <p:nvSpPr>
          <p:cNvPr id="6" name="Footer Placeholder 5">
            <a:extLst>
              <a:ext uri="{FF2B5EF4-FFF2-40B4-BE49-F238E27FC236}">
                <a16:creationId xmlns:a16="http://schemas.microsoft.com/office/drawing/2014/main" id="{5593A6C7-DADD-4FF3-B076-BCE296013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86C32-7C47-4282-A97F-EE46D54E5BE9}"/>
              </a:ext>
            </a:extLst>
          </p:cNvPr>
          <p:cNvSpPr>
            <a:spLocks noGrp="1"/>
          </p:cNvSpPr>
          <p:nvPr>
            <p:ph type="sldNum" sz="quarter" idx="12"/>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30430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6259300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7340248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8400364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2816902446"/>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30880247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3E31344D-F2C8-4FF6-8877-1B13E96E243A}" type="datetimeFigureOut">
              <a:rPr lang="en-US" smtClean="0"/>
              <a:t>11/19/2021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40173505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3E31344D-F2C8-4FF6-8877-1B13E96E243A}" type="datetimeFigureOut">
              <a:rPr lang="en-US" smtClean="0"/>
              <a:t>11/19/2021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4219385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3E31344D-F2C8-4FF6-8877-1B13E96E243A}" type="datetimeFigureOut">
              <a:rPr lang="en-US" smtClean="0"/>
              <a:t>11/19/2021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B38673E1-E266-4A36-A823-8D745ABE8717}" type="slidenum">
              <a:rPr lang="en-US" smtClean="0"/>
              <a:t>‹#›</a:t>
            </a:fld>
            <a:endParaRPr lang="en-US"/>
          </a:p>
        </p:txBody>
      </p:sp>
    </p:spTree>
    <p:extLst>
      <p:ext uri="{BB962C8B-B14F-4D97-AF65-F5344CB8AC3E}">
        <p14:creationId xmlns:p14="http://schemas.microsoft.com/office/powerpoint/2010/main" val="15817947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3E31344D-F2C8-4FF6-8877-1B13E96E243A}" type="datetimeFigureOut">
              <a:rPr lang="en-US" smtClean="0"/>
              <a:t>11/19/2021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B38673E1-E266-4A36-A823-8D745ABE8717}"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84758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652164"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Artificial Intelligence, Ethics &amp; Engineering</a:t>
            </a:r>
            <a:br>
              <a:rPr lang="en-US" sz="3200" b="1" dirty="0"/>
            </a:br>
            <a:br>
              <a:rPr lang="en-US" sz="3200" dirty="0"/>
            </a:br>
            <a:r>
              <a:rPr lang="en-US" sz="3200" b="1" dirty="0"/>
              <a:t>Lecture-6: </a:t>
            </a:r>
            <a:r>
              <a:rPr lang="en-US" sz="3200" dirty="0">
                <a:ea typeface="ＭＳ Ｐゴシック" pitchFamily="-106" charset="-128"/>
                <a:cs typeface="ＭＳ Ｐゴシック" pitchFamily="-106" charset="-128"/>
              </a:rPr>
              <a:t>Normative Argumentation</a:t>
            </a:r>
            <a:endParaRPr lang="en-US" sz="3200" dirty="0"/>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92771"/>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lang="en-US" altLang="x-none" sz="1600" dirty="0">
                <a:solidFill>
                  <a:srgbClr val="323232"/>
                </a:solidFill>
                <a:latin typeface="Verdana"/>
                <a:ea typeface="ＭＳ Ｐゴシック" charset="-128"/>
              </a:rPr>
              <a:t>c</a:t>
            </a:r>
            <a:r>
              <a:rPr kumimoji="0" lang="en-US" altLang="x-none" sz="1600" b="0" i="0" u="none" strike="noStrike" kern="1200" cap="none" spc="0" normalizeH="0" baseline="0" noProof="0">
                <a:ln>
                  <a:noFill/>
                </a:ln>
                <a:solidFill>
                  <a:srgbClr val="323232"/>
                </a:solidFill>
                <a:effectLst/>
                <a:uLnTx/>
                <a:uFillTx/>
                <a:latin typeface="Verdana"/>
                <a:ea typeface="ＭＳ Ｐゴシック" charset="-128"/>
                <a:cs typeface="+mn-cs"/>
                <a:hlinkClick r:id="rId5"/>
              </a:rPr>
              <a:t>hristian</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07817" y="173182"/>
            <a:ext cx="9933709" cy="576293"/>
          </a:xfrm>
        </p:spPr>
        <p:txBody>
          <a:bodyPr/>
          <a:lstStyle/>
          <a:p>
            <a:pPr eaLnBrk="1" hangingPunct="1"/>
            <a:r>
              <a:rPr lang="en-US" sz="2800" b="1" dirty="0">
                <a:ea typeface="ＭＳ Ｐゴシック" pitchFamily="-106" charset="-128"/>
                <a:cs typeface="ＭＳ Ｐゴシック" pitchFamily="-106" charset="-128"/>
              </a:rPr>
              <a:t>Critical Questions for Non-Deductive Arguments</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39437" y="1628801"/>
            <a:ext cx="10077740" cy="4895825"/>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Inductive Argument</a:t>
            </a:r>
            <a:r>
              <a:rPr lang="en-US" sz="2000" dirty="0">
                <a:ea typeface="ＭＳ Ｐゴシック" pitchFamily="-106" charset="-128"/>
                <a:cs typeface="ＭＳ Ｐゴシック" pitchFamily="-106" charset="-128"/>
              </a:rPr>
              <a:t>: A type of non-deductive argumentation. Arguments from a particular to the general. </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 Questions belonging to a certain type of non-deductive argumentation to check the degree of plausibility of a conclusion. Example </a:t>
            </a:r>
            <a:r>
              <a:rPr lang="en-US" sz="2000" b="1" dirty="0">
                <a:ea typeface="ＭＳ Ｐゴシック" pitchFamily="-106" charset="-128"/>
                <a:cs typeface="ＭＳ Ｐゴシック" pitchFamily="-106" charset="-128"/>
              </a:rPr>
              <a:t>critical questions </a:t>
            </a:r>
            <a:r>
              <a:rPr lang="en-US" sz="2000" dirty="0">
                <a:ea typeface="ＭＳ Ｐゴシック" pitchFamily="-106" charset="-128"/>
                <a:cs typeface="ＭＳ Ｐゴシック" pitchFamily="-106" charset="-128"/>
              </a:rPr>
              <a:t>for an </a:t>
            </a:r>
            <a:r>
              <a:rPr lang="en-US" sz="2000" b="1" dirty="0">
                <a:solidFill>
                  <a:schemeClr val="accent1"/>
                </a:solidFill>
                <a:ea typeface="ＭＳ Ｐゴシック" pitchFamily="-106" charset="-128"/>
                <a:cs typeface="ＭＳ Ｐゴシック" pitchFamily="-106" charset="-128"/>
              </a:rPr>
              <a:t>Inductive Argument</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Were the experiments carried out relevant for the conclusion?</a:t>
            </a:r>
          </a:p>
          <a:p>
            <a:pPr lvl="1" eaLnBrk="1" hangingPunct="1">
              <a:buSzPct val="100000"/>
              <a:buFont typeface="+mj-lt"/>
              <a:buAutoNum type="arabicPeriod"/>
            </a:pPr>
            <a:r>
              <a:rPr lang="en-US" sz="1800" dirty="0">
                <a:ea typeface="ＭＳ Ｐゴシック" pitchFamily="-106" charset="-128"/>
                <a:cs typeface="ＭＳ Ｐゴシック" pitchFamily="-106" charset="-128"/>
              </a:rPr>
              <a:t>Were sufficient experiments carried out to support the conclusion?</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there no counterexamples?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Sound Argumentation</a:t>
            </a:r>
            <a:r>
              <a:rPr lang="en-US" sz="2000" dirty="0">
                <a:ea typeface="ＭＳ Ｐゴシック" pitchFamily="-106" charset="-128"/>
                <a:cs typeface="ＭＳ Ｐゴシック" pitchFamily="-106" charset="-128"/>
              </a:rPr>
              <a:t>: An argumentation for which the corresponding critical questions can be answered positively and which therefore makes the conclusion plausible if the premises are true. </a:t>
            </a:r>
          </a:p>
          <a:p>
            <a:pPr eaLnBrk="1" hangingPunct="1">
              <a:buClr>
                <a:schemeClr val="accent1"/>
              </a:buClr>
              <a:buSzPct val="100000"/>
              <a:buFont typeface="Arial" charset="0"/>
              <a:buChar char="•"/>
            </a:pPr>
            <a:endParaRPr lang="en-US" sz="2000" dirty="0">
              <a:ea typeface="ＭＳ Ｐゴシック" pitchFamily="-106" charset="-128"/>
              <a:cs typeface="ＭＳ Ｐゴシック" pitchFamily="-106" charset="-128"/>
            </a:endParaRPr>
          </a:p>
          <a:p>
            <a:pPr eaLnBrk="1" hangingPunct="1">
              <a:buClr>
                <a:schemeClr val="accent1"/>
              </a:buClr>
              <a:buSzPct val="100000"/>
              <a:buFont typeface="+mj-lt"/>
              <a:buAutoNum type="arabicPeriod"/>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10</a:t>
            </a:fld>
            <a:endParaRPr lang="de-DE"/>
          </a:p>
        </p:txBody>
      </p:sp>
      <p:sp>
        <p:nvSpPr>
          <p:cNvPr id="7" name="TextBox 6"/>
          <p:cNvSpPr txBox="1"/>
          <p:nvPr/>
        </p:nvSpPr>
        <p:spPr>
          <a:xfrm>
            <a:off x="7390510" y="819806"/>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04944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228602" y="1194857"/>
            <a:ext cx="10015394" cy="4895825"/>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 by Analogy</a:t>
            </a:r>
            <a:r>
              <a:rPr lang="en-US" sz="2000" dirty="0">
                <a:ea typeface="ＭＳ Ｐゴシック" pitchFamily="-106" charset="-128"/>
                <a:cs typeface="ＭＳ Ｐゴシック" pitchFamily="-106" charset="-128"/>
              </a:rPr>
              <a:t>: A type of non-deductive argumentation. An argumentation based on comparison with another situation in which the judgment is clear. The judgement is supposed also to apply to the analogous situation.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 two situations really comparable?</a:t>
            </a:r>
          </a:p>
          <a:p>
            <a:pPr lvl="1" eaLnBrk="1" hangingPunct="1">
              <a:buSzPct val="100000"/>
              <a:buFont typeface="+mj-lt"/>
              <a:buAutoNum type="arabicPeriod"/>
            </a:pPr>
            <a:r>
              <a:rPr lang="en-US" sz="1800" dirty="0">
                <a:ea typeface="ＭＳ Ｐゴシック" pitchFamily="-106" charset="-128"/>
                <a:cs typeface="ＭＳ Ｐゴシック" pitchFamily="-106" charset="-128"/>
              </a:rPr>
              <a:t>Is the judgement for the analogous situation really clear?</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Means-end Argumentation</a:t>
            </a:r>
            <a:r>
              <a:rPr lang="en-US" sz="2000" dirty="0">
                <a:ea typeface="ＭＳ Ｐゴシック" pitchFamily="-106" charset="-128"/>
                <a:cs typeface="ＭＳ Ｐゴシック" pitchFamily="-106" charset="-128"/>
              </a:rPr>
              <a:t>: A type of non-deductive argumentation. An argumentation in which from a given end the means is derived to realize the end.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marL="447675" lvl="1" indent="-268288">
              <a:buSzPct val="100000"/>
              <a:buFont typeface="+mj-lt"/>
              <a:buAutoNum type="arabicPeriod"/>
            </a:pPr>
            <a:r>
              <a:rPr lang="en-US" sz="1800" dirty="0">
                <a:ea typeface="ＭＳ Ｐゴシック" pitchFamily="-106" charset="-128"/>
                <a:cs typeface="ＭＳ Ｐゴシック" pitchFamily="-106" charset="-128"/>
              </a:rPr>
              <a:t>Does the mean realize the end?  </a:t>
            </a:r>
            <a:r>
              <a:rPr lang="en-US" sz="1800" dirty="0">
                <a:solidFill>
                  <a:schemeClr val="accent1"/>
                </a:solidFill>
                <a:ea typeface="ＭＳ Ｐゴシック" pitchFamily="-106" charset="-128"/>
                <a:cs typeface="ＭＳ Ｐゴシック" pitchFamily="-106" charset="-128"/>
              </a:rPr>
              <a:t>2. </a:t>
            </a:r>
            <a:r>
              <a:rPr lang="en-US" sz="1800" dirty="0">
                <a:ea typeface="ＭＳ Ｐゴシック" pitchFamily="-106" charset="-128"/>
                <a:cs typeface="ＭＳ Ｐゴシック" pitchFamily="-106" charset="-128"/>
              </a:rPr>
              <a:t>Can the means be carried out?</a:t>
            </a:r>
          </a:p>
          <a:p>
            <a:pPr marL="447675" lvl="1" indent="-268288">
              <a:buSzPct val="100000"/>
              <a:buFont typeface="+mj-lt"/>
              <a:buAutoNum type="arabicPeriod" startAt="3"/>
            </a:pPr>
            <a:r>
              <a:rPr lang="en-US" sz="1800" dirty="0">
                <a:ea typeface="ＭＳ Ｐゴシック" pitchFamily="-106" charset="-128"/>
                <a:cs typeface="ＭＳ Ｐゴシック" pitchFamily="-106" charset="-128"/>
              </a:rPr>
              <a:t>Are there any side effects?        </a:t>
            </a:r>
            <a:r>
              <a:rPr lang="en-US" sz="1800" dirty="0">
                <a:solidFill>
                  <a:schemeClr val="accent1"/>
                </a:solidFill>
                <a:ea typeface="ＭＳ Ｐゴシック" pitchFamily="-106" charset="-128"/>
                <a:cs typeface="ＭＳ Ｐゴシック" pitchFamily="-106" charset="-128"/>
              </a:rPr>
              <a:t>5. </a:t>
            </a:r>
            <a:r>
              <a:rPr lang="en-US" sz="1800" dirty="0">
                <a:ea typeface="ＭＳ Ｐゴシック" pitchFamily="-106" charset="-128"/>
                <a:cs typeface="ＭＳ Ｐゴシック" pitchFamily="-106" charset="-128"/>
              </a:rPr>
              <a:t>Is the end acceptable?</a:t>
            </a:r>
          </a:p>
          <a:p>
            <a:pPr marL="447675" lvl="1" indent="-268288">
              <a:buSzPct val="100000"/>
              <a:buFont typeface="+mj-lt"/>
              <a:buAutoNum type="arabicPeriod" startAt="3"/>
            </a:pPr>
            <a:r>
              <a:rPr lang="en-US" sz="1800" dirty="0">
                <a:ea typeface="ＭＳ Ｐゴシック" pitchFamily="-106" charset="-128"/>
                <a:cs typeface="ＭＳ Ｐゴシック" pitchFamily="-106" charset="-128"/>
              </a:rPr>
              <a:t>Are there better means to achieve the end?</a:t>
            </a:r>
            <a:endParaRPr lang="en-US" sz="2000" dirty="0">
              <a:ea typeface="ＭＳ Ｐゴシック" pitchFamily="-106" charset="-128"/>
              <a:cs typeface="ＭＳ Ｐゴシック" pitchFamily="-106" charset="-128"/>
            </a:endParaRPr>
          </a:p>
          <a:p>
            <a:pPr eaLnBrk="1" hangingPunct="1">
              <a:buClr>
                <a:schemeClr val="accent1"/>
              </a:buClr>
              <a:buSzPct val="100000"/>
              <a:buFont typeface="+mj-lt"/>
              <a:buAutoNum type="arabicPeriod"/>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11</a:t>
            </a:fld>
            <a:endParaRPr lang="de-DE"/>
          </a:p>
        </p:txBody>
      </p:sp>
      <p:sp>
        <p:nvSpPr>
          <p:cNvPr id="7" name="TextBox 6"/>
          <p:cNvSpPr txBox="1"/>
          <p:nvPr/>
        </p:nvSpPr>
        <p:spPr>
          <a:xfrm>
            <a:off x="7258892" y="76731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5306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58299" y="1281138"/>
            <a:ext cx="10070812" cy="4895825"/>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Causality Argumentation</a:t>
            </a:r>
            <a:r>
              <a:rPr lang="en-US" sz="1800" dirty="0">
                <a:ea typeface="ＭＳ Ｐゴシック" pitchFamily="-106" charset="-128"/>
                <a:cs typeface="ＭＳ Ｐゴシック" pitchFamily="-106" charset="-128"/>
              </a:rPr>
              <a:t>: A type of non-deductive argumentation. An argumentation in which an expected consequence is derived from certain actions. </a:t>
            </a:r>
            <a:r>
              <a:rPr lang="en-US" sz="1800" b="1" dirty="0">
                <a:ea typeface="ＭＳ Ｐゴシック" pitchFamily="-106" charset="-128"/>
                <a:cs typeface="ＭＳ Ｐゴシック" pitchFamily="-106" charset="-128"/>
              </a:rPr>
              <a:t>Critical questions</a:t>
            </a:r>
            <a:r>
              <a:rPr lang="en-US" sz="1800" dirty="0">
                <a:ea typeface="ＭＳ Ｐゴシック" pitchFamily="-106" charset="-128"/>
                <a:cs typeface="ＭＳ Ｐゴシック" pitchFamily="-106" charset="-128"/>
              </a:rPr>
              <a:t>:</a:t>
            </a:r>
          </a:p>
          <a:p>
            <a:pPr lvl="1" eaLnBrk="1" hangingPunct="1">
              <a:buSzPct val="100000"/>
              <a:buFont typeface="+mj-lt"/>
              <a:buAutoNum type="arabicPeriod"/>
            </a:pPr>
            <a:r>
              <a:rPr lang="en-US" sz="1600" dirty="0">
                <a:ea typeface="ＭＳ Ｐゴシック" pitchFamily="-106" charset="-128"/>
                <a:cs typeface="ＭＳ Ｐゴシック" pitchFamily="-106" charset="-128"/>
              </a:rPr>
              <a:t>Will the given situation or action indeed lead to the expected consequence?</a:t>
            </a:r>
          </a:p>
          <a:p>
            <a:pPr lvl="1" eaLnBrk="1" hangingPunct="1">
              <a:buSzPct val="100000"/>
              <a:buFont typeface="+mj-lt"/>
              <a:buAutoNum type="arabicPeriod"/>
            </a:pPr>
            <a:r>
              <a:rPr lang="en-US" sz="1600" dirty="0">
                <a:ea typeface="ＭＳ Ｐゴシック" pitchFamily="-106" charset="-128"/>
                <a:cs typeface="ＭＳ Ｐゴシック" pitchFamily="-106" charset="-128"/>
              </a:rPr>
              <a:t>Have no issues be forgotten, for example, with respect to the expected consequences?</a:t>
            </a:r>
          </a:p>
          <a:p>
            <a:pPr lvl="1" eaLnBrk="1" hangingPunct="1">
              <a:buSzPct val="100000"/>
              <a:buFont typeface="+mj-lt"/>
              <a:buAutoNum type="arabicPeriod"/>
            </a:pPr>
            <a:r>
              <a:rPr lang="en-US" sz="1600" dirty="0">
                <a:ea typeface="ＭＳ Ｐゴシック" pitchFamily="-106" charset="-128"/>
                <a:cs typeface="ＭＳ Ｐゴシック" pitchFamily="-106" charset="-128"/>
              </a:rPr>
              <a:t>How do you determine the expected consequences and can it be justified?</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Proof of the absurd</a:t>
            </a:r>
            <a:r>
              <a:rPr lang="en-US" sz="1800" dirty="0">
                <a:ea typeface="ＭＳ Ｐゴシック" pitchFamily="-106" charset="-128"/>
                <a:cs typeface="ＭＳ Ｐゴシック" pitchFamily="-106" charset="-128"/>
              </a:rPr>
              <a:t>: A type of deductive argumentation. An argumentation in which a certain proposition is proved by showing that the negation of the proposition leads to a contradiction. </a:t>
            </a:r>
            <a:r>
              <a:rPr lang="en-US" sz="1800" b="1" dirty="0">
                <a:ea typeface="ＭＳ Ｐゴシック" pitchFamily="-106" charset="-128"/>
                <a:cs typeface="ＭＳ Ｐゴシック" pitchFamily="-106" charset="-128"/>
              </a:rPr>
              <a:t>Critical questions</a:t>
            </a:r>
            <a:r>
              <a:rPr lang="en-US" sz="1800" dirty="0">
                <a:ea typeface="ＭＳ Ｐゴシック" pitchFamily="-106" charset="-128"/>
                <a:cs typeface="ＭＳ Ｐゴシック" pitchFamily="-106" charset="-128"/>
              </a:rPr>
              <a:t>:</a:t>
            </a:r>
          </a:p>
          <a:p>
            <a:pPr marL="447675" lvl="1" indent="-268288">
              <a:buSzPct val="100000"/>
              <a:buFont typeface="+mj-lt"/>
              <a:buAutoNum type="arabicPeriod"/>
            </a:pPr>
            <a:r>
              <a:rPr lang="en-US" sz="1600" dirty="0">
                <a:ea typeface="ＭＳ Ｐゴシック" pitchFamily="-106" charset="-128"/>
                <a:cs typeface="ＭＳ Ｐゴシック" pitchFamily="-106" charset="-128"/>
              </a:rPr>
              <a:t>Does assuming the proposition indeed lead to an inconsistency?</a:t>
            </a:r>
          </a:p>
          <a:p>
            <a:pPr marL="447675" lvl="1" indent="-268288">
              <a:buSzPct val="100000"/>
              <a:buFont typeface="+mj-lt"/>
              <a:buAutoNum type="arabicPeriod"/>
            </a:pPr>
            <a:r>
              <a:rPr lang="en-US" sz="1600" dirty="0">
                <a:ea typeface="ＭＳ Ｐゴシック" pitchFamily="-106" charset="-128"/>
                <a:cs typeface="ＭＳ Ｐゴシック" pitchFamily="-106" charset="-128"/>
              </a:rPr>
              <a:t>Is the considered negation the right negation?</a:t>
            </a:r>
          </a:p>
          <a:p>
            <a:pPr eaLnBrk="1" hangingPunct="1">
              <a:buClr>
                <a:schemeClr val="accent1"/>
              </a:buClr>
              <a:buSzPct val="100000"/>
              <a:buFont typeface="+mj-lt"/>
              <a:buAutoNum type="arabicPeriod"/>
            </a:pP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12</a:t>
            </a:fld>
            <a:endParaRPr lang="de-DE"/>
          </a:p>
        </p:txBody>
      </p:sp>
      <p:sp>
        <p:nvSpPr>
          <p:cNvPr id="7" name="TextBox 6"/>
          <p:cNvSpPr txBox="1"/>
          <p:nvPr/>
        </p:nvSpPr>
        <p:spPr>
          <a:xfrm>
            <a:off x="7210401" y="828727"/>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782365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Types of Arguments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630383" y="1700809"/>
            <a:ext cx="9786794" cy="482381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Characteristic-Judgement Argumentation</a:t>
            </a:r>
            <a:r>
              <a:rPr lang="en-US" sz="2000" dirty="0">
                <a:ea typeface="ＭＳ Ｐゴシック" pitchFamily="-106" charset="-128"/>
                <a:cs typeface="ＭＳ Ｐゴシック" pitchFamily="-106" charset="-128"/>
              </a:rPr>
              <a:t>: A type of non-deductive argumentation. An argumentation based on the assumption that a certain judgement about a thing or person can be derived from a certain characteristics of that thing or person. </a:t>
            </a:r>
            <a:r>
              <a:rPr lang="en-US" sz="2000" b="1" dirty="0">
                <a:ea typeface="ＭＳ Ｐゴシック" pitchFamily="-106" charset="-128"/>
                <a:cs typeface="ＭＳ Ｐゴシック" pitchFamily="-106" charset="-128"/>
              </a:rPr>
              <a:t>Critical questions</a:t>
            </a:r>
            <a:r>
              <a:rPr lang="en-US" sz="2000" dirty="0">
                <a:ea typeface="ＭＳ Ｐゴシック" pitchFamily="-106" charset="-128"/>
                <a:cs typeface="ＭＳ Ｐゴシック" pitchFamily="-106" charset="-128"/>
              </a:rPr>
              <a:t>:</a:t>
            </a:r>
          </a:p>
          <a:p>
            <a:pPr lvl="1" eaLnBrk="1" hangingPunct="1">
              <a:buSzPct val="100000"/>
              <a:buFont typeface="+mj-lt"/>
              <a:buAutoNum type="arabicPeriod"/>
            </a:pPr>
            <a:r>
              <a:rPr lang="en-US" sz="1800" dirty="0">
                <a:ea typeface="ＭＳ Ｐゴシック" pitchFamily="-106" charset="-128"/>
                <a:cs typeface="ＭＳ Ｐゴシック" pitchFamily="-106" charset="-128"/>
              </a:rPr>
              <a:t>Does the characteristics mentioned justifies the judgement?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 characteristics mentioned all typical for the judgment?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Are there any other characteristics necessary for the judgement?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Does the thing or person posses characteristics that justify the negation of the judgement?</a:t>
            </a:r>
          </a:p>
          <a:p>
            <a:pPr lvl="1" eaLnBrk="1" hangingPunct="1">
              <a:buSzPct val="100000"/>
              <a:buFont typeface="+mj-lt"/>
              <a:buAutoNum type="arabicPeriod"/>
            </a:pPr>
            <a:r>
              <a:rPr lang="en-US" sz="1800" dirty="0">
                <a:ea typeface="ＭＳ Ｐゴシック" pitchFamily="-106" charset="-128"/>
                <a:cs typeface="ＭＳ Ｐゴシック" pitchFamily="-106" charset="-128"/>
              </a:rPr>
              <a:t>Does the thing or person posses the characteristics mentioned?</a:t>
            </a:r>
          </a:p>
          <a:p>
            <a:pPr eaLnBrk="1" hangingPunct="1">
              <a:buClr>
                <a:schemeClr val="accent1"/>
              </a:buClr>
              <a:buSzPct val="100000"/>
              <a:buFont typeface="+mj-lt"/>
              <a:buAutoNum type="arabicPeriod"/>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13</a:t>
            </a:fld>
            <a:endParaRPr lang="de-DE"/>
          </a:p>
        </p:txBody>
      </p:sp>
      <p:sp>
        <p:nvSpPr>
          <p:cNvPr id="7" name="TextBox 6"/>
          <p:cNvSpPr txBox="1"/>
          <p:nvPr/>
        </p:nvSpPr>
        <p:spPr>
          <a:xfrm>
            <a:off x="7231183" y="837599"/>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01371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87927" y="0"/>
            <a:ext cx="8156345" cy="699404"/>
          </a:xfrm>
        </p:spPr>
        <p:txBody>
          <a:bodyPr/>
          <a:lstStyle/>
          <a:p>
            <a:pPr eaLnBrk="1" hangingPunct="1"/>
            <a:r>
              <a:rPr lang="en-US" sz="3600" b="1" dirty="0">
                <a:ea typeface="ＭＳ Ｐゴシック" pitchFamily="-106" charset="-128"/>
                <a:cs typeface="ＭＳ Ｐゴシック" pitchFamily="-106" charset="-128"/>
              </a:rPr>
              <a:t>General Types of Fallacies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76463" y="1259468"/>
            <a:ext cx="11389955" cy="6880646"/>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Attack on the person (ad hominem)</a:t>
            </a:r>
            <a:r>
              <a:rPr lang="en-US" sz="1800" dirty="0">
                <a:ea typeface="ＭＳ Ｐゴシック" pitchFamily="-106" charset="-128"/>
                <a:cs typeface="ＭＳ Ｐゴシック" pitchFamily="-106" charset="-128"/>
              </a:rPr>
              <a:t>: attempt to discredit an argument by bringing into question the presenter and not the argument itself.</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Confusion of laws and ethics</a:t>
            </a:r>
            <a:r>
              <a:rPr lang="en-US" sz="1800" dirty="0">
                <a:ea typeface="ＭＳ Ｐゴシック" pitchFamily="-106" charset="-128"/>
                <a:cs typeface="ＭＳ Ｐゴシック" pitchFamily="-106" charset="-128"/>
              </a:rPr>
              <a:t>: “if it isn’t illegal, it is ethical”</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Straw person</a:t>
            </a:r>
            <a:r>
              <a:rPr lang="en-US" sz="1800" dirty="0">
                <a:ea typeface="ＭＳ Ｐゴシック" pitchFamily="-106" charset="-128"/>
                <a:cs typeface="ＭＳ Ｐゴシック" pitchFamily="-106" charset="-128"/>
              </a:rPr>
              <a:t>: attempt is made to miss state a person’s actual position and conclude that the original argument is a bad argument.</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Wishful thinking (fallacy of desire)</a:t>
            </a:r>
            <a:r>
              <a:rPr lang="en-US" sz="1800" dirty="0">
                <a:ea typeface="ＭＳ Ｐゴシック" pitchFamily="-106" charset="-128"/>
                <a:cs typeface="ＭＳ Ｐゴシック" pitchFamily="-106" charset="-128"/>
              </a:rPr>
              <a:t>: interpret facts, reports, events, perceptions according to what he/she would like to be the case rather than according to the actual or rational evidence.</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Naturalistic fallacy</a:t>
            </a:r>
            <a:r>
              <a:rPr lang="en-US" sz="1800" dirty="0">
                <a:ea typeface="ＭＳ Ｐゴシック" pitchFamily="-106" charset="-128"/>
                <a:cs typeface="ＭＳ Ｐゴシック" pitchFamily="-106" charset="-128"/>
              </a:rPr>
              <a:t>: deriving ought from is.</a:t>
            </a:r>
            <a:r>
              <a:rPr lang="en-US" sz="1800" b="1" dirty="0">
                <a:solidFill>
                  <a:schemeClr val="accent1"/>
                </a:solidFill>
                <a:ea typeface="ＭＳ Ｐゴシック" pitchFamily="-106" charset="-128"/>
                <a:cs typeface="ＭＳ Ｐゴシック" pitchFamily="-106" charset="-128"/>
              </a:rPr>
              <a:t> </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Privacy fallacy</a:t>
            </a:r>
            <a:r>
              <a:rPr lang="en-US" sz="1800" dirty="0">
                <a:ea typeface="ＭＳ Ｐゴシック" pitchFamily="-106" charset="-128"/>
                <a:cs typeface="ＭＳ Ｐゴシック" pitchFamily="-106" charset="-128"/>
              </a:rPr>
              <a:t>: “If you have done nothing wrong, you have nothing to worry about.”</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Ambiguity</a:t>
            </a:r>
            <a:r>
              <a:rPr lang="en-US" sz="1800" dirty="0">
                <a:ea typeface="ＭＳ Ｐゴシック" pitchFamily="-106" charset="-128"/>
                <a:cs typeface="ＭＳ Ｐゴシック" pitchFamily="-106" charset="-128"/>
              </a:rPr>
              <a:t>: play with the meaning of words or phrases.</a:t>
            </a:r>
            <a:r>
              <a:rPr lang="en-US" sz="1800" b="1" dirty="0">
                <a:solidFill>
                  <a:schemeClr val="accent1"/>
                </a:solidFill>
                <a:ea typeface="ＭＳ Ｐゴシック" pitchFamily="-106" charset="-128"/>
                <a:cs typeface="ＭＳ Ｐゴシック" pitchFamily="-106" charset="-128"/>
              </a:rPr>
              <a:t> </a:t>
            </a: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14</a:t>
            </a:fld>
            <a:endParaRPr lang="de-DE"/>
          </a:p>
        </p:txBody>
      </p:sp>
      <p:sp>
        <p:nvSpPr>
          <p:cNvPr id="7" name="TextBox 6"/>
          <p:cNvSpPr txBox="1"/>
          <p:nvPr/>
        </p:nvSpPr>
        <p:spPr>
          <a:xfrm>
            <a:off x="7231183" y="79477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9520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Fallacies of Risk</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23348" y="1215900"/>
            <a:ext cx="9940713" cy="4823817"/>
          </a:xfrm>
        </p:spPr>
        <p:txBody>
          <a:bodyPr/>
          <a:lstStyle/>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sheer size fallacy</a:t>
            </a:r>
            <a:r>
              <a:rPr lang="en-US" sz="1800" dirty="0">
                <a:ea typeface="ＭＳ Ｐゴシック" pitchFamily="-106" charset="-128"/>
                <a:cs typeface="ＭＳ Ｐゴシック" pitchFamily="-106" charset="-128"/>
              </a:rPr>
              <a:t>: “X is accepted. Y is a smaller risk than X. So, Y should be accepted.” But X and Y may not be alternatives ...</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fallacy of naturalness</a:t>
            </a:r>
            <a:r>
              <a:rPr lang="en-US" sz="1800" dirty="0">
                <a:ea typeface="ＭＳ Ｐゴシック" pitchFamily="-106" charset="-128"/>
                <a:cs typeface="ＭＳ Ｐゴシック" pitchFamily="-106" charset="-128"/>
              </a:rPr>
              <a:t>: “X is unnatural. So, X should not be accepted.” But what mean natural?</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ostrich’s fallacy</a:t>
            </a:r>
            <a:r>
              <a:rPr lang="en-US" sz="1800" dirty="0">
                <a:ea typeface="ＭＳ Ｐゴシック" pitchFamily="-106" charset="-128"/>
                <a:cs typeface="ＭＳ Ｐゴシック" pitchFamily="-106" charset="-128"/>
              </a:rPr>
              <a:t>: “There is no scientific proof that X is dangerous. So, X does not give rise to any unacceptable risk.”</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delay fallacy</a:t>
            </a:r>
            <a:r>
              <a:rPr lang="en-US" sz="1800" dirty="0">
                <a:ea typeface="ＭＳ Ｐゴシック" pitchFamily="-106" charset="-128"/>
                <a:cs typeface="ＭＳ Ｐゴシック" pitchFamily="-106" charset="-128"/>
              </a:rPr>
              <a:t>: “If we wait, we will know more about X. So, no decision about X could be made now.”</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technocratic fallacy</a:t>
            </a:r>
            <a:r>
              <a:rPr lang="en-US" sz="1800" dirty="0">
                <a:ea typeface="ＭＳ Ｐゴシック" pitchFamily="-106" charset="-128"/>
                <a:cs typeface="ＭＳ Ｐゴシック" pitchFamily="-106" charset="-128"/>
              </a:rPr>
              <a:t>: “It is an engineering issue how dangerous X is. So engineers should decide whether or not X is acceptable.”</a:t>
            </a:r>
          </a:p>
          <a:p>
            <a:pPr eaLnBrk="1" hangingPunct="1">
              <a:buClr>
                <a:schemeClr val="accent1"/>
              </a:buClr>
              <a:buSzPct val="80000"/>
              <a:buFont typeface=".AppleSDGothicNeoI-Regular" charset="-127"/>
              <a:buChar char="◼︎"/>
            </a:pPr>
            <a:r>
              <a:rPr lang="en-US" sz="1800" b="1" dirty="0">
                <a:solidFill>
                  <a:schemeClr val="accent1"/>
                </a:solidFill>
                <a:ea typeface="ＭＳ Ｐゴシック" pitchFamily="-106" charset="-128"/>
                <a:cs typeface="ＭＳ Ｐゴシック" pitchFamily="-106" charset="-128"/>
              </a:rPr>
              <a:t>The fallacy of pricing</a:t>
            </a:r>
            <a:r>
              <a:rPr lang="en-US" sz="1800" dirty="0">
                <a:ea typeface="ＭＳ Ｐゴシック" pitchFamily="-106" charset="-128"/>
                <a:cs typeface="ＭＳ Ｐゴシック" pitchFamily="-106" charset="-128"/>
              </a:rPr>
              <a:t>: “We have to weight the risk of X against its benefits. So, we must put a price on the risk of X.”</a:t>
            </a: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1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15</a:t>
            </a:fld>
            <a:endParaRPr lang="de-DE"/>
          </a:p>
        </p:txBody>
      </p:sp>
      <p:sp>
        <p:nvSpPr>
          <p:cNvPr id="7" name="TextBox 6"/>
          <p:cNvSpPr txBox="1"/>
          <p:nvPr/>
        </p:nvSpPr>
        <p:spPr>
          <a:xfrm>
            <a:off x="7245037" y="76731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0755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87927" y="0"/>
            <a:ext cx="9573491" cy="1136650"/>
          </a:xfrm>
        </p:spPr>
        <p:txBody>
          <a:bodyPr/>
          <a:lstStyle/>
          <a:p>
            <a:pPr eaLnBrk="1" hangingPunct="1"/>
            <a:r>
              <a:rPr lang="en-US" sz="3600" b="1" dirty="0">
                <a:ea typeface="ＭＳ Ｐゴシック" pitchFamily="-106" charset="-128"/>
                <a:cs typeface="ＭＳ Ｐゴシック" pitchFamily="-106" charset="-128"/>
              </a:rPr>
              <a:t>Moral Problems and Moral Dilemma</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602673" y="1700809"/>
            <a:ext cx="9814503" cy="4823817"/>
          </a:xfrm>
        </p:spPr>
        <p:txBody>
          <a:bodyPr/>
          <a:lstStyle/>
          <a:p>
            <a:pPr eaLnBrk="1" hangingPunct="1">
              <a:buClr>
                <a:schemeClr val="accent1"/>
              </a:buClr>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Ill structured problem</a:t>
            </a:r>
            <a:r>
              <a:rPr lang="en-US" sz="2200" dirty="0">
                <a:ea typeface="ＭＳ Ｐゴシック" pitchFamily="-106" charset="-128"/>
                <a:cs typeface="ＭＳ Ｐゴシック" pitchFamily="-106" charset="-128"/>
              </a:rPr>
              <a:t>: A problem that has no definitive formulation of the problem, may embody inconsistent problem formulations, and can only be defined during the process of solving the problem.</a:t>
            </a:r>
          </a:p>
          <a:p>
            <a:pPr eaLnBrk="1" hangingPunct="1">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Moral problem</a:t>
            </a:r>
            <a:r>
              <a:rPr lang="en-US" sz="2200" dirty="0">
                <a:ea typeface="ＭＳ Ｐゴシック" pitchFamily="-106" charset="-128"/>
                <a:cs typeface="ＭＳ Ｐゴシック" pitchFamily="-106" charset="-128"/>
              </a:rPr>
              <a:t>: A problem in which two or more positive moral values or norms cannot be fully realized at the same time.</a:t>
            </a:r>
          </a:p>
          <a:p>
            <a:pPr eaLnBrk="1" hangingPunct="1">
              <a:buSzPct val="80000"/>
              <a:buFont typeface=".AppleSDGothicNeoI-Regular" charset="-127"/>
              <a:buChar char="◼︎"/>
            </a:pPr>
            <a:r>
              <a:rPr lang="en-US" sz="2200" b="1" dirty="0">
                <a:solidFill>
                  <a:schemeClr val="accent1"/>
                </a:solidFill>
                <a:ea typeface="ＭＳ Ｐゴシック" pitchFamily="-106" charset="-128"/>
                <a:cs typeface="ＭＳ Ｐゴシック" pitchFamily="-106" charset="-128"/>
              </a:rPr>
              <a:t>Moral dilemma</a:t>
            </a:r>
            <a:r>
              <a:rPr lang="en-US" sz="2200" dirty="0">
                <a:ea typeface="ＭＳ Ｐゴシック" pitchFamily="-106" charset="-128"/>
                <a:cs typeface="ＭＳ Ｐゴシック" pitchFamily="-106" charset="-128"/>
              </a:rPr>
              <a:t>: A </a:t>
            </a:r>
            <a:r>
              <a:rPr lang="en-US" sz="2200" b="1" dirty="0">
                <a:solidFill>
                  <a:schemeClr val="accent1"/>
                </a:solidFill>
                <a:ea typeface="ＭＳ Ｐゴシック" pitchFamily="-106" charset="-128"/>
                <a:cs typeface="ＭＳ Ｐゴシック" pitchFamily="-106" charset="-128"/>
              </a:rPr>
              <a:t>moral problem </a:t>
            </a:r>
            <a:r>
              <a:rPr lang="en-US" sz="2200" dirty="0">
                <a:ea typeface="ＭＳ Ｐゴシック" pitchFamily="-106" charset="-128"/>
                <a:cs typeface="ＭＳ Ｐゴシック" pitchFamily="-106" charset="-128"/>
              </a:rPr>
              <a:t>with the crucial feature that the agent has only two (or a limited number of) options for action and that whatever he choses he will commit a moral wrong.</a:t>
            </a: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2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16</a:t>
            </a:fld>
            <a:endParaRPr lang="de-DE"/>
          </a:p>
        </p:txBody>
      </p:sp>
      <p:sp>
        <p:nvSpPr>
          <p:cNvPr id="7" name="TextBox 6"/>
          <p:cNvSpPr txBox="1"/>
          <p:nvPr/>
        </p:nvSpPr>
        <p:spPr>
          <a:xfrm>
            <a:off x="7189619" y="86473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5959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6790" r="58860" b="27531"/>
          <a:stretch/>
        </p:blipFill>
        <p:spPr>
          <a:xfrm rot="60000">
            <a:off x="8168016" y="957319"/>
            <a:ext cx="2464518" cy="5750543"/>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353292" y="1017091"/>
            <a:ext cx="7609269" cy="482381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Ethical Cycle</a:t>
            </a:r>
            <a:r>
              <a:rPr lang="en-US" sz="2000" dirty="0">
                <a:ea typeface="ＭＳ Ｐゴシック" pitchFamily="-106" charset="-128"/>
                <a:cs typeface="ＭＳ Ｐゴシック" pitchFamily="-106" charset="-128"/>
              </a:rPr>
              <a:t>: A tool to structuring and improving moral decisions by making a systematic and thorough analysis of the moral problem, which helps to come to moral judgements and justify the final decision in moral terms.</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1: Moral problem statement</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2: Problem analysis</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3: Options for action</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4: Ethical evaluation</a:t>
            </a:r>
          </a:p>
          <a:p>
            <a:pPr marL="584200" lvl="1" indent="-220663">
              <a:buSzPct val="80000"/>
              <a:buFont typeface=".AppleSDGothicNeoI-Regular" charset="-127"/>
              <a:buChar char="◼︎"/>
            </a:pPr>
            <a:r>
              <a:rPr lang="en-US" sz="2000" dirty="0">
                <a:ea typeface="ＭＳ Ｐゴシック" pitchFamily="-106" charset="-128"/>
                <a:cs typeface="ＭＳ Ｐゴシック" pitchFamily="-106" charset="-128"/>
              </a:rPr>
              <a:t>Phase 5: Reflection</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17</a:t>
            </a:fld>
            <a:endParaRPr lang="de-DE"/>
          </a:p>
        </p:txBody>
      </p:sp>
      <p:sp>
        <p:nvSpPr>
          <p:cNvPr id="7" name="TextBox 6"/>
          <p:cNvSpPr txBox="1"/>
          <p:nvPr/>
        </p:nvSpPr>
        <p:spPr>
          <a:xfrm>
            <a:off x="7271259" y="434552"/>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483283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7917" r="58860" b="60804"/>
          <a:stretch/>
        </p:blipFill>
        <p:spPr>
          <a:xfrm>
            <a:off x="3316221" y="1057645"/>
            <a:ext cx="4708789" cy="5232315"/>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18</a:t>
            </a:fld>
            <a:endParaRPr lang="de-DE"/>
          </a:p>
        </p:txBody>
      </p:sp>
      <p:sp>
        <p:nvSpPr>
          <p:cNvPr id="7" name="TextBox 6"/>
          <p:cNvSpPr txBox="1"/>
          <p:nvPr/>
        </p:nvSpPr>
        <p:spPr>
          <a:xfrm>
            <a:off x="7272746" y="726205"/>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477242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713" t="40430" r="58860" b="27531"/>
          <a:stretch/>
        </p:blipFill>
        <p:spPr>
          <a:xfrm rot="60000">
            <a:off x="3359697" y="1341000"/>
            <a:ext cx="4708789" cy="5359687"/>
          </a:xfrm>
          <a:prstGeom prst="rect">
            <a:avLst/>
          </a:prstGeom>
        </p:spPr>
      </p:pic>
      <p:sp>
        <p:nvSpPr>
          <p:cNvPr id="32772" name="Rectangle 2"/>
          <p:cNvSpPr>
            <a:spLocks noGrp="1" noChangeArrowheads="1"/>
          </p:cNvSpPr>
          <p:nvPr>
            <p:ph type="title"/>
          </p:nvPr>
        </p:nvSpPr>
        <p:spPr>
          <a:xfrm>
            <a:off x="2243138" y="0"/>
            <a:ext cx="6301134" cy="1136650"/>
          </a:xfrm>
        </p:spPr>
        <p:txBody>
          <a:bodyPr/>
          <a:lstStyle/>
          <a:p>
            <a:pPr eaLnBrk="1" hangingPunct="1"/>
            <a:r>
              <a:rPr lang="en-US" sz="3600" b="1" dirty="0">
                <a:ea typeface="ＭＳ Ｐゴシック" pitchFamily="-106" charset="-128"/>
                <a:cs typeface="ＭＳ Ｐゴシック" pitchFamily="-106" charset="-128"/>
              </a:rPr>
              <a:t>The Ethical Cycle</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19</a:t>
            </a:fld>
            <a:endParaRPr lang="de-DE"/>
          </a:p>
        </p:txBody>
      </p:sp>
      <p:sp>
        <p:nvSpPr>
          <p:cNvPr id="7" name="TextBox 6"/>
          <p:cNvSpPr txBox="1"/>
          <p:nvPr/>
        </p:nvSpPr>
        <p:spPr>
          <a:xfrm>
            <a:off x="7342019" y="849152"/>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78919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Normative Argumentation</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85296" y="1531624"/>
            <a:ext cx="11112864" cy="4823817"/>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 Theory</a:t>
            </a:r>
            <a:r>
              <a:rPr lang="en-US" sz="2000" dirty="0">
                <a:ea typeface="ＭＳ Ｐゴシック" pitchFamily="-106" charset="-128"/>
                <a:cs typeface="ＭＳ Ｐゴシック" pitchFamily="-106" charset="-128"/>
              </a:rPr>
              <a:t>: An interdisciplinary study of analyzing and evaluating arguments.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Argumentation</a:t>
            </a:r>
            <a:r>
              <a:rPr lang="en-US" sz="2000" dirty="0">
                <a:ea typeface="ＭＳ Ｐゴシック" pitchFamily="-106" charset="-128"/>
                <a:cs typeface="ＭＳ Ｐゴシック" pitchFamily="-106" charset="-128"/>
              </a:rPr>
              <a:t>: A set of statements, of which one (the </a:t>
            </a:r>
            <a:r>
              <a:rPr lang="en-US" sz="2000" b="1" dirty="0">
                <a:solidFill>
                  <a:schemeClr val="accent1"/>
                </a:solidFill>
                <a:ea typeface="ＭＳ Ｐゴシック" pitchFamily="-106" charset="-128"/>
                <a:cs typeface="ＭＳ Ｐゴシック" pitchFamily="-106" charset="-128"/>
              </a:rPr>
              <a:t>conclusion</a:t>
            </a:r>
            <a:r>
              <a:rPr lang="en-US" sz="2000" dirty="0">
                <a:ea typeface="ＭＳ Ｐゴシック" pitchFamily="-106" charset="-128"/>
                <a:cs typeface="ＭＳ Ｐゴシック" pitchFamily="-106" charset="-128"/>
              </a:rPr>
              <a:t>) is claimed to follow from the others (the </a:t>
            </a:r>
            <a:r>
              <a:rPr lang="en-US" sz="2000" b="1" dirty="0">
                <a:solidFill>
                  <a:schemeClr val="accent1"/>
                </a:solidFill>
                <a:ea typeface="ＭＳ Ｐゴシック" pitchFamily="-106" charset="-128"/>
                <a:cs typeface="ＭＳ Ｐゴシック" pitchFamily="-106" charset="-128"/>
              </a:rPr>
              <a:t>premises</a:t>
            </a:r>
            <a:r>
              <a:rPr lang="en-US" sz="2000"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Valid Argumentation</a:t>
            </a:r>
            <a:r>
              <a:rPr lang="en-US" sz="2000" dirty="0">
                <a:ea typeface="ＭＳ Ｐゴシック" pitchFamily="-106" charset="-128"/>
                <a:cs typeface="ＭＳ Ｐゴシック" pitchFamily="-106" charset="-128"/>
              </a:rPr>
              <a:t>: An argument whose conclusion follow with necessity from its premises: if the premises are true, the conclusion must be true.</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E.g., </a:t>
            </a:r>
            <a:r>
              <a:rPr lang="en-US" sz="1600" b="1" dirty="0">
                <a:ea typeface="ＭＳ Ｐゴシック" pitchFamily="-106" charset="-128"/>
                <a:cs typeface="ＭＳ Ｐゴシック" pitchFamily="-106" charset="-128"/>
              </a:rPr>
              <a:t>Modus ponens</a:t>
            </a:r>
            <a:r>
              <a:rPr lang="en-US" sz="1600" dirty="0">
                <a:ea typeface="ＭＳ Ｐゴシック" pitchFamily="-106" charset="-128"/>
                <a:cs typeface="ＭＳ Ｐゴシック" pitchFamily="-106" charset="-128"/>
              </a:rPr>
              <a:t>: “q” follows from “if p then q” and “p”</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Fallacy</a:t>
            </a:r>
            <a:r>
              <a:rPr lang="en-US" sz="2000" dirty="0">
                <a:ea typeface="ＭＳ Ｐゴシック" pitchFamily="-106" charset="-128"/>
                <a:cs typeface="ＭＳ Ｐゴシック" pitchFamily="-106" charset="-128"/>
              </a:rPr>
              <a:t>: An error or deficiency in an argument.</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E.g., </a:t>
            </a:r>
            <a:r>
              <a:rPr lang="en-US" sz="1600" b="1" dirty="0">
                <a:ea typeface="ＭＳ Ｐゴシック" pitchFamily="-106" charset="-128"/>
                <a:cs typeface="ＭＳ Ｐゴシック" pitchFamily="-106" charset="-128"/>
              </a:rPr>
              <a:t>Modus </a:t>
            </a:r>
            <a:r>
              <a:rPr lang="en-US" sz="1600" b="1" dirty="0" err="1">
                <a:ea typeface="ＭＳ Ｐゴシック" pitchFamily="-106" charset="-128"/>
                <a:cs typeface="ＭＳ Ｐゴシック" pitchFamily="-106" charset="-128"/>
              </a:rPr>
              <a:t>tollens</a:t>
            </a:r>
            <a:r>
              <a:rPr lang="en-US" sz="1600" dirty="0">
                <a:ea typeface="ＭＳ Ｐゴシック" pitchFamily="-106" charset="-128"/>
                <a:cs typeface="ＭＳ Ｐゴシック" pitchFamily="-106" charset="-128"/>
              </a:rPr>
              <a:t>: “not p” follows from “if p then q” and “not q”</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a:t>
            </a:fld>
            <a:endParaRPr lang="de-DE"/>
          </a:p>
        </p:txBody>
      </p:sp>
      <p:sp>
        <p:nvSpPr>
          <p:cNvPr id="9" name="TextBox 8"/>
          <p:cNvSpPr txBox="1"/>
          <p:nvPr/>
        </p:nvSpPr>
        <p:spPr>
          <a:xfrm>
            <a:off x="7099565" y="802074"/>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96251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576293"/>
          </a:xfrm>
        </p:spPr>
        <p:txBody>
          <a:bodyPr/>
          <a:lstStyle/>
          <a:p>
            <a:pPr eaLnBrk="1" hangingPunct="1"/>
            <a:r>
              <a:rPr lang="en-US" sz="2800" b="1" dirty="0">
                <a:ea typeface="ＭＳ Ｐゴシック" pitchFamily="-106" charset="-128"/>
                <a:cs typeface="ＭＳ Ｐゴシック" pitchFamily="-106" charset="-128"/>
              </a:rPr>
              <a:t>Ethical Questions in Design &amp; Risk</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p:txBody>
          <a:bodyPr/>
          <a:lstStyle/>
          <a:p>
            <a:pPr marL="0" indent="0">
              <a:buClr>
                <a:schemeClr val="accent1"/>
              </a:buClr>
              <a:buSzPct val="80000"/>
            </a:pPr>
            <a:r>
              <a:rPr lang="en-US" sz="2000" dirty="0">
                <a:ea typeface="ＭＳ Ｐゴシック" pitchFamily="-106" charset="-128"/>
                <a:cs typeface="ＭＳ Ｐゴシック" pitchFamily="-106" charset="-128"/>
              </a:rPr>
              <a:t>A moral problem during design relates to a value conflict with possible moral implications: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Value conflict</a:t>
            </a:r>
            <a:r>
              <a:rPr lang="en-US" sz="2000" dirty="0">
                <a:ea typeface="ＭＳ Ｐゴシック" pitchFamily="-106" charset="-128"/>
                <a:cs typeface="ＭＳ Ｐゴシック" pitchFamily="-106" charset="-128"/>
              </a:rPr>
              <a:t>: A value conflict arises if </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(1) a choice has to be be made between at least two options for which two values are relevant as choice criteria,</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(2) at least two different values select at least two different options best, and</a:t>
            </a:r>
            <a:br>
              <a:rPr lang="en-US" sz="2000" dirty="0">
                <a:ea typeface="ＭＳ Ｐゴシック" pitchFamily="-106" charset="-128"/>
                <a:cs typeface="ＭＳ Ｐゴシック" pitchFamily="-106" charset="-128"/>
              </a:rPr>
            </a:br>
            <a:r>
              <a:rPr lang="en-US" sz="2000" dirty="0">
                <a:ea typeface="ＭＳ Ｐゴシック" pitchFamily="-106" charset="-128"/>
                <a:cs typeface="ＭＳ Ｐゴシック" pitchFamily="-106" charset="-128"/>
              </a:rPr>
              <a:t>(3) the values do not trump each other.</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Trumping (of values)</a:t>
            </a:r>
            <a:r>
              <a:rPr lang="en-US" sz="2000" dirty="0">
                <a:ea typeface="ＭＳ Ｐゴシック" pitchFamily="-106" charset="-128"/>
                <a:cs typeface="ＭＳ Ｐゴシック" pitchFamily="-106" charset="-128"/>
              </a:rPr>
              <a:t>: If one value trumps another any(small) amount of the first value is worth more than any (large) amount of the second value.</a:t>
            </a: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20</a:t>
            </a:fld>
            <a:endParaRPr lang="de-DE"/>
          </a:p>
        </p:txBody>
      </p:sp>
      <p:sp>
        <p:nvSpPr>
          <p:cNvPr id="6" name="TextBox 5"/>
          <p:cNvSpPr txBox="1"/>
          <p:nvPr/>
        </p:nvSpPr>
        <p:spPr>
          <a:xfrm>
            <a:off x="7328165" y="78213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0778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Cost-Benefit Analysis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22564" y="1243414"/>
            <a:ext cx="10043103" cy="4187568"/>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Cost-Benefit Analysis</a:t>
            </a:r>
            <a:r>
              <a:rPr lang="en-US" sz="2000" dirty="0">
                <a:ea typeface="ＭＳ Ｐゴシック" pitchFamily="-106" charset="-128"/>
                <a:cs typeface="ＭＳ Ｐゴシック" pitchFamily="-106" charset="-128"/>
              </a:rPr>
              <a:t>: A method for comparing alternatives in which the relevant advantages (benefits) and disadvantages (costs) of the options are expressed in monetary units and the overall monetary cost or benefit of each alternative is calculated.</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Contingent Validation</a:t>
            </a:r>
            <a:r>
              <a:rPr lang="en-US" sz="2000" dirty="0">
                <a:ea typeface="ＭＳ Ｐゴシック" pitchFamily="-106" charset="-128"/>
                <a:cs typeface="ＭＳ Ｐゴシック" pitchFamily="-106" charset="-128"/>
              </a:rPr>
              <a:t>: An approach to express values like safety or sustainability in monetary unity by asking people how much they are willing to pay for a certain level of safety or sustainability (for example, the preservation of a piece of beautiful nature).</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Incommensurability</a:t>
            </a:r>
            <a:r>
              <a:rPr lang="en-US" sz="2000" dirty="0">
                <a:ea typeface="ＭＳ Ｐゴシック" pitchFamily="-106" charset="-128"/>
                <a:cs typeface="ＭＳ Ｐゴシック" pitchFamily="-106" charset="-128"/>
              </a:rPr>
              <a:t>: Two (or more) values are incommensurable if they cannot be expressed or measured on a common scale or in terms of a common value measure.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21</a:t>
            </a:fld>
            <a:endParaRPr lang="de-DE"/>
          </a:p>
        </p:txBody>
      </p:sp>
      <p:sp>
        <p:nvSpPr>
          <p:cNvPr id="6" name="TextBox 5"/>
          <p:cNvSpPr txBox="1"/>
          <p:nvPr/>
        </p:nvSpPr>
        <p:spPr>
          <a:xfrm>
            <a:off x="7245037" y="769997"/>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043334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Other Methods ...</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6463" y="1069173"/>
            <a:ext cx="9800649" cy="4895825"/>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Cost-Benefit Analysis</a:t>
            </a:r>
            <a:r>
              <a:rPr lang="en-US" dirty="0">
                <a:ea typeface="ＭＳ Ｐゴシック" pitchFamily="-106" charset="-128"/>
                <a:cs typeface="ＭＳ Ｐゴシック" pitchFamily="-106" charset="-128"/>
              </a:rPr>
              <a:t>: A method for comparing alternatives in which various decision criteria re distinguished on basis of which the alternatives score. On the basis of the score of each of </a:t>
            </a:r>
            <a:r>
              <a:rPr lang="en-US" dirty="0" err="1">
                <a:ea typeface="ＭＳ Ｐゴシック" pitchFamily="-106" charset="-128"/>
                <a:cs typeface="ＭＳ Ｐゴシック" pitchFamily="-106" charset="-128"/>
              </a:rPr>
              <a:t>th</a:t>
            </a:r>
            <a:r>
              <a:rPr lang="en-US" dirty="0">
                <a:ea typeface="ＭＳ Ｐゴシック" pitchFamily="-106" charset="-128"/>
                <a:cs typeface="ＭＳ Ｐゴシック" pitchFamily="-106" charset="-128"/>
              </a:rPr>
              <a:t> alternatives on the individual criteria, usually a total score is calculated for each alternative.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Threshold</a:t>
            </a:r>
            <a:r>
              <a:rPr lang="en-US" dirty="0">
                <a:ea typeface="ＭＳ Ｐゴシック" pitchFamily="-106" charset="-128"/>
                <a:cs typeface="ＭＳ Ｐゴシック" pitchFamily="-106" charset="-128"/>
              </a:rPr>
              <a:t>: The minimal level of a (design) criterion or value that an alternative has to meet in order to be acceptable with respect to that criterion or value.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Reasoning</a:t>
            </a:r>
            <a:r>
              <a:rPr lang="en-US" dirty="0">
                <a:ea typeface="ＭＳ Ｐゴシック" pitchFamily="-106" charset="-128"/>
                <a:cs typeface="ＭＳ Ｐゴシック" pitchFamily="-106" charset="-128"/>
              </a:rPr>
              <a:t>: An approach that aims at clarifying the values that underlie the conflicting design requirements by (1) identify relevant values, (2) specify the values, and (3) looking for common ground among values.</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Value Sensitive Design</a:t>
            </a:r>
            <a:r>
              <a:rPr lang="en-US" dirty="0">
                <a:ea typeface="ＭＳ Ｐゴシック" pitchFamily="-106" charset="-128"/>
                <a:cs typeface="ＭＳ Ｐゴシック" pitchFamily="-106" charset="-128"/>
              </a:rPr>
              <a:t>: An approach that aims at integrating values of ethical importance in a systematic way in engineering design.</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22</a:t>
            </a:fld>
            <a:endParaRPr lang="de-DE"/>
          </a:p>
        </p:txBody>
      </p:sp>
      <p:sp>
        <p:nvSpPr>
          <p:cNvPr id="6" name="TextBox 5"/>
          <p:cNvSpPr txBox="1"/>
          <p:nvPr/>
        </p:nvSpPr>
        <p:spPr>
          <a:xfrm>
            <a:off x="7196546" y="42192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20950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Comparison of the Methods ...</a:t>
            </a:r>
            <a:endParaRPr lang="de-DE" sz="3200" b="1"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23</a:t>
            </a:fld>
            <a:endParaRPr lang="de-DE"/>
          </a:p>
        </p:txBody>
      </p:sp>
      <p:sp>
        <p:nvSpPr>
          <p:cNvPr id="6" name="TextBox 5"/>
          <p:cNvSpPr txBox="1"/>
          <p:nvPr/>
        </p:nvSpPr>
        <p:spPr>
          <a:xfrm>
            <a:off x="7209540" y="799998"/>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766188257"/>
              </p:ext>
            </p:extLst>
          </p:nvPr>
        </p:nvGraphicFramePr>
        <p:xfrm>
          <a:off x="346123" y="1050016"/>
          <a:ext cx="8280920" cy="4604929"/>
        </p:xfrm>
        <a:graphic>
          <a:graphicData uri="http://schemas.openxmlformats.org/drawingml/2006/table">
            <a:tbl>
              <a:tblPr firstRow="1" bandRow="1">
                <a:tableStyleId>{5C22544A-7EE6-4342-B048-85BDC9FD1C3A}</a:tableStyleId>
              </a:tblPr>
              <a:tblGrid>
                <a:gridCol w="2070230">
                  <a:extLst>
                    <a:ext uri="{9D8B030D-6E8A-4147-A177-3AD203B41FA5}">
                      <a16:colId xmlns:a16="http://schemas.microsoft.com/office/drawing/2014/main" val="20000"/>
                    </a:ext>
                  </a:extLst>
                </a:gridCol>
                <a:gridCol w="1674186">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448272">
                  <a:extLst>
                    <a:ext uri="{9D8B030D-6E8A-4147-A177-3AD203B41FA5}">
                      <a16:colId xmlns:a16="http://schemas.microsoft.com/office/drawing/2014/main" val="20003"/>
                    </a:ext>
                  </a:extLst>
                </a:gridCol>
              </a:tblGrid>
              <a:tr h="735856">
                <a:tc>
                  <a:txBody>
                    <a:bodyPr/>
                    <a:lstStyle/>
                    <a:p>
                      <a:r>
                        <a:rPr lang="en-US" sz="1600" dirty="0"/>
                        <a:t>Method</a:t>
                      </a:r>
                    </a:p>
                  </a:txBody>
                  <a:tcPr/>
                </a:tc>
                <a:tc>
                  <a:txBody>
                    <a:bodyPr/>
                    <a:lstStyle/>
                    <a:p>
                      <a:r>
                        <a:rPr lang="en-US" sz="1600" dirty="0"/>
                        <a:t>Weighting of values?</a:t>
                      </a:r>
                    </a:p>
                  </a:txBody>
                  <a:tcPr/>
                </a:tc>
                <a:tc>
                  <a:txBody>
                    <a:bodyPr/>
                    <a:lstStyle/>
                    <a:p>
                      <a:r>
                        <a:rPr lang="en-US" sz="1600" dirty="0"/>
                        <a:t>Main advantages</a:t>
                      </a:r>
                    </a:p>
                  </a:txBody>
                  <a:tcPr/>
                </a:tc>
                <a:tc>
                  <a:txBody>
                    <a:bodyPr/>
                    <a:lstStyle/>
                    <a:p>
                      <a:r>
                        <a:rPr lang="en-US" sz="1600" dirty="0"/>
                        <a:t>Main disadvantages</a:t>
                      </a:r>
                    </a:p>
                  </a:txBody>
                  <a:tcPr/>
                </a:tc>
                <a:extLst>
                  <a:ext uri="{0D108BD9-81ED-4DB2-BD59-A6C34878D82A}">
                    <a16:rowId xmlns:a16="http://schemas.microsoft.com/office/drawing/2014/main" val="10000"/>
                  </a:ext>
                </a:extLst>
              </a:tr>
              <a:tr h="741051">
                <a:tc>
                  <a:txBody>
                    <a:bodyPr/>
                    <a:lstStyle/>
                    <a:p>
                      <a:r>
                        <a:rPr lang="en-US" sz="1600" b="1" dirty="0"/>
                        <a:t>Cost-Benefit Analysis</a:t>
                      </a:r>
                    </a:p>
                  </a:txBody>
                  <a:tcPr/>
                </a:tc>
                <a:tc>
                  <a:txBody>
                    <a:bodyPr/>
                    <a:lstStyle/>
                    <a:p>
                      <a:r>
                        <a:rPr lang="en-US" sz="1600" dirty="0"/>
                        <a:t>All monetary</a:t>
                      </a:r>
                    </a:p>
                  </a:txBody>
                  <a:tcPr/>
                </a:tc>
                <a:tc>
                  <a:txBody>
                    <a:bodyPr/>
                    <a:lstStyle/>
                    <a:p>
                      <a:r>
                        <a:rPr lang="en-US" sz="1600" dirty="0"/>
                        <a:t>Options</a:t>
                      </a:r>
                      <a:r>
                        <a:rPr lang="en-US" sz="1600" baseline="0" dirty="0"/>
                        <a:t> are made comparable</a:t>
                      </a:r>
                      <a:endParaRPr lang="en-US" sz="1600" dirty="0"/>
                    </a:p>
                  </a:txBody>
                  <a:tcPr/>
                </a:tc>
                <a:tc>
                  <a:txBody>
                    <a:bodyPr/>
                    <a:lstStyle/>
                    <a:p>
                      <a:r>
                        <a:rPr lang="en-US" sz="1600" dirty="0"/>
                        <a:t>Values are treated as commensurable</a:t>
                      </a:r>
                    </a:p>
                  </a:txBody>
                  <a:tcPr/>
                </a:tc>
                <a:extLst>
                  <a:ext uri="{0D108BD9-81ED-4DB2-BD59-A6C34878D82A}">
                    <a16:rowId xmlns:a16="http://schemas.microsoft.com/office/drawing/2014/main" val="10001"/>
                  </a:ext>
                </a:extLst>
              </a:tr>
              <a:tr h="741051">
                <a:tc>
                  <a:txBody>
                    <a:bodyPr/>
                    <a:lstStyle/>
                    <a:p>
                      <a:r>
                        <a:rPr lang="en-US" sz="1600" b="1" dirty="0"/>
                        <a:t>Multiple Criteria Analysis</a:t>
                      </a:r>
                    </a:p>
                  </a:txBody>
                  <a:tcPr/>
                </a:tc>
                <a:tc>
                  <a:txBody>
                    <a:bodyPr/>
                    <a:lstStyle/>
                    <a:p>
                      <a:r>
                        <a:rPr lang="en-US" sz="1600" dirty="0"/>
                        <a:t>Trade-offs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Options</a:t>
                      </a:r>
                      <a:r>
                        <a:rPr lang="en-US" sz="1600" baseline="0" dirty="0"/>
                        <a:t> are made comparable</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a:t>Values are treated as commensurable</a:t>
                      </a:r>
                    </a:p>
                  </a:txBody>
                  <a:tcPr/>
                </a:tc>
                <a:extLst>
                  <a:ext uri="{0D108BD9-81ED-4DB2-BD59-A6C34878D82A}">
                    <a16:rowId xmlns:a16="http://schemas.microsoft.com/office/drawing/2014/main" val="10002"/>
                  </a:ext>
                </a:extLst>
              </a:tr>
              <a:tr h="741051">
                <a:tc>
                  <a:txBody>
                    <a:bodyPr/>
                    <a:lstStyle/>
                    <a:p>
                      <a:r>
                        <a:rPr lang="en-US" sz="1600" b="1" dirty="0"/>
                        <a:t>Thresholds</a:t>
                      </a:r>
                    </a:p>
                  </a:txBody>
                  <a:tcPr/>
                </a:tc>
                <a:tc>
                  <a:txBody>
                    <a:bodyPr/>
                    <a:lstStyle/>
                    <a:p>
                      <a:r>
                        <a:rPr lang="en-US" sz="1600" dirty="0"/>
                        <a:t>Minimal value</a:t>
                      </a:r>
                    </a:p>
                  </a:txBody>
                  <a:tcPr/>
                </a:tc>
                <a:tc>
                  <a:txBody>
                    <a:bodyPr/>
                    <a:lstStyle/>
                    <a:p>
                      <a:r>
                        <a:rPr lang="en-US" sz="1600" dirty="0"/>
                        <a:t>Selected alternatives meet thresholds</a:t>
                      </a:r>
                    </a:p>
                  </a:txBody>
                  <a:tcPr/>
                </a:tc>
                <a:tc>
                  <a:txBody>
                    <a:bodyPr/>
                    <a:lstStyle/>
                    <a:p>
                      <a:r>
                        <a:rPr lang="en-US" sz="1600" dirty="0"/>
                        <a:t>Are the thresholds independent?</a:t>
                      </a:r>
                    </a:p>
                  </a:txBody>
                  <a:tcPr/>
                </a:tc>
                <a:extLst>
                  <a:ext uri="{0D108BD9-81ED-4DB2-BD59-A6C34878D82A}">
                    <a16:rowId xmlns:a16="http://schemas.microsoft.com/office/drawing/2014/main" val="10003"/>
                  </a:ext>
                </a:extLst>
              </a:tr>
              <a:tr h="741051">
                <a:tc>
                  <a:txBody>
                    <a:bodyPr/>
                    <a:lstStyle/>
                    <a:p>
                      <a:r>
                        <a:rPr lang="en-US" sz="1600" b="1" dirty="0"/>
                        <a:t>Reasoning</a:t>
                      </a:r>
                    </a:p>
                  </a:txBody>
                  <a:tcPr/>
                </a:tc>
                <a:tc>
                  <a:txBody>
                    <a:bodyPr/>
                    <a:lstStyle/>
                    <a:p>
                      <a:r>
                        <a:rPr lang="en-US" sz="1600" dirty="0"/>
                        <a:t>Only</a:t>
                      </a:r>
                      <a:r>
                        <a:rPr lang="en-US" sz="1600" baseline="0" dirty="0"/>
                        <a:t> related</a:t>
                      </a:r>
                      <a:endParaRPr lang="en-US" sz="1600" dirty="0"/>
                    </a:p>
                  </a:txBody>
                  <a:tcPr/>
                </a:tc>
                <a:tc>
                  <a:txBody>
                    <a:bodyPr/>
                    <a:lstStyle/>
                    <a:p>
                      <a:r>
                        <a:rPr lang="en-US" sz="1600" dirty="0"/>
                        <a:t>Might</a:t>
                      </a:r>
                      <a:r>
                        <a:rPr lang="en-US" sz="1600" baseline="0" dirty="0"/>
                        <a:t> solve value conflicts</a:t>
                      </a:r>
                      <a:endParaRPr lang="en-US" sz="1600" dirty="0"/>
                    </a:p>
                  </a:txBody>
                  <a:tcPr/>
                </a:tc>
                <a:tc>
                  <a:txBody>
                    <a:bodyPr/>
                    <a:lstStyle/>
                    <a:p>
                      <a:r>
                        <a:rPr lang="en-US" sz="1600" dirty="0"/>
                        <a:t>Not all value conflicts</a:t>
                      </a:r>
                      <a:r>
                        <a:rPr lang="en-US" sz="1600" baseline="0" dirty="0"/>
                        <a:t> can be solved this way</a:t>
                      </a:r>
                      <a:endParaRPr lang="en-US" sz="1600" dirty="0"/>
                    </a:p>
                  </a:txBody>
                  <a:tcPr/>
                </a:tc>
                <a:extLst>
                  <a:ext uri="{0D108BD9-81ED-4DB2-BD59-A6C34878D82A}">
                    <a16:rowId xmlns:a16="http://schemas.microsoft.com/office/drawing/2014/main" val="10004"/>
                  </a:ext>
                </a:extLst>
              </a:tr>
              <a:tr h="741051">
                <a:tc>
                  <a:txBody>
                    <a:bodyPr/>
                    <a:lstStyle/>
                    <a:p>
                      <a:r>
                        <a:rPr lang="en-US" sz="1600" b="1" dirty="0"/>
                        <a:t>Value Sensitive Design</a:t>
                      </a:r>
                    </a:p>
                  </a:txBody>
                  <a:tcPr/>
                </a:tc>
                <a:tc>
                  <a:txBody>
                    <a:bodyPr/>
                    <a:lstStyle/>
                    <a:p>
                      <a:r>
                        <a:rPr lang="en-US" sz="1600" dirty="0"/>
                        <a:t>Not applicable</a:t>
                      </a:r>
                    </a:p>
                  </a:txBody>
                  <a:tcPr/>
                </a:tc>
                <a:tc>
                  <a:txBody>
                    <a:bodyPr/>
                    <a:lstStyle/>
                    <a:p>
                      <a:r>
                        <a:rPr lang="en-US" sz="1600" dirty="0"/>
                        <a:t>Can lead to better alternatives</a:t>
                      </a:r>
                    </a:p>
                  </a:txBody>
                  <a:tcPr/>
                </a:tc>
                <a:tc>
                  <a:txBody>
                    <a:bodyPr/>
                    <a:lstStyle/>
                    <a:p>
                      <a:r>
                        <a:rPr lang="en-US" sz="1600" dirty="0"/>
                        <a:t>May not solve the problem</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5180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When are Risks Acceptable?</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6463" y="1401276"/>
            <a:ext cx="9940713" cy="4679801"/>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Informed consent</a:t>
            </a:r>
            <a:r>
              <a:rPr lang="en-US" sz="2000" dirty="0">
                <a:ea typeface="ＭＳ Ｐゴシック" pitchFamily="-106" charset="-128"/>
                <a:cs typeface="ＭＳ Ｐゴシック" pitchFamily="-106" charset="-128"/>
              </a:rPr>
              <a:t>: Principle that state the activities (experiments, risks) are acceptable if people have free consented to them after being fully informed about the (potential) risk and benefits of these activities (experiments, risks).</a:t>
            </a: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Risk-Cost-Benefit Analysis</a:t>
            </a:r>
            <a:r>
              <a:rPr lang="en-US" sz="2000" dirty="0">
                <a:ea typeface="ＭＳ Ｐゴシック" pitchFamily="-106" charset="-128"/>
                <a:cs typeface="ＭＳ Ｐゴシック" pitchFamily="-106" charset="-128"/>
              </a:rPr>
              <a:t>: This is a variant of regular cost-benefit analysis. The social costs for risks reduction are weighed against the social benefits offered by risk reduction, so achieving an optimal level of risk which the social benefits are highest.</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marL="0" indent="0"/>
            <a:endParaRPr lang="en-US" sz="2000" dirty="0">
              <a:ea typeface="ＭＳ Ｐゴシック" pitchFamily="-106" charset="-128"/>
              <a:cs typeface="ＭＳ Ｐゴシック" pitchFamily="-106" charset="-128"/>
            </a:endParaRP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24</a:t>
            </a:fld>
            <a:endParaRPr lang="de-DE"/>
          </a:p>
        </p:txBody>
      </p:sp>
      <p:sp>
        <p:nvSpPr>
          <p:cNvPr id="6" name="TextBox 5"/>
          <p:cNvSpPr txBox="1"/>
          <p:nvPr/>
        </p:nvSpPr>
        <p:spPr>
          <a:xfrm>
            <a:off x="7300455" y="776923"/>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85562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When are Risks Acceptable?</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526473" y="1329472"/>
            <a:ext cx="9890703" cy="4751809"/>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Best available technology</a:t>
            </a:r>
            <a:r>
              <a:rPr lang="en-US" dirty="0">
                <a:ea typeface="ＭＳ Ｐゴシック" pitchFamily="-106" charset="-128"/>
                <a:cs typeface="ＭＳ Ｐゴシック" pitchFamily="-106" charset="-128"/>
              </a:rPr>
              <a:t>: As an approach to acceptable risk (or acceptable environment emissions), best available technology refers to an approach that does not prescribe a specific technology but uses the best available technological alternative as yardstick for what is acceptable.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Precautionary Principle</a:t>
            </a:r>
            <a:r>
              <a:rPr lang="en-US" dirty="0">
                <a:ea typeface="ＭＳ Ｐゴシック" pitchFamily="-106" charset="-128"/>
                <a:cs typeface="ＭＳ Ｐゴシック" pitchFamily="-106" charset="-128"/>
              </a:rPr>
              <a:t>: Principle that prescribes how to deal with threats that are uncertain and/or cannot be scientifically established. In its most general form the precautionary principle has the following general format: If there is (1) a threat, which is (2) uncertain, then (3) some kind of action (4) is mandatory. This definition has four dimensions: (1) the threat dimension; (2) the uncertainty dimension; (3) the action dimension, and (4) the prescription dimension. </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25</a:t>
            </a:fld>
            <a:endParaRPr lang="de-DE"/>
          </a:p>
        </p:txBody>
      </p:sp>
      <p:sp>
        <p:nvSpPr>
          <p:cNvPr id="6" name="TextBox 5"/>
          <p:cNvSpPr txBox="1"/>
          <p:nvPr/>
        </p:nvSpPr>
        <p:spPr>
          <a:xfrm>
            <a:off x="7286601" y="866997"/>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28277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637849"/>
          </a:xfrm>
        </p:spPr>
        <p:txBody>
          <a:bodyPr/>
          <a:lstStyle/>
          <a:p>
            <a:pPr eaLnBrk="1" hangingPunct="1"/>
            <a:r>
              <a:rPr lang="en-US" sz="3200" b="1" dirty="0">
                <a:ea typeface="ＭＳ Ｐゴシック" pitchFamily="-106" charset="-128"/>
                <a:cs typeface="ＭＳ Ｐゴシック" pitchFamily="-106" charset="-128"/>
              </a:rPr>
              <a:t>Summary</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8369" y="1213308"/>
            <a:ext cx="11473384" cy="4176110"/>
          </a:xfrm>
        </p:spPr>
        <p:txBody>
          <a:bodyPr>
            <a:normAutofit fontScale="92500"/>
          </a:bodyPr>
          <a:lstStyle/>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Disaster or major failures of engineered systems result in the question of </a:t>
            </a:r>
            <a:r>
              <a:rPr lang="en-US" b="1" dirty="0">
                <a:solidFill>
                  <a:schemeClr val="accent1"/>
                </a:solidFill>
                <a:ea typeface="ＭＳ Ｐゴシック" pitchFamily="-106" charset="-128"/>
                <a:cs typeface="ＭＳ Ｐゴシック" pitchFamily="-106" charset="-128"/>
              </a:rPr>
              <a:t>(moral) responsibility</a:t>
            </a:r>
            <a:r>
              <a:rPr lang="en-US"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Normative Ethics</a:t>
            </a:r>
            <a:r>
              <a:rPr lang="en-US" dirty="0">
                <a:ea typeface="ＭＳ Ｐゴシック" pitchFamily="-106" charset="-128"/>
                <a:cs typeface="ＭＳ Ｐゴシック" pitchFamily="-106" charset="-128"/>
              </a:rPr>
              <a:t> tries to formulate normative recommendations about how to act or live, but no ethic theory is generally accepted and depending on the case the consequences, actions, nature of the acting person, or the group may all matter. </a:t>
            </a: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Therefore, it is suggested to use </a:t>
            </a:r>
            <a:r>
              <a:rPr lang="en-US" b="1" dirty="0">
                <a:solidFill>
                  <a:schemeClr val="accent1"/>
                </a:solidFill>
                <a:ea typeface="ＭＳ Ｐゴシック" pitchFamily="-106" charset="-128"/>
                <a:cs typeface="ＭＳ Ｐゴシック" pitchFamily="-106" charset="-128"/>
              </a:rPr>
              <a:t>normative argumentation </a:t>
            </a:r>
            <a:r>
              <a:rPr lang="en-US" dirty="0">
                <a:ea typeface="ＭＳ Ｐゴシック" pitchFamily="-106" charset="-128"/>
                <a:cs typeface="ＭＳ Ｐゴシック" pitchFamily="-106" charset="-128"/>
              </a:rPr>
              <a:t>for specific moral problems and study possible actions rather than try to simply apply only </a:t>
            </a:r>
            <a:r>
              <a:rPr lang="en-US" b="1" dirty="0">
                <a:solidFill>
                  <a:schemeClr val="accent1"/>
                </a:solidFill>
                <a:ea typeface="ＭＳ Ｐゴシック" pitchFamily="-106" charset="-128"/>
                <a:cs typeface="ＭＳ Ｐゴシック" pitchFamily="-106" charset="-128"/>
              </a:rPr>
              <a:t>one</a:t>
            </a:r>
            <a:r>
              <a:rPr lang="en-US" dirty="0">
                <a:solidFill>
                  <a:schemeClr val="accent1"/>
                </a:solidFill>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specific ethic theory.</a:t>
            </a:r>
            <a:endParaRPr lang="en-US" i="1"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Normative argumentation can employ the </a:t>
            </a:r>
            <a:r>
              <a:rPr lang="en-US" b="1" dirty="0">
                <a:solidFill>
                  <a:schemeClr val="accent1"/>
                </a:solidFill>
                <a:ea typeface="ＭＳ Ｐゴシック" pitchFamily="-106" charset="-128"/>
                <a:cs typeface="ＭＳ Ｐゴシック" pitchFamily="-106" charset="-128"/>
              </a:rPr>
              <a:t>ethical cycle</a:t>
            </a:r>
            <a:r>
              <a:rPr lang="en-US" dirty="0">
                <a:ea typeface="ＭＳ Ｐゴシック" pitchFamily="-106" charset="-128"/>
                <a:cs typeface="ＭＳ Ｐゴシック" pitchFamily="-106" charset="-128"/>
              </a:rPr>
              <a:t> and</a:t>
            </a:r>
            <a:r>
              <a:rPr lang="en-US" b="1" dirty="0">
                <a:solidFill>
                  <a:schemeClr val="accent1"/>
                </a:solidFill>
                <a:ea typeface="ＭＳ Ｐゴシック" pitchFamily="-106" charset="-128"/>
                <a:cs typeface="ＭＳ Ｐゴシック" pitchFamily="-106" charset="-128"/>
              </a:rPr>
              <a:t> valid</a:t>
            </a:r>
            <a:r>
              <a:rPr lang="en-US" dirty="0">
                <a:ea typeface="ＭＳ Ｐゴシック" pitchFamily="-106" charset="-128"/>
                <a:cs typeface="ＭＳ Ｐゴシック" pitchFamily="-106" charset="-128"/>
              </a:rPr>
              <a:t> or </a:t>
            </a:r>
            <a:r>
              <a:rPr lang="en-US" b="1" dirty="0">
                <a:solidFill>
                  <a:schemeClr val="accent1"/>
                </a:solidFill>
                <a:ea typeface="ＭＳ Ｐゴシック" pitchFamily="-106" charset="-128"/>
                <a:cs typeface="ＭＳ Ｐゴシック" pitchFamily="-106" charset="-128"/>
              </a:rPr>
              <a:t>plausible</a:t>
            </a:r>
            <a:r>
              <a:rPr lang="en-US" dirty="0">
                <a:solidFill>
                  <a:schemeClr val="accent1"/>
                </a:solidFill>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arguments and has to uncover </a:t>
            </a:r>
            <a:r>
              <a:rPr lang="en-US" b="1" dirty="0">
                <a:solidFill>
                  <a:schemeClr val="accent1"/>
                </a:solidFill>
                <a:ea typeface="ＭＳ Ｐゴシック" pitchFamily="-106" charset="-128"/>
                <a:cs typeface="ＭＳ Ｐゴシック" pitchFamily="-106" charset="-128"/>
              </a:rPr>
              <a:t>fallacies</a:t>
            </a:r>
            <a:r>
              <a:rPr lang="en-US"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r>
              <a:rPr lang="en-US" dirty="0">
                <a:ea typeface="ＭＳ Ｐゴシック" pitchFamily="-106" charset="-128"/>
                <a:cs typeface="ＭＳ Ｐゴシック" pitchFamily="-106" charset="-128"/>
              </a:rPr>
              <a:t>Several methods allow to study related </a:t>
            </a:r>
            <a:r>
              <a:rPr lang="en-US" b="1" dirty="0">
                <a:solidFill>
                  <a:schemeClr val="accent1"/>
                </a:solidFill>
                <a:ea typeface="ＭＳ Ｐゴシック" pitchFamily="-106" charset="-128"/>
                <a:cs typeface="ＭＳ Ｐゴシック" pitchFamily="-106" charset="-128"/>
              </a:rPr>
              <a:t>value conflicts </a:t>
            </a:r>
            <a:r>
              <a:rPr lang="en-US" dirty="0">
                <a:ea typeface="ＭＳ Ｐゴシック" pitchFamily="-106" charset="-128"/>
                <a:cs typeface="ＭＳ Ｐゴシック" pitchFamily="-106" charset="-128"/>
              </a:rPr>
              <a:t>including the related moral problems (in particular risk) also during design. </a:t>
            </a:r>
          </a:p>
          <a:p>
            <a:pPr marL="0" indent="0"/>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26</a:t>
            </a:fld>
            <a:endParaRPr lang="de-DE"/>
          </a:p>
        </p:txBody>
      </p:sp>
    </p:spTree>
    <p:extLst>
      <p:ext uri="{BB962C8B-B14F-4D97-AF65-F5344CB8AC3E}">
        <p14:creationId xmlns:p14="http://schemas.microsoft.com/office/powerpoint/2010/main" val="1619683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BFD1-9201-498A-82E2-234A5B43787B}"/>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9CAAFD53-60A2-42DA-B71D-2AC96354B727}"/>
              </a:ext>
            </a:extLst>
          </p:cNvPr>
          <p:cNvSpPr>
            <a:spLocks noGrp="1"/>
          </p:cNvSpPr>
          <p:nvPr>
            <p:ph idx="1"/>
          </p:nvPr>
        </p:nvSpPr>
        <p:spPr>
          <a:xfrm>
            <a:off x="478369" y="1213308"/>
            <a:ext cx="11473384" cy="2104679"/>
          </a:xfrm>
        </p:spPr>
        <p:txBody>
          <a:bodyPr/>
          <a:lstStyle/>
          <a:p>
            <a:pPr marL="342900" indent="-342900">
              <a:buFont typeface="Arial" panose="020B0604020202020204" pitchFamily="34" charset="0"/>
              <a:buChar char="•"/>
            </a:pPr>
            <a:r>
              <a:rPr lang="en-US" dirty="0"/>
              <a:t>Think about how to express the ethical dilemmas in projects into a set of arguments.</a:t>
            </a:r>
          </a:p>
          <a:p>
            <a:pPr marL="584194" lvl="1" indent="-342900">
              <a:buFont typeface="Arial" panose="020B0604020202020204" pitchFamily="34" charset="0"/>
              <a:buChar char="•"/>
            </a:pPr>
            <a:r>
              <a:rPr lang="en-US" dirty="0"/>
              <a:t>Ideally , try to identify argumentations with possible fallacies</a:t>
            </a:r>
          </a:p>
          <a:p>
            <a:pPr lvl="1" indent="0">
              <a:buNone/>
            </a:pPr>
            <a:endParaRPr lang="en-US" dirty="0"/>
          </a:p>
          <a:p>
            <a:pPr marL="342900" indent="-342900">
              <a:buFont typeface="Arial" panose="020B0604020202020204" pitchFamily="34" charset="0"/>
              <a:buChar char="•"/>
            </a:pPr>
            <a:r>
              <a:rPr lang="en-US" dirty="0"/>
              <a:t>List the risks involved in your scenario</a:t>
            </a:r>
          </a:p>
          <a:p>
            <a:pPr marL="584194" lvl="1" indent="-342900">
              <a:buFont typeface="Arial" panose="020B0604020202020204" pitchFamily="34" charset="0"/>
              <a:buChar char="•"/>
            </a:pPr>
            <a:r>
              <a:rPr lang="en-US" dirty="0"/>
              <a:t>Discuss briefly how to tackle the risks (choose two methods)</a:t>
            </a:r>
          </a:p>
        </p:txBody>
      </p:sp>
    </p:spTree>
    <p:extLst>
      <p:ext uri="{BB962C8B-B14F-4D97-AF65-F5344CB8AC3E}">
        <p14:creationId xmlns:p14="http://schemas.microsoft.com/office/powerpoint/2010/main" val="461775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A8713-4692-46AF-8BEA-DE528107EAEF}"/>
              </a:ext>
            </a:extLst>
          </p:cNvPr>
          <p:cNvSpPr>
            <a:spLocks noGrp="1"/>
          </p:cNvSpPr>
          <p:nvPr>
            <p:ph type="ctrTitle"/>
          </p:nvPr>
        </p:nvSpPr>
        <p:spPr>
          <a:xfrm>
            <a:off x="609986" y="4566523"/>
            <a:ext cx="11228913" cy="1001364"/>
          </a:xfrm>
          <a:noFill/>
        </p:spPr>
        <p:txBody>
          <a:bodyPr/>
          <a:lstStyle/>
          <a:p>
            <a:r>
              <a:rPr lang="en-US" dirty="0"/>
              <a:t>END</a:t>
            </a:r>
          </a:p>
        </p:txBody>
      </p:sp>
    </p:spTree>
    <p:extLst>
      <p:ext uri="{BB962C8B-B14F-4D97-AF65-F5344CB8AC3E}">
        <p14:creationId xmlns:p14="http://schemas.microsoft.com/office/powerpoint/2010/main" val="3359131258"/>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815F9C9-2A38-4FAA-9AFC-A509F3BEA636}"/>
              </a:ext>
            </a:extLst>
          </p:cNvPr>
          <p:cNvSpPr>
            <a:spLocks noGrp="1"/>
          </p:cNvSpPr>
          <p:nvPr>
            <p:ph type="body" sz="quarter" idx="13"/>
          </p:nvPr>
        </p:nvSpPr>
        <p:spPr>
          <a:xfrm>
            <a:off x="478369" y="1282046"/>
            <a:ext cx="11474451" cy="2348335"/>
          </a:xfrm>
        </p:spPr>
        <p:txBody>
          <a:bodyPr/>
          <a:lstStyle/>
          <a:p>
            <a:pPr algn="ctr"/>
            <a:endParaRPr lang="en-US" dirty="0"/>
          </a:p>
          <a:p>
            <a:pPr algn="ctr"/>
            <a:r>
              <a:rPr lang="en-US" b="1" dirty="0"/>
              <a:t>Descriptive</a:t>
            </a:r>
            <a:r>
              <a:rPr lang="en-US" dirty="0"/>
              <a:t>: The autonomous system is equipped with a decision-making module that is trained on normal and exceptional situations.</a:t>
            </a:r>
          </a:p>
          <a:p>
            <a:pPr algn="ctr"/>
            <a:r>
              <a:rPr lang="en-US" b="1" dirty="0"/>
              <a:t>Prescriptive</a:t>
            </a:r>
            <a:r>
              <a:rPr lang="en-US" dirty="0"/>
              <a:t>: The autonomous system should not make decisions that endanger people’s lives. When faces with a dilemma, it should try to delegate the decision to a human.</a:t>
            </a:r>
          </a:p>
          <a:p>
            <a:pPr algn="ctr"/>
            <a:endParaRPr lang="en-US" dirty="0"/>
          </a:p>
        </p:txBody>
      </p:sp>
      <p:sp>
        <p:nvSpPr>
          <p:cNvPr id="5" name="Title 4">
            <a:extLst>
              <a:ext uri="{FF2B5EF4-FFF2-40B4-BE49-F238E27FC236}">
                <a16:creationId xmlns:a16="http://schemas.microsoft.com/office/drawing/2014/main" id="{FD8F7E9C-C8E6-4A30-AFBC-8CD4419BFD7A}"/>
              </a:ext>
            </a:extLst>
          </p:cNvPr>
          <p:cNvSpPr>
            <a:spLocks noGrp="1"/>
          </p:cNvSpPr>
          <p:nvPr>
            <p:ph type="title"/>
          </p:nvPr>
        </p:nvSpPr>
        <p:spPr/>
        <p:txBody>
          <a:bodyPr/>
          <a:lstStyle/>
          <a:p>
            <a:r>
              <a:rPr lang="en-US" dirty="0"/>
              <a:t>Descriptive before Prescriptive Claims/Arguments</a:t>
            </a:r>
          </a:p>
        </p:txBody>
      </p:sp>
      <p:sp>
        <p:nvSpPr>
          <p:cNvPr id="8" name="TextBox 7">
            <a:extLst>
              <a:ext uri="{FF2B5EF4-FFF2-40B4-BE49-F238E27FC236}">
                <a16:creationId xmlns:a16="http://schemas.microsoft.com/office/drawing/2014/main" id="{CA88F967-EDF3-4D21-9F55-7140A4B3E214}"/>
              </a:ext>
            </a:extLst>
          </p:cNvPr>
          <p:cNvSpPr txBox="1"/>
          <p:nvPr/>
        </p:nvSpPr>
        <p:spPr bwMode="gray">
          <a:xfrm>
            <a:off x="2043545" y="3691327"/>
            <a:ext cx="7174923" cy="1754326"/>
          </a:xfrm>
          <a:prstGeom prst="rect">
            <a:avLst/>
          </a:prstGeom>
          <a:solidFill>
            <a:schemeClr val="accent3">
              <a:lumMod val="20000"/>
              <a:lumOff val="80000"/>
            </a:schemeClr>
          </a:solidFill>
        </p:spPr>
        <p:txBody>
          <a:bodyPr wrap="square">
            <a:spAutoFit/>
          </a:bodyPr>
          <a:lstStyle/>
          <a:p>
            <a:pPr algn="ctr"/>
            <a:r>
              <a:rPr lang="en-US" dirty="0"/>
              <a:t>We do not want to make prescriptive claims without proper descriptive ones. </a:t>
            </a:r>
          </a:p>
          <a:p>
            <a:pPr algn="ctr"/>
            <a:endParaRPr lang="en-US" dirty="0"/>
          </a:p>
          <a:p>
            <a:pPr algn="ctr"/>
            <a:r>
              <a:rPr lang="en-US" dirty="0"/>
              <a:t>Because we do not want to suggest (prescribe) solutions to a problem without having understood (described) the problem very well.</a:t>
            </a:r>
          </a:p>
        </p:txBody>
      </p:sp>
    </p:spTree>
    <p:extLst>
      <p:ext uri="{BB962C8B-B14F-4D97-AF65-F5344CB8AC3E}">
        <p14:creationId xmlns:p14="http://schemas.microsoft.com/office/powerpoint/2010/main" val="4909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DA84B4-A6CA-462A-9500-3430A77A91F4}"/>
              </a:ext>
            </a:extLst>
          </p:cNvPr>
          <p:cNvSpPr>
            <a:spLocks noGrp="1"/>
          </p:cNvSpPr>
          <p:nvPr>
            <p:ph type="body" sz="quarter" idx="13"/>
          </p:nvPr>
        </p:nvSpPr>
        <p:spPr>
          <a:xfrm>
            <a:off x="478369" y="1282046"/>
            <a:ext cx="11474451" cy="2104679"/>
          </a:xfrm>
        </p:spPr>
        <p:txBody>
          <a:bodyPr/>
          <a:lstStyle/>
          <a:p>
            <a:pPr marL="342900" indent="-342900">
              <a:buFont typeface="Arial" panose="020B0604020202020204" pitchFamily="34" charset="0"/>
              <a:buChar char="•"/>
            </a:pPr>
            <a:r>
              <a:rPr lang="en-US" dirty="0"/>
              <a:t>Deductive (if premises are true, then the conclusion is true)</a:t>
            </a:r>
          </a:p>
          <a:p>
            <a:pPr marL="342900" indent="-342900">
              <a:buFont typeface="Arial" panose="020B0604020202020204" pitchFamily="34" charset="0"/>
              <a:buChar char="•"/>
            </a:pPr>
            <a:r>
              <a:rPr lang="en-US" dirty="0"/>
              <a:t>Inductive</a:t>
            </a:r>
          </a:p>
          <a:p>
            <a:pPr marL="342900" indent="-342900">
              <a:buFont typeface="Arial" panose="020B0604020202020204" pitchFamily="34" charset="0"/>
              <a:buChar char="•"/>
            </a:pPr>
            <a:r>
              <a:rPr lang="en-US" dirty="0"/>
              <a:t>Abductive</a:t>
            </a:r>
          </a:p>
          <a:p>
            <a:pPr marL="342900" indent="-342900">
              <a:buFont typeface="Arial" panose="020B0604020202020204" pitchFamily="34" charset="0"/>
              <a:buChar char="•"/>
            </a:pPr>
            <a:r>
              <a:rPr lang="en-US" dirty="0"/>
              <a:t>Argument by analogy</a:t>
            </a:r>
          </a:p>
          <a:p>
            <a:pPr marL="342900" indent="-342900">
              <a:buFont typeface="Arial" panose="020B0604020202020204" pitchFamily="34" charset="0"/>
              <a:buChar char="•"/>
            </a:pPr>
            <a:r>
              <a:rPr lang="en-US" dirty="0"/>
              <a:t>Reduction ad absurdum</a:t>
            </a:r>
          </a:p>
        </p:txBody>
      </p:sp>
      <p:sp>
        <p:nvSpPr>
          <p:cNvPr id="3" name="Title 2">
            <a:extLst>
              <a:ext uri="{FF2B5EF4-FFF2-40B4-BE49-F238E27FC236}">
                <a16:creationId xmlns:a16="http://schemas.microsoft.com/office/drawing/2014/main" id="{3C8191F3-8B03-4F49-AC40-F8DA786384B1}"/>
              </a:ext>
            </a:extLst>
          </p:cNvPr>
          <p:cNvSpPr>
            <a:spLocks noGrp="1"/>
          </p:cNvSpPr>
          <p:nvPr>
            <p:ph type="title"/>
          </p:nvPr>
        </p:nvSpPr>
        <p:spPr>
          <a:xfrm>
            <a:off x="478369" y="144001"/>
            <a:ext cx="9169401" cy="966272"/>
          </a:xfrm>
        </p:spPr>
        <p:txBody>
          <a:bodyPr/>
          <a:lstStyle/>
          <a:p>
            <a:r>
              <a:rPr lang="en-US" dirty="0"/>
              <a:t>Types of arguments</a:t>
            </a:r>
            <a:br>
              <a:rPr lang="en-US" dirty="0"/>
            </a:br>
            <a:endParaRPr lang="en-US" dirty="0"/>
          </a:p>
        </p:txBody>
      </p:sp>
    </p:spTree>
    <p:extLst>
      <p:ext uri="{BB962C8B-B14F-4D97-AF65-F5344CB8AC3E}">
        <p14:creationId xmlns:p14="http://schemas.microsoft.com/office/powerpoint/2010/main" val="41175833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BD68ED-8593-4F44-9E5E-F2C63165E63A}"/>
              </a:ext>
            </a:extLst>
          </p:cNvPr>
          <p:cNvSpPr>
            <a:spLocks noGrp="1"/>
          </p:cNvSpPr>
          <p:nvPr>
            <p:ph type="body" sz="quarter" idx="13"/>
          </p:nvPr>
        </p:nvSpPr>
        <p:spPr>
          <a:xfrm>
            <a:off x="478370" y="1282045"/>
            <a:ext cx="11485030" cy="758156"/>
          </a:xfrm>
        </p:spPr>
        <p:txBody>
          <a:bodyPr/>
          <a:lstStyle/>
          <a:p>
            <a:r>
              <a:rPr lang="en-US" dirty="0"/>
              <a:t>Validity tells me that “an argument is valid if conclusion follows logically from the premises”</a:t>
            </a:r>
          </a:p>
          <a:p>
            <a:r>
              <a:rPr lang="en-US" dirty="0"/>
              <a:t>However, an argument being valid does not imply that the conclusion is true.</a:t>
            </a:r>
          </a:p>
        </p:txBody>
      </p:sp>
      <p:sp>
        <p:nvSpPr>
          <p:cNvPr id="3" name="Title 2">
            <a:extLst>
              <a:ext uri="{FF2B5EF4-FFF2-40B4-BE49-F238E27FC236}">
                <a16:creationId xmlns:a16="http://schemas.microsoft.com/office/drawing/2014/main" id="{2367E040-C45C-460C-9287-EC8233628B74}"/>
              </a:ext>
            </a:extLst>
          </p:cNvPr>
          <p:cNvSpPr>
            <a:spLocks noGrp="1"/>
          </p:cNvSpPr>
          <p:nvPr>
            <p:ph type="title"/>
          </p:nvPr>
        </p:nvSpPr>
        <p:spPr>
          <a:xfrm>
            <a:off x="478369" y="144001"/>
            <a:ext cx="9169401" cy="966272"/>
          </a:xfrm>
        </p:spPr>
        <p:txBody>
          <a:bodyPr/>
          <a:lstStyle/>
          <a:p>
            <a:r>
              <a:rPr lang="en-US" dirty="0"/>
              <a:t>Validity versus Truth</a:t>
            </a:r>
            <a:br>
              <a:rPr lang="en-US" dirty="0"/>
            </a:br>
            <a:endParaRPr lang="en-US" dirty="0"/>
          </a:p>
        </p:txBody>
      </p:sp>
      <p:sp>
        <p:nvSpPr>
          <p:cNvPr id="5" name="TextBox 4">
            <a:extLst>
              <a:ext uri="{FF2B5EF4-FFF2-40B4-BE49-F238E27FC236}">
                <a16:creationId xmlns:a16="http://schemas.microsoft.com/office/drawing/2014/main" id="{9F25DFEE-E37A-44EA-AB14-414BEE03A77A}"/>
              </a:ext>
            </a:extLst>
          </p:cNvPr>
          <p:cNvSpPr txBox="1"/>
          <p:nvPr/>
        </p:nvSpPr>
        <p:spPr bwMode="gray">
          <a:xfrm>
            <a:off x="1997846" y="5932532"/>
            <a:ext cx="7344641" cy="369332"/>
          </a:xfrm>
          <a:prstGeom prst="rect">
            <a:avLst/>
          </a:prstGeom>
          <a:solidFill>
            <a:schemeClr val="accent3">
              <a:lumMod val="20000"/>
              <a:lumOff val="80000"/>
            </a:schemeClr>
          </a:solidFill>
        </p:spPr>
        <p:txBody>
          <a:bodyPr wrap="square">
            <a:spAutoFit/>
          </a:bodyPr>
          <a:lstStyle/>
          <a:p>
            <a:pPr algn="ctr"/>
            <a:r>
              <a:rPr lang="en-US" dirty="0"/>
              <a:t>Deductive Soundness = validity + all premises are true</a:t>
            </a:r>
          </a:p>
        </p:txBody>
      </p:sp>
      <p:sp>
        <p:nvSpPr>
          <p:cNvPr id="4" name="TextBox 3">
            <a:extLst>
              <a:ext uri="{FF2B5EF4-FFF2-40B4-BE49-F238E27FC236}">
                <a16:creationId xmlns:a16="http://schemas.microsoft.com/office/drawing/2014/main" id="{7E76733A-9BEC-4781-9A1E-9257751E11E4}"/>
              </a:ext>
            </a:extLst>
          </p:cNvPr>
          <p:cNvSpPr txBox="1"/>
          <p:nvPr/>
        </p:nvSpPr>
        <p:spPr bwMode="gray">
          <a:xfrm>
            <a:off x="8120973" y="2669585"/>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6" name="TextBox 5">
            <a:extLst>
              <a:ext uri="{FF2B5EF4-FFF2-40B4-BE49-F238E27FC236}">
                <a16:creationId xmlns:a16="http://schemas.microsoft.com/office/drawing/2014/main" id="{4D0E65D8-86C3-46F0-BC5A-27B1DDDCEE19}"/>
              </a:ext>
            </a:extLst>
          </p:cNvPr>
          <p:cNvSpPr txBox="1"/>
          <p:nvPr/>
        </p:nvSpPr>
        <p:spPr bwMode="gray">
          <a:xfrm>
            <a:off x="8120973" y="3003607"/>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7" name="TextBox 6">
            <a:extLst>
              <a:ext uri="{FF2B5EF4-FFF2-40B4-BE49-F238E27FC236}">
                <a16:creationId xmlns:a16="http://schemas.microsoft.com/office/drawing/2014/main" id="{AC954EAF-9F0D-4B34-A6DB-CCAD6A6095D9}"/>
              </a:ext>
            </a:extLst>
          </p:cNvPr>
          <p:cNvSpPr txBox="1"/>
          <p:nvPr/>
        </p:nvSpPr>
        <p:spPr bwMode="gray">
          <a:xfrm>
            <a:off x="8120973" y="3316291"/>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
        <p:nvSpPr>
          <p:cNvPr id="9" name="TextBox 8">
            <a:extLst>
              <a:ext uri="{FF2B5EF4-FFF2-40B4-BE49-F238E27FC236}">
                <a16:creationId xmlns:a16="http://schemas.microsoft.com/office/drawing/2014/main" id="{1B1ADAD4-9C61-494B-ADCC-B7F02C9F0218}"/>
              </a:ext>
            </a:extLst>
          </p:cNvPr>
          <p:cNvSpPr txBox="1"/>
          <p:nvPr/>
        </p:nvSpPr>
        <p:spPr bwMode="gray">
          <a:xfrm>
            <a:off x="406977" y="2337634"/>
            <a:ext cx="7912677" cy="1200329"/>
          </a:xfrm>
          <a:prstGeom prst="rect">
            <a:avLst/>
          </a:prstGeom>
          <a:noFill/>
        </p:spPr>
        <p:txBody>
          <a:bodyPr wrap="square">
            <a:spAutoFit/>
          </a:bodyPr>
          <a:lstStyle/>
          <a:p>
            <a:r>
              <a:rPr lang="en-US" u="sng" dirty="0"/>
              <a:t>Valid but not True Argument</a:t>
            </a:r>
          </a:p>
          <a:p>
            <a:r>
              <a:rPr lang="en-US" dirty="0"/>
              <a:t>Premise-1: Self-driving cars do not need a human to drive</a:t>
            </a:r>
          </a:p>
          <a:p>
            <a:r>
              <a:rPr lang="en-US" dirty="0"/>
              <a:t>Premise-2: Human drivers are the main causes of fatal accidents</a:t>
            </a:r>
          </a:p>
          <a:p>
            <a:r>
              <a:rPr lang="en-US" dirty="0"/>
              <a:t>Conclusion: Self-driving cars cause fewer fatal accidents</a:t>
            </a:r>
          </a:p>
        </p:txBody>
      </p:sp>
      <p:sp>
        <p:nvSpPr>
          <p:cNvPr id="10" name="TextBox 9">
            <a:extLst>
              <a:ext uri="{FF2B5EF4-FFF2-40B4-BE49-F238E27FC236}">
                <a16:creationId xmlns:a16="http://schemas.microsoft.com/office/drawing/2014/main" id="{E0E2A762-190E-4FB6-BBE4-F0AA25C0B63F}"/>
              </a:ext>
            </a:extLst>
          </p:cNvPr>
          <p:cNvSpPr txBox="1"/>
          <p:nvPr/>
        </p:nvSpPr>
        <p:spPr bwMode="gray">
          <a:xfrm>
            <a:off x="8120973" y="4178364"/>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
        <p:nvSpPr>
          <p:cNvPr id="12" name="TextBox 11">
            <a:extLst>
              <a:ext uri="{FF2B5EF4-FFF2-40B4-BE49-F238E27FC236}">
                <a16:creationId xmlns:a16="http://schemas.microsoft.com/office/drawing/2014/main" id="{4B7BFB4D-6261-49F8-8495-73877A954FC8}"/>
              </a:ext>
            </a:extLst>
          </p:cNvPr>
          <p:cNvSpPr txBox="1"/>
          <p:nvPr/>
        </p:nvSpPr>
        <p:spPr bwMode="gray">
          <a:xfrm>
            <a:off x="8120973" y="5030858"/>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chemeClr val="accent1"/>
                </a:solidFill>
              </a:rPr>
              <a:t>FALSE</a:t>
            </a:r>
          </a:p>
        </p:txBody>
      </p:sp>
      <p:sp>
        <p:nvSpPr>
          <p:cNvPr id="13" name="TextBox 12">
            <a:extLst>
              <a:ext uri="{FF2B5EF4-FFF2-40B4-BE49-F238E27FC236}">
                <a16:creationId xmlns:a16="http://schemas.microsoft.com/office/drawing/2014/main" id="{FC016E64-2B01-4497-A17D-A3ED31CE02E6}"/>
              </a:ext>
            </a:extLst>
          </p:cNvPr>
          <p:cNvSpPr txBox="1"/>
          <p:nvPr/>
        </p:nvSpPr>
        <p:spPr bwMode="gray">
          <a:xfrm>
            <a:off x="406977" y="3816426"/>
            <a:ext cx="7529008" cy="1477328"/>
          </a:xfrm>
          <a:prstGeom prst="rect">
            <a:avLst/>
          </a:prstGeom>
          <a:noFill/>
        </p:spPr>
        <p:txBody>
          <a:bodyPr wrap="square">
            <a:spAutoFit/>
          </a:bodyPr>
          <a:lstStyle/>
          <a:p>
            <a:r>
              <a:rPr lang="en-US" u="sng" dirty="0"/>
              <a:t>Valid but not True Argument</a:t>
            </a:r>
          </a:p>
          <a:p>
            <a:r>
              <a:rPr lang="en-US" dirty="0"/>
              <a:t>Premise-1: All robots follow the Asimov laws which prioritize the safety of humans</a:t>
            </a:r>
          </a:p>
          <a:p>
            <a:r>
              <a:rPr lang="en-US" dirty="0"/>
              <a:t>Premise-2: All autonomous weapons are robots</a:t>
            </a:r>
          </a:p>
          <a:p>
            <a:r>
              <a:rPr lang="en-US" dirty="0"/>
              <a:t>Conclusion: All autonomous weapons are safe</a:t>
            </a:r>
          </a:p>
        </p:txBody>
      </p:sp>
      <p:sp>
        <p:nvSpPr>
          <p:cNvPr id="14" name="TextBox 13">
            <a:extLst>
              <a:ext uri="{FF2B5EF4-FFF2-40B4-BE49-F238E27FC236}">
                <a16:creationId xmlns:a16="http://schemas.microsoft.com/office/drawing/2014/main" id="{86B52DB3-4595-46F8-A2C6-C9C32DEB0127}"/>
              </a:ext>
            </a:extLst>
          </p:cNvPr>
          <p:cNvSpPr txBox="1"/>
          <p:nvPr/>
        </p:nvSpPr>
        <p:spPr bwMode="gray">
          <a:xfrm>
            <a:off x="8120973" y="4712720"/>
            <a:ext cx="914400" cy="22167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b="1" dirty="0">
                <a:solidFill>
                  <a:srgbClr val="00B050"/>
                </a:solidFill>
              </a:rPr>
              <a:t>TRUE</a:t>
            </a:r>
          </a:p>
        </p:txBody>
      </p:sp>
    </p:spTree>
    <p:extLst>
      <p:ext uri="{BB962C8B-B14F-4D97-AF65-F5344CB8AC3E}">
        <p14:creationId xmlns:p14="http://schemas.microsoft.com/office/powerpoint/2010/main" val="3678811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6" grpId="0"/>
      <p:bldP spid="7" grpId="0"/>
      <p:bldP spid="9" grpId="0"/>
      <p:bldP spid="10"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DC380B-F171-418D-A621-D6FE401C3F70}"/>
              </a:ext>
            </a:extLst>
          </p:cNvPr>
          <p:cNvSpPr>
            <a:spLocks noGrp="1"/>
          </p:cNvSpPr>
          <p:nvPr>
            <p:ph type="body" sz="quarter" idx="13"/>
          </p:nvPr>
        </p:nvSpPr>
        <p:spPr>
          <a:xfrm>
            <a:off x="478369" y="1282046"/>
            <a:ext cx="11474451" cy="2553520"/>
          </a:xfrm>
        </p:spPr>
        <p:txBody>
          <a:bodyPr/>
          <a:lstStyle/>
          <a:p>
            <a:endParaRPr lang="en-US" dirty="0"/>
          </a:p>
          <a:p>
            <a:r>
              <a:rPr lang="en-US" dirty="0"/>
              <a:t>If you have shown that two things are the same, can you later discover that they are distinct?</a:t>
            </a:r>
          </a:p>
          <a:p>
            <a:r>
              <a:rPr lang="en-US" dirty="0">
                <a:sym typeface="Wingdings" panose="05000000000000000000" pitchFamily="2" charset="2"/>
              </a:rPr>
              <a:t> </a:t>
            </a:r>
            <a:r>
              <a:rPr lang="en-US" dirty="0"/>
              <a:t>Yes, by discovering some hidden property, latent variable or relationship.</a:t>
            </a:r>
          </a:p>
          <a:p>
            <a:endParaRPr lang="en-US" dirty="0"/>
          </a:p>
          <a:p>
            <a:r>
              <a:rPr lang="en-US" dirty="0"/>
              <a:t>If you have shown that two things are distinct, can you later discover that they are the same?</a:t>
            </a:r>
          </a:p>
          <a:p>
            <a:r>
              <a:rPr lang="en-US" dirty="0">
                <a:sym typeface="Wingdings" panose="05000000000000000000" pitchFamily="2" charset="2"/>
              </a:rPr>
              <a:t> </a:t>
            </a:r>
            <a:r>
              <a:rPr lang="en-US" dirty="0"/>
              <a:t>Yes, via some abstraction or exogenous process.</a:t>
            </a:r>
          </a:p>
        </p:txBody>
      </p:sp>
      <p:sp>
        <p:nvSpPr>
          <p:cNvPr id="3" name="Title 2">
            <a:extLst>
              <a:ext uri="{FF2B5EF4-FFF2-40B4-BE49-F238E27FC236}">
                <a16:creationId xmlns:a16="http://schemas.microsoft.com/office/drawing/2014/main" id="{1F461CFD-D0AE-41D7-A550-639C4B67FD0B}"/>
              </a:ext>
            </a:extLst>
          </p:cNvPr>
          <p:cNvSpPr>
            <a:spLocks noGrp="1"/>
          </p:cNvSpPr>
          <p:nvPr>
            <p:ph type="title"/>
          </p:nvPr>
        </p:nvSpPr>
        <p:spPr>
          <a:xfrm>
            <a:off x="478369" y="144002"/>
            <a:ext cx="10168849" cy="555840"/>
          </a:xfrm>
        </p:spPr>
        <p:txBody>
          <a:bodyPr/>
          <a:lstStyle/>
          <a:p>
            <a:r>
              <a:rPr lang="en-US" dirty="0"/>
              <a:t>Similarities and Dissimilarities</a:t>
            </a:r>
          </a:p>
        </p:txBody>
      </p:sp>
    </p:spTree>
    <p:extLst>
      <p:ext uri="{BB962C8B-B14F-4D97-AF65-F5344CB8AC3E}">
        <p14:creationId xmlns:p14="http://schemas.microsoft.com/office/powerpoint/2010/main" val="588579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B906DA-0D6F-4611-BC57-57FE128EC2EC}"/>
              </a:ext>
            </a:extLst>
          </p:cNvPr>
          <p:cNvSpPr>
            <a:spLocks noGrp="1"/>
          </p:cNvSpPr>
          <p:nvPr>
            <p:ph type="body" sz="quarter" idx="13"/>
          </p:nvPr>
        </p:nvSpPr>
        <p:spPr>
          <a:xfrm>
            <a:off x="478369" y="1282046"/>
            <a:ext cx="11474451" cy="1655838"/>
          </a:xfrm>
        </p:spPr>
        <p:txBody>
          <a:bodyPr/>
          <a:lstStyle/>
          <a:p>
            <a:endParaRPr lang="en-US" dirty="0"/>
          </a:p>
          <a:p>
            <a:r>
              <a:rPr lang="en-US" dirty="0"/>
              <a:t>Premise-1: Most technology that evolves tends to become safer than older technology</a:t>
            </a:r>
          </a:p>
          <a:p>
            <a:r>
              <a:rPr lang="en-US" dirty="0"/>
              <a:t>Premise-2: Self-Driving cars are an evolving technology</a:t>
            </a:r>
          </a:p>
          <a:p>
            <a:r>
              <a:rPr lang="en-US" dirty="0"/>
              <a:t>Conclusion: Hence, self-driving cars will probably be safer than regular cars</a:t>
            </a:r>
          </a:p>
        </p:txBody>
      </p:sp>
      <p:sp>
        <p:nvSpPr>
          <p:cNvPr id="3" name="Title 2">
            <a:extLst>
              <a:ext uri="{FF2B5EF4-FFF2-40B4-BE49-F238E27FC236}">
                <a16:creationId xmlns:a16="http://schemas.microsoft.com/office/drawing/2014/main" id="{A05AB9CC-F540-4D10-8B22-D266AEE7414E}"/>
              </a:ext>
            </a:extLst>
          </p:cNvPr>
          <p:cNvSpPr>
            <a:spLocks noGrp="1"/>
          </p:cNvSpPr>
          <p:nvPr>
            <p:ph type="title"/>
          </p:nvPr>
        </p:nvSpPr>
        <p:spPr>
          <a:xfrm>
            <a:off x="478369" y="144001"/>
            <a:ext cx="9169401" cy="555840"/>
          </a:xfrm>
        </p:spPr>
        <p:txBody>
          <a:bodyPr/>
          <a:lstStyle/>
          <a:p>
            <a:r>
              <a:rPr lang="en-US" dirty="0"/>
              <a:t>Inductive Arguments</a:t>
            </a:r>
          </a:p>
        </p:txBody>
      </p:sp>
      <p:sp>
        <p:nvSpPr>
          <p:cNvPr id="5" name="TextBox 4">
            <a:extLst>
              <a:ext uri="{FF2B5EF4-FFF2-40B4-BE49-F238E27FC236}">
                <a16:creationId xmlns:a16="http://schemas.microsoft.com/office/drawing/2014/main" id="{73272494-0B82-43B8-9547-8998F63CA764}"/>
              </a:ext>
            </a:extLst>
          </p:cNvPr>
          <p:cNvSpPr txBox="1"/>
          <p:nvPr/>
        </p:nvSpPr>
        <p:spPr bwMode="gray">
          <a:xfrm>
            <a:off x="2533651" y="3788125"/>
            <a:ext cx="6244936" cy="646331"/>
          </a:xfrm>
          <a:prstGeom prst="rect">
            <a:avLst/>
          </a:prstGeom>
          <a:solidFill>
            <a:schemeClr val="accent3">
              <a:lumMod val="20000"/>
              <a:lumOff val="80000"/>
            </a:schemeClr>
          </a:solidFill>
        </p:spPr>
        <p:txBody>
          <a:bodyPr wrap="square">
            <a:spAutoFit/>
          </a:bodyPr>
          <a:lstStyle/>
          <a:p>
            <a:pPr algn="ctr"/>
            <a:r>
              <a:rPr lang="en-US" b="1" dirty="0"/>
              <a:t>Caveat</a:t>
            </a:r>
          </a:p>
          <a:p>
            <a:pPr algn="ctr"/>
            <a:r>
              <a:rPr lang="en-US" dirty="0"/>
              <a:t>Future not always resembles the past</a:t>
            </a:r>
          </a:p>
        </p:txBody>
      </p:sp>
    </p:spTree>
    <p:extLst>
      <p:ext uri="{BB962C8B-B14F-4D97-AF65-F5344CB8AC3E}">
        <p14:creationId xmlns:p14="http://schemas.microsoft.com/office/powerpoint/2010/main" val="3257781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8CF1F7-0E18-4D25-8F31-A53EA311138C}"/>
              </a:ext>
            </a:extLst>
          </p:cNvPr>
          <p:cNvSpPr>
            <a:spLocks noGrp="1"/>
          </p:cNvSpPr>
          <p:nvPr>
            <p:ph type="body" sz="quarter" idx="13"/>
          </p:nvPr>
        </p:nvSpPr>
        <p:spPr>
          <a:xfrm>
            <a:off x="478369" y="1282046"/>
            <a:ext cx="11474451" cy="1450654"/>
          </a:xfrm>
        </p:spPr>
        <p:txBody>
          <a:bodyPr/>
          <a:lstStyle/>
          <a:p>
            <a:r>
              <a:rPr lang="en-US" dirty="0"/>
              <a:t>Drawing a conclusion based on the explanation that best explains a state of events, rather from evidence provided by the premises. Also known as "inference to the best explanation".	</a:t>
            </a:r>
          </a:p>
          <a:p>
            <a:endParaRPr lang="en-US" dirty="0"/>
          </a:p>
        </p:txBody>
      </p:sp>
      <p:sp>
        <p:nvSpPr>
          <p:cNvPr id="3" name="Title 2">
            <a:extLst>
              <a:ext uri="{FF2B5EF4-FFF2-40B4-BE49-F238E27FC236}">
                <a16:creationId xmlns:a16="http://schemas.microsoft.com/office/drawing/2014/main" id="{03FA8C6D-A62D-4D45-8AF5-0F0ED938AEEF}"/>
              </a:ext>
            </a:extLst>
          </p:cNvPr>
          <p:cNvSpPr>
            <a:spLocks noGrp="1"/>
          </p:cNvSpPr>
          <p:nvPr>
            <p:ph type="title"/>
          </p:nvPr>
        </p:nvSpPr>
        <p:spPr>
          <a:xfrm>
            <a:off x="478369" y="144001"/>
            <a:ext cx="9169401" cy="555840"/>
          </a:xfrm>
        </p:spPr>
        <p:txBody>
          <a:bodyPr/>
          <a:lstStyle/>
          <a:p>
            <a:r>
              <a:rPr lang="en-US" dirty="0"/>
              <a:t>Abduction</a:t>
            </a:r>
          </a:p>
        </p:txBody>
      </p:sp>
      <p:sp>
        <p:nvSpPr>
          <p:cNvPr id="5" name="TextBox 4">
            <a:extLst>
              <a:ext uri="{FF2B5EF4-FFF2-40B4-BE49-F238E27FC236}">
                <a16:creationId xmlns:a16="http://schemas.microsoft.com/office/drawing/2014/main" id="{2B0588ED-31D5-46AB-AE06-7148C4AF4C9C}"/>
              </a:ext>
            </a:extLst>
          </p:cNvPr>
          <p:cNvSpPr txBox="1"/>
          <p:nvPr/>
        </p:nvSpPr>
        <p:spPr bwMode="gray">
          <a:xfrm>
            <a:off x="2983923" y="2977726"/>
            <a:ext cx="6244936" cy="923330"/>
          </a:xfrm>
          <a:prstGeom prst="rect">
            <a:avLst/>
          </a:prstGeom>
          <a:solidFill>
            <a:schemeClr val="accent3">
              <a:lumMod val="20000"/>
              <a:lumOff val="80000"/>
            </a:schemeClr>
          </a:solidFill>
        </p:spPr>
        <p:txBody>
          <a:bodyPr wrap="square">
            <a:spAutoFit/>
          </a:bodyPr>
          <a:lstStyle/>
          <a:p>
            <a:pPr algn="ctr"/>
            <a:r>
              <a:rPr lang="en-US" i="1" dirty="0"/>
              <a:t>“When you eliminate all the impossible, whatever remains, however improbable, must be the truth</a:t>
            </a:r>
            <a:r>
              <a:rPr lang="en-US" dirty="0"/>
              <a:t>.” Sherlock Holmes</a:t>
            </a:r>
          </a:p>
        </p:txBody>
      </p:sp>
    </p:spTree>
    <p:extLst>
      <p:ext uri="{BB962C8B-B14F-4D97-AF65-F5344CB8AC3E}">
        <p14:creationId xmlns:p14="http://schemas.microsoft.com/office/powerpoint/2010/main" val="530617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78369" y="144001"/>
            <a:ext cx="9169401" cy="576293"/>
          </a:xfrm>
        </p:spPr>
        <p:txBody>
          <a:bodyPr/>
          <a:lstStyle/>
          <a:p>
            <a:pPr eaLnBrk="1" hangingPunct="1"/>
            <a:r>
              <a:rPr lang="en-US" sz="2800" b="1" dirty="0">
                <a:ea typeface="ＭＳ Ｐゴシック" pitchFamily="-106" charset="-128"/>
                <a:cs typeface="ＭＳ Ｐゴシック" pitchFamily="-106" charset="-128"/>
              </a:rPr>
              <a:t>Deductive and Non-Deductive Arguments</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sz="half" idx="1"/>
          </p:nvPr>
        </p:nvSpPr>
        <p:spPr/>
        <p:txBody>
          <a:bodyPr/>
          <a:lstStyle/>
          <a:p>
            <a:pPr marL="0" indent="0"/>
            <a:endParaRPr lang="en-US" sz="2400"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4" name="Content Placeholder 3"/>
          <p:cNvSpPr>
            <a:spLocks noGrp="1"/>
          </p:cNvSpPr>
          <p:nvPr>
            <p:ph sz="half" idx="2"/>
          </p:nvPr>
        </p:nvSpPr>
        <p:spPr>
          <a:xfrm>
            <a:off x="415637" y="1700809"/>
            <a:ext cx="10001540" cy="3390608"/>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Deductive Argument</a:t>
            </a:r>
            <a:r>
              <a:rPr lang="en-US" sz="2000" dirty="0">
                <a:ea typeface="ＭＳ Ｐゴシック" pitchFamily="-106" charset="-128"/>
                <a:cs typeface="ＭＳ Ｐゴシック" pitchFamily="-106" charset="-128"/>
              </a:rPr>
              <a:t>: An argument which has a conclusion that is enclosed in (implied by) the premises.</a:t>
            </a:r>
          </a:p>
          <a:p>
            <a:pPr eaLnBrk="1" hangingPunct="1">
              <a:buClr>
                <a:schemeClr val="accent1"/>
              </a:buClr>
              <a:buSzPct val="80000"/>
              <a:buFont typeface=".AppleSDGothicNeoI-Regular" charset="-127"/>
              <a:buChar char="◼︎"/>
            </a:pPr>
            <a:r>
              <a:rPr lang="en-US" sz="2000" dirty="0">
                <a:ea typeface="ＭＳ Ｐゴシック" pitchFamily="-106" charset="-128"/>
                <a:cs typeface="ＭＳ Ｐゴシック" pitchFamily="-106" charset="-128"/>
              </a:rPr>
              <a:t>Valid arguments are deductive (monotonic), but in practice we often use non-deductive (non-monotonic) arguments where the conclusion is logically stronger than the premises.</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Plausibility Principle</a:t>
            </a:r>
            <a:r>
              <a:rPr lang="en-US" sz="2000" dirty="0">
                <a:ea typeface="ＭＳ Ｐゴシック" pitchFamily="-106" charset="-128"/>
                <a:cs typeface="ＭＳ Ｐゴシック" pitchFamily="-106" charset="-128"/>
              </a:rPr>
              <a:t>: The principle that enumeration and supplementary argumentation in a non-deductive argumentation can make the conclusion </a:t>
            </a:r>
            <a:r>
              <a:rPr lang="en-US" sz="2000" b="1" dirty="0">
                <a:solidFill>
                  <a:schemeClr val="accent1"/>
                </a:solidFill>
                <a:ea typeface="ＭＳ Ｐゴシック" pitchFamily="-106" charset="-128"/>
                <a:cs typeface="ＭＳ Ｐゴシック" pitchFamily="-106" charset="-128"/>
              </a:rPr>
              <a:t>plausible</a:t>
            </a:r>
            <a:r>
              <a:rPr lang="en-US" sz="2000" dirty="0">
                <a:solidFill>
                  <a:schemeClr val="accent1"/>
                </a:solidFill>
                <a:ea typeface="ＭＳ Ｐゴシック" pitchFamily="-106" charset="-128"/>
                <a:cs typeface="ＭＳ Ｐゴシック" pitchFamily="-106" charset="-128"/>
              </a:rPr>
              <a:t> </a:t>
            </a:r>
            <a:r>
              <a:rPr lang="en-US" sz="2000" dirty="0">
                <a:ea typeface="ＭＳ Ｐゴシック" pitchFamily="-106" charset="-128"/>
                <a:cs typeface="ＭＳ Ｐゴシック" pitchFamily="-106" charset="-128"/>
              </a:rPr>
              <a:t>(</a:t>
            </a:r>
            <a:r>
              <a:rPr lang="en-US" sz="2000" b="1" dirty="0">
                <a:solidFill>
                  <a:schemeClr val="accent1"/>
                </a:solidFill>
                <a:ea typeface="ＭＳ Ｐゴシック" pitchFamily="-106" charset="-128"/>
                <a:cs typeface="ＭＳ Ｐゴシック" pitchFamily="-106" charset="-128"/>
              </a:rPr>
              <a:t>acceptable</a:t>
            </a:r>
            <a:r>
              <a:rPr lang="en-US" sz="2000" dirty="0">
                <a:ea typeface="ＭＳ Ｐゴシック" pitchFamily="-106" charset="-128"/>
                <a:cs typeface="ＭＳ Ｐゴシック" pitchFamily="-106" charset="-128"/>
              </a:rPr>
              <a:t>). </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9</a:t>
            </a:fld>
            <a:endParaRPr lang="de-DE"/>
          </a:p>
        </p:txBody>
      </p:sp>
      <p:sp>
        <p:nvSpPr>
          <p:cNvPr id="7" name="TextBox 6"/>
          <p:cNvSpPr txBox="1"/>
          <p:nvPr/>
        </p:nvSpPr>
        <p:spPr>
          <a:xfrm>
            <a:off x="7418219" y="102588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68387372"/>
      </p:ext>
    </p:extLst>
  </p:cSld>
  <p:clrMapOvr>
    <a:masterClrMapping/>
  </p:clrMapOvr>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171</TotalTime>
  <Words>3739</Words>
  <Application>Microsoft Office PowerPoint</Application>
  <PresentationFormat>Widescreen</PresentationFormat>
  <Paragraphs>390</Paragraphs>
  <Slides>28</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.AppleSDGothicNeoI-Regular</vt:lpstr>
      <vt:lpstr>Arial</vt:lpstr>
      <vt:lpstr>Calibri</vt:lpstr>
      <vt:lpstr>Verdana</vt:lpstr>
      <vt:lpstr>HPI PPT-Template</vt:lpstr>
      <vt:lpstr>Winter Term 21/22 Artificial Intelligence, Ethics &amp; Engineering  Lecture-6: Normative Argumentation</vt:lpstr>
      <vt:lpstr>Normative Argumentation</vt:lpstr>
      <vt:lpstr>Descriptive before Prescriptive Claims/Arguments</vt:lpstr>
      <vt:lpstr>Types of arguments </vt:lpstr>
      <vt:lpstr>Validity versus Truth </vt:lpstr>
      <vt:lpstr>Similarities and Dissimilarities</vt:lpstr>
      <vt:lpstr>Inductive Arguments</vt:lpstr>
      <vt:lpstr>Abduction</vt:lpstr>
      <vt:lpstr>Deductive and Non-Deductive Arguments</vt:lpstr>
      <vt:lpstr>Critical Questions for Non-Deductive Arguments</vt:lpstr>
      <vt:lpstr>Types of Arguments</vt:lpstr>
      <vt:lpstr>Types of Arguments</vt:lpstr>
      <vt:lpstr>Types of Arguments</vt:lpstr>
      <vt:lpstr>General Types of Fallacies</vt:lpstr>
      <vt:lpstr>Fallacies of Risk</vt:lpstr>
      <vt:lpstr>Moral Problems and Moral Dilemma</vt:lpstr>
      <vt:lpstr>The Ethical Cycle</vt:lpstr>
      <vt:lpstr>The Ethical Cycle</vt:lpstr>
      <vt:lpstr>The Ethical Cycle</vt:lpstr>
      <vt:lpstr>Ethical Questions in Design &amp; Risk</vt:lpstr>
      <vt:lpstr>Cost-Benefit Analysis</vt:lpstr>
      <vt:lpstr>Other Methods ...</vt:lpstr>
      <vt:lpstr>Comparison of the Methods ...</vt:lpstr>
      <vt:lpstr>When are Risks Acceptable?</vt:lpstr>
      <vt:lpstr>When are Risks Acceptable?</vt:lpstr>
      <vt:lpstr>Summary</vt:lpstr>
      <vt:lpstr>Tasks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Lecture-8: Normative Argumentation</dc:title>
  <dc:creator>Christian Adriano</dc:creator>
  <cp:lastModifiedBy>Christian Adriano</cp:lastModifiedBy>
  <cp:revision>28</cp:revision>
  <dcterms:created xsi:type="dcterms:W3CDTF">2021-11-08T17:58:21Z</dcterms:created>
  <dcterms:modified xsi:type="dcterms:W3CDTF">2021-11-19T12:21:11Z</dcterms:modified>
</cp:coreProperties>
</file>