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8" r:id="rId2"/>
  </p:sldMasterIdLst>
  <p:notesMasterIdLst>
    <p:notesMasterId r:id="rId29"/>
  </p:notesMasterIdLst>
  <p:sldIdLst>
    <p:sldId id="522" r:id="rId3"/>
    <p:sldId id="256" r:id="rId4"/>
    <p:sldId id="318" r:id="rId5"/>
    <p:sldId id="259" r:id="rId6"/>
    <p:sldId id="517" r:id="rId7"/>
    <p:sldId id="278" r:id="rId8"/>
    <p:sldId id="280" r:id="rId9"/>
    <p:sldId id="286" r:id="rId10"/>
    <p:sldId id="281" r:id="rId11"/>
    <p:sldId id="287" r:id="rId12"/>
    <p:sldId id="293" r:id="rId13"/>
    <p:sldId id="291" r:id="rId14"/>
    <p:sldId id="292" r:id="rId15"/>
    <p:sldId id="518" r:id="rId16"/>
    <p:sldId id="297" r:id="rId17"/>
    <p:sldId id="294" r:id="rId18"/>
    <p:sldId id="295" r:id="rId19"/>
    <p:sldId id="519" r:id="rId20"/>
    <p:sldId id="298" r:id="rId21"/>
    <p:sldId id="284" r:id="rId22"/>
    <p:sldId id="299" r:id="rId23"/>
    <p:sldId id="285" r:id="rId24"/>
    <p:sldId id="258" r:id="rId25"/>
    <p:sldId id="262" r:id="rId26"/>
    <p:sldId id="524" r:id="rId27"/>
    <p:sldId id="52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D882A8D-7303-47BE-A87D-947F38874264}">
          <p14:sldIdLst>
            <p14:sldId id="522"/>
            <p14:sldId id="256"/>
            <p14:sldId id="318"/>
            <p14:sldId id="259"/>
            <p14:sldId id="517"/>
            <p14:sldId id="278"/>
            <p14:sldId id="280"/>
            <p14:sldId id="286"/>
            <p14:sldId id="281"/>
            <p14:sldId id="287"/>
            <p14:sldId id="293"/>
            <p14:sldId id="291"/>
            <p14:sldId id="292"/>
            <p14:sldId id="518"/>
            <p14:sldId id="297"/>
            <p14:sldId id="294"/>
            <p14:sldId id="295"/>
            <p14:sldId id="519"/>
            <p14:sldId id="298"/>
            <p14:sldId id="284"/>
            <p14:sldId id="299"/>
            <p14:sldId id="285"/>
            <p14:sldId id="258"/>
            <p14:sldId id="262"/>
            <p14:sldId id="524"/>
            <p14:sldId id="52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E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2" autoAdjust="0"/>
    <p:restoredTop sz="78725" autoAdjust="0"/>
  </p:normalViewPr>
  <p:slideViewPr>
    <p:cSldViewPr snapToGrid="0">
      <p:cViewPr varScale="1">
        <p:scale>
          <a:sx n="54" d="100"/>
          <a:sy n="54" d="100"/>
        </p:scale>
        <p:origin x="921" y="-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95B328-86D9-4A40-91F8-65F522BFF934}" type="datetimeFigureOut">
              <a:rPr lang="en-US" smtClean="0"/>
              <a:t>11/11/2021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17D457-845E-4E96-87DA-84A589035CA1}" type="slidenum">
              <a:rPr lang="en-US" smtClean="0"/>
              <a:t>‹#›</a:t>
            </a:fld>
            <a:endParaRPr lang="en-US"/>
          </a:p>
        </p:txBody>
      </p:sp>
    </p:spTree>
    <p:extLst>
      <p:ext uri="{BB962C8B-B14F-4D97-AF65-F5344CB8AC3E}">
        <p14:creationId xmlns:p14="http://schemas.microsoft.com/office/powerpoint/2010/main" val="429170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2</a:t>
            </a:fld>
            <a:endParaRPr lang="en-US"/>
          </a:p>
        </p:txBody>
      </p:sp>
    </p:spTree>
    <p:extLst>
      <p:ext uri="{BB962C8B-B14F-4D97-AF65-F5344CB8AC3E}">
        <p14:creationId xmlns:p14="http://schemas.microsoft.com/office/powerpoint/2010/main" val="2075150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12</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a:p>
            <a:pPr eaLnBrk="1" hangingPunct="1"/>
            <a:endParaRPr lang="de-DE" dirty="0">
              <a:latin typeface="Arial" pitchFamily="-106" charset="0"/>
              <a:ea typeface="ＭＳ Ｐゴシック" pitchFamily="-106" charset="-128"/>
              <a:cs typeface="ＭＳ Ｐゴシック" pitchFamily="-106" charset="-128"/>
            </a:endParaRPr>
          </a:p>
          <a:p>
            <a:pPr marL="0" marR="0" lvl="1" indent="0" algn="l" defTabSz="914400" rtl="0" eaLnBrk="1" fontAlgn="base" latinLnBrk="0" hangingPunct="1">
              <a:lnSpc>
                <a:spcPct val="100000"/>
              </a:lnSpc>
              <a:spcBef>
                <a:spcPct val="30000"/>
              </a:spcBef>
              <a:spcAft>
                <a:spcPct val="0"/>
              </a:spcAft>
              <a:buClrTx/>
              <a:buSzTx/>
              <a:buFontTx/>
              <a:buNone/>
              <a:tabLst/>
              <a:defRPr/>
            </a:pPr>
            <a:r>
              <a:rPr lang="en-US" sz="2000" dirty="0">
                <a:ea typeface="ＭＳ Ｐゴシック" pitchFamily="-106" charset="-128"/>
                <a:cs typeface="ＭＳ Ｐゴシック" pitchFamily="-106" charset="-128"/>
              </a:rPr>
              <a:t>Rule Utilitarianism:  [</a:t>
            </a:r>
            <a:r>
              <a:rPr lang="en-US" sz="2000" dirty="0" err="1">
                <a:ea typeface="ＭＳ Ｐゴシック" pitchFamily="-106" charset="-128"/>
                <a:cs typeface="ＭＳ Ｐゴシック" pitchFamily="-106" charset="-128"/>
              </a:rPr>
              <a:t>Sona</a:t>
            </a:r>
            <a:r>
              <a:rPr lang="en-US" sz="2000" dirty="0">
                <a:ea typeface="ＭＳ Ｐゴシック" pitchFamily="-106" charset="-128"/>
                <a:cs typeface="ＭＳ Ｐゴシック" pitchFamily="-106" charset="-128"/>
              </a:rPr>
              <a:t>!]</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088300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13</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a:p>
            <a:pPr eaLnBrk="1" hangingPunct="1"/>
            <a:endParaRPr lang="de-DE" dirty="0">
              <a:latin typeface="Arial" pitchFamily="-106" charset="0"/>
              <a:ea typeface="ＭＳ Ｐゴシック" pitchFamily="-106" charset="-128"/>
              <a:cs typeface="ＭＳ Ｐゴシック" pitchFamily="-106" charset="-128"/>
            </a:endParaRPr>
          </a:p>
          <a:p>
            <a:pPr marL="0" marR="0" lvl="1" indent="0" algn="l" defTabSz="914400" rtl="0" eaLnBrk="1" fontAlgn="base" latinLnBrk="0" hangingPunct="1">
              <a:lnSpc>
                <a:spcPct val="100000"/>
              </a:lnSpc>
              <a:spcBef>
                <a:spcPct val="30000"/>
              </a:spcBef>
              <a:spcAft>
                <a:spcPct val="0"/>
              </a:spcAft>
              <a:buClrTx/>
              <a:buSzTx/>
              <a:buFontTx/>
              <a:buNone/>
              <a:tabLst/>
              <a:defRPr/>
            </a:pPr>
            <a:r>
              <a:rPr lang="en-US" sz="2000" dirty="0">
                <a:ea typeface="ＭＳ Ｐゴシック" pitchFamily="-106" charset="-128"/>
                <a:cs typeface="ＭＳ Ｐゴシック" pitchFamily="-106" charset="-128"/>
              </a:rPr>
              <a:t>Rule Utilitarianism:  [</a:t>
            </a:r>
            <a:r>
              <a:rPr lang="en-US" sz="2000" dirty="0" err="1">
                <a:ea typeface="ＭＳ Ｐゴシック" pitchFamily="-106" charset="-128"/>
                <a:cs typeface="ＭＳ Ｐゴシック" pitchFamily="-106" charset="-128"/>
              </a:rPr>
              <a:t>Sona</a:t>
            </a:r>
            <a:r>
              <a:rPr lang="en-US" sz="2000">
                <a:ea typeface="ＭＳ Ｐゴシック" pitchFamily="-106" charset="-128"/>
                <a:cs typeface="ＭＳ Ｐゴシック" pitchFamily="-106" charset="-128"/>
              </a:rPr>
              <a:t>!]</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3075039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14</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r>
              <a:rPr lang="en-GB" sz="1200" dirty="0">
                <a:ea typeface="ＭＳ Ｐゴシック" pitchFamily="-106" charset="-128"/>
                <a:cs typeface="ＭＳ Ｐゴシック" pitchFamily="-106" charset="-128"/>
              </a:rPr>
              <a:t>E</a:t>
            </a:r>
            <a:r>
              <a:rPr lang="en-US" sz="1200" dirty="0" err="1">
                <a:ea typeface="ＭＳ Ｐゴシック" pitchFamily="-106" charset="-128"/>
                <a:cs typeface="ＭＳ Ｐゴシック" pitchFamily="-106" charset="-128"/>
              </a:rPr>
              <a:t>nlightenment</a:t>
            </a:r>
            <a:r>
              <a:rPr lang="en-US" sz="1200" dirty="0">
                <a:ea typeface="ＭＳ Ｐゴシック" pitchFamily="-106" charset="-128"/>
                <a:cs typeface="ＭＳ Ｐゴシック" pitchFamily="-106" charset="-128"/>
              </a:rPr>
              <a:t> = </a:t>
            </a:r>
            <a:r>
              <a:rPr lang="de-DE" dirty="0"/>
              <a:t>Aufklärung (also: </a:t>
            </a:r>
            <a:r>
              <a:rPr lang="en-US" sz="1200" dirty="0">
                <a:ea typeface="ＭＳ Ｐゴシック" pitchFamily="-106" charset="-128"/>
                <a:cs typeface="ＭＳ Ｐゴシック" pitchFamily="-106" charset="-128"/>
              </a:rPr>
              <a:t>, and came to advance ideals like liberty, progress, tolerance, fraternity, constitutional government, and separation of church and state)</a:t>
            </a:r>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pPr eaLnBrk="1" hangingPunct="1"/>
            <a:endParaRPr lang="de-DE" dirty="0">
              <a:latin typeface="Arial" pitchFamily="-106" charset="0"/>
              <a:ea typeface="ＭＳ Ｐゴシック" pitchFamily="-106" charset="-128"/>
              <a:cs typeface="ＭＳ Ｐゴシック" pitchFamily="-106" charset="-128"/>
            </a:endParaRPr>
          </a:p>
          <a:p>
            <a:pPr eaLnBrk="1" hangingPunct="1"/>
            <a:r>
              <a:rPr lang="en-US" sz="1200" dirty="0">
                <a:ea typeface="ＭＳ Ｐゴシック" pitchFamily="-106" charset="-128"/>
                <a:cs typeface="ＭＳ Ｐゴシック" pitchFamily="-106" charset="-128"/>
              </a:rPr>
              <a:t>hypothetical norms:</a:t>
            </a:r>
            <a:r>
              <a:rPr lang="en-US" sz="1200" baseline="0" dirty="0">
                <a:ea typeface="ＭＳ Ｐゴシック" pitchFamily="-106" charset="-128"/>
                <a:cs typeface="ＭＳ Ｐゴシック" pitchFamily="-106" charset="-128"/>
              </a:rPr>
              <a:t> see before</a:t>
            </a:r>
          </a:p>
          <a:p>
            <a:pPr eaLnBrk="1" hangingPunct="1"/>
            <a:r>
              <a:rPr lang="en-US" sz="1200" baseline="0" dirty="0">
                <a:latin typeface="Arial" pitchFamily="-106" charset="0"/>
                <a:ea typeface="ＭＳ Ｐゴシック" pitchFamily="-106" charset="-128"/>
                <a:cs typeface="ＭＳ Ｐゴシック" pitchFamily="-106" charset="-128"/>
              </a:rPr>
              <a:t>Categorical </a:t>
            </a:r>
            <a:r>
              <a:rPr lang="en-US" sz="1200" baseline="0" dirty="0" err="1">
                <a:latin typeface="Arial" pitchFamily="-106" charset="0"/>
                <a:ea typeface="ＭＳ Ｐゴシック" pitchFamily="-106" charset="-128"/>
                <a:cs typeface="ＭＳ Ｐゴシック" pitchFamily="-106" charset="-128"/>
              </a:rPr>
              <a:t>imperartive</a:t>
            </a:r>
            <a:r>
              <a:rPr lang="en-US" sz="1200" baseline="0" dirty="0">
                <a:latin typeface="Arial" pitchFamily="-106" charset="0"/>
                <a:ea typeface="ＭＳ Ｐゴシック" pitchFamily="-106" charset="-128"/>
                <a:cs typeface="ＭＳ Ｐゴシック" pitchFamily="-106" charset="-128"/>
              </a:rPr>
              <a:t>: A </a:t>
            </a:r>
            <a:r>
              <a:rPr lang="en-US" sz="1200" baseline="0" dirty="0" err="1">
                <a:latin typeface="Arial" pitchFamily="-106" charset="0"/>
                <a:ea typeface="ＭＳ Ｐゴシック" pitchFamily="-106" charset="-128"/>
                <a:cs typeface="ＭＳ Ｐゴシック" pitchFamily="-106" charset="-128"/>
              </a:rPr>
              <a:t>universak</a:t>
            </a:r>
            <a:r>
              <a:rPr lang="en-US" sz="1200" baseline="0" dirty="0">
                <a:latin typeface="Arial" pitchFamily="-106" charset="0"/>
                <a:ea typeface="ＭＳ Ｐゴシック" pitchFamily="-106" charset="-128"/>
                <a:cs typeface="ＭＳ Ｐゴシック" pitchFamily="-106" charset="-128"/>
              </a:rPr>
              <a:t> </a:t>
            </a:r>
            <a:r>
              <a:rPr lang="en-US" sz="1200" baseline="0" dirty="0" err="1">
                <a:latin typeface="Arial" pitchFamily="-106" charset="0"/>
                <a:ea typeface="ＭＳ Ｐゴシック" pitchFamily="-106" charset="-128"/>
                <a:cs typeface="ＭＳ Ｐゴシック" pitchFamily="-106" charset="-128"/>
              </a:rPr>
              <a:t>oribcile</a:t>
            </a:r>
            <a:r>
              <a:rPr lang="en-US" sz="1200" baseline="0" dirty="0">
                <a:latin typeface="Arial" pitchFamily="-106" charset="0"/>
                <a:ea typeface="ＭＳ Ｐゴシック" pitchFamily="-106" charset="-128"/>
                <a:cs typeface="ＭＳ Ｐゴシック" pitchFamily="-106" charset="-128"/>
              </a:rPr>
              <a:t> of the form “Da A” which is the foundation of all moral judgements in Kant’s view.</a:t>
            </a:r>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970223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15</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r>
              <a:rPr lang="en-GB" sz="1200" dirty="0">
                <a:ea typeface="ＭＳ Ｐゴシック" pitchFamily="-106" charset="-128"/>
                <a:cs typeface="ＭＳ Ｐゴシック" pitchFamily="-106" charset="-128"/>
              </a:rPr>
              <a:t>E</a:t>
            </a:r>
            <a:r>
              <a:rPr lang="en-US" sz="1200" dirty="0" err="1">
                <a:ea typeface="ＭＳ Ｐゴシック" pitchFamily="-106" charset="-128"/>
                <a:cs typeface="ＭＳ Ｐゴシック" pitchFamily="-106" charset="-128"/>
              </a:rPr>
              <a:t>nlightenment</a:t>
            </a:r>
            <a:r>
              <a:rPr lang="en-US" sz="1200" dirty="0">
                <a:ea typeface="ＭＳ Ｐゴシック" pitchFamily="-106" charset="-128"/>
                <a:cs typeface="ＭＳ Ｐゴシック" pitchFamily="-106" charset="-128"/>
              </a:rPr>
              <a:t> = </a:t>
            </a:r>
            <a:r>
              <a:rPr lang="de-DE" dirty="0"/>
              <a:t>Aufklärung (also: </a:t>
            </a:r>
            <a:r>
              <a:rPr lang="en-US" sz="1200" dirty="0">
                <a:ea typeface="ＭＳ Ｐゴシック" pitchFamily="-106" charset="-128"/>
                <a:cs typeface="ＭＳ Ｐゴシック" pitchFamily="-106" charset="-128"/>
              </a:rPr>
              <a:t>, and came to advance ideals like liberty, progress, tolerance, fraternity, constitutional government, and separation of church and state)</a:t>
            </a:r>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pPr eaLnBrk="1" hangingPunct="1"/>
            <a:endParaRPr lang="de-DE" dirty="0">
              <a:latin typeface="Arial" pitchFamily="-106" charset="0"/>
              <a:ea typeface="ＭＳ Ｐゴシック" pitchFamily="-106" charset="-128"/>
              <a:cs typeface="ＭＳ Ｐゴシック" pitchFamily="-106" charset="-128"/>
            </a:endParaRPr>
          </a:p>
          <a:p>
            <a:pPr eaLnBrk="1" hangingPunct="1"/>
            <a:r>
              <a:rPr lang="en-US" sz="1200" dirty="0">
                <a:ea typeface="ＭＳ Ｐゴシック" pitchFamily="-106" charset="-128"/>
                <a:cs typeface="ＭＳ Ｐゴシック" pitchFamily="-106" charset="-128"/>
              </a:rPr>
              <a:t>hypothetical norms:</a:t>
            </a:r>
            <a:r>
              <a:rPr lang="en-US" sz="1200" baseline="0" dirty="0">
                <a:ea typeface="ＭＳ Ｐゴシック" pitchFamily="-106" charset="-128"/>
                <a:cs typeface="ＭＳ Ｐゴシック" pitchFamily="-106" charset="-128"/>
              </a:rPr>
              <a:t> see before</a:t>
            </a:r>
          </a:p>
          <a:p>
            <a:pPr eaLnBrk="1" hangingPunct="1"/>
            <a:r>
              <a:rPr lang="en-US" sz="1200" baseline="0" dirty="0">
                <a:latin typeface="Arial" pitchFamily="-106" charset="0"/>
                <a:ea typeface="ＭＳ Ｐゴシック" pitchFamily="-106" charset="-128"/>
                <a:cs typeface="ＭＳ Ｐゴシック" pitchFamily="-106" charset="-128"/>
              </a:rPr>
              <a:t>Categorical </a:t>
            </a:r>
            <a:r>
              <a:rPr lang="en-US" sz="1200" baseline="0" dirty="0" err="1">
                <a:latin typeface="Arial" pitchFamily="-106" charset="0"/>
                <a:ea typeface="ＭＳ Ｐゴシック" pitchFamily="-106" charset="-128"/>
                <a:cs typeface="ＭＳ Ｐゴシック" pitchFamily="-106" charset="-128"/>
              </a:rPr>
              <a:t>imperartive</a:t>
            </a:r>
            <a:r>
              <a:rPr lang="en-US" sz="1200" baseline="0" dirty="0">
                <a:latin typeface="Arial" pitchFamily="-106" charset="0"/>
                <a:ea typeface="ＭＳ Ｐゴシック" pitchFamily="-106" charset="-128"/>
                <a:cs typeface="ＭＳ Ｐゴシック" pitchFamily="-106" charset="-128"/>
              </a:rPr>
              <a:t>: A </a:t>
            </a:r>
            <a:r>
              <a:rPr lang="en-US" sz="1200" baseline="0" dirty="0" err="1">
                <a:latin typeface="Arial" pitchFamily="-106" charset="0"/>
                <a:ea typeface="ＭＳ Ｐゴシック" pitchFamily="-106" charset="-128"/>
                <a:cs typeface="ＭＳ Ｐゴシック" pitchFamily="-106" charset="-128"/>
              </a:rPr>
              <a:t>universak</a:t>
            </a:r>
            <a:r>
              <a:rPr lang="en-US" sz="1200" baseline="0" dirty="0">
                <a:latin typeface="Arial" pitchFamily="-106" charset="0"/>
                <a:ea typeface="ＭＳ Ｐゴシック" pitchFamily="-106" charset="-128"/>
                <a:cs typeface="ＭＳ Ｐゴシック" pitchFamily="-106" charset="-128"/>
              </a:rPr>
              <a:t> </a:t>
            </a:r>
            <a:r>
              <a:rPr lang="en-US" sz="1200" baseline="0" dirty="0" err="1">
                <a:latin typeface="Arial" pitchFamily="-106" charset="0"/>
                <a:ea typeface="ＭＳ Ｐゴシック" pitchFamily="-106" charset="-128"/>
                <a:cs typeface="ＭＳ Ｐゴシック" pitchFamily="-106" charset="-128"/>
              </a:rPr>
              <a:t>oribcile</a:t>
            </a:r>
            <a:r>
              <a:rPr lang="en-US" sz="1200" baseline="0" dirty="0">
                <a:latin typeface="Arial" pitchFamily="-106" charset="0"/>
                <a:ea typeface="ＭＳ Ｐゴシック" pitchFamily="-106" charset="-128"/>
                <a:cs typeface="ＭＳ Ｐゴシック" pitchFamily="-106" charset="-128"/>
              </a:rPr>
              <a:t> of the form “Da A” which is the foundation of all moral judgements in Kant’s view.</a:t>
            </a:r>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361983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16</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2038538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17</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r>
              <a:rPr lang="en-GB" sz="1200" dirty="0">
                <a:ea typeface="ＭＳ Ｐゴシック" pitchFamily="-106" charset="-128"/>
                <a:cs typeface="ＭＳ Ｐゴシック" pitchFamily="-106" charset="-128"/>
              </a:rPr>
              <a:t>E</a:t>
            </a:r>
            <a:r>
              <a:rPr lang="en-US" sz="1200" dirty="0" err="1">
                <a:ea typeface="ＭＳ Ｐゴシック" pitchFamily="-106" charset="-128"/>
                <a:cs typeface="ＭＳ Ｐゴシック" pitchFamily="-106" charset="-128"/>
              </a:rPr>
              <a:t>nlightenment</a:t>
            </a:r>
            <a:r>
              <a:rPr lang="en-US" sz="1200" dirty="0">
                <a:ea typeface="ＭＳ Ｐゴシック" pitchFamily="-106" charset="-128"/>
                <a:cs typeface="ＭＳ Ｐゴシック" pitchFamily="-106" charset="-128"/>
              </a:rPr>
              <a:t> = </a:t>
            </a:r>
            <a:r>
              <a:rPr lang="de-DE" dirty="0"/>
              <a:t>Aufklärung (also: </a:t>
            </a:r>
            <a:r>
              <a:rPr lang="en-US" sz="1200" dirty="0">
                <a:ea typeface="ＭＳ Ｐゴシック" pitchFamily="-106" charset="-128"/>
                <a:cs typeface="ＭＳ Ｐゴシック" pitchFamily="-106" charset="-128"/>
              </a:rPr>
              <a:t>, and came to advance ideals like liberty, progress, tolerance, fraternity, constitutional government, and separation of church and state)</a:t>
            </a:r>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pPr eaLnBrk="1" hangingPunct="1"/>
            <a:endParaRPr lang="de-DE" dirty="0">
              <a:latin typeface="Arial" pitchFamily="-106" charset="0"/>
              <a:ea typeface="ＭＳ Ｐゴシック" pitchFamily="-106" charset="-128"/>
              <a:cs typeface="ＭＳ Ｐゴシック" pitchFamily="-106" charset="-128"/>
            </a:endParaRPr>
          </a:p>
          <a:p>
            <a:pPr eaLnBrk="1" hangingPunct="1"/>
            <a:r>
              <a:rPr lang="en-US" sz="1200" dirty="0">
                <a:ea typeface="ＭＳ Ｐゴシック" pitchFamily="-106" charset="-128"/>
                <a:cs typeface="ＭＳ Ｐゴシック" pitchFamily="-106" charset="-128"/>
              </a:rPr>
              <a:t>hypothetical norms:</a:t>
            </a:r>
            <a:r>
              <a:rPr lang="en-US" sz="1200" baseline="0" dirty="0">
                <a:ea typeface="ＭＳ Ｐゴシック" pitchFamily="-106" charset="-128"/>
                <a:cs typeface="ＭＳ Ｐゴシック" pitchFamily="-106" charset="-128"/>
              </a:rPr>
              <a:t> see before</a:t>
            </a:r>
          </a:p>
          <a:p>
            <a:pPr eaLnBrk="1" hangingPunct="1"/>
            <a:r>
              <a:rPr lang="en-US" sz="1200" baseline="0" dirty="0">
                <a:latin typeface="Arial" pitchFamily="-106" charset="0"/>
                <a:ea typeface="ＭＳ Ｐゴシック" pitchFamily="-106" charset="-128"/>
                <a:cs typeface="ＭＳ Ｐゴシック" pitchFamily="-106" charset="-128"/>
              </a:rPr>
              <a:t>Categorical </a:t>
            </a:r>
            <a:r>
              <a:rPr lang="en-US" sz="1200" baseline="0" dirty="0" err="1">
                <a:latin typeface="Arial" pitchFamily="-106" charset="0"/>
                <a:ea typeface="ＭＳ Ｐゴシック" pitchFamily="-106" charset="-128"/>
                <a:cs typeface="ＭＳ Ｐゴシック" pitchFamily="-106" charset="-128"/>
              </a:rPr>
              <a:t>imperartive</a:t>
            </a:r>
            <a:r>
              <a:rPr lang="en-US" sz="1200" baseline="0" dirty="0">
                <a:latin typeface="Arial" pitchFamily="-106" charset="0"/>
                <a:ea typeface="ＭＳ Ｐゴシック" pitchFamily="-106" charset="-128"/>
                <a:cs typeface="ＭＳ Ｐゴシック" pitchFamily="-106" charset="-128"/>
              </a:rPr>
              <a:t>: A </a:t>
            </a:r>
            <a:r>
              <a:rPr lang="en-US" sz="1200" baseline="0" dirty="0" err="1">
                <a:latin typeface="Arial" pitchFamily="-106" charset="0"/>
                <a:ea typeface="ＭＳ Ｐゴシック" pitchFamily="-106" charset="-128"/>
                <a:cs typeface="ＭＳ Ｐゴシック" pitchFamily="-106" charset="-128"/>
              </a:rPr>
              <a:t>universak</a:t>
            </a:r>
            <a:r>
              <a:rPr lang="en-US" sz="1200" baseline="0" dirty="0">
                <a:latin typeface="Arial" pitchFamily="-106" charset="0"/>
                <a:ea typeface="ＭＳ Ｐゴシック" pitchFamily="-106" charset="-128"/>
                <a:cs typeface="ＭＳ Ｐゴシック" pitchFamily="-106" charset="-128"/>
              </a:rPr>
              <a:t> </a:t>
            </a:r>
            <a:r>
              <a:rPr lang="en-US" sz="1200" baseline="0" dirty="0" err="1">
                <a:latin typeface="Arial" pitchFamily="-106" charset="0"/>
                <a:ea typeface="ＭＳ Ｐゴシック" pitchFamily="-106" charset="-128"/>
                <a:cs typeface="ＭＳ Ｐゴシック" pitchFamily="-106" charset="-128"/>
              </a:rPr>
              <a:t>oribcile</a:t>
            </a:r>
            <a:r>
              <a:rPr lang="en-US" sz="1200" baseline="0" dirty="0">
                <a:latin typeface="Arial" pitchFamily="-106" charset="0"/>
                <a:ea typeface="ＭＳ Ｐゴシック" pitchFamily="-106" charset="-128"/>
                <a:cs typeface="ＭＳ Ｐゴシック" pitchFamily="-106" charset="-128"/>
              </a:rPr>
              <a:t> of the form “Da A” which is the foundation of all moral judgements in Kant’s view.</a:t>
            </a:r>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338767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18</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en-GB" sz="1200" dirty="0">
              <a:ea typeface="ＭＳ Ｐゴシック" pitchFamily="-106" charset="-128"/>
              <a:cs typeface="ＭＳ Ｐゴシック" pitchFamily="-106" charset="-128"/>
            </a:endParaRPr>
          </a:p>
          <a:p>
            <a:pPr eaLnBrk="1" hangingPunct="1"/>
            <a:r>
              <a:rPr lang="en-GB" sz="1200" dirty="0">
                <a:ea typeface="ＭＳ Ｐゴシック" pitchFamily="-106" charset="-128"/>
                <a:cs typeface="ＭＳ Ｐゴシック" pitchFamily="-106" charset="-128"/>
              </a:rPr>
              <a:t>V</a:t>
            </a:r>
            <a:r>
              <a:rPr lang="en-US" sz="1200" dirty="0">
                <a:ea typeface="ＭＳ Ｐゴシック" pitchFamily="-106" charset="-128"/>
                <a:cs typeface="ＭＳ Ｐゴシック" pitchFamily="-106" charset="-128"/>
              </a:rPr>
              <a:t>ices = Laster</a:t>
            </a:r>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3365268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19</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en-GB" sz="1200" dirty="0">
              <a:ea typeface="ＭＳ Ｐゴシック" pitchFamily="-106" charset="-128"/>
              <a:cs typeface="ＭＳ Ｐゴシック" pitchFamily="-106" charset="-128"/>
            </a:endParaRPr>
          </a:p>
          <a:p>
            <a:pPr eaLnBrk="1" hangingPunct="1"/>
            <a:r>
              <a:rPr lang="en-GB" sz="1200" dirty="0">
                <a:ea typeface="ＭＳ Ｐゴシック" pitchFamily="-106" charset="-128"/>
                <a:cs typeface="ＭＳ Ｐゴシック" pitchFamily="-106" charset="-128"/>
              </a:rPr>
              <a:t>V</a:t>
            </a:r>
            <a:r>
              <a:rPr lang="en-US" sz="1200" dirty="0">
                <a:ea typeface="ＭＳ Ｐゴシック" pitchFamily="-106" charset="-128"/>
                <a:cs typeface="ＭＳ Ｐゴシック" pitchFamily="-106" charset="-128"/>
              </a:rPr>
              <a:t>ices = Laster</a:t>
            </a:r>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239968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20</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a:p>
            <a:r>
              <a:rPr lang="de-DE" dirty="0" err="1"/>
              <a:t>Cognizance</a:t>
            </a:r>
            <a:r>
              <a:rPr lang="de-DE" dirty="0"/>
              <a:t> = Erkenntnis</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909360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21</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en-GB" sz="1200" dirty="0">
              <a:ea typeface="ＭＳ Ｐゴシック" pitchFamily="-106" charset="-128"/>
              <a:cs typeface="ＭＳ Ｐゴシック" pitchFamily="-106" charset="-128"/>
            </a:endParaRPr>
          </a:p>
          <a:p>
            <a:pPr eaLnBrk="1" hangingPunct="1"/>
            <a:r>
              <a:rPr lang="en-GB" sz="1200" dirty="0">
                <a:ea typeface="ＭＳ Ｐゴシック" pitchFamily="-106" charset="-128"/>
                <a:cs typeface="ＭＳ Ｐゴシック" pitchFamily="-106" charset="-128"/>
              </a:rPr>
              <a:t>V</a:t>
            </a:r>
            <a:r>
              <a:rPr lang="en-US" sz="1200" dirty="0">
                <a:ea typeface="ＭＳ Ｐゴシック" pitchFamily="-106" charset="-128"/>
                <a:cs typeface="ＭＳ Ｐゴシック" pitchFamily="-106" charset="-128"/>
              </a:rPr>
              <a:t>ices = Laster</a:t>
            </a:r>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354886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4</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20769636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22</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686121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5</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500542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6</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616372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7</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646653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8</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246870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9</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211601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10</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723393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11</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4469529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hteck 3"/>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3909485"/>
            <a:ext cx="11468097"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239186" y="3902392"/>
            <a:ext cx="11468097" cy="2743941"/>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5" y="3902392"/>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3"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161253569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2228866"/>
            <a:ext cx="2112433" cy="4176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2228866"/>
            <a:ext cx="2114551" cy="4176167"/>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2228866"/>
            <a:ext cx="2114551" cy="4176167"/>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2228866"/>
            <a:ext cx="2114551" cy="4176167"/>
          </a:xfrm>
        </p:spPr>
        <p:txBody>
          <a:bodyPr/>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7" hasCustomPrompt="1"/>
          </p:nvPr>
        </p:nvSpPr>
        <p:spPr bwMode="gray">
          <a:xfrm>
            <a:off x="478369" y="1653118"/>
            <a:ext cx="2112433" cy="383729"/>
          </a:xfrm>
          <a:solidFill>
            <a:schemeClr val="accent1"/>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832102" y="1653118"/>
            <a:ext cx="2112433" cy="383729"/>
          </a:xfrm>
          <a:solidFill>
            <a:schemeClr val="accent2"/>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5184765" y="1653118"/>
            <a:ext cx="2112433" cy="383729"/>
          </a:xfrm>
          <a:solidFill>
            <a:schemeClr val="accent3"/>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7525592" y="1653118"/>
            <a:ext cx="2112433" cy="383729"/>
          </a:xfrm>
          <a:solidFill>
            <a:schemeClr val="accent4"/>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fld id="{A464635A-FF06-4676-A9CD-3587A95713EB}" type="datetime1">
              <a:rPr lang="en-US" smtClean="0"/>
              <a:t>11/11/2021</a:t>
            </a:fld>
            <a:endParaRPr lang="en-US"/>
          </a:p>
        </p:txBody>
      </p:sp>
      <p:sp>
        <p:nvSpPr>
          <p:cNvPr id="5" name="Footer Placeholder 4"/>
          <p:cNvSpPr>
            <a:spLocks noGrp="1"/>
          </p:cNvSpPr>
          <p:nvPr>
            <p:ph type="ftr" sz="quarter" idx="22"/>
          </p:nvPr>
        </p:nvSpPr>
        <p:spPr/>
        <p:txBody>
          <a:bodyPr/>
          <a:lstStyle/>
          <a:p>
            <a:endParaRPr lang="en-US"/>
          </a:p>
        </p:txBody>
      </p:sp>
      <p:sp>
        <p:nvSpPr>
          <p:cNvPr id="6" name="Slide Number Placeholder 5"/>
          <p:cNvSpPr>
            <a:spLocks noGrp="1"/>
          </p:cNvSpPr>
          <p:nvPr>
            <p:ph type="sldNum" sz="quarter" idx="23"/>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418602146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2832101" y="1653116"/>
            <a:ext cx="6815668"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4" y="1653118"/>
            <a:ext cx="2351616"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10B6B60D-56D2-480D-A897-6F2E388764C3}" type="datetime1">
              <a:rPr lang="en-US" smtClean="0"/>
              <a:t>11/11/2021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91399873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5183721" y="1653116"/>
            <a:ext cx="4464049"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6" y="1653118"/>
            <a:ext cx="4705349"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9CE8E524-4C4C-467E-8A65-2BAF9E5456BF}" type="datetime1">
              <a:rPr lang="en-US" smtClean="0"/>
              <a:t>11/11/2021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333300187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7535337"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3" y="1653118"/>
            <a:ext cx="7056967"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4EE2A92D-CF97-45C3-BDFA-DB0A32C92184}" type="datetime1">
              <a:rPr lang="en-US" smtClean="0"/>
              <a:t>11/11/2021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313884395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4" name="Picture Placeholder 3"/>
          <p:cNvSpPr>
            <a:spLocks noGrp="1"/>
          </p:cNvSpPr>
          <p:nvPr>
            <p:ph type="pic" sz="quarter" idx="14" hasCustomPrompt="1"/>
          </p:nvPr>
        </p:nvSpPr>
        <p:spPr bwMode="gray">
          <a:xfrm>
            <a:off x="239181" y="1653118"/>
            <a:ext cx="9649883"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79956E29-A9BB-4798-A3B1-3C0FBA2412B5}" type="datetime1">
              <a:rPr lang="en-US" smtClean="0"/>
              <a:t>11/11/2021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293807962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239186" y="3909485"/>
            <a:ext cx="11468100"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bwMode="gray">
          <a:xfrm>
            <a:off x="143339" y="2"/>
            <a:ext cx="9745727"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bwMode="gray">
          <a:xfrm>
            <a:off x="478368" y="3909485"/>
            <a:ext cx="11228913" cy="2495551"/>
          </a:xfrm>
          <a:solidFill>
            <a:srgbClr val="DD640C"/>
          </a:solidFill>
        </p:spPr>
        <p:txBody>
          <a:bodyPr lIns="108000" tIns="252000" rIns="108000" bIns="252000" anchor="ctr" anchorCtr="0"/>
          <a:lstStyle>
            <a:lvl1pPr algn="ctr">
              <a:defRPr sz="3200">
                <a:solidFill>
                  <a:schemeClr val="bg1"/>
                </a:solidFill>
              </a:defRPr>
            </a:lvl1pPr>
          </a:lstStyle>
          <a:p>
            <a:r>
              <a:rPr lang="en-US" dirty="0" err="1"/>
              <a:t>Presentationtitle</a:t>
            </a:r>
            <a:br>
              <a:rPr lang="en-US" dirty="0"/>
            </a:br>
            <a:r>
              <a:rPr lang="en-US" dirty="0"/>
              <a:t>up to maximum 2 lines</a:t>
            </a:r>
          </a:p>
        </p:txBody>
      </p:sp>
      <p:sp>
        <p:nvSpPr>
          <p:cNvPr id="11" name="Rectangle 10"/>
          <p:cNvSpPr/>
          <p:nvPr/>
        </p:nvSpPr>
        <p:spPr bwMode="gray">
          <a:xfrm>
            <a:off x="478368" y="3669244"/>
            <a:ext cx="11474448" cy="240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bwMode="gray">
          <a:xfrm>
            <a:off x="11707286" y="3912502"/>
            <a:ext cx="245532" cy="2492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72133744"/>
      </p:ext>
    </p:extLst>
  </p:cSld>
  <p:clrMapOvr>
    <a:masterClrMapping/>
  </p:clrMapOvr>
  <p:transition spd="slow">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971903" y="6486805"/>
            <a:ext cx="1346886" cy="260300"/>
          </a:xfrm>
        </p:spPr>
        <p:txBody>
          <a:bodyPr/>
          <a:lstStyle/>
          <a:p>
            <a:fld id="{8A7B2F51-6B5E-48C0-9D4E-83A0B79FED5A}" type="datetime1">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18789" y="6486805"/>
            <a:ext cx="632966" cy="260792"/>
          </a:xfrm>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7630476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1513-3E4F-4F85-8044-27F5FCBEF2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7C422-BD6C-4F48-90BB-A01C457D8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89B59-42D8-4BA7-A41F-0A6EFB2EF9D0}"/>
              </a:ext>
            </a:extLst>
          </p:cNvPr>
          <p:cNvSpPr>
            <a:spLocks noGrp="1"/>
          </p:cNvSpPr>
          <p:nvPr>
            <p:ph type="dt" sz="half" idx="10"/>
          </p:nvPr>
        </p:nvSpPr>
        <p:spPr/>
        <p:txBody>
          <a:bodyPr/>
          <a:lstStyle/>
          <a:p>
            <a:fld id="{E01CD3C2-4B7C-4719-AC8E-B9F740083F9E}" type="datetime1">
              <a:rPr lang="en-US" smtClean="0"/>
              <a:t>11/11/2021</a:t>
            </a:fld>
            <a:endParaRPr lang="en-US"/>
          </a:p>
        </p:txBody>
      </p:sp>
      <p:sp>
        <p:nvSpPr>
          <p:cNvPr id="5" name="Footer Placeholder 4">
            <a:extLst>
              <a:ext uri="{FF2B5EF4-FFF2-40B4-BE49-F238E27FC236}">
                <a16:creationId xmlns:a16="http://schemas.microsoft.com/office/drawing/2014/main" id="{FD8839DF-10E3-422C-8C24-E993391AED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126DC-405E-4066-8C79-D21920D85700}"/>
              </a:ext>
            </a:extLst>
          </p:cNvPr>
          <p:cNvSpPr>
            <a:spLocks noGrp="1"/>
          </p:cNvSpPr>
          <p:nvPr>
            <p:ph type="sldNum" sz="quarter" idx="12"/>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42302705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elfolie">
    <p:spTree>
      <p:nvGrpSpPr>
        <p:cNvPr id="1" name=""/>
        <p:cNvGrpSpPr/>
        <p:nvPr/>
      </p:nvGrpSpPr>
      <p:grpSpPr>
        <a:xfrm>
          <a:off x="0" y="0"/>
          <a:ext cx="0" cy="0"/>
          <a:chOff x="0" y="0"/>
          <a:chExt cx="0" cy="0"/>
        </a:xfrm>
      </p:grpSpPr>
      <p:sp>
        <p:nvSpPr>
          <p:cNvPr id="4" name="Rechteck 3"/>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1" name="Rectangle 20"/>
          <p:cNvSpPr/>
          <p:nvPr/>
        </p:nvSpPr>
        <p:spPr bwMode="gray">
          <a:xfrm>
            <a:off x="239186" y="3909485"/>
            <a:ext cx="11468097"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239186" y="3902392"/>
            <a:ext cx="11468097" cy="2743941"/>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5" y="3902393"/>
            <a:ext cx="11228919" cy="1375516"/>
          </a:xfrm>
          <a:noFill/>
        </p:spPr>
        <p:txBody>
          <a:bodyPr lIns="108000" tIns="0"/>
          <a:lstStyle>
            <a:lvl1pPr>
              <a:defRPr sz="2667">
                <a:solidFill>
                  <a:schemeClr val="bg1"/>
                </a:solidFill>
              </a:defRPr>
            </a:lvl1pPr>
          </a:lstStyle>
          <a:p>
            <a:r>
              <a:rPr lang="en-US" dirty="0" err="1"/>
              <a:t>Presentationtitle</a:t>
            </a:r>
            <a:br>
              <a:rPr lang="en-US" dirty="0"/>
            </a:br>
            <a:r>
              <a:rPr lang="en-US" dirty="0"/>
              <a:t>up to maximum 2 lines</a:t>
            </a:r>
          </a:p>
        </p:txBody>
      </p:sp>
      <p:sp>
        <p:nvSpPr>
          <p:cNvPr id="3" name="Subtitle 2"/>
          <p:cNvSpPr>
            <a:spLocks noGrp="1"/>
          </p:cNvSpPr>
          <p:nvPr>
            <p:ph type="subTitle" idx="1" hasCustomPrompt="1"/>
          </p:nvPr>
        </p:nvSpPr>
        <p:spPr bwMode="gray">
          <a:xfrm>
            <a:off x="478365" y="5277909"/>
            <a:ext cx="11228919"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pic>
        <p:nvPicPr>
          <p:cNvPr id="18" name="Grafik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99554" y="319756"/>
            <a:ext cx="1745332" cy="989021"/>
          </a:xfrm>
          <a:prstGeom prst="rect">
            <a:avLst/>
          </a:prstGeom>
        </p:spPr>
      </p:pic>
      <p:pic>
        <p:nvPicPr>
          <p:cNvPr id="20" name="Picture 2" descr="https://www.uni-potsdam.de/fileadmin01/projects/zavz/images/logos/01_UPjp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1888" y="319757"/>
            <a:ext cx="953881" cy="1007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061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Rectangle 20"/>
          <p:cNvSpPr/>
          <p:nvPr/>
        </p:nvSpPr>
        <p:spPr bwMode="gray">
          <a:xfrm>
            <a:off x="239186" y="4805683"/>
            <a:ext cx="11468100" cy="18406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8686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pic>
        <p:nvPicPr>
          <p:cNvPr id="29" name="Grafik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99554" y="319756"/>
            <a:ext cx="1745332" cy="989021"/>
          </a:xfrm>
          <a:prstGeom prst="rect">
            <a:avLst/>
          </a:prstGeom>
        </p:spPr>
      </p:pic>
      <p:pic>
        <p:nvPicPr>
          <p:cNvPr id="10" name="Picture 2" descr="https://www.uni-potsdam.de/fileadmin01/projects/zavz/images/logos/01_UPjp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1888" y="319757"/>
            <a:ext cx="953881" cy="1007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3953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4805683"/>
            <a:ext cx="11468100" cy="18406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8686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324834192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Rectangle 20"/>
          <p:cNvSpPr/>
          <p:nvPr/>
        </p:nvSpPr>
        <p:spPr bwMode="gray">
          <a:xfrm>
            <a:off x="239185" y="3909485"/>
            <a:ext cx="11468100" cy="2736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239186" y="3902392"/>
            <a:ext cx="11468097" cy="2743941"/>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3909486"/>
            <a:ext cx="11228919" cy="1368423"/>
          </a:xfrm>
          <a:noFill/>
        </p:spPr>
        <p:txBody>
          <a:bodyPr lIns="108000" tIns="0"/>
          <a:lstStyle>
            <a:lvl1pPr>
              <a:defRPr sz="2667">
                <a:solidFill>
                  <a:schemeClr val="bg1"/>
                </a:solidFill>
              </a:defRPr>
            </a:lvl1pPr>
          </a:lstStyle>
          <a:p>
            <a:r>
              <a:rPr lang="en-US" dirty="0" err="1"/>
              <a:t>Presentationtitle</a:t>
            </a:r>
            <a:br>
              <a:rPr lang="en-US" dirty="0"/>
            </a:br>
            <a:r>
              <a:rPr lang="en-US" dirty="0"/>
              <a:t>up to maximum 2 lines</a:t>
            </a:r>
          </a:p>
        </p:txBody>
      </p:sp>
      <p:sp>
        <p:nvSpPr>
          <p:cNvPr id="18" name="Subtitle 2"/>
          <p:cNvSpPr>
            <a:spLocks noGrp="1"/>
          </p:cNvSpPr>
          <p:nvPr>
            <p:ph type="subTitle" idx="1" hasCustomPrompt="1"/>
          </p:nvPr>
        </p:nvSpPr>
        <p:spPr bwMode="gray">
          <a:xfrm>
            <a:off x="478367" y="5277909"/>
            <a:ext cx="11228916"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pic>
        <p:nvPicPr>
          <p:cNvPr id="32" name="Grafik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99554" y="319756"/>
            <a:ext cx="1745332" cy="989021"/>
          </a:xfrm>
          <a:prstGeom prst="rect">
            <a:avLst/>
          </a:prstGeom>
        </p:spPr>
      </p:pic>
      <p:pic>
        <p:nvPicPr>
          <p:cNvPr id="11" name="Picture 2" descr="https://www.uni-potsdam.de/fileadmin01/projects/zavz/images/logos/01_UPjp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1888" y="319757"/>
            <a:ext cx="953881" cy="1007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974060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Rectangle 20"/>
          <p:cNvSpPr/>
          <p:nvPr/>
        </p:nvSpPr>
        <p:spPr bwMode="gray">
          <a:xfrm>
            <a:off x="239185" y="4805683"/>
            <a:ext cx="11468100" cy="1840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9"/>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pic>
        <p:nvPicPr>
          <p:cNvPr id="28" name="Grafik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99554" y="319756"/>
            <a:ext cx="1745332" cy="989021"/>
          </a:xfrm>
          <a:prstGeom prst="rect">
            <a:avLst/>
          </a:prstGeom>
        </p:spPr>
      </p:pic>
      <p:pic>
        <p:nvPicPr>
          <p:cNvPr id="10" name="Picture 2" descr="https://www.uni-potsdam.de/fileadmin01/projects/zavz/images/logos/01_UPjp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1888" y="319757"/>
            <a:ext cx="953881" cy="1007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81285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bwMode="gray">
          <a:xfrm>
            <a:off x="478367" y="1653118"/>
            <a:ext cx="9169400" cy="4751917"/>
          </a:xfrm>
          <a:noFill/>
        </p:spPr>
        <p:txBody>
          <a:bodyPr lIns="0" tIns="72000" rIns="0" bIns="0"/>
          <a:lstStyle>
            <a:lvl1pPr marL="478355" indent="-478355">
              <a:spcBef>
                <a:spcPts val="400"/>
              </a:spcBef>
              <a:spcAft>
                <a:spcPts val="400"/>
              </a:spcAft>
              <a:buClr>
                <a:schemeClr val="accent1"/>
              </a:buClr>
              <a:buSzPct val="100000"/>
              <a:buFont typeface="+mj-lt"/>
              <a:buAutoNum type="arabicPeriod"/>
              <a:defRPr sz="1867">
                <a:solidFill>
                  <a:schemeClr val="tx1"/>
                </a:solidFill>
              </a:defRPr>
            </a:lvl1pPr>
            <a:lvl2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2pPr>
            <a:lvl3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3pPr>
            <a:lvl4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4pPr>
            <a:lvl5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5pPr>
            <a:lvl6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6pPr>
            <a:lvl7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7pPr>
            <a:lvl8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8pPr>
            <a:lvl9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9pPr>
          </a:lstStyle>
          <a:p>
            <a:pPr lvl="0"/>
            <a:r>
              <a:rPr lang="en-US" dirty="0"/>
              <a:t>Click to edit Master text styles</a:t>
            </a:r>
          </a:p>
        </p:txBody>
      </p:sp>
      <p:sp>
        <p:nvSpPr>
          <p:cNvPr id="2" name="Titel 1"/>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
        <p:nvSpPr>
          <p:cNvPr id="3" name="Datumsplatzhalter 2"/>
          <p:cNvSpPr>
            <a:spLocks noGrp="1"/>
          </p:cNvSpPr>
          <p:nvPr>
            <p:ph type="dt" sz="half" idx="11"/>
          </p:nvPr>
        </p:nvSpPr>
        <p:spPr/>
        <p:txBody>
          <a:bodyPr/>
          <a:lstStyle/>
          <a:p>
            <a:fld id="{9490901B-AC82-4F19-8AC2-244975915978}" type="datetime1">
              <a:rPr lang="en-US" smtClean="0"/>
              <a:t>11/11/2021</a:t>
            </a:fld>
            <a:endParaRPr lang="en-US"/>
          </a:p>
        </p:txBody>
      </p:sp>
      <p:sp>
        <p:nvSpPr>
          <p:cNvPr id="5" name="Fußzeilenplatzhalter 4"/>
          <p:cNvSpPr>
            <a:spLocks noGrp="1"/>
          </p:cNvSpPr>
          <p:nvPr>
            <p:ph type="ftr" sz="quarter" idx="12"/>
          </p:nvPr>
        </p:nvSpPr>
        <p:spPr/>
        <p:txBody>
          <a:bodyPr/>
          <a:lstStyle/>
          <a:p>
            <a:endParaRPr lang="en-US"/>
          </a:p>
        </p:txBody>
      </p:sp>
      <p:sp>
        <p:nvSpPr>
          <p:cNvPr id="6" name="Foliennummernplatzhalter 5"/>
          <p:cNvSpPr>
            <a:spLocks noGrp="1"/>
          </p:cNvSpPr>
          <p:nvPr>
            <p:ph type="sldNum" sz="quarter" idx="13"/>
          </p:nvPr>
        </p:nvSpPr>
        <p:spPr/>
        <p:txBody>
          <a:bodyPr/>
          <a:lstStyle/>
          <a:p>
            <a:fld id="{D5E8C41A-FC87-4F54-87C6-6B6B2E8CE2E7}" type="slidenum">
              <a:rPr lang="en-US" smtClean="0"/>
              <a:t>‹#›</a:t>
            </a:fld>
            <a:endParaRPr lang="en-US"/>
          </a:p>
        </p:txBody>
      </p:sp>
    </p:spTree>
    <p:extLst>
      <p:ext uri="{BB962C8B-B14F-4D97-AF65-F5344CB8AC3E}">
        <p14:creationId xmlns:p14="http://schemas.microsoft.com/office/powerpoint/2010/main" val="3654314779"/>
      </p:ext>
    </p:extLst>
  </p:cSld>
  <p:clrMapOvr>
    <a:masterClrMapping/>
  </p:clrMapOvr>
  <p:transition spd="slow">
    <p:wipe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p:txBody>
          <a:bodyPr/>
          <a:lstStyle>
            <a:lvl5pPr>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el 4"/>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
        <p:nvSpPr>
          <p:cNvPr id="6" name="Datumsplatzhalter 5"/>
          <p:cNvSpPr>
            <a:spLocks noGrp="1"/>
          </p:cNvSpPr>
          <p:nvPr>
            <p:ph type="dt" sz="half" idx="14"/>
          </p:nvPr>
        </p:nvSpPr>
        <p:spPr/>
        <p:txBody>
          <a:bodyPr/>
          <a:lstStyle/>
          <a:p>
            <a:fld id="{D51027F5-6E3B-428C-9928-B50A270A3C8C}" type="datetime1">
              <a:rPr lang="en-US" smtClean="0"/>
              <a:t>11/11/2021</a:t>
            </a:fld>
            <a:endParaRPr lang="en-US"/>
          </a:p>
        </p:txBody>
      </p:sp>
      <p:sp>
        <p:nvSpPr>
          <p:cNvPr id="7" name="Fußzeilenplatzhalter 6"/>
          <p:cNvSpPr>
            <a:spLocks noGrp="1"/>
          </p:cNvSpPr>
          <p:nvPr>
            <p:ph type="ftr" sz="quarter" idx="15"/>
          </p:nvPr>
        </p:nvSpPr>
        <p:spPr/>
        <p:txBody>
          <a:bodyPr/>
          <a:lstStyle/>
          <a:p>
            <a:endParaRPr lang="en-US"/>
          </a:p>
        </p:txBody>
      </p:sp>
      <p:sp>
        <p:nvSpPr>
          <p:cNvPr id="8" name="Foliennummernplatzhalter 7"/>
          <p:cNvSpPr>
            <a:spLocks noGrp="1"/>
          </p:cNvSpPr>
          <p:nvPr>
            <p:ph type="sldNum" sz="quarter" idx="16"/>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144985391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p:txBody>
          <a:bodyPr/>
          <a:lstStyle>
            <a:lvl1pPr marL="357708" indent="-357708">
              <a:buClr>
                <a:schemeClr val="accent1"/>
              </a:buClr>
              <a:buSzPct val="80000"/>
              <a:buFont typeface="Arial" panose="020B0604020202020204" pitchFamily="34" charset="0"/>
              <a:buChar char="■"/>
              <a:defRPr baseline="0"/>
            </a:lvl1pPr>
            <a:lvl2pPr marL="715415" indent="-357708">
              <a:buSzPct val="80000"/>
              <a:buFont typeface="Arial" panose="020B0604020202020204" pitchFamily="34" charset="0"/>
              <a:buChar char="□"/>
              <a:defRPr/>
            </a:lvl2pPr>
            <a:lvl3pPr marL="1075240" indent="-359824">
              <a:buFont typeface="Arial" panose="020B0604020202020204" pitchFamily="34" charset="0"/>
              <a:buChar char="–"/>
              <a:defRPr/>
            </a:lvl3pPr>
            <a:lvl4pPr marL="359991" indent="-359991">
              <a:buFont typeface="+mj-lt"/>
              <a:buAutoNum type="arabicPeriod"/>
              <a:defRPr/>
            </a:lvl4pPr>
            <a:lvl5pPr marL="719982" indent="-359991">
              <a:buFont typeface="+mj-lt"/>
              <a:buAutoNum type="alphaLcParenR"/>
              <a:defRPr/>
            </a:lvl5pPr>
            <a:lvl6pPr marL="0" indent="0">
              <a:spcBef>
                <a:spcPts val="533"/>
              </a:spcBef>
              <a:spcAft>
                <a:spcPts val="533"/>
              </a:spcAft>
              <a:buNone/>
              <a:defRPr sz="2133" cap="all" baseline="0">
                <a:solidFill>
                  <a:schemeClr val="accent1"/>
                </a:solidFill>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4"/>
          </p:nvPr>
        </p:nvSpPr>
        <p:spPr/>
        <p:txBody>
          <a:bodyPr/>
          <a:lstStyle/>
          <a:p>
            <a:fld id="{1D28C071-D63C-4A95-BA20-83652F969B61}" type="datetime1">
              <a:rPr lang="en-US" smtClean="0"/>
              <a:t>11/11/2021</a:t>
            </a:fld>
            <a:endParaRPr lang="en-US"/>
          </a:p>
        </p:txBody>
      </p:sp>
      <p:sp>
        <p:nvSpPr>
          <p:cNvPr id="3" name="Footer Placeholder 2"/>
          <p:cNvSpPr>
            <a:spLocks noGrp="1"/>
          </p:cNvSpPr>
          <p:nvPr>
            <p:ph type="ftr" sz="quarter" idx="15"/>
          </p:nvPr>
        </p:nvSpPr>
        <p:spPr/>
        <p:txBody>
          <a:bodyPr/>
          <a:lstStyle/>
          <a:p>
            <a:endParaRPr lang="en-US"/>
          </a:p>
        </p:txBody>
      </p:sp>
      <p:sp>
        <p:nvSpPr>
          <p:cNvPr id="4" name="Slide Number Placeholder 3"/>
          <p:cNvSpPr>
            <a:spLocks noGrp="1"/>
          </p:cNvSpPr>
          <p:nvPr>
            <p:ph type="sldNum" sz="quarter" idx="16"/>
          </p:nvPr>
        </p:nvSpPr>
        <p:spPr/>
        <p:txBody>
          <a:bodyPr/>
          <a:lstStyle/>
          <a:p>
            <a:fld id="{477C7578-46E3-4DC5-9844-CB06902B4F72}" type="slidenum">
              <a:rPr lang="en-US" smtClean="0"/>
              <a:t>‹#›</a:t>
            </a:fld>
            <a:endParaRPr lang="en-US"/>
          </a:p>
        </p:txBody>
      </p:sp>
      <p:sp>
        <p:nvSpPr>
          <p:cNvPr id="5" name="Titel 4"/>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236231810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7"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5181602"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5"/>
          </p:nvPr>
        </p:nvSpPr>
        <p:spPr/>
        <p:txBody>
          <a:bodyPr/>
          <a:lstStyle/>
          <a:p>
            <a:fld id="{139F153E-DAE3-47F4-9ECE-DA63FFCEA934}" type="datetime1">
              <a:rPr lang="en-US" smtClean="0"/>
              <a:t>11/11/2021</a:t>
            </a:fld>
            <a:endParaRPr lang="en-US"/>
          </a:p>
        </p:txBody>
      </p:sp>
      <p:sp>
        <p:nvSpPr>
          <p:cNvPr id="4" name="Footer Placeholder 3"/>
          <p:cNvSpPr>
            <a:spLocks noGrp="1"/>
          </p:cNvSpPr>
          <p:nvPr>
            <p:ph type="ftr" sz="quarter" idx="16"/>
          </p:nvPr>
        </p:nvSpPr>
        <p:spPr/>
        <p:txBody>
          <a:bodyPr/>
          <a:lstStyle/>
          <a:p>
            <a:endParaRPr lang="en-US"/>
          </a:p>
        </p:txBody>
      </p:sp>
      <p:sp>
        <p:nvSpPr>
          <p:cNvPr id="5" name="Slide Number Placeholder 4"/>
          <p:cNvSpPr>
            <a:spLocks noGrp="1"/>
          </p:cNvSpPr>
          <p:nvPr>
            <p:ph type="sldNum" sz="quarter" idx="17"/>
          </p:nvPr>
        </p:nvSpPr>
        <p:spPr/>
        <p:txBody>
          <a:bodyPr/>
          <a:lstStyle/>
          <a:p>
            <a:fld id="{477C7578-46E3-4DC5-9844-CB06902B4F72}" type="slidenum">
              <a:rPr lang="en-US" smtClean="0"/>
              <a:t>‹#›</a:t>
            </a:fld>
            <a:endParaRPr lang="en-US"/>
          </a:p>
        </p:txBody>
      </p:sp>
      <p:sp>
        <p:nvSpPr>
          <p:cNvPr id="6" name="Titel 5"/>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404199678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7"/>
          </p:nvPr>
        </p:nvSpPr>
        <p:spPr/>
        <p:txBody>
          <a:bodyPr/>
          <a:lstStyle/>
          <a:p>
            <a:fld id="{FC9E4F1F-2FAB-4F0A-8C45-93B1D388B056}" type="datetime1">
              <a:rPr lang="en-US" smtClean="0"/>
              <a:t>11/11/2021</a:t>
            </a:fld>
            <a:endParaRPr lang="en-US"/>
          </a:p>
        </p:txBody>
      </p:sp>
      <p:sp>
        <p:nvSpPr>
          <p:cNvPr id="4" name="Footer Placeholder 3"/>
          <p:cNvSpPr>
            <a:spLocks noGrp="1"/>
          </p:cNvSpPr>
          <p:nvPr>
            <p:ph type="ftr" sz="quarter" idx="18"/>
          </p:nvPr>
        </p:nvSpPr>
        <p:spPr/>
        <p:txBody>
          <a:bodyPr/>
          <a:lstStyle/>
          <a:p>
            <a:endParaRPr lang="en-US"/>
          </a:p>
        </p:txBody>
      </p:sp>
      <p:sp>
        <p:nvSpPr>
          <p:cNvPr id="5" name="Slide Number Placeholder 4"/>
          <p:cNvSpPr>
            <a:spLocks noGrp="1"/>
          </p:cNvSpPr>
          <p:nvPr>
            <p:ph type="sldNum" sz="quarter" idx="19"/>
          </p:nvPr>
        </p:nvSpPr>
        <p:spPr/>
        <p:txBody>
          <a:bodyPr/>
          <a:lstStyle/>
          <a:p>
            <a:fld id="{477C7578-46E3-4DC5-9844-CB06902B4F72}" type="slidenum">
              <a:rPr lang="en-US" smtClean="0"/>
              <a:t>‹#›</a:t>
            </a:fld>
            <a:endParaRPr lang="en-US"/>
          </a:p>
        </p:txBody>
      </p:sp>
      <p:sp>
        <p:nvSpPr>
          <p:cNvPr id="6" name="Titel 5"/>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19051292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2228866"/>
            <a:ext cx="2112433" cy="4176167"/>
          </a:xfrm>
        </p:spPr>
        <p:txBody>
          <a:bodyPr t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2228866"/>
            <a:ext cx="2114551" cy="4176167"/>
          </a:xfrm>
        </p:spPr>
        <p:txBody>
          <a:bodyPr tIns="0"/>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2228866"/>
            <a:ext cx="2114551" cy="4176167"/>
          </a:xfrm>
        </p:spPr>
        <p:txBody>
          <a:bodyPr tIns="0"/>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2228866"/>
            <a:ext cx="2114551" cy="4176167"/>
          </a:xfrm>
        </p:spPr>
        <p:txBody>
          <a:bodyPr tIns="0"/>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7" hasCustomPrompt="1"/>
          </p:nvPr>
        </p:nvSpPr>
        <p:spPr bwMode="gray">
          <a:xfrm>
            <a:off x="478369" y="1653118"/>
            <a:ext cx="2112433" cy="383729"/>
          </a:xfrm>
          <a:solidFill>
            <a:schemeClr val="accent1"/>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832102" y="1653118"/>
            <a:ext cx="2112433" cy="383729"/>
          </a:xfrm>
          <a:solidFill>
            <a:schemeClr val="accent2"/>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5184765" y="1653118"/>
            <a:ext cx="2112433" cy="383729"/>
          </a:xfrm>
          <a:solidFill>
            <a:schemeClr val="accent3"/>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7525592" y="1653118"/>
            <a:ext cx="2112433" cy="383729"/>
          </a:xfrm>
          <a:solidFill>
            <a:schemeClr val="accent4"/>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fld id="{7276D31A-6C65-4962-A5D4-EE9B916689A1}" type="datetime1">
              <a:rPr lang="en-US" smtClean="0"/>
              <a:t>11/11/2021</a:t>
            </a:fld>
            <a:endParaRPr lang="en-US"/>
          </a:p>
        </p:txBody>
      </p:sp>
      <p:sp>
        <p:nvSpPr>
          <p:cNvPr id="5" name="Footer Placeholder 4"/>
          <p:cNvSpPr>
            <a:spLocks noGrp="1"/>
          </p:cNvSpPr>
          <p:nvPr>
            <p:ph type="ftr" sz="quarter" idx="22"/>
          </p:nvPr>
        </p:nvSpPr>
        <p:spPr/>
        <p:txBody>
          <a:bodyPr/>
          <a:lstStyle/>
          <a:p>
            <a:endParaRPr lang="en-US"/>
          </a:p>
        </p:txBody>
      </p:sp>
      <p:sp>
        <p:nvSpPr>
          <p:cNvPr id="6" name="Slide Number Placeholder 5"/>
          <p:cNvSpPr>
            <a:spLocks noGrp="1"/>
          </p:cNvSpPr>
          <p:nvPr>
            <p:ph type="sldNum" sz="quarter" idx="23"/>
          </p:nvPr>
        </p:nvSpPr>
        <p:spPr/>
        <p:txBody>
          <a:bodyPr/>
          <a:lstStyle/>
          <a:p>
            <a:fld id="{477C7578-46E3-4DC5-9844-CB06902B4F72}" type="slidenum">
              <a:rPr lang="en-US" smtClean="0"/>
              <a:t>‹#›</a:t>
            </a:fld>
            <a:endParaRPr lang="en-US"/>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404551260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2832101" y="1653116"/>
            <a:ext cx="6815668"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4" y="1653118"/>
            <a:ext cx="2351616"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0A012367-6EE6-4F10-AE32-7A60328FB2C2}" type="datetime1">
              <a:rPr lang="en-US" smtClean="0"/>
              <a:t>11/11/2021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477C7578-46E3-4DC5-9844-CB06902B4F72}" type="slidenum">
              <a:rPr lang="en-US" smtClean="0"/>
              <a:t>‹#›</a:t>
            </a:fld>
            <a:endParaRPr lang="en-US"/>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286372616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5183721" y="1653116"/>
            <a:ext cx="4464049"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6" y="1653118"/>
            <a:ext cx="4705349"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B7285ED4-E407-4F2A-B02C-2115B5262455}" type="datetime1">
              <a:rPr lang="en-US" smtClean="0"/>
              <a:t>11/11/2021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477C7578-46E3-4DC5-9844-CB06902B4F72}" type="slidenum">
              <a:rPr lang="en-US" smtClean="0"/>
              <a:t>‹#›</a:t>
            </a:fld>
            <a:endParaRPr lang="en-US"/>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266291614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3909485"/>
            <a:ext cx="11468100" cy="2736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239186" y="3902392"/>
            <a:ext cx="11468097" cy="2743941"/>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3909486"/>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18"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349421425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7535337"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3" y="1653118"/>
            <a:ext cx="7056967"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5E767F7D-BBFA-4D8E-8716-8BBEAD2DBED4}" type="datetime1">
              <a:rPr lang="en-US" smtClean="0"/>
              <a:t>11/11/2021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477C7578-46E3-4DC5-9844-CB06902B4F72}" type="slidenum">
              <a:rPr lang="en-US" smtClean="0"/>
              <a:t>‹#›</a:t>
            </a:fld>
            <a:endParaRPr lang="en-US"/>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256887614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bwMode="gray">
          <a:xfrm>
            <a:off x="239181" y="1653118"/>
            <a:ext cx="9649883"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A1C4F03A-C873-4B08-80CF-41CF60853035}" type="datetime1">
              <a:rPr lang="en-US" smtClean="0"/>
              <a:t>11/11/2021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477C7578-46E3-4DC5-9844-CB06902B4F72}" type="slidenum">
              <a:rPr lang="en-US" smtClean="0"/>
              <a:t>‹#›</a:t>
            </a:fld>
            <a:endParaRPr lang="en-US"/>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326282638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239186" y="3909485"/>
            <a:ext cx="11468100"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bwMode="gray">
          <a:xfrm>
            <a:off x="143339" y="2"/>
            <a:ext cx="9745727"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bwMode="gray">
          <a:xfrm>
            <a:off x="478368" y="3909485"/>
            <a:ext cx="11228913" cy="2495551"/>
          </a:xfrm>
          <a:solidFill>
            <a:srgbClr val="DD640C"/>
          </a:solidFill>
        </p:spPr>
        <p:txBody>
          <a:bodyPr lIns="108000" tIns="252000" rIns="108000" bIns="252000" anchor="ctr" anchorCtr="0"/>
          <a:lstStyle>
            <a:lvl1pPr algn="ctr">
              <a:defRPr sz="3200">
                <a:solidFill>
                  <a:schemeClr val="bg1"/>
                </a:solidFill>
              </a:defRPr>
            </a:lvl1pPr>
          </a:lstStyle>
          <a:p>
            <a:r>
              <a:rPr lang="en-US" dirty="0" err="1"/>
              <a:t>Presentationtitle</a:t>
            </a:r>
            <a:br>
              <a:rPr lang="en-US" dirty="0"/>
            </a:br>
            <a:r>
              <a:rPr lang="en-US" dirty="0"/>
              <a:t>up to maximum 2 lines</a:t>
            </a:r>
          </a:p>
        </p:txBody>
      </p:sp>
      <p:sp>
        <p:nvSpPr>
          <p:cNvPr id="11" name="Rectangle 10"/>
          <p:cNvSpPr/>
          <p:nvPr/>
        </p:nvSpPr>
        <p:spPr bwMode="gray">
          <a:xfrm>
            <a:off x="478368" y="3669244"/>
            <a:ext cx="11474448" cy="240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bwMode="gray">
          <a:xfrm>
            <a:off x="11707286" y="3912502"/>
            <a:ext cx="245532" cy="2492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4145787297"/>
      </p:ext>
    </p:extLst>
  </p:cSld>
  <p:clrMapOvr>
    <a:masterClrMapping/>
  </p:clrMapOvr>
  <p:transition spd="slow">
    <p:wipe dir="d"/>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p:cNvSpPr>
            <a:spLocks noGrp="1"/>
          </p:cNvSpPr>
          <p:nvPr>
            <p:ph type="dt" sz="half" idx="10"/>
          </p:nvPr>
        </p:nvSpPr>
        <p:spPr/>
        <p:txBody>
          <a:bodyPr/>
          <a:lstStyle/>
          <a:p>
            <a:fld id="{E4E2D50C-E46D-4EEC-907F-8370E5D95B20}" type="datetime1">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14802443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BE178-1D2C-4D34-9140-72A21BFD41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AF713A-646F-4AE5-88A2-6F16BCB18A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32A8BF-54B6-462B-BDA4-B11FEC402288}"/>
              </a:ext>
            </a:extLst>
          </p:cNvPr>
          <p:cNvSpPr>
            <a:spLocks noGrp="1"/>
          </p:cNvSpPr>
          <p:nvPr>
            <p:ph type="dt" sz="half" idx="10"/>
          </p:nvPr>
        </p:nvSpPr>
        <p:spPr/>
        <p:txBody>
          <a:bodyPr/>
          <a:lstStyle/>
          <a:p>
            <a:fld id="{3A92F323-EFA7-4DE3-9433-7C2837A93D88}" type="datetime1">
              <a:rPr lang="en-US" smtClean="0"/>
              <a:t>11/11/2021</a:t>
            </a:fld>
            <a:endParaRPr lang="en-US"/>
          </a:p>
        </p:txBody>
      </p:sp>
      <p:sp>
        <p:nvSpPr>
          <p:cNvPr id="5" name="Footer Placeholder 4">
            <a:extLst>
              <a:ext uri="{FF2B5EF4-FFF2-40B4-BE49-F238E27FC236}">
                <a16:creationId xmlns:a16="http://schemas.microsoft.com/office/drawing/2014/main" id="{CB0014D6-2970-479D-A425-A8775C401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F16F4C-8824-43DA-AD86-C0F8EF775760}"/>
              </a:ext>
            </a:extLst>
          </p:cNvPr>
          <p:cNvSpPr>
            <a:spLocks noGrp="1"/>
          </p:cNvSpPr>
          <p:nvPr>
            <p:ph type="sldNum" sz="quarter" idx="12"/>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28376605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Click to edit Master title style</a:t>
            </a:r>
          </a:p>
        </p:txBody>
      </p:sp>
      <p:sp>
        <p:nvSpPr>
          <p:cNvPr id="3" name="Content Placeholder 2"/>
          <p:cNvSpPr>
            <a:spLocks noGrp="1"/>
          </p:cNvSpPr>
          <p:nvPr>
            <p:ph sz="half" idx="1"/>
          </p:nvPr>
        </p:nvSpPr>
        <p:spPr>
          <a:xfrm>
            <a:off x="958851" y="1989139"/>
            <a:ext cx="5346700" cy="4535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p:txBody>
      </p:sp>
      <p:sp>
        <p:nvSpPr>
          <p:cNvPr id="4" name="Content Placeholder 3"/>
          <p:cNvSpPr>
            <a:spLocks noGrp="1"/>
          </p:cNvSpPr>
          <p:nvPr>
            <p:ph sz="half" idx="2"/>
          </p:nvPr>
        </p:nvSpPr>
        <p:spPr>
          <a:xfrm>
            <a:off x="6508751" y="1989139"/>
            <a:ext cx="5348816" cy="4535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ltLang="x-none"/>
              <a:t>Intelligent Autonomous Systems: Assurance and Ethical Issues | Chap 3 | Giese</a:t>
            </a:r>
            <a:endParaRPr lang="de-DE" altLang="x-none"/>
          </a:p>
        </p:txBody>
      </p:sp>
      <p:sp>
        <p:nvSpPr>
          <p:cNvPr id="6" name="Rectangle 5"/>
          <p:cNvSpPr>
            <a:spLocks noGrp="1" noChangeArrowheads="1"/>
          </p:cNvSpPr>
          <p:nvPr>
            <p:ph type="sldNum" sz="quarter" idx="11"/>
          </p:nvPr>
        </p:nvSpPr>
        <p:spPr>
          <a:ln/>
        </p:spPr>
        <p:txBody>
          <a:bodyPr/>
          <a:lstStyle>
            <a:lvl1pPr>
              <a:defRPr/>
            </a:lvl1pPr>
          </a:lstStyle>
          <a:p>
            <a:pPr>
              <a:defRPr/>
            </a:pPr>
            <a:fld id="{4DDE58DE-7711-134B-B6F2-3546E71A4177}" type="slidenum">
              <a:rPr lang="de-DE" altLang="x-none"/>
              <a:pPr>
                <a:defRPr/>
              </a:pPr>
              <a:t>‹#›</a:t>
            </a:fld>
            <a:endParaRPr lang="de-DE" altLang="x-none"/>
          </a:p>
        </p:txBody>
      </p:sp>
    </p:spTree>
    <p:extLst>
      <p:ext uri="{BB962C8B-B14F-4D97-AF65-F5344CB8AC3E}">
        <p14:creationId xmlns:p14="http://schemas.microsoft.com/office/powerpoint/2010/main" val="3972798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4805683"/>
            <a:ext cx="11468100" cy="1840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9"/>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252380732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4" name="Text Placeholder 3"/>
          <p:cNvSpPr>
            <a:spLocks noGrp="1"/>
          </p:cNvSpPr>
          <p:nvPr>
            <p:ph type="body" sz="quarter" idx="10" hasCustomPrompt="1"/>
          </p:nvPr>
        </p:nvSpPr>
        <p:spPr bwMode="gray">
          <a:xfrm>
            <a:off x="478366" y="1291472"/>
            <a:ext cx="11380553" cy="5113563"/>
          </a:xfrm>
          <a:noFill/>
        </p:spPr>
        <p:txBody>
          <a:bodyPr lIns="0" tIns="0" rIns="0" bIns="0"/>
          <a:lstStyle>
            <a:lvl1pPr marL="478355" indent="-478355">
              <a:spcBef>
                <a:spcPts val="400"/>
              </a:spcBef>
              <a:spcAft>
                <a:spcPts val="400"/>
              </a:spcAft>
              <a:buClr>
                <a:schemeClr val="accent1"/>
              </a:buClr>
              <a:buSzPct val="100000"/>
              <a:buFont typeface="+mj-lt"/>
              <a:buAutoNum type="arabicPeriod"/>
              <a:defRPr sz="1867">
                <a:solidFill>
                  <a:schemeClr val="tx1"/>
                </a:solidFill>
              </a:defRPr>
            </a:lvl1pPr>
            <a:lvl2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2pPr>
            <a:lvl3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3pPr>
            <a:lvl4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4pPr>
            <a:lvl5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5pPr>
            <a:lvl6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6pPr>
            <a:lvl7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7pPr>
            <a:lvl8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8pPr>
            <a:lvl9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9pPr>
          </a:lstStyle>
          <a:p>
            <a:pPr lvl="0"/>
            <a:r>
              <a:rPr lang="en-US" dirty="0"/>
              <a:t>Click to edit Master text styles</a:t>
            </a:r>
          </a:p>
        </p:txBody>
      </p:sp>
    </p:spTree>
    <p:extLst>
      <p:ext uri="{BB962C8B-B14F-4D97-AF65-F5344CB8AC3E}">
        <p14:creationId xmlns:p14="http://schemas.microsoft.com/office/powerpoint/2010/main" val="3203414034"/>
      </p:ext>
    </p:extLst>
  </p:cSld>
  <p:clrMapOvr>
    <a:masterClrMapping/>
  </p:clrMapOvr>
  <p:transition spd="slow">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a:xfrm>
            <a:off x="478369" y="1282046"/>
            <a:ext cx="11474451" cy="5122988"/>
          </a:xfrm>
        </p:spPr>
        <p:txBody>
          <a:bodyPr/>
          <a:lstStyle>
            <a:lvl5pPr>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3" name="Footer Placeholder 2"/>
          <p:cNvSpPr>
            <a:spLocks noGrp="1"/>
          </p:cNvSpPr>
          <p:nvPr>
            <p:ph type="ftr" sz="quarter" idx="15"/>
          </p:nvPr>
        </p:nvSpPr>
        <p:spPr>
          <a:xfrm>
            <a:off x="478369" y="6526804"/>
            <a:ext cx="2063751" cy="322735"/>
          </a:xfrm>
        </p:spPr>
        <p:txBody>
          <a:bodyPr/>
          <a:lstStyle/>
          <a:p>
            <a:endParaRPr lang="en-US"/>
          </a:p>
        </p:txBody>
      </p:sp>
      <p:sp>
        <p:nvSpPr>
          <p:cNvPr id="8" name="Slide Number Placeholder 3"/>
          <p:cNvSpPr txBox="1">
            <a:spLocks/>
          </p:cNvSpPr>
          <p:nvPr/>
        </p:nvSpPr>
        <p:spPr bwMode="gray">
          <a:xfrm>
            <a:off x="11121081" y="6508122"/>
            <a:ext cx="831739" cy="256032"/>
          </a:xfrm>
          <a:prstGeom prst="rect">
            <a:avLst/>
          </a:prstGeom>
        </p:spPr>
        <p:txBody>
          <a:bodyPr vert="horz" lIns="108000" tIns="0" rIns="0" bIns="0" rtlCol="0" anchor="b"/>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1D4785-C884-4A75-B2F1-2B7564BBB7E2}" type="slidenum">
              <a:rPr lang="en-US" smtClean="0"/>
              <a:pPr/>
              <a:t>‹#›</a:t>
            </a:fld>
            <a:r>
              <a:rPr lang="en-US" dirty="0"/>
              <a:t>/12</a:t>
            </a:r>
          </a:p>
        </p:txBody>
      </p:sp>
    </p:spTree>
    <p:extLst>
      <p:ext uri="{BB962C8B-B14F-4D97-AF65-F5344CB8AC3E}">
        <p14:creationId xmlns:p14="http://schemas.microsoft.com/office/powerpoint/2010/main" val="14564894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1225486"/>
            <a:ext cx="11474451" cy="2141612"/>
          </a:xfrm>
        </p:spPr>
        <p:txBody>
          <a:bodyPr>
            <a:spAutoFit/>
          </a:bodyPr>
          <a:lstStyle>
            <a:lvl1pPr marL="239994" indent="-239994">
              <a:buClr>
                <a:schemeClr val="accent1"/>
              </a:buClr>
              <a:buFont typeface="Arial" panose="020B0604020202020204" pitchFamily="34" charset="0"/>
              <a:buChar char="■"/>
              <a:defRPr baseline="0"/>
            </a:lvl1pPr>
            <a:lvl2pPr marL="479988" indent="-241294">
              <a:buFont typeface="Arial" panose="020B0604020202020204" pitchFamily="34" charset="0"/>
              <a:buChar char="□"/>
              <a:defRPr/>
            </a:lvl2pPr>
            <a:lvl3pPr marL="719982" indent="-239994">
              <a:buFont typeface="Arial" panose="020B0604020202020204" pitchFamily="34" charset="0"/>
              <a:buChar char="–"/>
              <a:defRPr/>
            </a:lvl3pPr>
            <a:lvl4pPr marL="359991" indent="-359991">
              <a:buFont typeface="+mj-lt"/>
              <a:buAutoNum type="arabicPeriod"/>
              <a:defRPr/>
            </a:lvl4pPr>
            <a:lvl5pPr marL="719982" indent="-359991">
              <a:buFont typeface="+mj-lt"/>
              <a:buAutoNum type="alphaLcParenR"/>
              <a:defRPr/>
            </a:lvl5pPr>
            <a:lvl6pPr marL="0" indent="0">
              <a:spcBef>
                <a:spcPts val="533"/>
              </a:spcBef>
              <a:spcAft>
                <a:spcPts val="533"/>
              </a:spcAft>
              <a:buNone/>
              <a:defRPr sz="2133" cap="all" baseline="0">
                <a:solidFill>
                  <a:schemeClr val="accent1"/>
                </a:solidFill>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2" name="Date Placeholder 1"/>
          <p:cNvSpPr>
            <a:spLocks noGrp="1"/>
          </p:cNvSpPr>
          <p:nvPr>
            <p:ph type="dt" sz="half" idx="14"/>
          </p:nvPr>
        </p:nvSpPr>
        <p:spPr>
          <a:xfrm>
            <a:off x="9996626" y="6501896"/>
            <a:ext cx="1214626" cy="253655"/>
          </a:xfrm>
        </p:spPr>
        <p:txBody>
          <a:bodyPr/>
          <a:lstStyle/>
          <a:p>
            <a:fld id="{D8C7BCEB-607E-4887-84E0-92AE5CC396EB}" type="datetime1">
              <a:rPr lang="en-US" smtClean="0"/>
              <a:t>11/11/2021</a:t>
            </a:fld>
            <a:endParaRPr lang="en-US"/>
          </a:p>
        </p:txBody>
      </p:sp>
      <p:sp>
        <p:nvSpPr>
          <p:cNvPr id="3" name="Footer Placeholder 2"/>
          <p:cNvSpPr>
            <a:spLocks noGrp="1"/>
          </p:cNvSpPr>
          <p:nvPr>
            <p:ph type="ftr" sz="quarter" idx="15"/>
          </p:nvPr>
        </p:nvSpPr>
        <p:spPr>
          <a:xfrm>
            <a:off x="478369" y="6513922"/>
            <a:ext cx="2063751" cy="241629"/>
          </a:xfrm>
        </p:spPr>
        <p:txBody>
          <a:bodyPr/>
          <a:lstStyle/>
          <a:p>
            <a:endParaRPr lang="en-US"/>
          </a:p>
        </p:txBody>
      </p:sp>
      <p:sp>
        <p:nvSpPr>
          <p:cNvPr id="4" name="Slide Number Placeholder 3"/>
          <p:cNvSpPr>
            <a:spLocks noGrp="1"/>
          </p:cNvSpPr>
          <p:nvPr>
            <p:ph type="sldNum" sz="quarter" idx="16"/>
          </p:nvPr>
        </p:nvSpPr>
        <p:spPr>
          <a:xfrm>
            <a:off x="11219935" y="6526804"/>
            <a:ext cx="732885" cy="228747"/>
          </a:xfrm>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284864766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your title- maximum 2 lines</a:t>
            </a:r>
            <a:endParaRPr lang="en-US" dirty="0"/>
          </a:p>
        </p:txBody>
      </p:sp>
      <p:sp>
        <p:nvSpPr>
          <p:cNvPr id="11" name="Text Placeholder 10"/>
          <p:cNvSpPr>
            <a:spLocks noGrp="1"/>
          </p:cNvSpPr>
          <p:nvPr>
            <p:ph type="body" sz="quarter" idx="13"/>
          </p:nvPr>
        </p:nvSpPr>
        <p:spPr bwMode="gray">
          <a:xfrm>
            <a:off x="478367"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5181602"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5"/>
          </p:nvPr>
        </p:nvSpPr>
        <p:spPr>
          <a:xfrm>
            <a:off x="7802232" y="6484771"/>
            <a:ext cx="2063751" cy="240773"/>
          </a:xfrm>
        </p:spPr>
        <p:txBody>
          <a:bodyPr/>
          <a:lstStyle/>
          <a:p>
            <a:fld id="{6E2BB5E6-1ADF-4B44-8B89-FF30316E46F0}" type="datetime1">
              <a:rPr lang="en-US" smtClean="0"/>
              <a:t>11/11/2021</a:t>
            </a:fld>
            <a:endParaRPr lang="en-US"/>
          </a:p>
        </p:txBody>
      </p:sp>
      <p:sp>
        <p:nvSpPr>
          <p:cNvPr id="4" name="Footer Placeholder 3"/>
          <p:cNvSpPr>
            <a:spLocks noGrp="1"/>
          </p:cNvSpPr>
          <p:nvPr>
            <p:ph type="ftr" sz="quarter" idx="16"/>
          </p:nvPr>
        </p:nvSpPr>
        <p:spPr>
          <a:xfrm>
            <a:off x="474135" y="6484771"/>
            <a:ext cx="2063751" cy="292658"/>
          </a:xfrm>
        </p:spPr>
        <p:txBody>
          <a:bodyPr/>
          <a:lstStyle/>
          <a:p>
            <a:endParaRPr lang="en-US"/>
          </a:p>
        </p:txBody>
      </p:sp>
      <p:sp>
        <p:nvSpPr>
          <p:cNvPr id="5" name="Slide Number Placeholder 4"/>
          <p:cNvSpPr>
            <a:spLocks noGrp="1"/>
          </p:cNvSpPr>
          <p:nvPr>
            <p:ph type="sldNum" sz="quarter" idx="17"/>
          </p:nvPr>
        </p:nvSpPr>
        <p:spPr>
          <a:xfrm>
            <a:off x="9889069" y="6484771"/>
            <a:ext cx="2063751" cy="240773"/>
          </a:xfrm>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284192856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7"/>
          </p:nvPr>
        </p:nvSpPr>
        <p:spPr/>
        <p:txBody>
          <a:bodyPr/>
          <a:lstStyle/>
          <a:p>
            <a:fld id="{CA26967A-6B39-48F7-935B-EBB469C477EC}" type="datetime1">
              <a:rPr lang="en-US" smtClean="0"/>
              <a:t>11/11/2021</a:t>
            </a:fld>
            <a:endParaRPr lang="en-US"/>
          </a:p>
        </p:txBody>
      </p:sp>
      <p:sp>
        <p:nvSpPr>
          <p:cNvPr id="4" name="Footer Placeholder 3"/>
          <p:cNvSpPr>
            <a:spLocks noGrp="1"/>
          </p:cNvSpPr>
          <p:nvPr>
            <p:ph type="ftr" sz="quarter" idx="18"/>
          </p:nvPr>
        </p:nvSpPr>
        <p:spPr/>
        <p:txBody>
          <a:bodyPr/>
          <a:lstStyle/>
          <a:p>
            <a:endParaRPr lang="en-US"/>
          </a:p>
        </p:txBody>
      </p:sp>
      <p:sp>
        <p:nvSpPr>
          <p:cNvPr id="5" name="Slide Number Placeholder 4"/>
          <p:cNvSpPr>
            <a:spLocks noGrp="1"/>
          </p:cNvSpPr>
          <p:nvPr>
            <p:ph type="sldNum" sz="quarter" idx="19"/>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290926859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21" Type="http://schemas.openxmlformats.org/officeDocument/2006/relationships/image" Target="../media/image3.jpe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theme" Target="../theme/theme2.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236227" y="1"/>
            <a:ext cx="9651779"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Placeholder 1"/>
          <p:cNvSpPr>
            <a:spLocks noGrp="1"/>
          </p:cNvSpPr>
          <p:nvPr>
            <p:ph type="title"/>
          </p:nvPr>
        </p:nvSpPr>
        <p:spPr bwMode="gray">
          <a:xfrm>
            <a:off x="478369" y="144001"/>
            <a:ext cx="9169401" cy="555840"/>
          </a:xfrm>
          <a:prstGeom prst="rect">
            <a:avLst/>
          </a:prstGeom>
        </p:spPr>
        <p:txBody>
          <a:bodyPr vert="horz" lIns="0" tIns="144000" rIns="0" bIns="0" rtlCol="0" anchor="t" anchorCtr="0">
            <a:spAutoFit/>
          </a:bodyPr>
          <a:lstStyle/>
          <a:p>
            <a:r>
              <a:rPr lang="de-DE" dirty="0"/>
              <a:t>Write your title</a:t>
            </a:r>
            <a:endParaRPr lang="en-US" dirty="0"/>
          </a:p>
        </p:txBody>
      </p:sp>
      <p:sp>
        <p:nvSpPr>
          <p:cNvPr id="3" name="Text Placeholder 2"/>
          <p:cNvSpPr>
            <a:spLocks noGrp="1"/>
          </p:cNvSpPr>
          <p:nvPr>
            <p:ph type="body" idx="1"/>
          </p:nvPr>
        </p:nvSpPr>
        <p:spPr bwMode="gray">
          <a:xfrm>
            <a:off x="478369" y="1213308"/>
            <a:ext cx="11473384" cy="2141612"/>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Date Placeholder 3"/>
          <p:cNvSpPr>
            <a:spLocks noGrp="1"/>
          </p:cNvSpPr>
          <p:nvPr>
            <p:ph type="dt" sz="half" idx="2"/>
          </p:nvPr>
        </p:nvSpPr>
        <p:spPr bwMode="gray">
          <a:xfrm>
            <a:off x="9922476" y="6486804"/>
            <a:ext cx="1257529" cy="260793"/>
          </a:xfrm>
          <a:prstGeom prst="rect">
            <a:avLst/>
          </a:prstGeom>
        </p:spPr>
        <p:txBody>
          <a:bodyPr vert="horz" lIns="108000" tIns="0" rIns="0" bIns="0" rtlCol="0" anchor="t"/>
          <a:lstStyle>
            <a:lvl1pPr algn="l">
              <a:defRPr sz="1400">
                <a:solidFill>
                  <a:schemeClr val="tx1"/>
                </a:solidFill>
              </a:defRPr>
            </a:lvl1pPr>
          </a:lstStyle>
          <a:p>
            <a:fld id="{190FB001-546C-4F53-A715-D65499176A8F}" type="datetime1">
              <a:rPr lang="en-US" smtClean="0"/>
              <a:t>11/11/2021</a:t>
            </a:fld>
            <a:endParaRPr lang="en-US"/>
          </a:p>
        </p:txBody>
      </p:sp>
      <p:sp>
        <p:nvSpPr>
          <p:cNvPr id="5" name="Footer Placeholder 4"/>
          <p:cNvSpPr>
            <a:spLocks noGrp="1"/>
          </p:cNvSpPr>
          <p:nvPr>
            <p:ph type="ftr" sz="quarter" idx="3"/>
          </p:nvPr>
        </p:nvSpPr>
        <p:spPr bwMode="gray">
          <a:xfrm>
            <a:off x="476463" y="6466788"/>
            <a:ext cx="2063751" cy="280809"/>
          </a:xfrm>
          <a:prstGeom prst="rect">
            <a:avLst/>
          </a:prstGeom>
        </p:spPr>
        <p:txBody>
          <a:bodyPr vert="horz" lIns="108000" tIns="0" rIns="0" bIns="0" rtlCol="0" anchor="b"/>
          <a:lstStyle>
            <a:lvl1pPr algn="l">
              <a:defRPr sz="1400" b="1">
                <a:solidFill>
                  <a:schemeClr val="tx1"/>
                </a:solidFill>
              </a:defRPr>
            </a:lvl1pPr>
          </a:lstStyle>
          <a:p>
            <a:endParaRPr lang="en-US"/>
          </a:p>
        </p:txBody>
      </p:sp>
      <p:sp>
        <p:nvSpPr>
          <p:cNvPr id="6" name="Slide Number Placeholder 5"/>
          <p:cNvSpPr>
            <a:spLocks noGrp="1"/>
          </p:cNvSpPr>
          <p:nvPr>
            <p:ph type="sldNum" sz="quarter" idx="4"/>
          </p:nvPr>
        </p:nvSpPr>
        <p:spPr bwMode="gray">
          <a:xfrm>
            <a:off x="11180006" y="6486805"/>
            <a:ext cx="771750" cy="260792"/>
          </a:xfrm>
          <a:prstGeom prst="rect">
            <a:avLst/>
          </a:prstGeom>
        </p:spPr>
        <p:txBody>
          <a:bodyPr vert="horz" lIns="108000" tIns="0" rIns="0" bIns="0" rtlCol="0" anchor="b"/>
          <a:lstStyle>
            <a:lvl1pPr algn="l">
              <a:defRPr sz="1400" b="0">
                <a:solidFill>
                  <a:schemeClr val="tx1"/>
                </a:solidFill>
              </a:defRPr>
            </a:lvl1pPr>
          </a:lstStyle>
          <a:p>
            <a:fld id="{477C7578-46E3-4DC5-9844-CB06902B4F72}" type="slidenum">
              <a:rPr lang="en-US" smtClean="0"/>
              <a:t>‹#›</a:t>
            </a:fld>
            <a:endParaRPr lang="en-US"/>
          </a:p>
        </p:txBody>
      </p:sp>
      <p:grpSp>
        <p:nvGrpSpPr>
          <p:cNvPr id="23" name="Group 22"/>
          <p:cNvGrpSpPr/>
          <p:nvPr/>
        </p:nvGrpSpPr>
        <p:grpSpPr bwMode="gray">
          <a:xfrm>
            <a:off x="-135593" y="1407799"/>
            <a:ext cx="132605" cy="5232392"/>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12208807" y="1407799"/>
            <a:ext cx="132605" cy="5232392"/>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6027687" y="-5942288"/>
            <a:ext cx="132605" cy="11715527"/>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6027687" y="1101918"/>
            <a:ext cx="132605" cy="11715527"/>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9744406" y="3188974"/>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Rectangle 65"/>
          <p:cNvSpPr/>
          <p:nvPr/>
        </p:nvSpPr>
        <p:spPr bwMode="gray">
          <a:xfrm>
            <a:off x="236225" y="774868"/>
            <a:ext cx="9651779" cy="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1" name="Group 11"/>
          <p:cNvGrpSpPr>
            <a:grpSpLocks noChangeAspect="1"/>
          </p:cNvGrpSpPr>
          <p:nvPr/>
        </p:nvGrpSpPr>
        <p:grpSpPr bwMode="gray">
          <a:xfrm>
            <a:off x="10149041" y="-10957"/>
            <a:ext cx="1824204" cy="1041877"/>
            <a:chOff x="2109" y="940"/>
            <a:chExt cx="991" cy="566"/>
          </a:xfrm>
        </p:grpSpPr>
        <p:sp>
          <p:nvSpPr>
            <p:cNvPr id="6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63" name="Picture 12"/>
            <p:cNvPicPr>
              <a:picLocks noChangeAspect="1" noChangeArrowheads="1"/>
            </p:cNvPicPr>
            <p:nvPr/>
          </p:nvPicPr>
          <p:blipFill rotWithShape="1">
            <a:blip r:embed="rId19"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 name="Rectangle 2048"/>
          <p:cNvSpPr/>
          <p:nvPr/>
        </p:nvSpPr>
        <p:spPr bwMode="gray">
          <a:xfrm>
            <a:off x="10128448" y="1155032"/>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3814923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fade/>
  </p:transition>
  <p:hf hdr="0" ftr="0" dt="0"/>
  <p:txStyles>
    <p:titleStyle>
      <a:lvl1pPr algn="l" defTabSz="1219170" rtl="0" eaLnBrk="1" latinLnBrk="0" hangingPunct="1">
        <a:spcBef>
          <a:spcPct val="0"/>
        </a:spcBef>
        <a:buNone/>
        <a:defRPr sz="2667" kern="1200" baseline="0">
          <a:solidFill>
            <a:schemeClr val="bg2"/>
          </a:solidFill>
          <a:latin typeface="+mj-lt"/>
          <a:ea typeface="+mj-ea"/>
          <a:cs typeface="+mj-cs"/>
        </a:defRPr>
      </a:lvl1pPr>
    </p:titleStyle>
    <p:body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Grafik 6"/>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1113638" y="402981"/>
            <a:ext cx="813044" cy="811324"/>
          </a:xfrm>
          <a:prstGeom prst="rect">
            <a:avLst/>
          </a:prstGeom>
        </p:spPr>
      </p:pic>
      <p:sp>
        <p:nvSpPr>
          <p:cNvPr id="2051" name="Rectangle 2050"/>
          <p:cNvSpPr/>
          <p:nvPr/>
        </p:nvSpPr>
        <p:spPr bwMode="gray">
          <a:xfrm>
            <a:off x="236227" y="1"/>
            <a:ext cx="9651779"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 name="Title Placeholder 1"/>
          <p:cNvSpPr>
            <a:spLocks noGrp="1"/>
          </p:cNvSpPr>
          <p:nvPr>
            <p:ph type="title"/>
          </p:nvPr>
        </p:nvSpPr>
        <p:spPr bwMode="gray">
          <a:xfrm>
            <a:off x="478369" y="144001"/>
            <a:ext cx="9169401" cy="1236784"/>
          </a:xfrm>
          <a:prstGeom prst="rect">
            <a:avLst/>
          </a:prstGeom>
        </p:spPr>
        <p:txBody>
          <a:bodyPr vert="horz" lIns="0" tIns="0" rIns="0" bIns="180000" rtlCol="0" anchor="b" anchorCtr="0">
            <a:noAutofit/>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3" name="Text Placeholder 2"/>
          <p:cNvSpPr>
            <a:spLocks noGrp="1"/>
          </p:cNvSpPr>
          <p:nvPr>
            <p:ph type="body" idx="1"/>
          </p:nvPr>
        </p:nvSpPr>
        <p:spPr bwMode="gray">
          <a:xfrm>
            <a:off x="478369" y="1653116"/>
            <a:ext cx="9169401" cy="4751917"/>
          </a:xfrm>
          <a:prstGeom prst="rect">
            <a:avLst/>
          </a:prstGeom>
        </p:spPr>
        <p:txBody>
          <a:bodyPr vert="horz" lIns="0" tIns="72000" rIns="0" bIns="0" rtlCol="0" anchor="t" anchorCtr="0">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Date Placeholder 3"/>
          <p:cNvSpPr>
            <a:spLocks noGrp="1"/>
          </p:cNvSpPr>
          <p:nvPr>
            <p:ph type="dt" sz="half" idx="2"/>
          </p:nvPr>
        </p:nvSpPr>
        <p:spPr bwMode="gray">
          <a:xfrm>
            <a:off x="9889069" y="5541237"/>
            <a:ext cx="2063751" cy="623024"/>
          </a:xfrm>
          <a:prstGeom prst="rect">
            <a:avLst/>
          </a:prstGeom>
        </p:spPr>
        <p:txBody>
          <a:bodyPr vert="horz" lIns="108000" tIns="0" rIns="0" bIns="0" rtlCol="0" anchor="t"/>
          <a:lstStyle>
            <a:lvl1pPr algn="l">
              <a:defRPr sz="1400">
                <a:solidFill>
                  <a:schemeClr val="tx1"/>
                </a:solidFill>
              </a:defRPr>
            </a:lvl1pPr>
          </a:lstStyle>
          <a:p>
            <a:fld id="{C0345775-784E-4D68-83E4-5E576D2797F0}" type="datetime1">
              <a:rPr lang="en-US" smtClean="0"/>
              <a:t>11/11/2021</a:t>
            </a:fld>
            <a:endParaRPr lang="en-US"/>
          </a:p>
        </p:txBody>
      </p:sp>
      <p:sp>
        <p:nvSpPr>
          <p:cNvPr id="5" name="Footer Placeholder 4"/>
          <p:cNvSpPr>
            <a:spLocks noGrp="1"/>
          </p:cNvSpPr>
          <p:nvPr>
            <p:ph type="ftr" sz="quarter" idx="3"/>
          </p:nvPr>
        </p:nvSpPr>
        <p:spPr bwMode="gray">
          <a:xfrm>
            <a:off x="9889069" y="4749938"/>
            <a:ext cx="2063751" cy="695287"/>
          </a:xfrm>
          <a:prstGeom prst="rect">
            <a:avLst/>
          </a:prstGeom>
        </p:spPr>
        <p:txBody>
          <a:bodyPr vert="horz" lIns="108000" tIns="0" rIns="0" bIns="0" rtlCol="0" anchor="b"/>
          <a:lstStyle>
            <a:lvl1pPr algn="l">
              <a:defRPr sz="1400" b="1">
                <a:solidFill>
                  <a:schemeClr val="tx1"/>
                </a:solidFill>
              </a:defRPr>
            </a:lvl1pPr>
          </a:lstStyle>
          <a:p>
            <a:endParaRPr lang="en-US"/>
          </a:p>
        </p:txBody>
      </p:sp>
      <p:sp>
        <p:nvSpPr>
          <p:cNvPr id="6" name="Slide Number Placeholder 5"/>
          <p:cNvSpPr>
            <a:spLocks noGrp="1"/>
          </p:cNvSpPr>
          <p:nvPr>
            <p:ph type="sldNum" sz="quarter" idx="4"/>
          </p:nvPr>
        </p:nvSpPr>
        <p:spPr bwMode="gray">
          <a:xfrm>
            <a:off x="9889069" y="6164260"/>
            <a:ext cx="2063751" cy="240773"/>
          </a:xfrm>
          <a:prstGeom prst="rect">
            <a:avLst/>
          </a:prstGeom>
        </p:spPr>
        <p:txBody>
          <a:bodyPr vert="horz" lIns="108000" tIns="0" rIns="0" bIns="0" rtlCol="0" anchor="b"/>
          <a:lstStyle>
            <a:lvl1pPr algn="l">
              <a:defRPr sz="1400" b="0">
                <a:solidFill>
                  <a:schemeClr val="tx1"/>
                </a:solidFill>
              </a:defRPr>
            </a:lvl1pPr>
          </a:lstStyle>
          <a:p>
            <a:fld id="{477C7578-46E3-4DC5-9844-CB06902B4F72}" type="slidenum">
              <a:rPr lang="en-US" smtClean="0"/>
              <a:t>‹#›</a:t>
            </a:fld>
            <a:endParaRPr lang="en-US"/>
          </a:p>
        </p:txBody>
      </p:sp>
      <p:grpSp>
        <p:nvGrpSpPr>
          <p:cNvPr id="23" name="Group 22"/>
          <p:cNvGrpSpPr/>
          <p:nvPr/>
        </p:nvGrpSpPr>
        <p:grpSpPr bwMode="gray">
          <a:xfrm>
            <a:off x="-135593" y="1407799"/>
            <a:ext cx="132605" cy="5232392"/>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12208807" y="1407799"/>
            <a:ext cx="132605" cy="5232392"/>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6027687" y="-5942288"/>
            <a:ext cx="132605" cy="11715527"/>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6027687" y="1101918"/>
            <a:ext cx="132605" cy="11715527"/>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9744406" y="3188974"/>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6" name="Rectangle 65"/>
          <p:cNvSpPr/>
          <p:nvPr/>
        </p:nvSpPr>
        <p:spPr bwMode="gray">
          <a:xfrm>
            <a:off x="236227" y="1375439"/>
            <a:ext cx="9651779" cy="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71" name="Picture 2" descr="https://www.uni-potsdam.de/fileadmin01/projects/zavz/images/logos/01_UPjpg.jp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9888005" y="304678"/>
            <a:ext cx="953881" cy="1007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57915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Lst>
  <p:transition>
    <p:fade/>
  </p:transition>
  <p:hf hdr="0" ftr="0" dt="0"/>
  <p:txStyles>
    <p:titleStyle>
      <a:lvl1pPr algn="l" defTabSz="1219170" rtl="0" eaLnBrk="1" latinLnBrk="0" hangingPunct="1">
        <a:spcBef>
          <a:spcPct val="0"/>
        </a:spcBef>
        <a:buNone/>
        <a:defRPr sz="2667" kern="1200" baseline="0">
          <a:solidFill>
            <a:schemeClr val="bg2"/>
          </a:solidFill>
          <a:latin typeface="+mj-lt"/>
          <a:ea typeface="+mj-ea"/>
          <a:cs typeface="+mj-cs"/>
        </a:defRPr>
      </a:lvl1pPr>
    </p:titleStyle>
    <p:bodyStyle>
      <a:lvl1pPr marL="0" indent="0" algn="l" defTabSz="1219170" rtl="0" eaLnBrk="1" latinLnBrk="0" hangingPunct="1">
        <a:lnSpc>
          <a:spcPct val="100000"/>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357708" indent="-357708" algn="l" defTabSz="1219170" rtl="0" eaLnBrk="1" latinLnBrk="0" hangingPunct="1">
        <a:lnSpc>
          <a:spcPct val="100000"/>
        </a:lnSpc>
        <a:spcBef>
          <a:spcPts val="400"/>
        </a:spcBef>
        <a:spcAft>
          <a:spcPts val="400"/>
        </a:spcAft>
        <a:buClr>
          <a:schemeClr val="accent1"/>
        </a:buClr>
        <a:buSzPct val="80000"/>
        <a:buFont typeface="Arial" panose="020B0604020202020204" pitchFamily="34" charset="0"/>
        <a:buChar char="■"/>
        <a:defRPr sz="1867" kern="1200">
          <a:solidFill>
            <a:schemeClr val="tx1"/>
          </a:solidFill>
          <a:latin typeface="+mn-lt"/>
          <a:ea typeface="+mn-ea"/>
          <a:cs typeface="+mn-cs"/>
        </a:defRPr>
      </a:lvl2pPr>
      <a:lvl3pPr marL="715415" indent="-357708" algn="l" defTabSz="1219170" rtl="0" eaLnBrk="1" latinLnBrk="0" hangingPunct="1">
        <a:lnSpc>
          <a:spcPct val="100000"/>
        </a:lnSpc>
        <a:spcBef>
          <a:spcPts val="400"/>
        </a:spcBef>
        <a:spcAft>
          <a:spcPts val="400"/>
        </a:spcAft>
        <a:buClr>
          <a:schemeClr val="accent1"/>
        </a:buClr>
        <a:buSzPct val="80000"/>
        <a:buFont typeface="Arial" panose="020B0604020202020204" pitchFamily="34" charset="0"/>
        <a:buChar char="□"/>
        <a:defRPr sz="1867" kern="1200">
          <a:solidFill>
            <a:schemeClr val="tx1"/>
          </a:solidFill>
          <a:latin typeface="+mn-lt"/>
          <a:ea typeface="+mn-ea"/>
          <a:cs typeface="+mn-cs"/>
        </a:defRPr>
      </a:lvl3pPr>
      <a:lvl4pPr marL="1075240" indent="-359824" algn="l" defTabSz="1219170" rtl="0" eaLnBrk="1" latinLnBrk="0" hangingPunct="1">
        <a:lnSpc>
          <a:spcPct val="100000"/>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ct val="100000"/>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ct val="100000"/>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ct val="1000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ct val="1000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ct val="1000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3" Type="http://schemas.openxmlformats.org/officeDocument/2006/relationships/hyperlink" Target="mailto:holger.giese@hpi.uni-potsdam.de)" TargetMode="External"/><Relationship Id="rId2" Type="http://schemas.openxmlformats.org/officeDocument/2006/relationships/notesSlide" Target="../notesSlides/notesSlide1.xml"/><Relationship Id="rId1" Type="http://schemas.openxmlformats.org/officeDocument/2006/relationships/slideLayout" Target="../slideLayouts/slideLayout33.xml"/><Relationship Id="rId5" Type="http://schemas.openxmlformats.org/officeDocument/2006/relationships/hyperlink" Target="mailto:Christian.zoellner@hpi.de" TargetMode="External"/><Relationship Id="rId4" Type="http://schemas.openxmlformats.org/officeDocument/2006/relationships/hyperlink" Target="mailto:christian.adriano@hpi.de"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7.jpg"/><Relationship Id="rId7" Type="http://schemas.openxmlformats.org/officeDocument/2006/relationships/image" Target="../media/image11.jpg"/><Relationship Id="rId2" Type="http://schemas.openxmlformats.org/officeDocument/2006/relationships/image" Target="../media/image6.jpg"/><Relationship Id="rId1" Type="http://schemas.openxmlformats.org/officeDocument/2006/relationships/slideLayout" Target="../slideLayouts/slideLayout34.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 Id="rId9" Type="http://schemas.openxmlformats.org/officeDocument/2006/relationships/image" Target="../media/image13.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E0CF6-2036-4F2E-AD48-EAF5FFA7DFCB}"/>
              </a:ext>
            </a:extLst>
          </p:cNvPr>
          <p:cNvSpPr>
            <a:spLocks noGrp="1"/>
          </p:cNvSpPr>
          <p:nvPr>
            <p:ph type="ctrTitle"/>
          </p:nvPr>
        </p:nvSpPr>
        <p:spPr>
          <a:xfrm>
            <a:off x="5477522" y="1122363"/>
            <a:ext cx="5190477" cy="3538414"/>
          </a:xfrm>
        </p:spPr>
        <p:txBody>
          <a:bodyPr/>
          <a:lstStyle/>
          <a:p>
            <a:pPr algn="l"/>
            <a:r>
              <a:rPr lang="en-US" dirty="0"/>
              <a:t>Please </a:t>
            </a:r>
            <a:br>
              <a:rPr lang="en-US" dirty="0"/>
            </a:br>
            <a:r>
              <a:rPr lang="en-US" dirty="0"/>
              <a:t>check-in</a:t>
            </a:r>
          </a:p>
        </p:txBody>
      </p:sp>
      <p:sp>
        <p:nvSpPr>
          <p:cNvPr id="4" name="Slide Number Placeholder 3">
            <a:extLst>
              <a:ext uri="{FF2B5EF4-FFF2-40B4-BE49-F238E27FC236}">
                <a16:creationId xmlns:a16="http://schemas.microsoft.com/office/drawing/2014/main" id="{EE4B1753-D780-48AA-8622-32852D419118}"/>
              </a:ext>
            </a:extLst>
          </p:cNvPr>
          <p:cNvSpPr>
            <a:spLocks noGrp="1"/>
          </p:cNvSpPr>
          <p:nvPr>
            <p:ph type="sldNum" sz="quarter" idx="12"/>
          </p:nvPr>
        </p:nvSpPr>
        <p:spPr/>
        <p:txBody>
          <a:bodyPr/>
          <a:lstStyle/>
          <a:p>
            <a:fld id="{477C7578-46E3-4DC5-9844-CB06902B4F72}" type="slidenum">
              <a:rPr lang="en-US" smtClean="0"/>
              <a:t>1</a:t>
            </a:fld>
            <a:endParaRPr lang="en-US"/>
          </a:p>
        </p:txBody>
      </p:sp>
      <p:pic>
        <p:nvPicPr>
          <p:cNvPr id="6" name="Picture 5">
            <a:extLst>
              <a:ext uri="{FF2B5EF4-FFF2-40B4-BE49-F238E27FC236}">
                <a16:creationId xmlns:a16="http://schemas.microsoft.com/office/drawing/2014/main" id="{54A0EE22-E985-49AD-A106-404DD3CA0EDF}"/>
              </a:ext>
            </a:extLst>
          </p:cNvPr>
          <p:cNvPicPr>
            <a:picLocks noChangeAspect="1"/>
          </p:cNvPicPr>
          <p:nvPr/>
        </p:nvPicPr>
        <p:blipFill>
          <a:blip r:embed="rId2"/>
          <a:stretch>
            <a:fillRect/>
          </a:stretch>
        </p:blipFill>
        <p:spPr>
          <a:xfrm>
            <a:off x="470516" y="1553025"/>
            <a:ext cx="4732329" cy="4611235"/>
          </a:xfrm>
          <a:prstGeom prst="rect">
            <a:avLst/>
          </a:prstGeom>
        </p:spPr>
      </p:pic>
    </p:spTree>
    <p:extLst>
      <p:ext uri="{BB962C8B-B14F-4D97-AF65-F5344CB8AC3E}">
        <p14:creationId xmlns:p14="http://schemas.microsoft.com/office/powerpoint/2010/main" val="2390084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lstStyle/>
          <a:p>
            <a:pPr eaLnBrk="1" hangingPunct="1"/>
            <a:r>
              <a:rPr lang="en-US" sz="3200" b="1" dirty="0">
                <a:ea typeface="ＭＳ Ｐゴシック" pitchFamily="-106" charset="-128"/>
                <a:cs typeface="ＭＳ Ｐゴシック" pitchFamily="-106" charset="-128"/>
              </a:rPr>
              <a:t>Moral Questions and Dilemma</a:t>
            </a:r>
            <a:r>
              <a:rPr lang="en-US" sz="3200" b="1">
                <a:ea typeface="ＭＳ Ｐゴシック" pitchFamily="-106" charset="-128"/>
                <a:cs typeface="ＭＳ Ｐゴシック" pitchFamily="-106" charset="-128"/>
              </a:rPr>
              <a:t>: Utilitarianism</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a:xfrm>
            <a:off x="859893" y="1628801"/>
            <a:ext cx="4010025" cy="4895825"/>
          </a:xfrm>
        </p:spPr>
        <p:txBody>
          <a:bodyPr/>
          <a:lstStyle/>
          <a:p>
            <a:pPr>
              <a:buClr>
                <a:schemeClr val="accent1"/>
              </a:buClr>
              <a:buSzPct val="80000"/>
            </a:pPr>
            <a:r>
              <a:rPr lang="en-US" sz="2000" b="1" dirty="0">
                <a:solidFill>
                  <a:schemeClr val="tx1">
                    <a:lumMod val="90000"/>
                    <a:lumOff val="10000"/>
                  </a:schemeClr>
                </a:solidFill>
                <a:ea typeface="ＭＳ Ｐゴシック" pitchFamily="-106" charset="-128"/>
                <a:cs typeface="ＭＳ Ｐゴシック" pitchFamily="-106" charset="-128"/>
              </a:rPr>
              <a:t>Moral Question:</a:t>
            </a:r>
            <a:br>
              <a:rPr lang="en-US" sz="2000" dirty="0">
                <a:ea typeface="ＭＳ Ｐゴシック" pitchFamily="-106" charset="-128"/>
                <a:cs typeface="ＭＳ Ｐゴシック" pitchFamily="-106" charset="-128"/>
              </a:rPr>
            </a:br>
            <a:r>
              <a:rPr lang="en-US" sz="2000" b="1" dirty="0">
                <a:solidFill>
                  <a:schemeClr val="accent2"/>
                </a:solidFill>
                <a:ea typeface="ＭＳ Ｐゴシック" pitchFamily="-106" charset="-128"/>
                <a:cs typeface="ＭＳ Ｐゴシック" pitchFamily="-106" charset="-128"/>
              </a:rPr>
              <a:t>Develop Self-Driving Car</a:t>
            </a:r>
            <a:r>
              <a:rPr lang="en-US" sz="2000" dirty="0">
                <a:solidFill>
                  <a:schemeClr val="accent2"/>
                </a:solidFill>
                <a:ea typeface="ＭＳ Ｐゴシック" pitchFamily="-106" charset="-128"/>
                <a:cs typeface="ＭＳ Ｐゴシック" pitchFamily="-106" charset="-128"/>
              </a:rPr>
              <a:t>:</a:t>
            </a:r>
          </a:p>
          <a:p>
            <a:pPr eaLnBrk="1" hangingPunct="1">
              <a:buClr>
                <a:schemeClr val="accent1"/>
              </a:buClr>
              <a:buSzPct val="100000"/>
              <a:buFont typeface="+mj-lt"/>
              <a:buAutoNum type="arabicParenR"/>
            </a:pPr>
            <a:r>
              <a:rPr lang="en-US" sz="2000" dirty="0">
                <a:solidFill>
                  <a:schemeClr val="tx1">
                    <a:lumMod val="90000"/>
                    <a:lumOff val="10000"/>
                  </a:schemeClr>
                </a:solidFill>
                <a:ea typeface="ＭＳ Ｐゴシック" pitchFamily="-106" charset="-128"/>
                <a:cs typeface="ＭＳ Ｐゴシック" pitchFamily="-106" charset="-128"/>
              </a:rPr>
              <a:t>Is it morally proper to replace cars by self-driving cars?</a:t>
            </a:r>
            <a:br>
              <a:rPr lang="en-US" sz="2000" dirty="0">
                <a:ea typeface="ＭＳ Ｐゴシック" pitchFamily="-106" charset="-128"/>
                <a:cs typeface="ＭＳ Ｐゴシック" pitchFamily="-106" charset="-128"/>
              </a:rPr>
            </a:br>
            <a:r>
              <a:rPr lang="en-US" sz="2000" b="1" dirty="0">
                <a:ea typeface="ＭＳ Ｐゴシック" pitchFamily="-106" charset="-128"/>
                <a:cs typeface="ＭＳ Ｐゴシック" pitchFamily="-106" charset="-128"/>
              </a:rPr>
              <a:t>Yes, if the pain is less (less fatalities) and the pleasure is more (???).</a:t>
            </a:r>
          </a:p>
          <a:p>
            <a:pPr eaLnBrk="1" hangingPunct="1">
              <a:buClr>
                <a:schemeClr val="accent1"/>
              </a:buClr>
              <a:buSzPct val="100000"/>
              <a:buFont typeface="+mj-lt"/>
              <a:buAutoNum type="arabicParenR"/>
            </a:pPr>
            <a:r>
              <a:rPr lang="en-US" sz="2000" dirty="0">
                <a:solidFill>
                  <a:schemeClr val="tx1">
                    <a:lumMod val="90000"/>
                    <a:lumOff val="10000"/>
                  </a:schemeClr>
                </a:solidFill>
                <a:ea typeface="ＭＳ Ｐゴシック" pitchFamily="-106" charset="-128"/>
                <a:cs typeface="ＭＳ Ｐゴシック" pitchFamily="-106" charset="-128"/>
              </a:rPr>
              <a:t>Which evidence is required to make it morally acceptable to replace cars by self-driving cars?</a:t>
            </a:r>
            <a:br>
              <a:rPr lang="en-US" sz="2000" dirty="0">
                <a:ea typeface="ＭＳ Ｐゴシック" pitchFamily="-106" charset="-128"/>
                <a:cs typeface="ＭＳ Ｐゴシック" pitchFamily="-106" charset="-128"/>
              </a:rPr>
            </a:br>
            <a:r>
              <a:rPr lang="en-US" sz="2000" b="1" dirty="0">
                <a:ea typeface="ＭＳ Ｐゴシック" pitchFamily="-106" charset="-128"/>
                <a:cs typeface="ＭＳ Ｐゴシック" pitchFamily="-106" charset="-128"/>
              </a:rPr>
              <a:t>Balance sheet!</a:t>
            </a:r>
          </a:p>
          <a:p>
            <a:pPr lvl="1" eaLnBrk="1" hangingPunct="1">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p:txBody>
      </p:sp>
      <p:sp>
        <p:nvSpPr>
          <p:cNvPr id="2" name="Content Placeholder 1"/>
          <p:cNvSpPr>
            <a:spLocks noGrp="1"/>
          </p:cNvSpPr>
          <p:nvPr>
            <p:ph sz="half" idx="2"/>
          </p:nvPr>
        </p:nvSpPr>
        <p:spPr>
          <a:xfrm>
            <a:off x="5721982" y="1509208"/>
            <a:ext cx="4011612" cy="4895825"/>
          </a:xfrm>
        </p:spPr>
        <p:txBody>
          <a:bodyPr/>
          <a:lstStyle/>
          <a:p>
            <a:pPr>
              <a:buClr>
                <a:schemeClr val="accent1"/>
              </a:buClr>
              <a:buSzPct val="80000"/>
            </a:pPr>
            <a:r>
              <a:rPr lang="en-US" sz="2000" b="1" dirty="0">
                <a:solidFill>
                  <a:schemeClr val="tx1">
                    <a:lumMod val="90000"/>
                    <a:lumOff val="10000"/>
                  </a:schemeClr>
                </a:solidFill>
                <a:ea typeface="ＭＳ Ｐゴシック" pitchFamily="-106" charset="-128"/>
                <a:cs typeface="ＭＳ Ｐゴシック" pitchFamily="-106" charset="-128"/>
              </a:rPr>
              <a:t>Moral Dilemma:</a:t>
            </a:r>
            <a:br>
              <a:rPr lang="en-US" sz="2000" b="1" dirty="0">
                <a:solidFill>
                  <a:schemeClr val="tx1">
                    <a:lumMod val="90000"/>
                    <a:lumOff val="10000"/>
                  </a:schemeClr>
                </a:solidFill>
                <a:ea typeface="ＭＳ Ｐゴシック" pitchFamily="-106" charset="-128"/>
                <a:cs typeface="ＭＳ Ｐゴシック" pitchFamily="-106" charset="-128"/>
              </a:rPr>
            </a:br>
            <a:r>
              <a:rPr lang="en-US" sz="2000" dirty="0">
                <a:solidFill>
                  <a:schemeClr val="accent2"/>
                </a:solidFill>
                <a:ea typeface="ＭＳ Ｐゴシック" pitchFamily="-106" charset="-128"/>
                <a:cs typeface="ＭＳ Ｐゴシック" pitchFamily="-106" charset="-128"/>
              </a:rPr>
              <a:t>“</a:t>
            </a:r>
            <a:r>
              <a:rPr lang="en-US" sz="2000" b="1" dirty="0">
                <a:solidFill>
                  <a:schemeClr val="accent2"/>
                </a:solidFill>
                <a:ea typeface="ＭＳ Ｐゴシック" pitchFamily="-106" charset="-128"/>
                <a:cs typeface="ＭＳ Ｐゴシック" pitchFamily="-106" charset="-128"/>
              </a:rPr>
              <a:t>Trolley problem” for Driver and Self-Driving Cars</a:t>
            </a:r>
            <a:r>
              <a:rPr lang="en-US" sz="2000" dirty="0">
                <a:solidFill>
                  <a:schemeClr val="accent2"/>
                </a:solidFill>
                <a:ea typeface="ＭＳ Ｐゴシック" pitchFamily="-106" charset="-128"/>
                <a:cs typeface="ＭＳ Ｐゴシック" pitchFamily="-106" charset="-128"/>
              </a:rPr>
              <a:t>:</a:t>
            </a:r>
          </a:p>
          <a:p>
            <a:pPr eaLnBrk="1" hangingPunct="1">
              <a:buClr>
                <a:schemeClr val="accent1"/>
              </a:buClr>
              <a:buSzPct val="80000"/>
              <a:buFont typeface=".AppleSDGothicNeoI-Regular" charset="-127"/>
              <a:buChar char="◼︎"/>
            </a:pPr>
            <a:r>
              <a:rPr lang="en-US" sz="2000" dirty="0">
                <a:solidFill>
                  <a:schemeClr val="tx1">
                    <a:lumMod val="90000"/>
                    <a:lumOff val="10000"/>
                  </a:schemeClr>
                </a:solidFill>
                <a:ea typeface="ＭＳ Ｐゴシック" pitchFamily="-106" charset="-128"/>
                <a:cs typeface="ＭＳ Ｐゴシック" pitchFamily="-106" charset="-128"/>
              </a:rPr>
              <a:t>The cars will kill 5 persons on the road ahead, but it may also turn right where it will only kill one person.</a:t>
            </a:r>
          </a:p>
          <a:p>
            <a:pPr eaLnBrk="1" hangingPunct="1">
              <a:buClr>
                <a:schemeClr val="accent1"/>
              </a:buClr>
              <a:buSzPct val="100000"/>
              <a:buFont typeface="+mj-lt"/>
              <a:buAutoNum type="arabicParenR"/>
            </a:pPr>
            <a:r>
              <a:rPr lang="en-US" sz="2000" dirty="0">
                <a:solidFill>
                  <a:schemeClr val="tx1">
                    <a:lumMod val="90000"/>
                    <a:lumOff val="10000"/>
                  </a:schemeClr>
                </a:solidFill>
                <a:ea typeface="ＭＳ Ｐゴシック" pitchFamily="-106" charset="-128"/>
                <a:cs typeface="ＭＳ Ｐゴシック" pitchFamily="-106" charset="-128"/>
              </a:rPr>
              <a:t>Is it morally proper to turn right or not?</a:t>
            </a:r>
            <a:br>
              <a:rPr lang="en-US" sz="2000" dirty="0">
                <a:solidFill>
                  <a:schemeClr val="tx1">
                    <a:lumMod val="90000"/>
                    <a:lumOff val="10000"/>
                  </a:schemeClr>
                </a:solidFill>
                <a:ea typeface="ＭＳ Ｐゴシック" pitchFamily="-106" charset="-128"/>
                <a:cs typeface="ＭＳ Ｐゴシック" pitchFamily="-106" charset="-128"/>
              </a:rPr>
            </a:br>
            <a:r>
              <a:rPr lang="en-US" sz="2000" b="1" dirty="0">
                <a:ea typeface="ＭＳ Ｐゴシック" pitchFamily="-106" charset="-128"/>
                <a:cs typeface="ＭＳ Ｐゴシック" pitchFamily="-106" charset="-128"/>
              </a:rPr>
              <a:t>Yes!</a:t>
            </a:r>
          </a:p>
          <a:p>
            <a:pPr eaLnBrk="1" hangingPunct="1">
              <a:buClr>
                <a:schemeClr val="accent1"/>
              </a:buClr>
              <a:buSzPct val="100000"/>
              <a:buFont typeface="+mj-lt"/>
              <a:buAutoNum type="arabicParenR"/>
            </a:pPr>
            <a:r>
              <a:rPr lang="en-US" sz="2000" dirty="0">
                <a:solidFill>
                  <a:schemeClr val="tx1">
                    <a:lumMod val="90000"/>
                    <a:lumOff val="10000"/>
                  </a:schemeClr>
                </a:solidFill>
                <a:ea typeface="ＭＳ Ｐゴシック" pitchFamily="-106" charset="-128"/>
                <a:cs typeface="ＭＳ Ｐゴシック" pitchFamily="-106" charset="-128"/>
              </a:rPr>
              <a:t>Which additional aspects influence such a decision?</a:t>
            </a:r>
            <a:br>
              <a:rPr lang="en-US" sz="2000" dirty="0">
                <a:solidFill>
                  <a:schemeClr val="tx1">
                    <a:lumMod val="90000"/>
                    <a:lumOff val="10000"/>
                  </a:schemeClr>
                </a:solidFill>
                <a:ea typeface="ＭＳ Ｐゴシック" pitchFamily="-106" charset="-128"/>
                <a:cs typeface="ＭＳ Ｐゴシック" pitchFamily="-106" charset="-128"/>
              </a:rPr>
            </a:br>
            <a:r>
              <a:rPr lang="en-US" sz="2000" b="1" dirty="0">
                <a:ea typeface="ＭＳ Ｐゴシック" pitchFamily="-106" charset="-128"/>
                <a:cs typeface="ＭＳ Ｐゴシック" pitchFamily="-106" charset="-128"/>
              </a:rPr>
              <a:t>Balance sheet!</a:t>
            </a:r>
          </a:p>
          <a:p>
            <a:pPr eaLnBrk="1" hangingPunct="1">
              <a:buClr>
                <a:schemeClr val="accent1"/>
              </a:buClr>
              <a:buSzPct val="100000"/>
              <a:buFont typeface="+mj-lt"/>
              <a:buAutoNum type="arabicParenR"/>
            </a:pPr>
            <a:endParaRPr lang="en-US" sz="2000" dirty="0">
              <a:ea typeface="ＭＳ Ｐゴシック" pitchFamily="-106" charset="-128"/>
              <a:cs typeface="ＭＳ Ｐゴシック" pitchFamily="-106" charset="-128"/>
            </a:endParaRPr>
          </a:p>
          <a:p>
            <a:endParaRPr lang="en-US" sz="2000" dirty="0"/>
          </a:p>
        </p:txBody>
      </p:sp>
      <p:sp>
        <p:nvSpPr>
          <p:cNvPr id="5" name="Slide Number Placeholder 4"/>
          <p:cNvSpPr>
            <a:spLocks noGrp="1"/>
          </p:cNvSpPr>
          <p:nvPr>
            <p:ph type="sldNum" sz="quarter" idx="11"/>
          </p:nvPr>
        </p:nvSpPr>
        <p:spPr/>
        <p:txBody>
          <a:bodyPr/>
          <a:lstStyle/>
          <a:p>
            <a:pPr>
              <a:defRPr/>
            </a:pPr>
            <a:fld id="{0DF685E1-000B-FF46-B3AC-A509A8EDE44A}" type="slidenum">
              <a:rPr lang="de-DE" smtClean="0"/>
              <a:pPr>
                <a:defRPr/>
              </a:pPr>
              <a:t>10</a:t>
            </a:fld>
            <a:endParaRPr lang="de-DE"/>
          </a:p>
        </p:txBody>
      </p:sp>
    </p:spTree>
    <p:extLst>
      <p:ext uri="{BB962C8B-B14F-4D97-AF65-F5344CB8AC3E}">
        <p14:creationId xmlns:p14="http://schemas.microsoft.com/office/powerpoint/2010/main" val="1466623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0DF685E1-000B-FF46-B3AC-A509A8EDE44A}" type="slidenum">
              <a:rPr lang="de-DE" smtClean="0"/>
              <a:pPr>
                <a:defRPr/>
              </a:pPr>
              <a:t>11</a:t>
            </a:fld>
            <a:endParaRPr lang="de-DE"/>
          </a:p>
        </p:txBody>
      </p:sp>
      <p:sp>
        <p:nvSpPr>
          <p:cNvPr id="32772" name="Rectangle 2"/>
          <p:cNvSpPr>
            <a:spLocks noGrp="1" noChangeArrowheads="1"/>
          </p:cNvSpPr>
          <p:nvPr>
            <p:ph type="title"/>
          </p:nvPr>
        </p:nvSpPr>
        <p:spPr>
          <a:xfrm>
            <a:off x="328474" y="0"/>
            <a:ext cx="8215798" cy="1136650"/>
          </a:xfrm>
        </p:spPr>
        <p:txBody>
          <a:bodyPr/>
          <a:lstStyle/>
          <a:p>
            <a:pPr eaLnBrk="1" hangingPunct="1"/>
            <a:r>
              <a:rPr lang="en-US" sz="3600" b="1" dirty="0">
                <a:ea typeface="ＭＳ Ｐゴシック" pitchFamily="-106" charset="-128"/>
                <a:cs typeface="ＭＳ Ｐゴシック" pitchFamily="-106" charset="-128"/>
              </a:rPr>
              <a:t>Critique of Utilitarianism </a:t>
            </a:r>
            <a:r>
              <a:rPr lang="en-US" sz="3200" b="1" dirty="0">
                <a:ea typeface="ＭＳ Ｐゴシック" pitchFamily="-106" charset="-128"/>
                <a:cs typeface="ＭＳ Ｐゴシック" pitchFamily="-106" charset="-128"/>
              </a:rPr>
              <a:t>(1/2)</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type="body" idx="1"/>
          </p:nvPr>
        </p:nvSpPr>
        <p:spPr>
          <a:xfrm>
            <a:off x="478369" y="1653116"/>
            <a:ext cx="10663107" cy="4751917"/>
          </a:xfrm>
        </p:spPr>
        <p:txBody>
          <a:bodyPr/>
          <a:lstStyle/>
          <a:p>
            <a:pPr>
              <a:buSzPct val="80000"/>
            </a:pPr>
            <a:r>
              <a:rPr lang="en-US" sz="2000" b="1" dirty="0">
                <a:ea typeface="ＭＳ Ｐゴシック" pitchFamily="-106" charset="-128"/>
                <a:cs typeface="ＭＳ Ｐゴシック" pitchFamily="-106" charset="-128"/>
              </a:rPr>
              <a:t>Critique</a:t>
            </a:r>
            <a:r>
              <a:rPr lang="en-US" sz="2000" dirty="0">
                <a:ea typeface="ＭＳ Ｐゴシック" pitchFamily="-106" charset="-128"/>
                <a:cs typeface="ＭＳ Ｐゴシック" pitchFamily="-106" charset="-128"/>
              </a:rPr>
              <a:t>: the position of the individuals cannot always be protected if the calculation of the majority outweighs the unhappiness of a few. Extensions by Mills (1806-1873): </a:t>
            </a:r>
          </a:p>
          <a:p>
            <a:pPr eaLnBrk="1" hangingPunct="1">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Freedom principle</a:t>
            </a:r>
            <a:r>
              <a:rPr lang="en-US" sz="2000" dirty="0">
                <a:ea typeface="ＭＳ Ｐゴシック" pitchFamily="-106" charset="-128"/>
                <a:cs typeface="ＭＳ Ｐゴシック" pitchFamily="-106" charset="-128"/>
              </a:rPr>
              <a:t>: The moral principle that everyone is free to strive for his/her own pleasure, if they do not deny or hinder the pleasure of others.</a:t>
            </a:r>
          </a:p>
          <a:p>
            <a:pPr lvl="1">
              <a:buFont typeface=".AppleSDGothicNeoI-Regular" charset="-127"/>
              <a:buChar char="◼︎"/>
            </a:pPr>
            <a:r>
              <a:rPr lang="en-US" sz="2000" b="1" dirty="0">
                <a:solidFill>
                  <a:schemeClr val="tx1">
                    <a:lumMod val="90000"/>
                    <a:lumOff val="10000"/>
                  </a:schemeClr>
                </a:solidFill>
                <a:ea typeface="ＭＳ Ｐゴシック" pitchFamily="-106" charset="-128"/>
                <a:cs typeface="ＭＳ Ｐゴシック" pitchFamily="-106" charset="-128"/>
              </a:rPr>
              <a:t>No harm principle</a:t>
            </a:r>
            <a:r>
              <a:rPr lang="en-US" sz="2000" dirty="0">
                <a:solidFill>
                  <a:schemeClr val="tx1">
                    <a:lumMod val="90000"/>
                    <a:lumOff val="10000"/>
                  </a:schemeClr>
                </a:solidFill>
                <a:ea typeface="ＭＳ Ｐゴシック" pitchFamily="-106" charset="-128"/>
                <a:cs typeface="ＭＳ Ｐゴシック" pitchFamily="-106" charset="-128"/>
              </a:rPr>
              <a:t>: The principle that one is free to do what one whishes, if no harm is done to others. Also known as the </a:t>
            </a:r>
            <a:r>
              <a:rPr lang="en-US" sz="2000" b="1" dirty="0">
                <a:solidFill>
                  <a:schemeClr val="tx1">
                    <a:lumMod val="90000"/>
                    <a:lumOff val="10000"/>
                  </a:schemeClr>
                </a:solidFill>
                <a:ea typeface="ＭＳ Ｐゴシック" pitchFamily="-106" charset="-128"/>
                <a:cs typeface="ＭＳ Ｐゴシック" pitchFamily="-106" charset="-128"/>
              </a:rPr>
              <a:t>freedom principle</a:t>
            </a:r>
            <a:r>
              <a:rPr lang="en-US" sz="2000" dirty="0">
                <a:solidFill>
                  <a:schemeClr val="tx1">
                    <a:lumMod val="90000"/>
                    <a:lumOff val="10000"/>
                  </a:schemeClr>
                </a:solidFill>
                <a:ea typeface="ＭＳ Ｐゴシック" pitchFamily="-106" charset="-128"/>
                <a:cs typeface="ＭＳ Ｐゴシック" pitchFamily="-106" charset="-128"/>
              </a:rPr>
              <a:t>.</a:t>
            </a: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p:txBody>
      </p:sp>
      <p:sp>
        <p:nvSpPr>
          <p:cNvPr id="6" name="TextBox 5"/>
          <p:cNvSpPr txBox="1"/>
          <p:nvPr/>
        </p:nvSpPr>
        <p:spPr>
          <a:xfrm>
            <a:off x="7203743" y="999990"/>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48243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11203619" y="5815258"/>
            <a:ext cx="988381" cy="695287"/>
          </a:xfrm>
        </p:spPr>
        <p:txBody>
          <a:bodyPr/>
          <a:lstStyle/>
          <a:p>
            <a:pPr>
              <a:defRPr/>
            </a:pPr>
            <a:fld id="{0DF685E1-000B-FF46-B3AC-A509A8EDE44A}" type="slidenum">
              <a:rPr lang="de-DE" smtClean="0"/>
              <a:pPr>
                <a:defRPr/>
              </a:pPr>
              <a:t>12</a:t>
            </a:fld>
            <a:endParaRPr lang="de-DE"/>
          </a:p>
        </p:txBody>
      </p:sp>
      <p:sp>
        <p:nvSpPr>
          <p:cNvPr id="32772" name="Rectangle 2"/>
          <p:cNvSpPr>
            <a:spLocks noGrp="1" noChangeArrowheads="1"/>
          </p:cNvSpPr>
          <p:nvPr>
            <p:ph type="title"/>
          </p:nvPr>
        </p:nvSpPr>
        <p:spPr>
          <a:xfrm>
            <a:off x="372862" y="132110"/>
            <a:ext cx="8171410" cy="1136650"/>
          </a:xfrm>
        </p:spPr>
        <p:txBody>
          <a:bodyPr/>
          <a:lstStyle/>
          <a:p>
            <a:pPr eaLnBrk="1" hangingPunct="1"/>
            <a:r>
              <a:rPr lang="en-US" sz="3600" b="1" dirty="0">
                <a:ea typeface="ＭＳ Ｐゴシック" pitchFamily="-106" charset="-128"/>
                <a:cs typeface="ＭＳ Ｐゴシック" pitchFamily="-106" charset="-128"/>
              </a:rPr>
              <a:t>Critique of Utilitarianism (2/3)</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type="body" idx="1"/>
          </p:nvPr>
        </p:nvSpPr>
        <p:spPr>
          <a:xfrm>
            <a:off x="577049" y="1691931"/>
            <a:ext cx="11443315" cy="3297319"/>
          </a:xfrm>
        </p:spPr>
        <p:txBody>
          <a:bodyPr/>
          <a:lstStyle/>
          <a:p>
            <a:pPr lvl="1" eaLnBrk="1" hangingPunct="1">
              <a:buSzPct val="80000"/>
              <a:buFont typeface=".AppleSDGothicNeoI-Regular" charset="-127"/>
              <a:buChar char="◼︎"/>
            </a:pPr>
            <a:r>
              <a:rPr lang="en-US" sz="2000" b="1" dirty="0">
                <a:ea typeface="ＭＳ Ｐゴシック" pitchFamily="-106" charset="-128"/>
                <a:cs typeface="ＭＳ Ｐゴシック" pitchFamily="-106" charset="-128"/>
              </a:rPr>
              <a:t>Critique</a:t>
            </a:r>
            <a:r>
              <a:rPr lang="en-US" sz="2000" dirty="0">
                <a:ea typeface="ＭＳ Ｐゴシック" pitchFamily="-106" charset="-128"/>
                <a:cs typeface="ＭＳ Ｐゴシック" pitchFamily="-106" charset="-128"/>
              </a:rPr>
              <a:t>: consequences cannot be foreseen objectively and often are unpredictable, unknown, or uncertain. </a:t>
            </a:r>
            <a:br>
              <a:rPr lang="en-US" sz="2000" dirty="0">
                <a:ea typeface="ＭＳ Ｐゴシック" pitchFamily="-106" charset="-128"/>
                <a:cs typeface="ＭＳ Ｐゴシック" pitchFamily="-106" charset="-128"/>
              </a:rPr>
            </a:br>
            <a:r>
              <a:rPr lang="en-US" sz="2000" dirty="0">
                <a:ea typeface="ＭＳ Ｐゴシック" pitchFamily="-106" charset="-128"/>
                <a:cs typeface="ＭＳ Ｐゴシック" pitchFamily="-106" charset="-128"/>
              </a:rPr>
              <a:t>➪ “fix”: consider expected consequences</a:t>
            </a:r>
          </a:p>
          <a:p>
            <a:pPr lvl="1" eaLnBrk="1" hangingPunct="1">
              <a:buSzPct val="80000"/>
              <a:buFont typeface=".AppleSDGothicNeoI-Regular" charset="-127"/>
              <a:buChar char="◼︎"/>
            </a:pPr>
            <a:r>
              <a:rPr lang="en-US" sz="2000" b="1" dirty="0">
                <a:ea typeface="ＭＳ Ｐゴシック" pitchFamily="-106" charset="-128"/>
                <a:cs typeface="ＭＳ Ｐゴシック" pitchFamily="-106" charset="-128"/>
              </a:rPr>
              <a:t>Critique</a:t>
            </a:r>
            <a:r>
              <a:rPr lang="en-US" sz="2000" dirty="0">
                <a:ea typeface="ＭＳ Ｐゴシック" pitchFamily="-106" charset="-128"/>
                <a:cs typeface="ＭＳ Ｐゴシック" pitchFamily="-106" charset="-128"/>
              </a:rPr>
              <a:t>: utilitarianism can lead to unjust division of costs and benefits</a:t>
            </a:r>
          </a:p>
          <a:p>
            <a:pPr lvl="2" eaLnBrk="1" hangingPunct="1">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Distributive justice</a:t>
            </a:r>
            <a:r>
              <a:rPr lang="en-US" sz="2000" dirty="0">
                <a:ea typeface="ＭＳ Ｐゴシック" pitchFamily="-106" charset="-128"/>
                <a:cs typeface="ＭＳ Ｐゴシック" pitchFamily="-106" charset="-128"/>
              </a:rPr>
              <a:t>: The value of having a just distribution of certain important goods, like income, happiness, and career. </a:t>
            </a:r>
          </a:p>
          <a:p>
            <a:pPr lvl="2" eaLnBrk="1" hangingPunct="1">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Marginal utility</a:t>
            </a:r>
            <a:r>
              <a:rPr lang="en-US" sz="2000" dirty="0">
                <a:ea typeface="ＭＳ Ｐゴシック" pitchFamily="-106" charset="-128"/>
                <a:cs typeface="ＭＳ Ｐゴシック" pitchFamily="-106" charset="-128"/>
              </a:rPr>
              <a:t>: The additional utility that is generated by an increase in a good or service (income for example). </a:t>
            </a:r>
            <a:r>
              <a:rPr lang="en-US" sz="2000" b="1" dirty="0">
                <a:ea typeface="ＭＳ Ｐゴシック" pitchFamily="-106" charset="-128"/>
                <a:cs typeface="ＭＳ Ｐゴシック" pitchFamily="-106" charset="-128"/>
              </a:rPr>
              <a:t>Argument:</a:t>
            </a:r>
            <a:r>
              <a:rPr lang="en-US" sz="2000" dirty="0">
                <a:ea typeface="ＭＳ Ｐゴシック" pitchFamily="-106" charset="-128"/>
                <a:cs typeface="ＭＳ Ｐゴシック" pitchFamily="-106" charset="-128"/>
              </a:rPr>
              <a:t> as an increase is more effective for poor then rich people a too unjust division of costs and benefits is avoided</a:t>
            </a: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p:txBody>
      </p:sp>
      <p:sp>
        <p:nvSpPr>
          <p:cNvPr id="6" name="TextBox 5"/>
          <p:cNvSpPr txBox="1"/>
          <p:nvPr/>
        </p:nvSpPr>
        <p:spPr>
          <a:xfrm>
            <a:off x="7126768" y="1043443"/>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412899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0DF685E1-000B-FF46-B3AC-A509A8EDE44A}" type="slidenum">
              <a:rPr lang="de-DE" smtClean="0"/>
              <a:pPr>
                <a:defRPr/>
              </a:pPr>
              <a:t>13</a:t>
            </a:fld>
            <a:endParaRPr lang="de-DE"/>
          </a:p>
        </p:txBody>
      </p:sp>
      <p:sp>
        <p:nvSpPr>
          <p:cNvPr id="32772" name="Rectangle 2"/>
          <p:cNvSpPr>
            <a:spLocks noGrp="1" noChangeArrowheads="1"/>
          </p:cNvSpPr>
          <p:nvPr>
            <p:ph type="title"/>
          </p:nvPr>
        </p:nvSpPr>
        <p:spPr>
          <a:xfrm>
            <a:off x="612559" y="266330"/>
            <a:ext cx="8717872" cy="1182451"/>
          </a:xfrm>
        </p:spPr>
        <p:txBody>
          <a:bodyPr/>
          <a:lstStyle/>
          <a:p>
            <a:pPr eaLnBrk="1" hangingPunct="1"/>
            <a:r>
              <a:rPr lang="en-US" sz="3600" b="1" dirty="0">
                <a:ea typeface="ＭＳ Ｐゴシック" pitchFamily="-106" charset="-128"/>
                <a:cs typeface="ＭＳ Ｐゴシック" pitchFamily="-106" charset="-128"/>
              </a:rPr>
              <a:t>Critique of Utilitarianism (3/3)</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type="body" idx="1"/>
          </p:nvPr>
        </p:nvSpPr>
        <p:spPr>
          <a:xfrm>
            <a:off x="408373" y="1628801"/>
            <a:ext cx="10008803" cy="4895825"/>
          </a:xfrm>
        </p:spPr>
        <p:txBody>
          <a:bodyPr/>
          <a:lstStyle/>
          <a:p>
            <a:pPr lvl="1" eaLnBrk="1" hangingPunct="1">
              <a:buSzPct val="80000"/>
              <a:buFont typeface=".AppleSDGothicNeoI-Regular" charset="-127"/>
              <a:buChar char="◼︎"/>
            </a:pPr>
            <a:r>
              <a:rPr lang="en-US" sz="2000" b="1" dirty="0">
                <a:ea typeface="ＭＳ Ｐゴシック" pitchFamily="-106" charset="-128"/>
                <a:cs typeface="ＭＳ Ｐゴシック" pitchFamily="-106" charset="-128"/>
              </a:rPr>
              <a:t>Critique</a:t>
            </a:r>
            <a:r>
              <a:rPr lang="en-US" sz="2000" dirty="0">
                <a:ea typeface="ＭＳ Ｐゴシック" pitchFamily="-106" charset="-128"/>
                <a:cs typeface="ＭＳ Ｐゴシック" pitchFamily="-106" charset="-128"/>
              </a:rPr>
              <a:t>: relations are ignored, and only individual happiness is considered</a:t>
            </a:r>
          </a:p>
          <a:p>
            <a:pPr lvl="1" eaLnBrk="1" hangingPunct="1">
              <a:buSzPct val="80000"/>
              <a:buFont typeface=".AppleSDGothicNeoI-Regular" charset="-127"/>
              <a:buChar char="◼︎"/>
            </a:pPr>
            <a:r>
              <a:rPr lang="en-US" sz="2000" b="1" dirty="0">
                <a:ea typeface="ＭＳ Ｐゴシック" pitchFamily="-106" charset="-128"/>
                <a:cs typeface="ＭＳ Ｐゴシック" pitchFamily="-106" charset="-128"/>
              </a:rPr>
              <a:t>Critique</a:t>
            </a:r>
            <a:r>
              <a:rPr lang="en-US" sz="2000" dirty="0">
                <a:ea typeface="ＭＳ Ｐゴシック" pitchFamily="-106" charset="-128"/>
                <a:cs typeface="ＭＳ Ｐゴシック" pitchFamily="-106" charset="-128"/>
              </a:rPr>
              <a:t>: in </a:t>
            </a:r>
            <a:r>
              <a:rPr lang="en-US" sz="2000" b="1" dirty="0">
                <a:solidFill>
                  <a:schemeClr val="accent1"/>
                </a:solidFill>
                <a:ea typeface="ＭＳ Ｐゴシック" pitchFamily="-106" charset="-128"/>
                <a:cs typeface="ＭＳ Ｐゴシック" pitchFamily="-106" charset="-128"/>
              </a:rPr>
              <a:t>act utilitarianism </a:t>
            </a:r>
            <a:r>
              <a:rPr lang="en-US" sz="2000" dirty="0">
                <a:ea typeface="ＭＳ Ｐゴシック" pitchFamily="-106" charset="-128"/>
                <a:cs typeface="ＭＳ Ｐゴシック" pitchFamily="-106" charset="-128"/>
              </a:rPr>
              <a:t>breaking even human rights or falsify measurements can be justified and therefore </a:t>
            </a:r>
            <a:r>
              <a:rPr lang="en-US" sz="2000" b="1" dirty="0">
                <a:solidFill>
                  <a:schemeClr val="accent1"/>
                </a:solidFill>
                <a:ea typeface="ＭＳ Ｐゴシック" pitchFamily="-106" charset="-128"/>
                <a:cs typeface="ＭＳ Ｐゴシック" pitchFamily="-106" charset="-128"/>
              </a:rPr>
              <a:t>rule utilitarianism </a:t>
            </a:r>
            <a:r>
              <a:rPr lang="en-US" sz="2000" dirty="0">
                <a:ea typeface="ＭＳ Ｐゴシック" pitchFamily="-106" charset="-128"/>
                <a:cs typeface="ＭＳ Ｐゴシック" pitchFamily="-106" charset="-128"/>
              </a:rPr>
              <a:t>looking at rules (in contrast to actions) is considered.</a:t>
            </a:r>
          </a:p>
          <a:p>
            <a:pPr lvl="2" eaLnBrk="1" hangingPunct="1">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Act utilitarianism</a:t>
            </a:r>
            <a:r>
              <a:rPr lang="en-US" sz="2000" dirty="0">
                <a:ea typeface="ＭＳ Ｐゴシック" pitchFamily="-106" charset="-128"/>
                <a:cs typeface="ＭＳ Ｐゴシック" pitchFamily="-106" charset="-128"/>
              </a:rPr>
              <a:t>: The traditional approach to  utilitarianism in which the rightness of actions is judged by the (expected) consequences of those actions.</a:t>
            </a:r>
          </a:p>
          <a:p>
            <a:pPr lvl="2" eaLnBrk="1" hangingPunct="1">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Rule utilitarianism</a:t>
            </a:r>
            <a:r>
              <a:rPr lang="en-US" sz="2000" dirty="0">
                <a:ea typeface="ＭＳ Ｐゴシック" pitchFamily="-106" charset="-128"/>
                <a:cs typeface="ＭＳ Ｐゴシック" pitchFamily="-106" charset="-128"/>
              </a:rPr>
              <a:t>: A variant of utilitarianism that judges actions by judging the consequences of the rules on which these actions are based. These rules, rather than actions themselves should maximize utility.</a:t>
            </a:r>
          </a:p>
          <a:p>
            <a:pPr lvl="3" eaLnBrk="1" hangingPunct="1">
              <a:buSzPct val="80000"/>
              <a:buFont typeface=".AppleSDGothicNeoI-Regular" charset="-127"/>
              <a:buChar char="◼︎"/>
            </a:pPr>
            <a:endParaRPr lang="en-US" sz="2000" dirty="0">
              <a:ea typeface="ＭＳ Ｐゴシック" pitchFamily="-106" charset="-128"/>
              <a:cs typeface="ＭＳ Ｐゴシック" pitchFamily="-106" charset="-128"/>
            </a:endParaRPr>
          </a:p>
          <a:p>
            <a:pPr lvl="2" eaLnBrk="1" hangingPunct="1">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p:txBody>
      </p:sp>
      <p:sp>
        <p:nvSpPr>
          <p:cNvPr id="6" name="TextBox 5"/>
          <p:cNvSpPr txBox="1"/>
          <p:nvPr/>
        </p:nvSpPr>
        <p:spPr>
          <a:xfrm>
            <a:off x="8744434" y="1360127"/>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559804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0DF685E1-000B-FF46-B3AC-A509A8EDE44A}" type="slidenum">
              <a:rPr lang="de-DE" smtClean="0"/>
              <a:pPr>
                <a:defRPr/>
              </a:pPr>
              <a:t>14</a:t>
            </a:fld>
            <a:endParaRPr lang="de-DE"/>
          </a:p>
        </p:txBody>
      </p:sp>
      <p:sp>
        <p:nvSpPr>
          <p:cNvPr id="32772" name="Rectangle 2"/>
          <p:cNvSpPr>
            <a:spLocks noGrp="1" noChangeArrowheads="1"/>
          </p:cNvSpPr>
          <p:nvPr>
            <p:ph type="title"/>
          </p:nvPr>
        </p:nvSpPr>
        <p:spPr>
          <a:xfrm>
            <a:off x="230820" y="230820"/>
            <a:ext cx="8402229" cy="1136650"/>
          </a:xfrm>
        </p:spPr>
        <p:txBody>
          <a:bodyPr/>
          <a:lstStyle/>
          <a:p>
            <a:pPr eaLnBrk="1" hangingPunct="1"/>
            <a:r>
              <a:rPr lang="en-US" sz="3600" b="1" dirty="0">
                <a:ea typeface="ＭＳ Ｐゴシック" pitchFamily="-106" charset="-128"/>
                <a:cs typeface="ＭＳ Ｐゴシック" pitchFamily="-106" charset="-128"/>
              </a:rPr>
              <a:t>Kantian Theory </a:t>
            </a:r>
            <a:br>
              <a:rPr lang="en-US" sz="3600" b="1" dirty="0">
                <a:ea typeface="ＭＳ Ｐゴシック" pitchFamily="-106" charset="-128"/>
                <a:cs typeface="ＭＳ Ｐゴシック" pitchFamily="-106" charset="-128"/>
              </a:rPr>
            </a:br>
            <a:r>
              <a:rPr lang="en-US" sz="3600" b="1" dirty="0">
                <a:ea typeface="ＭＳ Ｐゴシック" pitchFamily="-106" charset="-128"/>
                <a:cs typeface="ＭＳ Ｐゴシック" pitchFamily="-106" charset="-128"/>
              </a:rPr>
              <a:t>(Duty Ethic)</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type="body" idx="1"/>
          </p:nvPr>
        </p:nvSpPr>
        <p:spPr>
          <a:xfrm>
            <a:off x="603683" y="1844825"/>
            <a:ext cx="9813494" cy="4679801"/>
          </a:xfrm>
        </p:spPr>
        <p:txBody>
          <a:bodyPr/>
          <a:lstStyle/>
          <a:p>
            <a:pPr>
              <a:buClr>
                <a:schemeClr val="accent1"/>
              </a:buClr>
              <a:buSzPct val="80000"/>
            </a:pPr>
            <a:r>
              <a:rPr lang="en-US" sz="2000" dirty="0">
                <a:ea typeface="ＭＳ Ｐゴシック" pitchFamily="-106" charset="-128"/>
                <a:cs typeface="ＭＳ Ｐゴシック" pitchFamily="-106" charset="-128"/>
              </a:rPr>
              <a:t>Foundations of the </a:t>
            </a:r>
            <a:r>
              <a:rPr lang="en-US" sz="2000" b="1" dirty="0">
                <a:solidFill>
                  <a:schemeClr val="accent1"/>
                </a:solidFill>
                <a:ea typeface="ＭＳ Ｐゴシック" pitchFamily="-106" charset="-128"/>
                <a:cs typeface="ＭＳ Ｐゴシック" pitchFamily="-106" charset="-128"/>
              </a:rPr>
              <a:t>Kantian Theory</a:t>
            </a:r>
            <a:r>
              <a:rPr lang="en-US" sz="2000" dirty="0">
                <a:ea typeface="ＭＳ Ｐゴシック" pitchFamily="-106" charset="-128"/>
                <a:cs typeface="ＭＳ Ｐゴシック" pitchFamily="-106" charset="-128"/>
              </a:rPr>
              <a:t> from Kant (1724-1804):</a:t>
            </a:r>
          </a:p>
          <a:p>
            <a:pPr lvl="1" eaLnBrk="1" hangingPunct="1">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Autonomy</a:t>
            </a:r>
            <a:r>
              <a:rPr lang="en-US" sz="2000" dirty="0">
                <a:ea typeface="ＭＳ Ｐゴシック" pitchFamily="-106" charset="-128"/>
                <a:cs typeface="ＭＳ Ｐゴシック" pitchFamily="-106" charset="-128"/>
              </a:rPr>
              <a:t>: a person oneself should be able to determine what is morally correct through reasoning (</a:t>
            </a:r>
            <a:r>
              <a:rPr lang="en-US" sz="2000" b="1" dirty="0">
                <a:solidFill>
                  <a:schemeClr val="accent1"/>
                </a:solidFill>
                <a:ea typeface="ＭＳ Ｐゴシック" pitchFamily="-106" charset="-128"/>
                <a:cs typeface="ＭＳ Ｐゴシック" pitchFamily="-106" charset="-128"/>
              </a:rPr>
              <a:t>enlightenment</a:t>
            </a:r>
            <a:r>
              <a:rPr lang="en-US" sz="2000" dirty="0">
                <a:ea typeface="ＭＳ Ｐゴシック" pitchFamily="-106" charset="-128"/>
                <a:cs typeface="ＭＳ Ｐゴシック" pitchFamily="-106" charset="-128"/>
              </a:rPr>
              <a:t>: a range of ideas centered on reason as the primary source of authority and legitimacy)</a:t>
            </a:r>
          </a:p>
          <a:p>
            <a:pPr lvl="1" eaLnBrk="1" hangingPunct="1">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Good will</a:t>
            </a:r>
            <a:r>
              <a:rPr lang="en-US" sz="2000" dirty="0">
                <a:ea typeface="ＭＳ Ｐゴシック" pitchFamily="-106" charset="-128"/>
                <a:cs typeface="ＭＳ Ｐゴシック" pitchFamily="-106" charset="-128"/>
              </a:rPr>
              <a:t>: According to Kant, we can speak of good will if our actions are led by the categorical imperative. Kant believes that the good will is the only thing that is unconditionally good.</a:t>
            </a:r>
          </a:p>
          <a:p>
            <a:pPr lvl="2" eaLnBrk="1" hangingPunct="1">
              <a:buSzPct val="80000"/>
              <a:buFont typeface=".AppleSDGothicNeoI-Regular" charset="-127"/>
              <a:buChar char="◼︎"/>
            </a:pPr>
            <a:endParaRPr lang="en-US" sz="2000" dirty="0">
              <a:ea typeface="ＭＳ Ｐゴシック" pitchFamily="-106" charset="-128"/>
              <a:cs typeface="ＭＳ Ｐゴシック" pitchFamily="-106" charset="-128"/>
            </a:endParaRPr>
          </a:p>
          <a:p>
            <a:pPr lvl="2" eaLnBrk="1" hangingPunct="1">
              <a:buSzPct val="80000"/>
              <a:buFont typeface=".AppleSDGothicNeoI-Regular" charset="-127"/>
              <a:buChar char="◼︎"/>
            </a:pPr>
            <a:endParaRPr lang="en-US" sz="2000" dirty="0">
              <a:ea typeface="ＭＳ Ｐゴシック" pitchFamily="-106" charset="-128"/>
              <a:cs typeface="ＭＳ Ｐゴシック" pitchFamily="-106" charset="-128"/>
            </a:endParaRPr>
          </a:p>
          <a:p>
            <a:pPr lvl="1" eaLnBrk="1" hangingPunct="1">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p:txBody>
      </p:sp>
      <p:sp>
        <p:nvSpPr>
          <p:cNvPr id="6" name="TextBox 5"/>
          <p:cNvSpPr txBox="1"/>
          <p:nvPr/>
        </p:nvSpPr>
        <p:spPr>
          <a:xfrm>
            <a:off x="7054062" y="993655"/>
            <a:ext cx="2835007" cy="369332"/>
          </a:xfrm>
          <a:prstGeom prst="rect">
            <a:avLst/>
          </a:prstGeom>
          <a:noFill/>
        </p:spPr>
        <p:txBody>
          <a:bodyPr wrap="none" rtlCol="0">
            <a:spAutoFit/>
          </a:bodyPr>
          <a:lstStyle/>
          <a:p>
            <a:r>
              <a:rPr lang="en-GB">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025113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latin typeface="Arial" pitchFamily="-106" charset="0"/>
              </a:rPr>
              <a:t>Intelligent Autonomous Systems: Assurance and Ethical Issues | Chap 3 | Giese</a:t>
            </a:r>
            <a:endParaRPr lang="de-DE">
              <a:latin typeface="Arial" pitchFamily="-106" charset="0"/>
            </a:endParaRPr>
          </a:p>
        </p:txBody>
      </p:sp>
      <p:sp>
        <p:nvSpPr>
          <p:cNvPr id="5" name="Slide Number Placeholder 4"/>
          <p:cNvSpPr>
            <a:spLocks noGrp="1"/>
          </p:cNvSpPr>
          <p:nvPr>
            <p:ph type="sldNum" sz="quarter" idx="11"/>
          </p:nvPr>
        </p:nvSpPr>
        <p:spPr/>
        <p:txBody>
          <a:bodyPr/>
          <a:lstStyle/>
          <a:p>
            <a:pPr>
              <a:defRPr/>
            </a:pPr>
            <a:fld id="{0DF685E1-000B-FF46-B3AC-A509A8EDE44A}" type="slidenum">
              <a:rPr lang="de-DE" smtClean="0"/>
              <a:pPr>
                <a:defRPr/>
              </a:pPr>
              <a:t>15</a:t>
            </a:fld>
            <a:endParaRPr lang="de-DE"/>
          </a:p>
        </p:txBody>
      </p:sp>
      <p:sp>
        <p:nvSpPr>
          <p:cNvPr id="32772" name="Rectangle 2"/>
          <p:cNvSpPr>
            <a:spLocks noGrp="1" noChangeArrowheads="1"/>
          </p:cNvSpPr>
          <p:nvPr>
            <p:ph type="title"/>
          </p:nvPr>
        </p:nvSpPr>
        <p:spPr>
          <a:xfrm>
            <a:off x="2243138" y="0"/>
            <a:ext cx="6301134" cy="1136650"/>
          </a:xfrm>
        </p:spPr>
        <p:txBody>
          <a:bodyPr/>
          <a:lstStyle/>
          <a:p>
            <a:pPr eaLnBrk="1" hangingPunct="1"/>
            <a:r>
              <a:rPr lang="en-US" sz="3600" b="1" dirty="0">
                <a:ea typeface="ＭＳ Ｐゴシック" pitchFamily="-106" charset="-128"/>
                <a:cs typeface="ＭＳ Ｐゴシック" pitchFamily="-106" charset="-128"/>
              </a:rPr>
              <a:t>Categorical Imperatives</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type="body" idx="1"/>
          </p:nvPr>
        </p:nvSpPr>
        <p:spPr>
          <a:xfrm>
            <a:off x="363985" y="1844825"/>
            <a:ext cx="10053192" cy="4679801"/>
          </a:xfrm>
        </p:spPr>
        <p:txBody>
          <a:bodyPr/>
          <a:lstStyle/>
          <a:p>
            <a:pPr>
              <a:buClr>
                <a:schemeClr val="accent1"/>
              </a:buClr>
              <a:buSzPct val="80000"/>
            </a:pPr>
            <a:r>
              <a:rPr lang="en-US" sz="2000" dirty="0">
                <a:ea typeface="ＭＳ Ｐゴシック" pitchFamily="-106" charset="-128"/>
                <a:cs typeface="ＭＳ Ｐゴシック" pitchFamily="-106" charset="-128"/>
              </a:rPr>
              <a:t>The </a:t>
            </a:r>
            <a:r>
              <a:rPr lang="en-US" sz="2000" b="1" dirty="0">
                <a:solidFill>
                  <a:schemeClr val="accent1"/>
                </a:solidFill>
                <a:ea typeface="ＭＳ Ｐゴシック" pitchFamily="-106" charset="-128"/>
                <a:cs typeface="ＭＳ Ｐゴシック" pitchFamily="-106" charset="-128"/>
              </a:rPr>
              <a:t>Kantian Theory</a:t>
            </a:r>
            <a:r>
              <a:rPr lang="en-US" sz="2000" dirty="0">
                <a:ea typeface="ＭＳ Ｐゴシック" pitchFamily="-106" charset="-128"/>
                <a:cs typeface="ＭＳ Ｐゴシック" pitchFamily="-106" charset="-128"/>
              </a:rPr>
              <a:t> is based on two (equivalent) </a:t>
            </a:r>
            <a:r>
              <a:rPr lang="en-US" sz="2000" b="1" dirty="0">
                <a:solidFill>
                  <a:schemeClr val="accent1"/>
                </a:solidFill>
                <a:ea typeface="ＭＳ Ｐゴシック" pitchFamily="-106" charset="-128"/>
                <a:cs typeface="ＭＳ Ｐゴシック" pitchFamily="-106" charset="-128"/>
              </a:rPr>
              <a:t>categorical imperatives</a:t>
            </a:r>
            <a:r>
              <a:rPr lang="en-US" sz="2000" dirty="0">
                <a:ea typeface="ＭＳ Ｐゴシック" pitchFamily="-106" charset="-128"/>
                <a:cs typeface="ＭＳ Ｐゴシック" pitchFamily="-106" charset="-128"/>
              </a:rPr>
              <a:t>:</a:t>
            </a:r>
          </a:p>
          <a:p>
            <a:pPr lvl="1" eaLnBrk="1" hangingPunct="1">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Universality principle</a:t>
            </a:r>
            <a:r>
              <a:rPr lang="en-US" sz="2000" dirty="0">
                <a:ea typeface="ＭＳ Ｐゴシック" pitchFamily="-106" charset="-128"/>
                <a:cs typeface="ＭＳ Ｐゴシック" pitchFamily="-106" charset="-128"/>
              </a:rPr>
              <a:t>: Act only on that maxim which you can at the same time will that it should become a universal law.</a:t>
            </a:r>
          </a:p>
          <a:p>
            <a:pPr lvl="1" eaLnBrk="1" hangingPunct="1">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Reciprocity principle</a:t>
            </a:r>
            <a:r>
              <a:rPr lang="en-US" sz="2000" dirty="0">
                <a:ea typeface="ＭＳ Ｐゴシック" pitchFamily="-106" charset="-128"/>
                <a:cs typeface="ＭＳ Ｐゴシック" pitchFamily="-106" charset="-128"/>
              </a:rPr>
              <a:t>: Act as to treat humanity, whether in your own person or in that of any other, in every case as an end, never as a means.</a:t>
            </a:r>
          </a:p>
          <a:p>
            <a:pPr lvl="1" eaLnBrk="1" hangingPunct="1">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Equality postulate</a:t>
            </a:r>
            <a:r>
              <a:rPr lang="en-US" sz="2000" dirty="0">
                <a:ea typeface="ＭＳ Ｐゴシック" pitchFamily="-106" charset="-128"/>
                <a:cs typeface="ＭＳ Ｐゴシック" pitchFamily="-106" charset="-128"/>
              </a:rPr>
              <a:t>: The prescription to treat persons as equals, that is, with equal concern and respect. (implied by the categorical imperatives)</a:t>
            </a:r>
          </a:p>
          <a:p>
            <a:pPr lvl="2" eaLnBrk="1" hangingPunct="1">
              <a:buSzPct val="80000"/>
              <a:buFont typeface=".AppleSDGothicNeoI-Regular" charset="-127"/>
              <a:buChar char="◼︎"/>
            </a:pPr>
            <a:endParaRPr lang="en-US" sz="2000" dirty="0">
              <a:ea typeface="ＭＳ Ｐゴシック" pitchFamily="-106" charset="-128"/>
              <a:cs typeface="ＭＳ Ｐゴシック" pitchFamily="-106" charset="-128"/>
            </a:endParaRPr>
          </a:p>
          <a:p>
            <a:pPr lvl="2" eaLnBrk="1" hangingPunct="1">
              <a:buSzPct val="80000"/>
              <a:buFont typeface=".AppleSDGothicNeoI-Regular" charset="-127"/>
              <a:buChar char="◼︎"/>
            </a:pPr>
            <a:endParaRPr lang="en-US" sz="2000" dirty="0">
              <a:ea typeface="ＭＳ Ｐゴシック" pitchFamily="-106" charset="-128"/>
              <a:cs typeface="ＭＳ Ｐゴシック" pitchFamily="-106" charset="-128"/>
            </a:endParaRPr>
          </a:p>
          <a:p>
            <a:pPr lvl="1" eaLnBrk="1" hangingPunct="1">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p:txBody>
      </p:sp>
      <p:sp>
        <p:nvSpPr>
          <p:cNvPr id="6" name="TextBox 5"/>
          <p:cNvSpPr txBox="1"/>
          <p:nvPr/>
        </p:nvSpPr>
        <p:spPr>
          <a:xfrm>
            <a:off x="7922835" y="1412775"/>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41931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lstStyle/>
          <a:p>
            <a:pPr eaLnBrk="1" hangingPunct="1"/>
            <a:r>
              <a:rPr lang="en-US" sz="3200" b="1" dirty="0">
                <a:ea typeface="ＭＳ Ｐゴシック" pitchFamily="-106" charset="-128"/>
                <a:cs typeface="ＭＳ Ｐゴシック" pitchFamily="-106" charset="-128"/>
              </a:rPr>
              <a:t>Moral Questions and Dilemma: Kantian Theory</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a:xfrm>
            <a:off x="751690" y="1412777"/>
            <a:ext cx="4010025" cy="5111849"/>
          </a:xfrm>
        </p:spPr>
        <p:txBody>
          <a:bodyPr/>
          <a:lstStyle/>
          <a:p>
            <a:pPr>
              <a:buClr>
                <a:schemeClr val="accent1"/>
              </a:buClr>
              <a:buSzPct val="80000"/>
            </a:pPr>
            <a:r>
              <a:rPr lang="en-US" sz="1500" b="1" dirty="0">
                <a:solidFill>
                  <a:schemeClr val="tx1">
                    <a:lumMod val="90000"/>
                    <a:lumOff val="10000"/>
                  </a:schemeClr>
                </a:solidFill>
                <a:ea typeface="ＭＳ Ｐゴシック" pitchFamily="-106" charset="-128"/>
                <a:cs typeface="ＭＳ Ｐゴシック" pitchFamily="-106" charset="-128"/>
              </a:rPr>
              <a:t>Moral Question:</a:t>
            </a:r>
            <a:br>
              <a:rPr lang="en-US" sz="1500" dirty="0">
                <a:solidFill>
                  <a:schemeClr val="tx1">
                    <a:lumMod val="90000"/>
                    <a:lumOff val="10000"/>
                  </a:schemeClr>
                </a:solidFill>
                <a:ea typeface="ＭＳ Ｐゴシック" pitchFamily="-106" charset="-128"/>
                <a:cs typeface="ＭＳ Ｐゴシック" pitchFamily="-106" charset="-128"/>
              </a:rPr>
            </a:br>
            <a:r>
              <a:rPr lang="en-US" sz="1500" b="1" dirty="0">
                <a:solidFill>
                  <a:schemeClr val="accent2"/>
                </a:solidFill>
                <a:ea typeface="ＭＳ Ｐゴシック" pitchFamily="-106" charset="-128"/>
                <a:cs typeface="ＭＳ Ｐゴシック" pitchFamily="-106" charset="-128"/>
              </a:rPr>
              <a:t>Develop Self-Driving Car</a:t>
            </a:r>
            <a:r>
              <a:rPr lang="en-US" sz="1500" dirty="0">
                <a:solidFill>
                  <a:schemeClr val="accent2"/>
                </a:solidFill>
                <a:ea typeface="ＭＳ Ｐゴシック" pitchFamily="-106" charset="-128"/>
                <a:cs typeface="ＭＳ Ｐゴシック" pitchFamily="-106" charset="-128"/>
              </a:rPr>
              <a:t>:</a:t>
            </a:r>
          </a:p>
          <a:p>
            <a:pPr eaLnBrk="1" hangingPunct="1">
              <a:buClr>
                <a:schemeClr val="accent1"/>
              </a:buClr>
              <a:buSzPct val="100000"/>
              <a:buFont typeface="+mj-lt"/>
              <a:buAutoNum type="arabicParenR"/>
            </a:pPr>
            <a:r>
              <a:rPr lang="en-US" sz="1500" dirty="0">
                <a:solidFill>
                  <a:schemeClr val="tx1">
                    <a:lumMod val="90000"/>
                    <a:lumOff val="10000"/>
                  </a:schemeClr>
                </a:solidFill>
                <a:ea typeface="ＭＳ Ｐゴシック" pitchFamily="-106" charset="-128"/>
                <a:cs typeface="ＭＳ Ｐゴシック" pitchFamily="-106" charset="-128"/>
              </a:rPr>
              <a:t>Is it morally proper to replace cars by self-driving cars?</a:t>
            </a:r>
            <a:br>
              <a:rPr lang="en-US" sz="1500" dirty="0">
                <a:solidFill>
                  <a:schemeClr val="tx1">
                    <a:lumMod val="90000"/>
                    <a:lumOff val="10000"/>
                  </a:schemeClr>
                </a:solidFill>
                <a:ea typeface="ＭＳ Ｐゴシック" pitchFamily="-106" charset="-128"/>
                <a:cs typeface="ＭＳ Ｐゴシック" pitchFamily="-106" charset="-128"/>
              </a:rPr>
            </a:br>
            <a:r>
              <a:rPr lang="en-US" sz="1500" b="1" dirty="0">
                <a:solidFill>
                  <a:schemeClr val="accent1"/>
                </a:solidFill>
                <a:ea typeface="ＭＳ Ｐゴシック" pitchFamily="-106" charset="-128"/>
                <a:cs typeface="ＭＳ Ｐゴシック" pitchFamily="-106" charset="-128"/>
              </a:rPr>
              <a:t>Moral autonomy</a:t>
            </a:r>
            <a:r>
              <a:rPr lang="en-US" sz="1500" dirty="0">
                <a:ea typeface="ＭＳ Ｐゴシック" pitchFamily="-106" charset="-128"/>
                <a:cs typeface="ＭＳ Ｐゴシック" pitchFamily="-106" charset="-128"/>
              </a:rPr>
              <a:t>: The view that a person himself or herself should (be able to) determine what is morally right through reasoning.</a:t>
            </a:r>
            <a:br>
              <a:rPr lang="en-US" sz="1500" dirty="0">
                <a:ea typeface="ＭＳ Ｐゴシック" pitchFamily="-106" charset="-128"/>
                <a:cs typeface="ＭＳ Ｐゴシック" pitchFamily="-106" charset="-128"/>
              </a:rPr>
            </a:br>
            <a:r>
              <a:rPr lang="en-US" sz="1500" b="1" dirty="0">
                <a:ea typeface="ＭＳ Ｐゴシック" pitchFamily="-106" charset="-128"/>
                <a:cs typeface="ＭＳ Ｐゴシック" pitchFamily="-106" charset="-128"/>
              </a:rPr>
              <a:t>➪ provide information about the involved risk and enable choice!</a:t>
            </a:r>
          </a:p>
          <a:p>
            <a:pPr lvl="1" eaLnBrk="1" hangingPunct="1">
              <a:buSzPct val="80000"/>
              <a:buFont typeface=".AppleSDGothicNeoI-Regular" charset="-127"/>
              <a:buChar char="◼︎"/>
            </a:pPr>
            <a:endParaRPr lang="en-US" sz="1500" dirty="0">
              <a:ea typeface="ＭＳ Ｐゴシック" pitchFamily="-106" charset="-128"/>
              <a:cs typeface="ＭＳ Ｐゴシック" pitchFamily="-106" charset="-128"/>
            </a:endParaRPr>
          </a:p>
          <a:p>
            <a:pPr>
              <a:buClr>
                <a:schemeClr val="accent1"/>
              </a:buClr>
              <a:buSzPct val="80000"/>
            </a:pPr>
            <a:r>
              <a:rPr lang="en-US" sz="1500" b="1" dirty="0">
                <a:ea typeface="ＭＳ Ｐゴシック" pitchFamily="-106" charset="-128"/>
                <a:cs typeface="ＭＳ Ｐゴシック" pitchFamily="-106" charset="-128"/>
              </a:rPr>
              <a:t>Moral Dilemma:</a:t>
            </a:r>
            <a:br>
              <a:rPr lang="en-US" sz="1500" b="1" dirty="0">
                <a:ea typeface="ＭＳ Ｐゴシック" pitchFamily="-106" charset="-128"/>
                <a:cs typeface="ＭＳ Ｐゴシック" pitchFamily="-106" charset="-128"/>
              </a:rPr>
            </a:br>
            <a:r>
              <a:rPr lang="en-US" sz="1500" b="1" dirty="0">
                <a:solidFill>
                  <a:schemeClr val="accent1"/>
                </a:solidFill>
                <a:ea typeface="ＭＳ Ｐゴシック" pitchFamily="-106" charset="-128"/>
                <a:cs typeface="ＭＳ Ｐゴシック" pitchFamily="-106" charset="-128"/>
              </a:rPr>
              <a:t>Variant of the </a:t>
            </a:r>
            <a:r>
              <a:rPr lang="en-US" sz="1500" dirty="0">
                <a:solidFill>
                  <a:schemeClr val="accent1"/>
                </a:solidFill>
                <a:ea typeface="ＭＳ Ｐゴシック" pitchFamily="-106" charset="-128"/>
                <a:cs typeface="ＭＳ Ｐゴシック" pitchFamily="-106" charset="-128"/>
              </a:rPr>
              <a:t>“</a:t>
            </a:r>
            <a:r>
              <a:rPr lang="en-US" sz="1500" b="1" dirty="0">
                <a:solidFill>
                  <a:schemeClr val="accent1"/>
                </a:solidFill>
                <a:ea typeface="ＭＳ Ｐゴシック" pitchFamily="-106" charset="-128"/>
                <a:cs typeface="ＭＳ Ｐゴシック" pitchFamily="-106" charset="-128"/>
              </a:rPr>
              <a:t>Trolley problem” for Driver and Self-Driving Cars</a:t>
            </a:r>
            <a:r>
              <a:rPr lang="en-US" sz="1500" dirty="0">
                <a:solidFill>
                  <a:schemeClr val="accent1"/>
                </a:solidFill>
                <a:ea typeface="ＭＳ Ｐゴシック" pitchFamily="-106" charset="-128"/>
                <a:cs typeface="ＭＳ Ｐゴシック" pitchFamily="-106" charset="-128"/>
              </a:rPr>
              <a:t>:</a:t>
            </a:r>
          </a:p>
          <a:p>
            <a:pPr eaLnBrk="1" hangingPunct="1">
              <a:buClr>
                <a:schemeClr val="accent1"/>
              </a:buClr>
              <a:buSzPct val="80000"/>
              <a:buFont typeface=".AppleSDGothicNeoI-Regular" charset="-127"/>
              <a:buChar char="◼︎"/>
            </a:pPr>
            <a:r>
              <a:rPr lang="en-US" sz="1500" dirty="0">
                <a:ea typeface="ＭＳ Ｐゴシック" pitchFamily="-106" charset="-128"/>
                <a:cs typeface="ＭＳ Ｐゴシック" pitchFamily="-106" charset="-128"/>
              </a:rPr>
              <a:t>The cars cannot turn right but may steer to hit a fat person such that it will slow down and therefore not kill the 5 persons.</a:t>
            </a:r>
          </a:p>
          <a:p>
            <a:pPr eaLnBrk="1" hangingPunct="1">
              <a:buClr>
                <a:schemeClr val="accent1"/>
              </a:buClr>
              <a:buSzPct val="80000"/>
              <a:buFont typeface=".AppleSDGothicNeoI-Regular" charset="-127"/>
              <a:buChar char="◼︎"/>
            </a:pPr>
            <a:endParaRPr lang="en-US" sz="15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5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5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5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5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5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5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5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500" dirty="0">
              <a:ea typeface="ＭＳ Ｐゴシック" pitchFamily="-106" charset="-128"/>
              <a:cs typeface="ＭＳ Ｐゴシック" pitchFamily="-106" charset="-128"/>
            </a:endParaRPr>
          </a:p>
        </p:txBody>
      </p:sp>
      <p:sp>
        <p:nvSpPr>
          <p:cNvPr id="2" name="Content Placeholder 1"/>
          <p:cNvSpPr>
            <a:spLocks noGrp="1"/>
          </p:cNvSpPr>
          <p:nvPr>
            <p:ph sz="half" idx="2"/>
          </p:nvPr>
        </p:nvSpPr>
        <p:spPr>
          <a:xfrm>
            <a:off x="5063069" y="1412777"/>
            <a:ext cx="4011612" cy="5111849"/>
          </a:xfrm>
        </p:spPr>
        <p:txBody>
          <a:bodyPr/>
          <a:lstStyle/>
          <a:p>
            <a:pPr>
              <a:buClr>
                <a:schemeClr val="accent1"/>
              </a:buClr>
              <a:buSzPct val="80000"/>
            </a:pPr>
            <a:r>
              <a:rPr lang="en-US" sz="1500" b="1" dirty="0">
                <a:solidFill>
                  <a:schemeClr val="tx1">
                    <a:lumMod val="90000"/>
                    <a:lumOff val="10000"/>
                  </a:schemeClr>
                </a:solidFill>
                <a:ea typeface="ＭＳ Ｐゴシック" pitchFamily="-106" charset="-128"/>
                <a:cs typeface="ＭＳ Ｐゴシック" pitchFamily="-106" charset="-128"/>
              </a:rPr>
              <a:t>Moral Dilemma:</a:t>
            </a:r>
            <a:br>
              <a:rPr lang="en-US" sz="1500" b="1" dirty="0">
                <a:ea typeface="ＭＳ Ｐゴシック" pitchFamily="-106" charset="-128"/>
                <a:cs typeface="ＭＳ Ｐゴシック" pitchFamily="-106" charset="-128"/>
              </a:rPr>
            </a:br>
            <a:r>
              <a:rPr lang="en-US" sz="1500" dirty="0">
                <a:solidFill>
                  <a:schemeClr val="accent2"/>
                </a:solidFill>
                <a:ea typeface="ＭＳ Ｐゴシック" pitchFamily="-106" charset="-128"/>
                <a:cs typeface="ＭＳ Ｐゴシック" pitchFamily="-106" charset="-128"/>
              </a:rPr>
              <a:t>“</a:t>
            </a:r>
            <a:r>
              <a:rPr lang="en-US" sz="1500" b="1" dirty="0">
                <a:solidFill>
                  <a:schemeClr val="accent2"/>
                </a:solidFill>
                <a:ea typeface="ＭＳ Ｐゴシック" pitchFamily="-106" charset="-128"/>
                <a:cs typeface="ＭＳ Ｐゴシック" pitchFamily="-106" charset="-128"/>
              </a:rPr>
              <a:t>Trolley problem” for Driver and Self-Driving Cars</a:t>
            </a:r>
            <a:r>
              <a:rPr lang="en-US" sz="1500" dirty="0">
                <a:solidFill>
                  <a:schemeClr val="accent2"/>
                </a:solidFill>
                <a:ea typeface="ＭＳ Ｐゴシック" pitchFamily="-106" charset="-128"/>
                <a:cs typeface="ＭＳ Ｐゴシック" pitchFamily="-106" charset="-128"/>
              </a:rPr>
              <a:t>:</a:t>
            </a:r>
          </a:p>
          <a:p>
            <a:pPr eaLnBrk="1" hangingPunct="1">
              <a:buClr>
                <a:schemeClr val="accent1"/>
              </a:buClr>
              <a:buSzPct val="80000"/>
              <a:buFont typeface=".AppleSDGothicNeoI-Regular" charset="-127"/>
              <a:buChar char="◼︎"/>
            </a:pPr>
            <a:r>
              <a:rPr lang="en-US" sz="1500" dirty="0">
                <a:solidFill>
                  <a:schemeClr val="tx1">
                    <a:lumMod val="90000"/>
                    <a:lumOff val="10000"/>
                  </a:schemeClr>
                </a:solidFill>
                <a:ea typeface="ＭＳ Ｐゴシック" pitchFamily="-106" charset="-128"/>
                <a:cs typeface="ＭＳ Ｐゴシック" pitchFamily="-106" charset="-128"/>
              </a:rPr>
              <a:t>The cars will kill 5 persons on the road ahead, but it may also turn right where it will only kill one person.</a:t>
            </a:r>
          </a:p>
          <a:p>
            <a:pPr eaLnBrk="1" hangingPunct="1">
              <a:buClr>
                <a:schemeClr val="accent1"/>
              </a:buClr>
              <a:buSzPct val="100000"/>
              <a:buFont typeface="+mj-lt"/>
              <a:buAutoNum type="arabicParenR"/>
            </a:pPr>
            <a:r>
              <a:rPr lang="en-US" sz="1500" dirty="0">
                <a:solidFill>
                  <a:schemeClr val="tx1">
                    <a:lumMod val="90000"/>
                    <a:lumOff val="10000"/>
                  </a:schemeClr>
                </a:solidFill>
                <a:ea typeface="ＭＳ Ｐゴシック" pitchFamily="-106" charset="-128"/>
                <a:cs typeface="ＭＳ Ｐゴシック" pitchFamily="-106" charset="-128"/>
              </a:rPr>
              <a:t>Is it morally proper to turn right or not?</a:t>
            </a:r>
            <a:br>
              <a:rPr lang="en-US" sz="1500" dirty="0">
                <a:solidFill>
                  <a:schemeClr val="tx1">
                    <a:lumMod val="90000"/>
                    <a:lumOff val="10000"/>
                  </a:schemeClr>
                </a:solidFill>
                <a:ea typeface="ＭＳ Ｐゴシック" pitchFamily="-106" charset="-128"/>
                <a:cs typeface="ＭＳ Ｐゴシック" pitchFamily="-106" charset="-128"/>
              </a:rPr>
            </a:br>
            <a:r>
              <a:rPr lang="en-US" sz="1500" b="1" dirty="0">
                <a:ea typeface="ＭＳ Ｐゴシック" pitchFamily="-106" charset="-128"/>
                <a:cs typeface="ＭＳ Ｐゴシック" pitchFamily="-106" charset="-128"/>
              </a:rPr>
              <a:t>Yes, as the killed people are not used as means.</a:t>
            </a:r>
          </a:p>
          <a:p>
            <a:pPr eaLnBrk="1" hangingPunct="1">
              <a:buClr>
                <a:schemeClr val="accent1"/>
              </a:buClr>
              <a:buSzPct val="80000"/>
              <a:buFont typeface=".AppleSDGothicNeoI-Regular" charset="-127"/>
              <a:buChar char="◼︎"/>
            </a:pPr>
            <a:endParaRPr lang="en-US" sz="1500" dirty="0">
              <a:solidFill>
                <a:schemeClr val="bg1">
                  <a:lumMod val="75000"/>
                </a:schemeClr>
              </a:solidFill>
              <a:ea typeface="ＭＳ Ｐゴシック" pitchFamily="-106" charset="-128"/>
              <a:cs typeface="ＭＳ Ｐゴシック" pitchFamily="-106" charset="-128"/>
            </a:endParaRPr>
          </a:p>
          <a:p>
            <a:pPr eaLnBrk="1" hangingPunct="1">
              <a:buClr>
                <a:schemeClr val="accent1"/>
              </a:buClr>
              <a:buSzPct val="100000"/>
              <a:buFont typeface="+mj-lt"/>
              <a:buAutoNum type="arabicParenR"/>
            </a:pPr>
            <a:r>
              <a:rPr lang="en-US" sz="1500" dirty="0">
                <a:ea typeface="ＭＳ Ｐゴシック" pitchFamily="-106" charset="-128"/>
                <a:cs typeface="ＭＳ Ｐゴシック" pitchFamily="-106" charset="-128"/>
              </a:rPr>
              <a:t>Is it morally proper to steer to hit a fat person? </a:t>
            </a:r>
            <a:br>
              <a:rPr lang="en-US" sz="1500" dirty="0">
                <a:ea typeface="ＭＳ Ｐゴシック" pitchFamily="-106" charset="-128"/>
                <a:cs typeface="ＭＳ Ｐゴシック" pitchFamily="-106" charset="-128"/>
              </a:rPr>
            </a:br>
            <a:r>
              <a:rPr lang="en-US" sz="1500" b="1" dirty="0">
                <a:ea typeface="ＭＳ Ｐゴシック" pitchFamily="-106" charset="-128"/>
                <a:cs typeface="ＭＳ Ｐゴシック" pitchFamily="-106" charset="-128"/>
              </a:rPr>
              <a:t>No, as the fat person is used as means (and not an end).</a:t>
            </a:r>
          </a:p>
          <a:p>
            <a:pPr eaLnBrk="1" hangingPunct="1">
              <a:buClr>
                <a:schemeClr val="accent1"/>
              </a:buClr>
              <a:buSzPct val="100000"/>
              <a:buFont typeface="+mj-lt"/>
              <a:buAutoNum type="arabicParenR"/>
            </a:pPr>
            <a:endParaRPr lang="en-US" sz="800" dirty="0">
              <a:ea typeface="ＭＳ Ｐゴシック" pitchFamily="-106" charset="-128"/>
              <a:cs typeface="ＭＳ Ｐゴシック" pitchFamily="-106" charset="-128"/>
            </a:endParaRPr>
          </a:p>
          <a:p>
            <a:pPr>
              <a:buClr>
                <a:schemeClr val="accent1"/>
              </a:buClr>
              <a:buSzPct val="100000"/>
            </a:pPr>
            <a:r>
              <a:rPr lang="en-US" sz="1500" b="1" dirty="0">
                <a:ea typeface="ＭＳ Ｐゴシック" pitchFamily="-106" charset="-128"/>
                <a:cs typeface="ＭＳ Ｐゴシック" pitchFamily="-106" charset="-128"/>
              </a:rPr>
              <a:t>Remark</a:t>
            </a:r>
            <a:r>
              <a:rPr lang="en-US" sz="1500" dirty="0">
                <a:ea typeface="ＭＳ Ｐゴシック" pitchFamily="-106" charset="-128"/>
                <a:cs typeface="ＭＳ Ｐゴシック" pitchFamily="-106" charset="-128"/>
              </a:rPr>
              <a:t>: Yes, for act utilitarianism and possibly no for rule utilitarianism </a:t>
            </a:r>
          </a:p>
          <a:p>
            <a:endParaRPr lang="en-US" sz="1500" dirty="0"/>
          </a:p>
        </p:txBody>
      </p:sp>
      <p:sp>
        <p:nvSpPr>
          <p:cNvPr id="5" name="Slide Number Placeholder 4"/>
          <p:cNvSpPr>
            <a:spLocks noGrp="1"/>
          </p:cNvSpPr>
          <p:nvPr>
            <p:ph type="sldNum" sz="quarter" idx="11"/>
          </p:nvPr>
        </p:nvSpPr>
        <p:spPr/>
        <p:txBody>
          <a:bodyPr/>
          <a:lstStyle/>
          <a:p>
            <a:pPr>
              <a:defRPr/>
            </a:pPr>
            <a:fld id="{0DF685E1-000B-FF46-B3AC-A509A8EDE44A}" type="slidenum">
              <a:rPr lang="de-DE" smtClean="0"/>
              <a:pPr>
                <a:defRPr/>
              </a:pPr>
              <a:t>16</a:t>
            </a:fld>
            <a:endParaRPr lang="de-DE"/>
          </a:p>
        </p:txBody>
      </p:sp>
      <p:cxnSp>
        <p:nvCxnSpPr>
          <p:cNvPr id="4" name="Straight Connector 3"/>
          <p:cNvCxnSpPr/>
          <p:nvPr/>
        </p:nvCxnSpPr>
        <p:spPr>
          <a:xfrm>
            <a:off x="556321" y="4142175"/>
            <a:ext cx="828092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4804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0DF685E1-000B-FF46-B3AC-A509A8EDE44A}" type="slidenum">
              <a:rPr lang="de-DE" smtClean="0"/>
              <a:pPr>
                <a:defRPr/>
              </a:pPr>
              <a:t>17</a:t>
            </a:fld>
            <a:endParaRPr lang="de-DE"/>
          </a:p>
        </p:txBody>
      </p:sp>
      <p:sp>
        <p:nvSpPr>
          <p:cNvPr id="32772" name="Rectangle 2"/>
          <p:cNvSpPr>
            <a:spLocks noGrp="1" noChangeArrowheads="1"/>
          </p:cNvSpPr>
          <p:nvPr>
            <p:ph type="title"/>
          </p:nvPr>
        </p:nvSpPr>
        <p:spPr>
          <a:xfrm>
            <a:off x="292963" y="230819"/>
            <a:ext cx="8251309" cy="1136650"/>
          </a:xfrm>
        </p:spPr>
        <p:txBody>
          <a:bodyPr/>
          <a:lstStyle/>
          <a:p>
            <a:pPr eaLnBrk="1" hangingPunct="1"/>
            <a:r>
              <a:rPr lang="en-US" sz="3600" b="1" dirty="0">
                <a:ea typeface="ＭＳ Ｐゴシック" pitchFamily="-106" charset="-128"/>
                <a:cs typeface="ＭＳ Ｐゴシック" pitchFamily="-106" charset="-128"/>
              </a:rPr>
              <a:t>Critique of the</a:t>
            </a:r>
            <a:br>
              <a:rPr lang="en-US" sz="3600" b="1" dirty="0">
                <a:ea typeface="ＭＳ Ｐゴシック" pitchFamily="-106" charset="-128"/>
                <a:cs typeface="ＭＳ Ｐゴシック" pitchFamily="-106" charset="-128"/>
              </a:rPr>
            </a:br>
            <a:r>
              <a:rPr lang="en-US" sz="3600" b="1" dirty="0">
                <a:ea typeface="ＭＳ Ｐゴシック" pitchFamily="-106" charset="-128"/>
                <a:cs typeface="ＭＳ Ｐゴシック" pitchFamily="-106" charset="-128"/>
              </a:rPr>
              <a:t>Kantian Theory</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type="body" idx="1"/>
          </p:nvPr>
        </p:nvSpPr>
        <p:spPr>
          <a:xfrm>
            <a:off x="363985" y="1700809"/>
            <a:ext cx="10053192" cy="4823817"/>
          </a:xfrm>
        </p:spPr>
        <p:txBody>
          <a:bodyPr/>
          <a:lstStyle/>
          <a:p>
            <a:pPr eaLnBrk="1" hangingPunct="1">
              <a:buClr>
                <a:schemeClr val="accent1"/>
              </a:buClr>
              <a:buSzPct val="80000"/>
              <a:buFont typeface=".AppleSDGothicNeoI-Regular" charset="-127"/>
              <a:buChar char="◼︎"/>
            </a:pPr>
            <a:r>
              <a:rPr lang="en-US" sz="2000" b="1" dirty="0">
                <a:ea typeface="ＭＳ Ｐゴシック" pitchFamily="-106" charset="-128"/>
                <a:cs typeface="ＭＳ Ｐゴシック" pitchFamily="-106" charset="-128"/>
              </a:rPr>
              <a:t>Critique: </a:t>
            </a:r>
            <a:r>
              <a:rPr lang="en-US" sz="2000" dirty="0">
                <a:ea typeface="ＭＳ Ｐゴシック" pitchFamily="-106" charset="-128"/>
                <a:cs typeface="ＭＳ Ｐゴシック" pitchFamily="-106" charset="-128"/>
              </a:rPr>
              <a:t>According to Kant all moral laws can be derived from the categorical imperative. But are all these laws form an unambiguous and consistent system of norms? </a:t>
            </a:r>
          </a:p>
          <a:p>
            <a:pPr lvl="1" eaLnBrk="1" hangingPunct="1">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Prima facie norms</a:t>
            </a:r>
            <a:r>
              <a:rPr lang="en-US" sz="2000" dirty="0">
                <a:ea typeface="ＭＳ Ｐゴシック" pitchFamily="-106" charset="-128"/>
                <a:cs typeface="ＭＳ Ｐゴシック" pitchFamily="-106" charset="-128"/>
              </a:rPr>
              <a:t>: Prima facie norms are the applicable norms, unless they are overruled by other more important norms that become evident when we take everything into consideration.</a:t>
            </a:r>
          </a:p>
          <a:p>
            <a:pPr eaLnBrk="1" hangingPunct="1">
              <a:buClr>
                <a:schemeClr val="accent1"/>
              </a:buClr>
              <a:buSzPct val="80000"/>
              <a:buFont typeface=".AppleSDGothicNeoI-Regular" charset="-127"/>
              <a:buChar char="◼︎"/>
            </a:pPr>
            <a:r>
              <a:rPr lang="en-US" sz="2000" b="1" dirty="0">
                <a:ea typeface="ＭＳ Ｐゴシック" pitchFamily="-106" charset="-128"/>
                <a:cs typeface="ＭＳ Ｐゴシック" pitchFamily="-106" charset="-128"/>
              </a:rPr>
              <a:t>Critique: </a:t>
            </a:r>
            <a:r>
              <a:rPr lang="en-US" sz="2000" dirty="0">
                <a:ea typeface="ＭＳ Ｐゴシック" pitchFamily="-106" charset="-128"/>
                <a:cs typeface="ＭＳ Ｐゴシック" pitchFamily="-106" charset="-128"/>
              </a:rPr>
              <a:t>Rigid adherence to moral rules can make people blind to the potential very negative consequences of their action.</a:t>
            </a:r>
          </a:p>
          <a:p>
            <a:pPr lvl="1" eaLnBrk="1" hangingPunct="1">
              <a:buSzPct val="80000"/>
              <a:buFont typeface=".AppleSDGothicNeoI-Regular" charset="-127"/>
              <a:buChar char="◼︎"/>
            </a:pPr>
            <a:r>
              <a:rPr lang="en-US" sz="2000" dirty="0">
                <a:ea typeface="ＭＳ Ｐゴシック" pitchFamily="-106" charset="-128"/>
                <a:cs typeface="ＭＳ Ｐゴシック" pitchFamily="-106" charset="-128"/>
              </a:rPr>
              <a:t>Unitarianism and Kantian theory can become diametrically opposed concerning the moral correctness of an action.</a:t>
            </a: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p:txBody>
      </p:sp>
      <p:sp>
        <p:nvSpPr>
          <p:cNvPr id="6" name="TextBox 5"/>
          <p:cNvSpPr txBox="1"/>
          <p:nvPr/>
        </p:nvSpPr>
        <p:spPr>
          <a:xfrm>
            <a:off x="7212621" y="971112"/>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385464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0DF685E1-000B-FF46-B3AC-A509A8EDE44A}" type="slidenum">
              <a:rPr lang="de-DE" smtClean="0"/>
              <a:pPr>
                <a:defRPr/>
              </a:pPr>
              <a:t>18</a:t>
            </a:fld>
            <a:endParaRPr lang="de-DE"/>
          </a:p>
        </p:txBody>
      </p:sp>
      <p:sp>
        <p:nvSpPr>
          <p:cNvPr id="32772" name="Rectangle 2"/>
          <p:cNvSpPr>
            <a:spLocks noGrp="1" noChangeArrowheads="1"/>
          </p:cNvSpPr>
          <p:nvPr>
            <p:ph type="title"/>
          </p:nvPr>
        </p:nvSpPr>
        <p:spPr>
          <a:xfrm>
            <a:off x="476481" y="316776"/>
            <a:ext cx="9412588" cy="1136650"/>
          </a:xfrm>
        </p:spPr>
        <p:txBody>
          <a:bodyPr/>
          <a:lstStyle/>
          <a:p>
            <a:pPr eaLnBrk="1" hangingPunct="1"/>
            <a:r>
              <a:rPr lang="en-US" sz="3600" b="1" dirty="0">
                <a:ea typeface="ＭＳ Ｐゴシック" pitchFamily="-106" charset="-128"/>
                <a:cs typeface="ＭＳ Ｐゴシック" pitchFamily="-106" charset="-128"/>
              </a:rPr>
              <a:t>The Good Life / </a:t>
            </a:r>
            <a:r>
              <a:rPr lang="en-US" sz="3600" b="1" i="1" dirty="0">
                <a:ea typeface="ＭＳ Ｐゴシック" pitchFamily="-106" charset="-128"/>
                <a:cs typeface="ＭＳ Ｐゴシック" pitchFamily="-106" charset="-128"/>
              </a:rPr>
              <a:t>Eudaimonia </a:t>
            </a:r>
            <a:br>
              <a:rPr lang="en-US" sz="3600" b="1" i="1" dirty="0">
                <a:ea typeface="ＭＳ Ｐゴシック" pitchFamily="-106" charset="-128"/>
                <a:cs typeface="ＭＳ Ｐゴシック" pitchFamily="-106" charset="-128"/>
              </a:rPr>
            </a:br>
            <a:r>
              <a:rPr lang="en-US" sz="3600" b="1" dirty="0">
                <a:ea typeface="ＭＳ Ｐゴシック" pitchFamily="-106" charset="-128"/>
                <a:cs typeface="ＭＳ Ｐゴシック" pitchFamily="-106" charset="-128"/>
              </a:rPr>
              <a:t>(Care Ethics)</a:t>
            </a:r>
          </a:p>
        </p:txBody>
      </p:sp>
      <p:sp>
        <p:nvSpPr>
          <p:cNvPr id="32773" name="Rectangle 3"/>
          <p:cNvSpPr>
            <a:spLocks noGrp="1" noChangeArrowheads="1"/>
          </p:cNvSpPr>
          <p:nvPr>
            <p:ph type="body" idx="1"/>
          </p:nvPr>
        </p:nvSpPr>
        <p:spPr>
          <a:xfrm>
            <a:off x="541539" y="1700809"/>
            <a:ext cx="9875638" cy="4823817"/>
          </a:xfrm>
        </p:spPr>
        <p:txBody>
          <a:bodyPr/>
          <a:lstStyle/>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The Good Life / </a:t>
            </a:r>
            <a:r>
              <a:rPr lang="en-US" sz="2000" b="1" i="1" dirty="0">
                <a:solidFill>
                  <a:schemeClr val="accent1"/>
                </a:solidFill>
                <a:ea typeface="ＭＳ Ｐゴシック" pitchFamily="-106" charset="-128"/>
                <a:cs typeface="ＭＳ Ｐゴシック" pitchFamily="-106" charset="-128"/>
              </a:rPr>
              <a:t>Eudaimonia (Aristotle 384-322 BC)</a:t>
            </a:r>
            <a:r>
              <a:rPr lang="en-US" sz="2000" dirty="0">
                <a:ea typeface="ＭＳ Ｐゴシック" pitchFamily="-106" charset="-128"/>
                <a:cs typeface="ＭＳ Ｐゴシック" pitchFamily="-106" charset="-128"/>
              </a:rPr>
              <a:t>: The highest good or </a:t>
            </a:r>
            <a:r>
              <a:rPr lang="en-US" sz="2000" i="1" dirty="0" err="1">
                <a:ea typeface="ＭＳ Ｐゴシック" pitchFamily="-106" charset="-128"/>
                <a:cs typeface="ＭＳ Ｐゴシック" pitchFamily="-106" charset="-128"/>
              </a:rPr>
              <a:t>eudaimonia</a:t>
            </a:r>
            <a:r>
              <a:rPr lang="en-US" sz="2000" dirty="0">
                <a:ea typeface="ＭＳ Ｐゴシック" pitchFamily="-106" charset="-128"/>
                <a:cs typeface="ＭＳ Ｐゴシック" pitchFamily="-106" charset="-128"/>
              </a:rPr>
              <a:t>: a state of being in which one realizes one’s unique human potential. According to Aristotle, the good life is the final goal of human action.</a:t>
            </a:r>
          </a:p>
          <a:p>
            <a:pPr eaLnBrk="1" hangingPunct="1">
              <a:buClr>
                <a:schemeClr val="accent1"/>
              </a:buClr>
              <a:buSzPct val="80000"/>
              <a:buFont typeface=".AppleSDGothicNeoI-Regular" charset="-127"/>
              <a:buChar char="◼︎"/>
            </a:pPr>
            <a:r>
              <a:rPr lang="en-US" sz="2000" dirty="0">
                <a:ea typeface="ＭＳ Ｐゴシック" pitchFamily="-106" charset="-128"/>
                <a:cs typeface="ＭＳ Ｐゴシック" pitchFamily="-106" charset="-128"/>
              </a:rPr>
              <a:t>Each moral virtue (also referred to as character virtue by Aristotle) holds a position of equilibrium according to Aristotle. A moral virtue is the middle course between two extremes of evil.</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Practical wisdom: </a:t>
            </a:r>
            <a:r>
              <a:rPr lang="en-US" sz="2000" dirty="0">
                <a:ea typeface="ＭＳ Ｐゴシック" pitchFamily="-106" charset="-128"/>
                <a:cs typeface="ＭＳ Ｐゴシック" pitchFamily="-106" charset="-128"/>
              </a:rPr>
              <a:t>The intellectual virtue that enables one to make the right choice for action. It consists in the ability to chose the right mean between two vices.</a:t>
            </a:r>
            <a:endParaRPr lang="en-US" sz="2000" b="1" i="1" dirty="0">
              <a:solidFill>
                <a:schemeClr val="accent1"/>
              </a:solidFill>
              <a:ea typeface="ＭＳ Ｐゴシック" pitchFamily="-106" charset="-128"/>
              <a:cs typeface="ＭＳ Ｐゴシック" pitchFamily="-106" charset="-128"/>
            </a:endParaRPr>
          </a:p>
          <a:p>
            <a:pPr lvl="1" eaLnBrk="1" hangingPunct="1">
              <a:buSzPct val="80000"/>
              <a:buFont typeface=".AppleSDGothicNeoI-Regular" charset="-127"/>
              <a:buChar char="◼︎"/>
            </a:pPr>
            <a:endParaRPr lang="en-US" sz="2000" dirty="0">
              <a:ea typeface="ＭＳ Ｐゴシック" pitchFamily="-106" charset="-128"/>
              <a:cs typeface="ＭＳ Ｐゴシック" pitchFamily="-106" charset="-128"/>
            </a:endParaRPr>
          </a:p>
          <a:p>
            <a:pPr lvl="1" eaLnBrk="1" hangingPunct="1">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p:txBody>
      </p:sp>
      <p:sp>
        <p:nvSpPr>
          <p:cNvPr id="6" name="TextBox 5"/>
          <p:cNvSpPr txBox="1"/>
          <p:nvPr/>
        </p:nvSpPr>
        <p:spPr>
          <a:xfrm>
            <a:off x="7257009" y="971112"/>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276393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11185864" y="6134470"/>
            <a:ext cx="855733" cy="376075"/>
          </a:xfrm>
        </p:spPr>
        <p:txBody>
          <a:bodyPr/>
          <a:lstStyle/>
          <a:p>
            <a:pPr>
              <a:defRPr/>
            </a:pPr>
            <a:fld id="{0DF685E1-000B-FF46-B3AC-A509A8EDE44A}" type="slidenum">
              <a:rPr lang="de-DE" smtClean="0"/>
              <a:pPr>
                <a:defRPr/>
              </a:pPr>
              <a:t>19</a:t>
            </a:fld>
            <a:endParaRPr lang="de-DE" dirty="0"/>
          </a:p>
        </p:txBody>
      </p:sp>
      <p:sp>
        <p:nvSpPr>
          <p:cNvPr id="32772" name="Rectangle 2"/>
          <p:cNvSpPr>
            <a:spLocks noGrp="1" noChangeArrowheads="1"/>
          </p:cNvSpPr>
          <p:nvPr>
            <p:ph type="title"/>
          </p:nvPr>
        </p:nvSpPr>
        <p:spPr>
          <a:xfrm>
            <a:off x="370235" y="221942"/>
            <a:ext cx="8174037" cy="1136650"/>
          </a:xfrm>
        </p:spPr>
        <p:txBody>
          <a:bodyPr/>
          <a:lstStyle/>
          <a:p>
            <a:pPr eaLnBrk="1" hangingPunct="1"/>
            <a:r>
              <a:rPr lang="en-US" sz="3600" b="1" dirty="0">
                <a:ea typeface="ＭＳ Ｐゴシック" pitchFamily="-106" charset="-128"/>
                <a:cs typeface="ＭＳ Ｐゴシック" pitchFamily="-106" charset="-128"/>
              </a:rPr>
              <a:t>Critiques of The Good Life</a:t>
            </a:r>
            <a:endParaRPr lang="en-US" sz="3600" b="1" i="1" dirty="0">
              <a:ea typeface="ＭＳ Ｐゴシック" pitchFamily="-106" charset="-128"/>
              <a:cs typeface="ＭＳ Ｐゴシック" pitchFamily="-106" charset="-128"/>
            </a:endParaRPr>
          </a:p>
        </p:txBody>
      </p:sp>
      <p:sp>
        <p:nvSpPr>
          <p:cNvPr id="32773" name="Rectangle 3"/>
          <p:cNvSpPr>
            <a:spLocks noGrp="1" noChangeArrowheads="1"/>
          </p:cNvSpPr>
          <p:nvPr>
            <p:ph type="body" idx="1"/>
          </p:nvPr>
        </p:nvSpPr>
        <p:spPr>
          <a:xfrm>
            <a:off x="370235" y="1700809"/>
            <a:ext cx="11259513" cy="3368341"/>
          </a:xfrm>
        </p:spPr>
        <p:txBody>
          <a:bodyPr/>
          <a:lstStyle/>
          <a:p>
            <a:pPr eaLnBrk="1" hangingPunct="1">
              <a:buClr>
                <a:schemeClr val="accent1"/>
              </a:buClr>
              <a:buSzPct val="80000"/>
              <a:buFont typeface=".AppleSDGothicNeoI-Regular" charset="-127"/>
              <a:buChar char="◼︎"/>
            </a:pPr>
            <a:r>
              <a:rPr lang="en-US" sz="2000" b="1" dirty="0">
                <a:ea typeface="ＭＳ Ｐゴシック" pitchFamily="-106" charset="-128"/>
                <a:cs typeface="ＭＳ Ｐゴシック" pitchFamily="-106" charset="-128"/>
              </a:rPr>
              <a:t>Critique-1</a:t>
            </a:r>
            <a:r>
              <a:rPr lang="en-US" sz="2000" dirty="0">
                <a:ea typeface="ＭＳ Ｐゴシック" pitchFamily="-106" charset="-128"/>
                <a:cs typeface="ＭＳ Ｐゴシック" pitchFamily="-106" charset="-128"/>
              </a:rPr>
              <a:t>: Virtue ethics are similar to the duty ethics as each virtue relates to a moral rule. However, it appears that not all obligations to act can be reduced to virtues and vice versa.</a:t>
            </a:r>
          </a:p>
          <a:p>
            <a:pPr eaLnBrk="1" hangingPunct="1">
              <a:buClr>
                <a:schemeClr val="accent1"/>
              </a:buClr>
              <a:buSzPct val="80000"/>
              <a:buFont typeface=".AppleSDGothicNeoI-Regular" charset="-127"/>
              <a:buChar char="◼︎"/>
            </a:pPr>
            <a:r>
              <a:rPr lang="en-US" sz="2000" b="1" dirty="0">
                <a:ea typeface="ＭＳ Ｐゴシック" pitchFamily="-106" charset="-128"/>
                <a:cs typeface="ＭＳ Ｐゴシック" pitchFamily="-106" charset="-128"/>
              </a:rPr>
              <a:t>Critique-2</a:t>
            </a:r>
            <a:r>
              <a:rPr lang="en-US" sz="2000" dirty="0">
                <a:ea typeface="ＭＳ Ｐゴシック" pitchFamily="-106" charset="-128"/>
                <a:cs typeface="ＭＳ Ｐゴシック" pitchFamily="-106" charset="-128"/>
              </a:rPr>
              <a:t>: Virtue ethics often does not give a clear clue about how to act while solving a case, in contrast with Unitarianism and Kantian ethics. But it can be argued that having the right virtues does </a:t>
            </a:r>
            <a:r>
              <a:rPr lang="en-US" sz="2000" b="1" dirty="0">
                <a:solidFill>
                  <a:schemeClr val="accent1"/>
                </a:solidFill>
                <a:ea typeface="ＭＳ Ｐゴシック" pitchFamily="-106" charset="-128"/>
                <a:cs typeface="ＭＳ Ｐゴシック" pitchFamily="-106" charset="-128"/>
              </a:rPr>
              <a:t>facilitate</a:t>
            </a:r>
            <a:r>
              <a:rPr lang="en-US" sz="2000" dirty="0">
                <a:solidFill>
                  <a:schemeClr val="accent1"/>
                </a:solidFill>
                <a:ea typeface="ＭＳ Ｐゴシック" pitchFamily="-106" charset="-128"/>
                <a:cs typeface="ＭＳ Ｐゴシック" pitchFamily="-106" charset="-128"/>
              </a:rPr>
              <a:t> </a:t>
            </a:r>
            <a:r>
              <a:rPr lang="en-US" sz="2000" dirty="0">
                <a:ea typeface="ＭＳ Ｐゴシック" pitchFamily="-106" charset="-128"/>
                <a:cs typeface="ＭＳ Ｐゴシック" pitchFamily="-106" charset="-128"/>
              </a:rPr>
              <a:t>responsible action.</a:t>
            </a:r>
          </a:p>
          <a:p>
            <a:pPr eaLnBrk="1" hangingPunct="1">
              <a:buClr>
                <a:schemeClr val="accent1"/>
              </a:buClr>
              <a:buSzPct val="80000"/>
              <a:buFont typeface=".AppleSDGothicNeoI-Regular" charset="-127"/>
              <a:buChar char="◼︎"/>
            </a:pPr>
            <a:r>
              <a:rPr lang="en-US" sz="2000" b="1" dirty="0">
                <a:ea typeface="ＭＳ Ｐゴシック" pitchFamily="-106" charset="-128"/>
                <a:cs typeface="ＭＳ Ｐゴシック" pitchFamily="-106" charset="-128"/>
              </a:rPr>
              <a:t>Critique-3</a:t>
            </a:r>
            <a:r>
              <a:rPr lang="en-US" sz="2000" dirty="0">
                <a:ea typeface="ＭＳ Ｐゴシック" pitchFamily="-106" charset="-128"/>
                <a:cs typeface="ＭＳ Ｐゴシック" pitchFamily="-106" charset="-128"/>
              </a:rPr>
              <a:t>: Can we declare a moral virtue to be good without any reservation? Kant’s example for this is a cold psychopath whose virtues (e.g., self-control) make him much more terrible than he would be without those virtues.</a:t>
            </a:r>
          </a:p>
          <a:p>
            <a:pPr lvl="1" eaLnBrk="1" hangingPunct="1">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p:txBody>
      </p:sp>
      <p:sp>
        <p:nvSpPr>
          <p:cNvPr id="6" name="TextBox 5"/>
          <p:cNvSpPr txBox="1"/>
          <p:nvPr/>
        </p:nvSpPr>
        <p:spPr>
          <a:xfrm>
            <a:off x="7126768" y="1043443"/>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
        <p:nvSpPr>
          <p:cNvPr id="8" name="TextBox 7">
            <a:extLst>
              <a:ext uri="{FF2B5EF4-FFF2-40B4-BE49-F238E27FC236}">
                <a16:creationId xmlns:a16="http://schemas.microsoft.com/office/drawing/2014/main" id="{9F48FDA9-BA41-4612-8FD5-ABFCE4C01878}"/>
              </a:ext>
            </a:extLst>
          </p:cNvPr>
          <p:cNvSpPr txBox="1"/>
          <p:nvPr/>
        </p:nvSpPr>
        <p:spPr bwMode="gray">
          <a:xfrm>
            <a:off x="2436920" y="5357184"/>
            <a:ext cx="6241002" cy="646331"/>
          </a:xfrm>
          <a:prstGeom prst="rect">
            <a:avLst/>
          </a:prstGeom>
          <a:solidFill>
            <a:schemeClr val="accent3">
              <a:lumMod val="20000"/>
              <a:lumOff val="80000"/>
            </a:schemeClr>
          </a:solidFill>
        </p:spPr>
        <p:txBody>
          <a:bodyPr wrap="square">
            <a:spAutoFit/>
          </a:bodyPr>
          <a:lstStyle/>
          <a:p>
            <a:pPr>
              <a:buClr>
                <a:schemeClr val="accent1"/>
              </a:buClr>
              <a:buSzPct val="80000"/>
            </a:pPr>
            <a:r>
              <a:rPr lang="en-US" sz="1800" b="1" dirty="0">
                <a:ea typeface="ＭＳ Ｐゴシック" pitchFamily="-106" charset="-128"/>
                <a:cs typeface="ＭＳ Ｐゴシック" pitchFamily="-106" charset="-128"/>
              </a:rPr>
              <a:t>However: </a:t>
            </a:r>
            <a:r>
              <a:rPr lang="en-US" sz="1800" dirty="0">
                <a:ea typeface="ＭＳ Ｐゴシック" pitchFamily="-106" charset="-128"/>
                <a:cs typeface="ＭＳ Ｐゴシック" pitchFamily="-106" charset="-128"/>
              </a:rPr>
              <a:t>professional codes of conduct often refer to some virtues.</a:t>
            </a:r>
          </a:p>
        </p:txBody>
      </p:sp>
    </p:spTree>
    <p:extLst>
      <p:ext uri="{BB962C8B-B14F-4D97-AF65-F5344CB8AC3E}">
        <p14:creationId xmlns:p14="http://schemas.microsoft.com/office/powerpoint/2010/main" val="1519230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52EAD-7F88-4BB9-A8E0-32ACDF034DC0}"/>
              </a:ext>
            </a:extLst>
          </p:cNvPr>
          <p:cNvSpPr>
            <a:spLocks noGrp="1"/>
          </p:cNvSpPr>
          <p:nvPr>
            <p:ph type="ctrTitle"/>
          </p:nvPr>
        </p:nvSpPr>
        <p:spPr>
          <a:xfrm>
            <a:off x="2305236" y="1411213"/>
            <a:ext cx="7300404" cy="3364491"/>
          </a:xfrm>
        </p:spPr>
        <p:txBody>
          <a:bodyPr>
            <a:noAutofit/>
          </a:bodyPr>
          <a:lstStyle/>
          <a:p>
            <a:r>
              <a:rPr lang="en-US" altLang="x-none" sz="1600" dirty="0">
                <a:ea typeface="ＭＳ Ｐゴシック" charset="-128"/>
              </a:rPr>
              <a:t>Winter Term 21/22</a:t>
            </a:r>
            <a:br>
              <a:rPr lang="en-US" altLang="x-none" sz="1600" dirty="0">
                <a:ea typeface="ＭＳ Ｐゴシック" charset="-128"/>
              </a:rPr>
            </a:br>
            <a:r>
              <a:rPr lang="en-US" sz="3200" b="1" dirty="0"/>
              <a:t>Artificial Intelligence, Ethics &amp; Engineering</a:t>
            </a:r>
            <a:br>
              <a:rPr lang="en-US" sz="3200" b="1" dirty="0"/>
            </a:br>
            <a:br>
              <a:rPr lang="en-US" sz="3200" dirty="0"/>
            </a:br>
            <a:r>
              <a:rPr lang="en-US" sz="3200" b="1" dirty="0"/>
              <a:t>Lecture-4: Introduction to Ethics Theories</a:t>
            </a:r>
            <a:endParaRPr lang="en-US" sz="3200" dirty="0"/>
          </a:p>
        </p:txBody>
      </p:sp>
      <p:sp>
        <p:nvSpPr>
          <p:cNvPr id="3" name="Subtitle 2">
            <a:extLst>
              <a:ext uri="{FF2B5EF4-FFF2-40B4-BE49-F238E27FC236}">
                <a16:creationId xmlns:a16="http://schemas.microsoft.com/office/drawing/2014/main" id="{FAAC66FE-098C-478E-A45A-7469400A3BF8}"/>
              </a:ext>
            </a:extLst>
          </p:cNvPr>
          <p:cNvSpPr>
            <a:spLocks noGrp="1"/>
          </p:cNvSpPr>
          <p:nvPr>
            <p:ph type="subTitle" idx="1"/>
          </p:nvPr>
        </p:nvSpPr>
        <p:spPr>
          <a:xfrm>
            <a:off x="1524000" y="4907756"/>
            <a:ext cx="9144000" cy="1655762"/>
          </a:xfrm>
        </p:spPr>
        <p:txBody>
          <a:bodyPr/>
          <a:lstStyle/>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Prof. Dr. Holger Giese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3"/>
              </a:rPr>
              <a:t>holger.giese@hpi.uni-potsdam.de)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a:t>
            </a:r>
          </a:p>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Christian Medeiros Adriano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4"/>
              </a:rPr>
              <a:t>christian.adriano@hpi.de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 </a:t>
            </a:r>
            <a:r>
              <a:rPr kumimoji="0" lang="en-US" altLang="x-none" sz="1600" b="1" i="0" u="none" strike="noStrike" kern="1200" cap="none" spc="0" normalizeH="0" baseline="0" noProof="0" dirty="0">
                <a:ln>
                  <a:noFill/>
                </a:ln>
                <a:solidFill>
                  <a:srgbClr val="323232"/>
                </a:solidFill>
                <a:effectLst/>
                <a:uLnTx/>
                <a:uFillTx/>
                <a:latin typeface="Verdana"/>
                <a:ea typeface="ＭＳ Ｐゴシック" charset="-128"/>
                <a:cs typeface="+mn-cs"/>
              </a:rPr>
              <a:t>“Chris”</a:t>
            </a:r>
            <a:endPar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endParaRPr>
          </a:p>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Christian Z</a:t>
            </a:r>
            <a:r>
              <a:rPr kumimoji="0" lang="de-DE" altLang="x-none" sz="1600" b="0" i="0" u="none" strike="noStrike" kern="1200" cap="none" spc="0" normalizeH="0" baseline="0" noProof="0" dirty="0" err="1">
                <a:ln>
                  <a:noFill/>
                </a:ln>
                <a:solidFill>
                  <a:srgbClr val="323232"/>
                </a:solidFill>
                <a:effectLst/>
                <a:uLnTx/>
                <a:uFillTx/>
                <a:latin typeface="Verdana"/>
                <a:ea typeface="ＭＳ Ｐゴシック" charset="-128"/>
                <a:cs typeface="+mn-cs"/>
              </a:rPr>
              <a:t>öllner</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5"/>
              </a:rPr>
              <a:t>Christian.zoellner@hpi.de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a:t>
            </a:r>
          </a:p>
          <a:p>
            <a:endParaRPr lang="en-US" dirty="0"/>
          </a:p>
        </p:txBody>
      </p:sp>
      <p:sp>
        <p:nvSpPr>
          <p:cNvPr id="4" name="Slide Number Placeholder 3">
            <a:extLst>
              <a:ext uri="{FF2B5EF4-FFF2-40B4-BE49-F238E27FC236}">
                <a16:creationId xmlns:a16="http://schemas.microsoft.com/office/drawing/2014/main" id="{E98E4445-B9A3-412B-8C72-2D279B2D7325}"/>
              </a:ext>
            </a:extLst>
          </p:cNvPr>
          <p:cNvSpPr>
            <a:spLocks noGrp="1"/>
          </p:cNvSpPr>
          <p:nvPr>
            <p:ph type="sldNum" sz="quarter" idx="12"/>
          </p:nvPr>
        </p:nvSpPr>
        <p:spPr/>
        <p:txBody>
          <a:bodyPr/>
          <a:lstStyle/>
          <a:p>
            <a:fld id="{477C7578-46E3-4DC5-9844-CB06902B4F72}" type="slidenum">
              <a:rPr lang="en-US" smtClean="0"/>
              <a:t>2</a:t>
            </a:fld>
            <a:endParaRPr lang="en-US"/>
          </a:p>
        </p:txBody>
      </p:sp>
    </p:spTree>
    <p:extLst>
      <p:ext uri="{BB962C8B-B14F-4D97-AF65-F5344CB8AC3E}">
        <p14:creationId xmlns:p14="http://schemas.microsoft.com/office/powerpoint/2010/main" val="109778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0DF685E1-000B-FF46-B3AC-A509A8EDE44A}" type="slidenum">
              <a:rPr lang="de-DE" smtClean="0"/>
              <a:pPr>
                <a:defRPr/>
              </a:pPr>
              <a:t>20</a:t>
            </a:fld>
            <a:endParaRPr lang="de-DE"/>
          </a:p>
        </p:txBody>
      </p:sp>
      <p:sp>
        <p:nvSpPr>
          <p:cNvPr id="32772" name="Rectangle 2"/>
          <p:cNvSpPr>
            <a:spLocks noGrp="1" noChangeArrowheads="1"/>
          </p:cNvSpPr>
          <p:nvPr>
            <p:ph type="title"/>
          </p:nvPr>
        </p:nvSpPr>
        <p:spPr>
          <a:xfrm>
            <a:off x="396583" y="332656"/>
            <a:ext cx="9839370" cy="1136650"/>
          </a:xfrm>
        </p:spPr>
        <p:txBody>
          <a:bodyPr/>
          <a:lstStyle/>
          <a:p>
            <a:pPr eaLnBrk="1" hangingPunct="1"/>
            <a:r>
              <a:rPr lang="en-US" sz="3600" b="1" dirty="0">
                <a:ea typeface="ＭＳ Ｐゴシック" pitchFamily="-106" charset="-128"/>
                <a:cs typeface="ＭＳ Ｐゴシック" pitchFamily="-106" charset="-128"/>
              </a:rPr>
              <a:t>Social Ethics of Engineering</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type="body" idx="1"/>
          </p:nvPr>
        </p:nvSpPr>
        <p:spPr>
          <a:xfrm>
            <a:off x="582257" y="1733720"/>
            <a:ext cx="9653696" cy="4895825"/>
          </a:xfrm>
        </p:spPr>
        <p:txBody>
          <a:bodyPr/>
          <a:lstStyle/>
          <a:p>
            <a:pPr eaLnBrk="1" hangingPunct="1">
              <a:buClr>
                <a:schemeClr val="accent1"/>
              </a:buClr>
              <a:buSzPct val="80000"/>
            </a:pPr>
            <a:r>
              <a:rPr lang="en-US" sz="1600" b="1" dirty="0">
                <a:solidFill>
                  <a:schemeClr val="accent1"/>
                </a:solidFill>
                <a:ea typeface="ＭＳ Ｐゴシック" pitchFamily="-106" charset="-128"/>
                <a:cs typeface="ＭＳ Ｐゴシック" pitchFamily="-106" charset="-128"/>
              </a:rPr>
              <a:t>Social Ethics of Engineering</a:t>
            </a:r>
            <a:r>
              <a:rPr lang="en-US" sz="1600" dirty="0">
                <a:ea typeface="ＭＳ Ｐゴシック" pitchFamily="-106" charset="-128"/>
                <a:cs typeface="ＭＳ Ｐゴシック" pitchFamily="-106" charset="-128"/>
              </a:rPr>
              <a:t>: An approach to </a:t>
            </a:r>
            <a:r>
              <a:rPr lang="en-US" sz="1600" b="1" dirty="0">
                <a:solidFill>
                  <a:schemeClr val="accent1"/>
                </a:solidFill>
                <a:ea typeface="ＭＳ Ｐゴシック" pitchFamily="-106" charset="-128"/>
                <a:cs typeface="ＭＳ Ｐゴシック" pitchFamily="-106" charset="-128"/>
              </a:rPr>
              <a:t>care ethics </a:t>
            </a:r>
            <a:r>
              <a:rPr lang="en-US" sz="1600" dirty="0">
                <a:ea typeface="ＭＳ Ｐゴシック" pitchFamily="-106" charset="-128"/>
                <a:cs typeface="ＭＳ Ｐゴシック" pitchFamily="-106" charset="-128"/>
              </a:rPr>
              <a:t>for engineering that focusses on the social arrangements in engineering rather than on individual decisions. If these social arrangements meet certain procedural norms the resulting decisions are considered </a:t>
            </a:r>
            <a:r>
              <a:rPr lang="en-US" sz="1600" b="1" dirty="0">
                <a:ea typeface="ＭＳ Ｐゴシック" pitchFamily="-106" charset="-128"/>
                <a:cs typeface="ＭＳ Ｐゴシック" pitchFamily="-106" charset="-128"/>
              </a:rPr>
              <a:t>acceptable</a:t>
            </a:r>
            <a:r>
              <a:rPr lang="en-US" sz="1600" dirty="0">
                <a:ea typeface="ＭＳ Ｐゴシック" pitchFamily="-106" charset="-128"/>
                <a:cs typeface="ＭＳ Ｐゴシック" pitchFamily="-106" charset="-128"/>
              </a:rPr>
              <a:t>.</a:t>
            </a:r>
          </a:p>
          <a:p>
            <a:pPr eaLnBrk="1" hangingPunct="1">
              <a:buClr>
                <a:schemeClr val="accent1"/>
              </a:buClr>
              <a:buSzPct val="80000"/>
              <a:buFont typeface=".AppleSDGothicNeoI-Regular" charset="-127"/>
              <a:buChar char="◼︎"/>
            </a:pPr>
            <a:r>
              <a:rPr lang="en-US" sz="1600" dirty="0">
                <a:ea typeface="ＭＳ Ｐゴシック" pitchFamily="-106" charset="-128"/>
                <a:cs typeface="ＭＳ Ｐゴシック" pitchFamily="-106" charset="-128"/>
              </a:rPr>
              <a:t>Norms of engagement for the participation of engineers in groups, processes, involving both engineers and non-engineers:</a:t>
            </a:r>
          </a:p>
          <a:p>
            <a:pPr lvl="1" eaLnBrk="1" hangingPunct="1">
              <a:buSzPct val="80000"/>
              <a:buFont typeface=".AppleSDGothicNeoI-Regular" charset="-127"/>
              <a:buChar char="◼︎"/>
            </a:pPr>
            <a:r>
              <a:rPr lang="en-US" sz="1600" dirty="0">
                <a:ea typeface="ＭＳ Ｐゴシック" pitchFamily="-106" charset="-128"/>
                <a:cs typeface="ＭＳ Ｐゴシック" pitchFamily="-106" charset="-128"/>
              </a:rPr>
              <a:t>Competency,</a:t>
            </a:r>
          </a:p>
          <a:p>
            <a:pPr lvl="1" eaLnBrk="1" hangingPunct="1">
              <a:buSzPct val="80000"/>
              <a:buFont typeface=".AppleSDGothicNeoI-Regular" charset="-127"/>
              <a:buChar char="◼︎"/>
            </a:pPr>
            <a:r>
              <a:rPr lang="en-US" sz="1600" dirty="0">
                <a:ea typeface="ＭＳ Ｐゴシック" pitchFamily="-106" charset="-128"/>
                <a:cs typeface="ＭＳ Ｐゴシック" pitchFamily="-106" charset="-128"/>
              </a:rPr>
              <a:t>Cognizance (requiring interdisciplinary skills and breath built in the group)</a:t>
            </a:r>
          </a:p>
          <a:p>
            <a:pPr lvl="1" eaLnBrk="1" hangingPunct="1">
              <a:buSzPct val="80000"/>
              <a:buFont typeface=".AppleSDGothicNeoI-Regular" charset="-127"/>
              <a:buChar char="◼︎"/>
            </a:pPr>
            <a:r>
              <a:rPr lang="en-US" sz="1600" dirty="0">
                <a:ea typeface="ＭＳ Ｐゴシック" pitchFamily="-106" charset="-128"/>
                <a:cs typeface="ＭＳ Ｐゴシック" pitchFamily="-106" charset="-128"/>
              </a:rPr>
              <a:t>Democratic information flow,</a:t>
            </a:r>
          </a:p>
          <a:p>
            <a:pPr lvl="1" eaLnBrk="1" hangingPunct="1">
              <a:buSzPct val="80000"/>
              <a:buFont typeface=".AppleSDGothicNeoI-Regular" charset="-127"/>
              <a:buChar char="◼︎"/>
            </a:pPr>
            <a:r>
              <a:rPr lang="en-US" sz="1600" dirty="0">
                <a:ea typeface="ＭＳ Ｐゴシック" pitchFamily="-106" charset="-128"/>
                <a:cs typeface="ＭＳ Ｐゴシック" pitchFamily="-106" charset="-128"/>
              </a:rPr>
              <a:t>Democratic teams,</a:t>
            </a:r>
          </a:p>
          <a:p>
            <a:pPr lvl="1" eaLnBrk="1" hangingPunct="1">
              <a:buSzPct val="80000"/>
              <a:buFont typeface=".AppleSDGothicNeoI-Regular" charset="-127"/>
              <a:buChar char="◼︎"/>
            </a:pPr>
            <a:r>
              <a:rPr lang="en-US" sz="1600" dirty="0">
                <a:ea typeface="ＭＳ Ｐゴシック" pitchFamily="-106" charset="-128"/>
                <a:cs typeface="ＭＳ Ｐゴシック" pitchFamily="-106" charset="-128"/>
              </a:rPr>
              <a:t>Service-orientation,</a:t>
            </a:r>
          </a:p>
          <a:p>
            <a:pPr lvl="1" eaLnBrk="1" hangingPunct="1">
              <a:buSzPct val="80000"/>
              <a:buFont typeface=".AppleSDGothicNeoI-Regular" charset="-127"/>
              <a:buChar char="◼︎"/>
            </a:pPr>
            <a:r>
              <a:rPr lang="en-US" sz="1600" dirty="0">
                <a:ea typeface="ＭＳ Ｐゴシック" pitchFamily="-106" charset="-128"/>
                <a:cs typeface="ＭＳ Ｐゴシック" pitchFamily="-106" charset="-128"/>
              </a:rPr>
              <a:t>Diversity, </a:t>
            </a:r>
          </a:p>
          <a:p>
            <a:pPr lvl="1" eaLnBrk="1" hangingPunct="1">
              <a:buSzPct val="80000"/>
              <a:buFont typeface=".AppleSDGothicNeoI-Regular" charset="-127"/>
              <a:buChar char="◼︎"/>
            </a:pPr>
            <a:r>
              <a:rPr lang="en-US" sz="1600" dirty="0">
                <a:ea typeface="ＭＳ Ｐゴシック" pitchFamily="-106" charset="-128"/>
                <a:cs typeface="ＭＳ Ｐゴシック" pitchFamily="-106" charset="-128"/>
              </a:rPr>
              <a:t>Cooperativeness,</a:t>
            </a:r>
          </a:p>
          <a:p>
            <a:pPr lvl="1" eaLnBrk="1" hangingPunct="1">
              <a:buSzPct val="80000"/>
              <a:buFont typeface=".AppleSDGothicNeoI-Regular" charset="-127"/>
              <a:buChar char="◼︎"/>
            </a:pPr>
            <a:r>
              <a:rPr lang="en-US" sz="1600" dirty="0">
                <a:ea typeface="ＭＳ Ｐゴシック" pitchFamily="-106" charset="-128"/>
                <a:cs typeface="ＭＳ Ｐゴシック" pitchFamily="-106" charset="-128"/>
              </a:rPr>
              <a:t>Creativity, and</a:t>
            </a:r>
          </a:p>
          <a:p>
            <a:pPr lvl="1" eaLnBrk="1" hangingPunct="1">
              <a:buSzPct val="80000"/>
              <a:buFont typeface=".AppleSDGothicNeoI-Regular" charset="-127"/>
              <a:buChar char="◼︎"/>
            </a:pPr>
            <a:r>
              <a:rPr lang="en-US" sz="1600" dirty="0">
                <a:ea typeface="ＭＳ Ｐゴシック" pitchFamily="-106" charset="-128"/>
                <a:cs typeface="ＭＳ Ｐゴシック" pitchFamily="-106" charset="-128"/>
              </a:rPr>
              <a:t>Project management skills.</a:t>
            </a:r>
          </a:p>
          <a:p>
            <a:pPr lvl="1" eaLnBrk="1" hangingPunct="1">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p:txBody>
      </p:sp>
      <p:sp>
        <p:nvSpPr>
          <p:cNvPr id="6" name="TextBox 5"/>
          <p:cNvSpPr txBox="1"/>
          <p:nvPr/>
        </p:nvSpPr>
        <p:spPr>
          <a:xfrm>
            <a:off x="7400946" y="1364388"/>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
        <p:nvSpPr>
          <p:cNvPr id="7" name="Rectangle 3"/>
          <p:cNvSpPr txBox="1">
            <a:spLocks noChangeArrowheads="1"/>
          </p:cNvSpPr>
          <p:nvPr/>
        </p:nvSpPr>
        <p:spPr bwMode="auto">
          <a:xfrm>
            <a:off x="5003061" y="4437113"/>
            <a:ext cx="4392488" cy="2016224"/>
          </a:xfrm>
          <a:prstGeom prst="rect">
            <a:avLst/>
          </a:prstGeom>
          <a:solidFill>
            <a:schemeClr val="accent3">
              <a:lumMod val="20000"/>
              <a:lumOff val="80000"/>
            </a:schemeClr>
          </a:solidFill>
          <a:ln>
            <a:noFill/>
          </a:ln>
          <a:extLs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342900" indent="-342900" algn="l" rtl="0" eaLnBrk="0" fontAlgn="base" hangingPunct="0">
              <a:lnSpc>
                <a:spcPct val="115000"/>
              </a:lnSpc>
              <a:spcBef>
                <a:spcPct val="30000"/>
              </a:spcBef>
              <a:spcAft>
                <a:spcPct val="0"/>
              </a:spcAft>
              <a:defRPr>
                <a:solidFill>
                  <a:schemeClr val="tx1"/>
                </a:solidFill>
                <a:latin typeface="+mn-lt"/>
                <a:ea typeface="ＭＳ Ｐゴシック" pitchFamily="-112" charset="-128"/>
                <a:cs typeface="ＭＳ Ｐゴシック" pitchFamily="-112" charset="-128"/>
              </a:defRPr>
            </a:lvl1pPr>
            <a:lvl2pPr marL="442913" indent="-263525" algn="l" rtl="0" eaLnBrk="0" fontAlgn="base" hangingPunct="0">
              <a:lnSpc>
                <a:spcPct val="115000"/>
              </a:lnSpc>
              <a:spcBef>
                <a:spcPct val="30000"/>
              </a:spcBef>
              <a:spcAft>
                <a:spcPct val="0"/>
              </a:spcAft>
              <a:buClr>
                <a:schemeClr val="accent1"/>
              </a:buClr>
              <a:buFont typeface="Arial" charset="0"/>
              <a:buChar char="■"/>
              <a:defRPr>
                <a:solidFill>
                  <a:schemeClr val="tx1"/>
                </a:solidFill>
                <a:latin typeface="+mn-lt"/>
                <a:ea typeface="ＭＳ Ｐゴシック" pitchFamily="-112" charset="-128"/>
              </a:defRPr>
            </a:lvl2pPr>
            <a:lvl3pPr marL="893763" indent="-261938" algn="l" rtl="0" eaLnBrk="0" fontAlgn="base" hangingPunct="0">
              <a:lnSpc>
                <a:spcPct val="115000"/>
              </a:lnSpc>
              <a:spcBef>
                <a:spcPct val="30000"/>
              </a:spcBef>
              <a:spcAft>
                <a:spcPct val="0"/>
              </a:spcAft>
              <a:buClr>
                <a:schemeClr val="accent1"/>
              </a:buClr>
              <a:buFont typeface="Arial" charset="0"/>
              <a:buChar char="□"/>
              <a:defRPr>
                <a:solidFill>
                  <a:schemeClr val="tx1"/>
                </a:solidFill>
                <a:latin typeface="+mn-lt"/>
                <a:ea typeface="ＭＳ Ｐゴシック" pitchFamily="-112" charset="-128"/>
              </a:defRPr>
            </a:lvl3pPr>
            <a:lvl4pPr marL="1643063" indent="-228600" algn="l" rtl="0" eaLnBrk="0" fontAlgn="base" hangingPunct="0">
              <a:spcBef>
                <a:spcPct val="20000"/>
              </a:spcBef>
              <a:spcAft>
                <a:spcPct val="0"/>
              </a:spcAft>
              <a:buChar char="–"/>
              <a:defRPr>
                <a:solidFill>
                  <a:schemeClr val="tx1"/>
                </a:solidFill>
                <a:latin typeface="+mn-lt"/>
                <a:ea typeface="ＭＳ Ｐゴシック" pitchFamily="-112" charset="-128"/>
              </a:defRPr>
            </a:lvl4pPr>
            <a:lvl5pPr marL="2057400" indent="-228600" algn="l" rtl="0" eaLnBrk="0" fontAlgn="base" hangingPunct="0">
              <a:spcBef>
                <a:spcPct val="20000"/>
              </a:spcBef>
              <a:spcAft>
                <a:spcPct val="0"/>
              </a:spcAft>
              <a:buChar char="»"/>
              <a:defRPr>
                <a:solidFill>
                  <a:schemeClr val="tx1"/>
                </a:solidFill>
                <a:latin typeface="+mn-lt"/>
                <a:ea typeface="ＭＳ Ｐゴシック" pitchFamily="-112" charset="-128"/>
              </a:defRPr>
            </a:lvl5pPr>
            <a:lvl6pPr marL="2514600" indent="-228600" algn="l" rtl="0" fontAlgn="base">
              <a:spcBef>
                <a:spcPct val="20000"/>
              </a:spcBef>
              <a:spcAft>
                <a:spcPct val="0"/>
              </a:spcAft>
              <a:buChar char="»"/>
              <a:defRPr>
                <a:solidFill>
                  <a:schemeClr val="tx1"/>
                </a:solidFill>
                <a:latin typeface="+mn-lt"/>
                <a:ea typeface="ＭＳ Ｐゴシック" pitchFamily="-112" charset="-128"/>
              </a:defRPr>
            </a:lvl6pPr>
            <a:lvl7pPr marL="2971800" indent="-228600" algn="l" rtl="0" fontAlgn="base">
              <a:spcBef>
                <a:spcPct val="20000"/>
              </a:spcBef>
              <a:spcAft>
                <a:spcPct val="0"/>
              </a:spcAft>
              <a:buChar char="»"/>
              <a:defRPr>
                <a:solidFill>
                  <a:schemeClr val="tx1"/>
                </a:solidFill>
                <a:latin typeface="+mn-lt"/>
                <a:ea typeface="ＭＳ Ｐゴシック" pitchFamily="-112" charset="-128"/>
              </a:defRPr>
            </a:lvl7pPr>
            <a:lvl8pPr marL="3429000" indent="-228600" algn="l" rtl="0" fontAlgn="base">
              <a:spcBef>
                <a:spcPct val="20000"/>
              </a:spcBef>
              <a:spcAft>
                <a:spcPct val="0"/>
              </a:spcAft>
              <a:buChar char="»"/>
              <a:defRPr>
                <a:solidFill>
                  <a:schemeClr val="tx1"/>
                </a:solidFill>
                <a:latin typeface="+mn-lt"/>
                <a:ea typeface="ＭＳ Ｐゴシック" pitchFamily="-112" charset="-128"/>
              </a:defRPr>
            </a:lvl8pPr>
            <a:lvl9pPr marL="3886200" indent="-228600" algn="l" rtl="0" fontAlgn="base">
              <a:spcBef>
                <a:spcPct val="20000"/>
              </a:spcBef>
              <a:spcAft>
                <a:spcPct val="0"/>
              </a:spcAft>
              <a:buChar char="»"/>
              <a:defRPr>
                <a:solidFill>
                  <a:schemeClr val="tx1"/>
                </a:solidFill>
                <a:latin typeface="+mn-lt"/>
                <a:ea typeface="ＭＳ Ｐゴシック" pitchFamily="-112" charset="-128"/>
              </a:defRPr>
            </a:lvl9pPr>
          </a:lstStyle>
          <a:p>
            <a:pPr eaLnBrk="1" hangingPunct="1">
              <a:buClr>
                <a:schemeClr val="accent1"/>
              </a:buClr>
              <a:buSzPct val="80000"/>
              <a:buFont typeface=".AppleSDGothicNeoI-Regular" charset="-127"/>
              <a:buChar char="◼︎"/>
            </a:pPr>
            <a:r>
              <a:rPr lang="en-US" sz="1600" kern="0" dirty="0">
                <a:ea typeface="ＭＳ Ｐゴシック" pitchFamily="-106" charset="-128"/>
                <a:cs typeface="ＭＳ Ｐゴシック" pitchFamily="-106" charset="-128"/>
              </a:rPr>
              <a:t>Emphasize care (e.g., for safety and sustainability)</a:t>
            </a:r>
          </a:p>
          <a:p>
            <a:pPr eaLnBrk="1" hangingPunct="1">
              <a:buClr>
                <a:schemeClr val="accent1"/>
              </a:buClr>
              <a:buSzPct val="80000"/>
              <a:buFont typeface=".AppleSDGothicNeoI-Regular" charset="-127"/>
              <a:buChar char="◼︎"/>
            </a:pPr>
            <a:r>
              <a:rPr lang="en-US" sz="1600" kern="0" dirty="0">
                <a:ea typeface="ＭＳ Ｐゴシック" pitchFamily="-106" charset="-128"/>
                <a:cs typeface="ＭＳ Ｐゴシック" pitchFamily="-106" charset="-128"/>
              </a:rPr>
              <a:t>Norms of engagement are rather similar to virtues, but  the are understood at the </a:t>
            </a:r>
            <a:r>
              <a:rPr lang="en-US" sz="1600" b="1" kern="0" dirty="0">
                <a:ea typeface="ＭＳ Ｐゴシック" pitchFamily="-106" charset="-128"/>
                <a:cs typeface="ＭＳ Ｐゴシック" pitchFamily="-106" charset="-128"/>
              </a:rPr>
              <a:t>level of the group processes</a:t>
            </a:r>
            <a:r>
              <a:rPr lang="en-US" sz="1600" kern="0" dirty="0">
                <a:ea typeface="ＭＳ Ｐゴシック" pitchFamily="-106" charset="-128"/>
                <a:cs typeface="ＭＳ Ｐゴシック" pitchFamily="-106" charset="-128"/>
              </a:rPr>
              <a:t> and </a:t>
            </a:r>
            <a:r>
              <a:rPr lang="en-US" sz="1600" b="1" kern="0" dirty="0">
                <a:ea typeface="ＭＳ Ｐゴシック" pitchFamily="-106" charset="-128"/>
                <a:cs typeface="ＭＳ Ｐゴシック" pitchFamily="-106" charset="-128"/>
              </a:rPr>
              <a:t>social engagement </a:t>
            </a:r>
            <a:r>
              <a:rPr lang="en-US" sz="1600" kern="0" dirty="0">
                <a:ea typeface="ＭＳ Ｐゴシック" pitchFamily="-106" charset="-128"/>
                <a:cs typeface="ＭＳ Ｐゴシック" pitchFamily="-106" charset="-128"/>
              </a:rPr>
              <a:t>and not as individual character traits.</a:t>
            </a:r>
          </a:p>
          <a:p>
            <a:pPr eaLnBrk="1" hangingPunct="1">
              <a:buClr>
                <a:schemeClr val="accent1"/>
              </a:buClr>
              <a:buSzPct val="80000"/>
              <a:buFont typeface=".AppleSDGothicNeoI-Regular" charset="-127"/>
              <a:buChar char="◼︎"/>
            </a:pPr>
            <a:endParaRPr lang="en-US" sz="1600" kern="0" dirty="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670432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11496583" y="6253857"/>
            <a:ext cx="571647" cy="363984"/>
          </a:xfrm>
        </p:spPr>
        <p:txBody>
          <a:bodyPr/>
          <a:lstStyle/>
          <a:p>
            <a:pPr>
              <a:defRPr/>
            </a:pPr>
            <a:fld id="{0DF685E1-000B-FF46-B3AC-A509A8EDE44A}" type="slidenum">
              <a:rPr lang="de-DE" smtClean="0"/>
              <a:pPr>
                <a:defRPr/>
              </a:pPr>
              <a:t>21</a:t>
            </a:fld>
            <a:endParaRPr lang="de-DE" dirty="0"/>
          </a:p>
        </p:txBody>
      </p:sp>
      <p:sp>
        <p:nvSpPr>
          <p:cNvPr id="32772" name="Rectangle 2"/>
          <p:cNvSpPr>
            <a:spLocks noGrp="1" noChangeArrowheads="1"/>
          </p:cNvSpPr>
          <p:nvPr>
            <p:ph type="title"/>
          </p:nvPr>
        </p:nvSpPr>
        <p:spPr>
          <a:xfrm>
            <a:off x="405460" y="220314"/>
            <a:ext cx="8534354" cy="1136650"/>
          </a:xfrm>
        </p:spPr>
        <p:txBody>
          <a:bodyPr/>
          <a:lstStyle/>
          <a:p>
            <a:pPr eaLnBrk="1" hangingPunct="1"/>
            <a:r>
              <a:rPr lang="en-US" sz="3600" b="1" dirty="0">
                <a:ea typeface="ＭＳ Ｐゴシック" pitchFamily="-106" charset="-128"/>
                <a:cs typeface="ＭＳ Ｐゴシック" pitchFamily="-106" charset="-128"/>
              </a:rPr>
              <a:t>Critiques of Care Ethics</a:t>
            </a:r>
            <a:endParaRPr lang="en-US" sz="3600" b="1" i="1" dirty="0">
              <a:ea typeface="ＭＳ Ｐゴシック" pitchFamily="-106" charset="-128"/>
              <a:cs typeface="ＭＳ Ｐゴシック" pitchFamily="-106" charset="-128"/>
            </a:endParaRPr>
          </a:p>
        </p:txBody>
      </p:sp>
      <p:sp>
        <p:nvSpPr>
          <p:cNvPr id="32773" name="Rectangle 3"/>
          <p:cNvSpPr>
            <a:spLocks noGrp="1" noChangeArrowheads="1"/>
          </p:cNvSpPr>
          <p:nvPr>
            <p:ph type="body" idx="1"/>
          </p:nvPr>
        </p:nvSpPr>
        <p:spPr>
          <a:xfrm>
            <a:off x="532661" y="1612032"/>
            <a:ext cx="10963922" cy="4823817"/>
          </a:xfrm>
        </p:spPr>
        <p:txBody>
          <a:bodyPr/>
          <a:lstStyle/>
          <a:p>
            <a:pPr eaLnBrk="1" hangingPunct="1">
              <a:buClr>
                <a:schemeClr val="accent1"/>
              </a:buClr>
              <a:buSzPct val="80000"/>
              <a:buFont typeface=".AppleSDGothicNeoI-Regular" charset="-127"/>
              <a:buChar char="◼︎"/>
            </a:pPr>
            <a:r>
              <a:rPr lang="en-US" sz="2000" b="1" dirty="0">
                <a:ea typeface="ＭＳ Ｐゴシック" pitchFamily="-106" charset="-128"/>
                <a:cs typeface="ＭＳ Ｐゴシック" pitchFamily="-106" charset="-128"/>
              </a:rPr>
              <a:t>Critique-1</a:t>
            </a:r>
            <a:r>
              <a:rPr lang="en-US" sz="2000" dirty="0">
                <a:ea typeface="ＭＳ Ｐゴシック" pitchFamily="-106" charset="-128"/>
                <a:cs typeface="ＭＳ Ｐゴシック" pitchFamily="-106" charset="-128"/>
              </a:rPr>
              <a:t>: Care ethics are philosophically vague since is is unclear what “care” exactly entails. Therefore, care ethics are not very normative.</a:t>
            </a: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r>
              <a:rPr lang="en-US" sz="2000" b="1" dirty="0">
                <a:ea typeface="ＭＳ Ｐゴシック" pitchFamily="-106" charset="-128"/>
                <a:cs typeface="ＭＳ Ｐゴシック" pitchFamily="-106" charset="-128"/>
              </a:rPr>
              <a:t>Critique-2</a:t>
            </a:r>
            <a:r>
              <a:rPr lang="en-US" sz="2000" dirty="0">
                <a:ea typeface="ＭＳ Ｐゴシック" pitchFamily="-106" charset="-128"/>
                <a:cs typeface="ＭＳ Ｐゴシック" pitchFamily="-106" charset="-128"/>
              </a:rPr>
              <a:t>: Care ethics assume that caring is good, thus it can tell us neither what makes a particular attitude or action right, nor what constitutes the right way to pursue them.</a:t>
            </a:r>
          </a:p>
          <a:p>
            <a:pPr eaLnBrk="1" hangingPunct="1">
              <a:buClr>
                <a:schemeClr val="accent1"/>
              </a:buClr>
              <a:buSzPct val="80000"/>
              <a:buFont typeface=".AppleSDGothicNeoI-Regular" charset="-127"/>
              <a:buChar char="◼︎"/>
            </a:pPr>
            <a:endParaRPr lang="en-US" sz="2000" b="1"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r>
              <a:rPr lang="en-US" sz="2000" b="1" dirty="0">
                <a:ea typeface="ＭＳ Ｐゴシック" pitchFamily="-106" charset="-128"/>
                <a:cs typeface="ＭＳ Ｐゴシック" pitchFamily="-106" charset="-128"/>
              </a:rPr>
              <a:t>Critique-3</a:t>
            </a:r>
            <a:r>
              <a:rPr lang="en-US" sz="2000" dirty="0">
                <a:ea typeface="ＭＳ Ｐゴシック" pitchFamily="-106" charset="-128"/>
                <a:cs typeface="ＭＳ Ｐゴシック" pitchFamily="-106" charset="-128"/>
              </a:rPr>
              <a:t>: Care ethics judges a situation by means of “good care” and not according to principles. But the question is what turns “care” into “good care”?</a:t>
            </a:r>
          </a:p>
          <a:p>
            <a:pPr eaLnBrk="1" hangingPunct="1">
              <a:buClr>
                <a:schemeClr val="accent1"/>
              </a:buClr>
              <a:buSzPct val="80000"/>
              <a:buFont typeface=".AppleSDGothicNeoI-Regular" charset="-127"/>
              <a:buChar char="◼︎"/>
            </a:pPr>
            <a:endParaRPr lang="en-US" sz="2000" b="1"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r>
              <a:rPr lang="en-US" sz="2000" b="1" dirty="0">
                <a:ea typeface="ＭＳ Ｐゴシック" pitchFamily="-106" charset="-128"/>
                <a:cs typeface="ＭＳ Ｐゴシック" pitchFamily="-106" charset="-128"/>
              </a:rPr>
              <a:t>Critique-4</a:t>
            </a:r>
            <a:r>
              <a:rPr lang="en-US" sz="2000" dirty="0">
                <a:ea typeface="ＭＳ Ｐゴシック" pitchFamily="-106" charset="-128"/>
                <a:cs typeface="ＭＳ Ｐゴシック" pitchFamily="-106" charset="-128"/>
              </a:rPr>
              <a:t>: Care ethics like virtue ethics does not give concrete indications how one has to act in a particular situation in contrast to utilitarianism and Kantian ethics.</a:t>
            </a:r>
          </a:p>
          <a:p>
            <a:pPr lvl="1" eaLnBrk="1" hangingPunct="1">
              <a:buSzPct val="80000"/>
              <a:buFont typeface=".AppleSDGothicNeoI-Regular" charset="-127"/>
              <a:buChar char="◼︎"/>
            </a:pPr>
            <a:endParaRPr lang="en-US" sz="2000" dirty="0">
              <a:ea typeface="ＭＳ Ｐゴシック" pitchFamily="-106" charset="-128"/>
              <a:cs typeface="ＭＳ Ｐゴシック" pitchFamily="-106" charset="-128"/>
            </a:endParaRPr>
          </a:p>
          <a:p>
            <a:pPr lvl="1" eaLnBrk="1" hangingPunct="1">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p:txBody>
      </p:sp>
      <p:sp>
        <p:nvSpPr>
          <p:cNvPr id="6" name="TextBox 5"/>
          <p:cNvSpPr txBox="1"/>
          <p:nvPr/>
        </p:nvSpPr>
        <p:spPr>
          <a:xfrm>
            <a:off x="7221498" y="971112"/>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898522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204391" y="5673407"/>
            <a:ext cx="8208912" cy="72008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770" name="Footer Placeholder 3"/>
          <p:cNvSpPr>
            <a:spLocks noGrp="1"/>
          </p:cNvSpPr>
          <p:nvPr>
            <p:ph type="ftr" sz="quarter" idx="10"/>
          </p:nvPr>
        </p:nvSpPr>
        <p:spPr>
          <a:noFill/>
        </p:spPr>
        <p:txBody>
          <a:bodyPr/>
          <a:lstStyle/>
          <a:p>
            <a:r>
              <a:rPr lang="en-US" dirty="0">
                <a:latin typeface="Arial" pitchFamily="-106" charset="0"/>
              </a:rPr>
              <a:t>Intelligent Autonomous Systems: Assurance and Ethical Issues | Chap 3 | Giese</a:t>
            </a:r>
            <a:endParaRPr lang="de-DE" dirty="0">
              <a:latin typeface="Arial" pitchFamily="-106" charset="0"/>
            </a:endParaRPr>
          </a:p>
        </p:txBody>
      </p:sp>
      <p:sp>
        <p:nvSpPr>
          <p:cNvPr id="5" name="Slide Number Placeholder 4"/>
          <p:cNvSpPr>
            <a:spLocks noGrp="1"/>
          </p:cNvSpPr>
          <p:nvPr>
            <p:ph type="sldNum" sz="quarter" idx="11"/>
          </p:nvPr>
        </p:nvSpPr>
        <p:spPr/>
        <p:txBody>
          <a:bodyPr/>
          <a:lstStyle/>
          <a:p>
            <a:pPr>
              <a:defRPr/>
            </a:pPr>
            <a:fld id="{0DF685E1-000B-FF46-B3AC-A509A8EDE44A}" type="slidenum">
              <a:rPr lang="de-DE" smtClean="0"/>
              <a:pPr>
                <a:defRPr/>
              </a:pPr>
              <a:t>22</a:t>
            </a:fld>
            <a:endParaRPr lang="de-DE"/>
          </a:p>
        </p:txBody>
      </p:sp>
      <p:sp>
        <p:nvSpPr>
          <p:cNvPr id="32772" name="Rectangle 2"/>
          <p:cNvSpPr>
            <a:spLocks noGrp="1" noChangeArrowheads="1"/>
          </p:cNvSpPr>
          <p:nvPr>
            <p:ph type="title"/>
          </p:nvPr>
        </p:nvSpPr>
        <p:spPr>
          <a:xfrm>
            <a:off x="621437" y="213064"/>
            <a:ext cx="7922835" cy="1136650"/>
          </a:xfrm>
        </p:spPr>
        <p:txBody>
          <a:bodyPr/>
          <a:lstStyle/>
          <a:p>
            <a:pPr eaLnBrk="1" hangingPunct="1"/>
            <a:r>
              <a:rPr lang="en-US" sz="3600" b="1" dirty="0">
                <a:ea typeface="ＭＳ Ｐゴシック" pitchFamily="-106" charset="-128"/>
                <a:cs typeface="ＭＳ Ｐゴシック" pitchFamily="-106" charset="-128"/>
              </a:rPr>
              <a:t>Comparison and Limitations</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type="body" idx="1"/>
          </p:nvPr>
        </p:nvSpPr>
        <p:spPr>
          <a:xfrm>
            <a:off x="363985" y="1700810"/>
            <a:ext cx="10053192" cy="3963144"/>
          </a:xfrm>
        </p:spPr>
        <p:txBody>
          <a:bodyPr/>
          <a:lstStyle/>
          <a:p>
            <a:pPr>
              <a:buSzPct val="80000"/>
            </a:pPr>
            <a:r>
              <a:rPr lang="en-US" sz="1600" b="1" dirty="0">
                <a:ea typeface="ＭＳ Ｐゴシック" pitchFamily="-106" charset="-128"/>
                <a:cs typeface="ＭＳ Ｐゴシック" pitchFamily="-106" charset="-128"/>
              </a:rPr>
              <a:t>Observations:</a:t>
            </a:r>
          </a:p>
          <a:p>
            <a:pPr eaLnBrk="1" hangingPunct="1">
              <a:buClr>
                <a:schemeClr val="accent1"/>
              </a:buClr>
              <a:buSzPct val="80000"/>
              <a:buFont typeface=".AppleSDGothicNeoI-Regular" charset="-127"/>
              <a:buChar char="◼︎"/>
            </a:pPr>
            <a:r>
              <a:rPr lang="en-US" sz="1600" dirty="0">
                <a:ea typeface="ＭＳ Ｐゴシック" pitchFamily="-106" charset="-128"/>
                <a:cs typeface="ＭＳ Ｐゴシック" pitchFamily="-106" charset="-128"/>
              </a:rPr>
              <a:t>No ethic theory is generally accepted.</a:t>
            </a:r>
          </a:p>
          <a:p>
            <a:pPr eaLnBrk="1" hangingPunct="1">
              <a:buClr>
                <a:schemeClr val="accent1"/>
              </a:buClr>
              <a:buSzPct val="80000"/>
              <a:buFont typeface=".AppleSDGothicNeoI-Regular" charset="-127"/>
              <a:buChar char="◼︎"/>
            </a:pPr>
            <a:r>
              <a:rPr lang="en-US" sz="1600" dirty="0">
                <a:ea typeface="ＭＳ Ｐゴシック" pitchFamily="-106" charset="-128"/>
                <a:cs typeface="ＭＳ Ｐゴシック" pitchFamily="-106" charset="-128"/>
              </a:rPr>
              <a:t>Application of theories to cases is not straightforward.</a:t>
            </a:r>
          </a:p>
          <a:p>
            <a:pPr eaLnBrk="1" hangingPunct="1">
              <a:buClr>
                <a:schemeClr val="accent1"/>
              </a:buClr>
              <a:buSzPct val="80000"/>
              <a:buFont typeface=".AppleSDGothicNeoI-Regular" charset="-127"/>
              <a:buChar char="◼︎"/>
            </a:pPr>
            <a:r>
              <a:rPr lang="en-US" sz="1600" dirty="0">
                <a:ea typeface="ＭＳ Ｐゴシック" pitchFamily="-106" charset="-128"/>
                <a:cs typeface="ＭＳ Ｐゴシック" pitchFamily="-106" charset="-128"/>
              </a:rPr>
              <a:t>Different ethical theories stress different aspects of a situation:</a:t>
            </a:r>
          </a:p>
          <a:p>
            <a:pPr lvl="1" eaLnBrk="1" hangingPunct="1">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Consequentialism</a:t>
            </a:r>
            <a:r>
              <a:rPr lang="en-US" sz="1600" dirty="0">
                <a:ea typeface="ＭＳ Ｐゴシック" pitchFamily="-106" charset="-128"/>
                <a:cs typeface="ＭＳ Ｐゴシック" pitchFamily="-106" charset="-128"/>
              </a:rPr>
              <a:t>: focus on consequences</a:t>
            </a:r>
          </a:p>
          <a:p>
            <a:pPr lvl="1" eaLnBrk="1" hangingPunct="1">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Deontological Ethics / Duty Ethics</a:t>
            </a:r>
            <a:r>
              <a:rPr lang="en-US" sz="1600" dirty="0">
                <a:ea typeface="ＭＳ Ｐゴシック" pitchFamily="-106" charset="-128"/>
                <a:cs typeface="ＭＳ Ｐゴシック" pitchFamily="-106" charset="-128"/>
              </a:rPr>
              <a:t>: focus on actions that are considered morally right or not</a:t>
            </a:r>
          </a:p>
          <a:p>
            <a:pPr lvl="1" eaLnBrk="1" hangingPunct="1">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Virtue Ethics</a:t>
            </a:r>
            <a:r>
              <a:rPr lang="en-US" sz="1600" dirty="0">
                <a:ea typeface="ＭＳ Ｐゴシック" pitchFamily="-106" charset="-128"/>
                <a:cs typeface="ＭＳ Ｐゴシック" pitchFamily="-106" charset="-128"/>
              </a:rPr>
              <a:t>: focus on the nature of the acting person</a:t>
            </a:r>
          </a:p>
          <a:p>
            <a:pPr lvl="1" eaLnBrk="1" hangingPunct="1">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Care Ethics / Social Ethics of Engineering</a:t>
            </a:r>
            <a:r>
              <a:rPr lang="en-US" sz="1600" dirty="0">
                <a:ea typeface="ＭＳ Ｐゴシック" pitchFamily="-106" charset="-128"/>
                <a:cs typeface="ＭＳ Ｐゴシック" pitchFamily="-106" charset="-128"/>
              </a:rPr>
              <a:t>: emphasize the importance of relationships and focus on the groups and group processes</a:t>
            </a:r>
          </a:p>
          <a:p>
            <a:pPr eaLnBrk="1" hangingPunct="1">
              <a:buClr>
                <a:schemeClr val="accent1"/>
              </a:buClr>
              <a:buSzPct val="80000"/>
              <a:buFont typeface=".AppleSDGothicNeoI-Regular" charset="-127"/>
              <a:buChar char="◼︎"/>
            </a:pPr>
            <a:r>
              <a:rPr lang="en-US" sz="1600" dirty="0">
                <a:ea typeface="ＭＳ Ｐゴシック" pitchFamily="-106" charset="-128"/>
                <a:cs typeface="ＭＳ Ｐゴシック" pitchFamily="-106" charset="-128"/>
              </a:rPr>
              <a:t>Depending on the case the consequences, actions, nature of the acting person, or the group may all matter!</a:t>
            </a:r>
          </a:p>
          <a:p>
            <a:pPr lvl="1" eaLnBrk="1" hangingPunct="1">
              <a:buSzPct val="80000"/>
              <a:buFont typeface=".AppleSDGothicNeoI-Regular" charset="-127"/>
              <a:buChar char="◼︎"/>
            </a:pPr>
            <a:endParaRPr lang="en-US" sz="400" b="1" i="1" dirty="0">
              <a:solidFill>
                <a:schemeClr val="accent1"/>
              </a:solidFill>
              <a:ea typeface="ＭＳ Ｐゴシック" pitchFamily="-106" charset="-128"/>
              <a:cs typeface="ＭＳ Ｐゴシック" pitchFamily="-106" charset="-128"/>
            </a:endParaRPr>
          </a:p>
          <a:p>
            <a:pPr marL="179388" lvl="1" indent="0" algn="ctr">
              <a:buNone/>
            </a:pPr>
            <a:r>
              <a:rPr lang="en-US" sz="1600" dirty="0">
                <a:ea typeface="ＭＳ Ｐゴシック" pitchFamily="-106" charset="-128"/>
                <a:cs typeface="ＭＳ Ｐゴシック" pitchFamily="-106" charset="-128"/>
              </a:rPr>
              <a:t>Focus on </a:t>
            </a:r>
            <a:r>
              <a:rPr lang="en-US" sz="1600" b="1" dirty="0">
                <a:solidFill>
                  <a:schemeClr val="accent1"/>
                </a:solidFill>
                <a:ea typeface="ＭＳ Ｐゴシック" pitchFamily="-106" charset="-128"/>
                <a:cs typeface="ＭＳ Ｐゴシック" pitchFamily="-106" charset="-128"/>
              </a:rPr>
              <a:t>Normative Argumentation </a:t>
            </a:r>
            <a:r>
              <a:rPr lang="en-US" sz="1600" dirty="0">
                <a:ea typeface="ＭＳ Ｐゴシック" pitchFamily="-106" charset="-128"/>
                <a:cs typeface="ＭＳ Ｐゴシック" pitchFamily="-106" charset="-128"/>
              </a:rPr>
              <a:t>for specific cases </a:t>
            </a:r>
            <a:br>
              <a:rPr lang="en-US" sz="1600" dirty="0">
                <a:ea typeface="ＭＳ Ｐゴシック" pitchFamily="-106" charset="-128"/>
                <a:cs typeface="ＭＳ Ｐゴシック" pitchFamily="-106" charset="-128"/>
              </a:rPr>
            </a:br>
            <a:r>
              <a:rPr lang="en-US" sz="1600" dirty="0">
                <a:ea typeface="ＭＳ Ｐゴシック" pitchFamily="-106" charset="-128"/>
                <a:cs typeface="ＭＳ Ｐゴシック" pitchFamily="-106" charset="-128"/>
              </a:rPr>
              <a:t>rather than try to simply apply only </a:t>
            </a:r>
            <a:r>
              <a:rPr lang="en-US" sz="1600" b="1" dirty="0">
                <a:solidFill>
                  <a:schemeClr val="accent1"/>
                </a:solidFill>
                <a:ea typeface="ＭＳ Ｐゴシック" pitchFamily="-106" charset="-128"/>
                <a:cs typeface="ＭＳ Ｐゴシック" pitchFamily="-106" charset="-128"/>
              </a:rPr>
              <a:t>one</a:t>
            </a:r>
            <a:r>
              <a:rPr lang="en-US" sz="1600" dirty="0">
                <a:solidFill>
                  <a:schemeClr val="accent1"/>
                </a:solidFill>
                <a:ea typeface="ＭＳ Ｐゴシック" pitchFamily="-106" charset="-128"/>
                <a:cs typeface="ＭＳ Ｐゴシック" pitchFamily="-106" charset="-128"/>
              </a:rPr>
              <a:t> </a:t>
            </a:r>
            <a:r>
              <a:rPr lang="en-US" sz="1600" dirty="0">
                <a:ea typeface="ＭＳ Ｐゴシック" pitchFamily="-106" charset="-128"/>
                <a:cs typeface="ＭＳ Ｐゴシック" pitchFamily="-106" charset="-128"/>
              </a:rPr>
              <a:t>specific theory</a:t>
            </a:r>
            <a:endParaRPr lang="en-US" sz="1600" b="1" i="1" dirty="0">
              <a:solidFill>
                <a:schemeClr val="accent1"/>
              </a:solidFill>
              <a:ea typeface="ＭＳ Ｐゴシック" pitchFamily="-106" charset="-128"/>
              <a:cs typeface="ＭＳ Ｐゴシック" pitchFamily="-106" charset="-128"/>
            </a:endParaRPr>
          </a:p>
          <a:p>
            <a:pPr lvl="1" eaLnBrk="1" hangingPunct="1">
              <a:buSzPct val="80000"/>
              <a:buFont typeface=".AppleSDGothicNeoI-Regular" charset="-127"/>
              <a:buChar char="◼︎"/>
            </a:pPr>
            <a:endParaRPr lang="en-US" sz="1600" dirty="0">
              <a:ea typeface="ＭＳ Ｐゴシック" pitchFamily="-106" charset="-128"/>
              <a:cs typeface="ＭＳ Ｐゴシック" pitchFamily="-106" charset="-128"/>
            </a:endParaRPr>
          </a:p>
          <a:p>
            <a:pPr lvl="1" eaLnBrk="1" hangingPunct="1">
              <a:buSzPct val="80000"/>
              <a:buFont typeface=".AppleSDGothicNeoI-Regular" charset="-127"/>
              <a:buChar char="◼︎"/>
            </a:pPr>
            <a:endParaRPr lang="en-US" sz="1600" b="1" i="1" dirty="0">
              <a:solidFill>
                <a:schemeClr val="accent1"/>
              </a:solidFill>
              <a:ea typeface="ＭＳ Ｐゴシック" pitchFamily="-106" charset="-128"/>
              <a:cs typeface="ＭＳ Ｐゴシック" pitchFamily="-106" charset="-128"/>
            </a:endParaRPr>
          </a:p>
          <a:p>
            <a:pPr lvl="1" eaLnBrk="1" hangingPunct="1">
              <a:buSzPct val="80000"/>
              <a:buFont typeface=".AppleSDGothicNeoI-Regular" charset="-127"/>
              <a:buChar char="◼︎"/>
            </a:pPr>
            <a:endParaRPr lang="en-US" sz="1600" dirty="0">
              <a:ea typeface="ＭＳ Ｐゴシック" pitchFamily="-106" charset="-128"/>
              <a:cs typeface="ＭＳ Ｐゴシック" pitchFamily="-106" charset="-128"/>
            </a:endParaRPr>
          </a:p>
          <a:p>
            <a:pPr lvl="1" eaLnBrk="1" hangingPunct="1">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p:txBody>
      </p:sp>
      <p:sp>
        <p:nvSpPr>
          <p:cNvPr id="6" name="TextBox 5"/>
          <p:cNvSpPr txBox="1"/>
          <p:nvPr/>
        </p:nvSpPr>
        <p:spPr>
          <a:xfrm>
            <a:off x="7274764" y="1445726"/>
            <a:ext cx="2835007" cy="369332"/>
          </a:xfrm>
          <a:prstGeom prst="rect">
            <a:avLst/>
          </a:prstGeom>
          <a:noFill/>
        </p:spPr>
        <p:txBody>
          <a:bodyPr wrap="none" rtlCol="0">
            <a:spAutoFit/>
          </a:bodyPr>
          <a:lstStyle/>
          <a:p>
            <a:r>
              <a:rPr lang="en-GB">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514851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3C81E-1994-4752-B462-36F7AE5AB993}"/>
              </a:ext>
            </a:extLst>
          </p:cNvPr>
          <p:cNvSpPr>
            <a:spLocks noGrp="1"/>
          </p:cNvSpPr>
          <p:nvPr>
            <p:ph type="title"/>
          </p:nvPr>
        </p:nvSpPr>
        <p:spPr>
          <a:xfrm>
            <a:off x="478369" y="144001"/>
            <a:ext cx="9573104" cy="1236784"/>
          </a:xfrm>
        </p:spPr>
        <p:txBody>
          <a:bodyPr>
            <a:normAutofit/>
          </a:bodyPr>
          <a:lstStyle/>
          <a:p>
            <a:r>
              <a:rPr lang="en-US" sz="2400" dirty="0"/>
              <a:t>Project Example: Engineering support of </a:t>
            </a:r>
            <a:br>
              <a:rPr lang="en-US" sz="2400" dirty="0"/>
            </a:br>
            <a:r>
              <a:rPr lang="en-US" sz="2400" dirty="0"/>
              <a:t>Design, Verification &amp; Validation of Ethical Argumentation</a:t>
            </a:r>
          </a:p>
        </p:txBody>
      </p:sp>
      <p:sp>
        <p:nvSpPr>
          <p:cNvPr id="3" name="Content Placeholder 2">
            <a:extLst>
              <a:ext uri="{FF2B5EF4-FFF2-40B4-BE49-F238E27FC236}">
                <a16:creationId xmlns:a16="http://schemas.microsoft.com/office/drawing/2014/main" id="{137B4316-824E-45CB-B2C4-B41FFA46EFEA}"/>
              </a:ext>
            </a:extLst>
          </p:cNvPr>
          <p:cNvSpPr>
            <a:spLocks noGrp="1"/>
          </p:cNvSpPr>
          <p:nvPr>
            <p:ph idx="1"/>
          </p:nvPr>
        </p:nvSpPr>
        <p:spPr>
          <a:xfrm>
            <a:off x="685800" y="1544781"/>
            <a:ext cx="10515600" cy="5243945"/>
          </a:xfrm>
        </p:spPr>
        <p:txBody>
          <a:bodyPr>
            <a:noAutofit/>
          </a:bodyPr>
          <a:lstStyle/>
          <a:p>
            <a:pPr marL="0" indent="0" rtl="0" fontAlgn="ctr">
              <a:spcBef>
                <a:spcPts val="0"/>
              </a:spcBef>
              <a:spcAft>
                <a:spcPts val="0"/>
              </a:spcAft>
              <a:buNone/>
            </a:pPr>
            <a:r>
              <a:rPr lang="en-US" sz="1800" b="1" dirty="0">
                <a:solidFill>
                  <a:srgbClr val="000000"/>
                </a:solidFill>
                <a:latin typeface="Calibri" panose="020F0502020204030204" pitchFamily="34" charset="0"/>
                <a:cs typeface="Calibri" panose="020F0502020204030204" pitchFamily="34" charset="0"/>
              </a:rPr>
              <a:t>Outcome</a:t>
            </a:r>
            <a:r>
              <a:rPr lang="en-US" sz="1800" b="1" dirty="0">
                <a:solidFill>
                  <a:srgbClr val="000000"/>
                </a:solidFill>
                <a:effectLst/>
                <a:latin typeface="Calibri" panose="020F0502020204030204" pitchFamily="34" charset="0"/>
                <a:cs typeface="Calibri" panose="020F0502020204030204" pitchFamily="34" charset="0"/>
              </a:rPr>
              <a:t>: </a:t>
            </a:r>
            <a:r>
              <a:rPr lang="en-US" sz="1800" dirty="0">
                <a:solidFill>
                  <a:srgbClr val="000000"/>
                </a:solidFill>
                <a:effectLst/>
                <a:latin typeface="Calibri" panose="020F0502020204030204" pitchFamily="34" charset="0"/>
                <a:cs typeface="Calibri" panose="020F0502020204030204" pitchFamily="34" charset="0"/>
              </a:rPr>
              <a:t>Methodology, Models, Data, and </a:t>
            </a:r>
            <a:r>
              <a:rPr lang="en-US" sz="1800" dirty="0">
                <a:solidFill>
                  <a:srgbClr val="000000"/>
                </a:solidFill>
                <a:latin typeface="Calibri" panose="020F0502020204030204" pitchFamily="34" charset="0"/>
                <a:cs typeface="Calibri" panose="020F0502020204030204" pitchFamily="34" charset="0"/>
              </a:rPr>
              <a:t>Tool Prototype </a:t>
            </a:r>
          </a:p>
          <a:p>
            <a:pPr marL="0" indent="0" rtl="0" fontAlgn="ctr">
              <a:spcBef>
                <a:spcPts val="0"/>
              </a:spcBef>
              <a:spcAft>
                <a:spcPts val="0"/>
              </a:spcAft>
              <a:buNone/>
            </a:pPr>
            <a:r>
              <a:rPr lang="en-US" sz="1800" b="1" dirty="0">
                <a:solidFill>
                  <a:srgbClr val="000000"/>
                </a:solidFill>
                <a:latin typeface="Calibri" panose="020F0502020204030204" pitchFamily="34" charset="0"/>
                <a:cs typeface="Calibri" panose="020F0502020204030204" pitchFamily="34" charset="0"/>
              </a:rPr>
              <a:t>Topic: </a:t>
            </a:r>
            <a:r>
              <a:rPr lang="en-US" sz="1800" dirty="0">
                <a:solidFill>
                  <a:srgbClr val="000000"/>
                </a:solidFill>
                <a:effectLst/>
                <a:latin typeface="Calibri" panose="020F0502020204030204" pitchFamily="34" charset="0"/>
                <a:cs typeface="Calibri" panose="020F0502020204030204" pitchFamily="34" charset="0"/>
              </a:rPr>
              <a:t>Perception of Competing Argumentations for Ethical Dilemmas on &lt;Fairness x Trustworthiness, Privacy x Safety, etc.&gt;</a:t>
            </a:r>
            <a:endParaRPr lang="en-US" sz="1800" b="1" dirty="0">
              <a:solidFill>
                <a:srgbClr val="000000"/>
              </a:solidFill>
              <a:effectLst/>
              <a:latin typeface="Calibri" panose="020F0502020204030204" pitchFamily="34" charset="0"/>
              <a:cs typeface="Calibri" panose="020F0502020204030204" pitchFamily="34" charset="0"/>
            </a:endParaRPr>
          </a:p>
          <a:p>
            <a:pPr marL="0" indent="0" rtl="0" fontAlgn="ctr">
              <a:spcBef>
                <a:spcPts val="0"/>
              </a:spcBef>
              <a:spcAft>
                <a:spcPts val="0"/>
              </a:spcAft>
              <a:buNone/>
            </a:pPr>
            <a:r>
              <a:rPr lang="en-US" sz="1800" b="1" dirty="0">
                <a:solidFill>
                  <a:srgbClr val="000000"/>
                </a:solidFill>
                <a:effectLst/>
                <a:latin typeface="Calibri" panose="020F0502020204030204" pitchFamily="34" charset="0"/>
                <a:cs typeface="Calibri" panose="020F0502020204030204" pitchFamily="34" charset="0"/>
              </a:rPr>
              <a:t>Domains/Ethical Dilemma</a:t>
            </a:r>
            <a:r>
              <a:rPr lang="en-US" sz="1800" dirty="0">
                <a:solidFill>
                  <a:srgbClr val="000000"/>
                </a:solidFill>
                <a:effectLst/>
                <a:latin typeface="Calibri" panose="020F0502020204030204" pitchFamily="34" charset="0"/>
                <a:cs typeface="Calibri" panose="020F0502020204030204" pitchFamily="34" charset="0"/>
              </a:rPr>
              <a:t>: </a:t>
            </a:r>
            <a:r>
              <a:rPr lang="en-US" sz="1800" dirty="0">
                <a:solidFill>
                  <a:srgbClr val="000000"/>
                </a:solidFill>
                <a:latin typeface="Calibri" panose="020F0502020204030204" pitchFamily="34" charset="0"/>
                <a:cs typeface="Calibri" panose="020F0502020204030204" pitchFamily="34" charset="0"/>
              </a:rPr>
              <a:t>Recommender Systems, Social Networks, Surveillance and Identification Systems, Medical diagnosis</a:t>
            </a:r>
            <a:endParaRPr lang="en-US" sz="1800" b="1" dirty="0">
              <a:solidFill>
                <a:srgbClr val="000000"/>
              </a:solidFill>
              <a:latin typeface="Calibri" panose="020F0502020204030204" pitchFamily="34" charset="0"/>
              <a:cs typeface="Calibri" panose="020F0502020204030204" pitchFamily="34" charset="0"/>
            </a:endParaRPr>
          </a:p>
          <a:p>
            <a:pPr marL="0" indent="0" rtl="0" fontAlgn="ctr">
              <a:spcBef>
                <a:spcPts val="0"/>
              </a:spcBef>
              <a:spcAft>
                <a:spcPts val="0"/>
              </a:spcAft>
              <a:buNone/>
            </a:pPr>
            <a:endParaRPr lang="en-US" sz="1800" b="1" dirty="0">
              <a:solidFill>
                <a:srgbClr val="000000"/>
              </a:solidFill>
              <a:latin typeface="Calibri" panose="020F0502020204030204" pitchFamily="34" charset="0"/>
              <a:cs typeface="Calibri" panose="020F0502020204030204" pitchFamily="34" charset="0"/>
            </a:endParaRPr>
          </a:p>
          <a:p>
            <a:pPr marL="0" indent="0" rtl="0" fontAlgn="ctr">
              <a:spcBef>
                <a:spcPts val="0"/>
              </a:spcBef>
              <a:spcAft>
                <a:spcPts val="0"/>
              </a:spcAft>
              <a:buNone/>
            </a:pPr>
            <a:r>
              <a:rPr lang="en-US" sz="1800" b="1" dirty="0">
                <a:solidFill>
                  <a:srgbClr val="000000"/>
                </a:solidFill>
                <a:latin typeface="Calibri" panose="020F0502020204030204" pitchFamily="34" charset="0"/>
                <a:cs typeface="Calibri" panose="020F0502020204030204" pitchFamily="34" charset="0"/>
              </a:rPr>
              <a:t>Possible Project Tasks:</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Describe the specific ethical dilemma with examples (domain-specific or multiple-domains)</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Describe the arguments that cover the various aspects of the dilemma (use multiple definitions/understandings of an ethical principle)</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Codify arguments using some model from a methodology or tool</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Use the model to generate a critique on the dilemma, e.g., identify fallacies, false assumptions, mis-understandings, etc.</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Design an experiment to evaluate the human subjective perception of these arguments (use threats to validity to check your assumptions)</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Revise the design after executing a pilot of the experiment (colleagues)</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Run the large-scale experiment</a:t>
            </a:r>
          </a:p>
        </p:txBody>
      </p:sp>
      <p:sp>
        <p:nvSpPr>
          <p:cNvPr id="4" name="Slide Number Placeholder 3">
            <a:extLst>
              <a:ext uri="{FF2B5EF4-FFF2-40B4-BE49-F238E27FC236}">
                <a16:creationId xmlns:a16="http://schemas.microsoft.com/office/drawing/2014/main" id="{4C6A0E8D-1E7A-4FEA-AE8F-11FC57C98B2B}"/>
              </a:ext>
            </a:extLst>
          </p:cNvPr>
          <p:cNvSpPr>
            <a:spLocks noGrp="1"/>
          </p:cNvSpPr>
          <p:nvPr>
            <p:ph type="sldNum" sz="quarter" idx="12"/>
          </p:nvPr>
        </p:nvSpPr>
        <p:spPr/>
        <p:txBody>
          <a:bodyPr/>
          <a:lstStyle/>
          <a:p>
            <a:fld id="{477C7578-46E3-4DC5-9844-CB06902B4F72}" type="slidenum">
              <a:rPr lang="en-US" smtClean="0"/>
              <a:t>23</a:t>
            </a:fld>
            <a:endParaRPr lang="en-US"/>
          </a:p>
        </p:txBody>
      </p:sp>
    </p:spTree>
    <p:extLst>
      <p:ext uri="{BB962C8B-B14F-4D97-AF65-F5344CB8AC3E}">
        <p14:creationId xmlns:p14="http://schemas.microsoft.com/office/powerpoint/2010/main" val="397946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3C81E-1994-4752-B462-36F7AE5AB993}"/>
              </a:ext>
            </a:extLst>
          </p:cNvPr>
          <p:cNvSpPr>
            <a:spLocks noGrp="1"/>
          </p:cNvSpPr>
          <p:nvPr>
            <p:ph type="title"/>
          </p:nvPr>
        </p:nvSpPr>
        <p:spPr>
          <a:xfrm>
            <a:off x="478369" y="144001"/>
            <a:ext cx="9573104" cy="1236784"/>
          </a:xfrm>
        </p:spPr>
        <p:txBody>
          <a:bodyPr>
            <a:normAutofit/>
          </a:bodyPr>
          <a:lstStyle/>
          <a:p>
            <a:r>
              <a:rPr lang="en-US" sz="2400" dirty="0"/>
              <a:t>Project Example: Engineering support of </a:t>
            </a:r>
            <a:br>
              <a:rPr lang="en-US" sz="2400" dirty="0"/>
            </a:br>
            <a:r>
              <a:rPr lang="en-US" sz="2400" dirty="0"/>
              <a:t>Design, Verification &amp; Validation of Ethical Argumentation</a:t>
            </a:r>
          </a:p>
        </p:txBody>
      </p:sp>
      <p:sp>
        <p:nvSpPr>
          <p:cNvPr id="3" name="Content Placeholder 2">
            <a:extLst>
              <a:ext uri="{FF2B5EF4-FFF2-40B4-BE49-F238E27FC236}">
                <a16:creationId xmlns:a16="http://schemas.microsoft.com/office/drawing/2014/main" id="{137B4316-824E-45CB-B2C4-B41FFA46EFEA}"/>
              </a:ext>
            </a:extLst>
          </p:cNvPr>
          <p:cNvSpPr>
            <a:spLocks noGrp="1"/>
          </p:cNvSpPr>
          <p:nvPr>
            <p:ph idx="1"/>
          </p:nvPr>
        </p:nvSpPr>
        <p:spPr>
          <a:xfrm>
            <a:off x="685800" y="1544781"/>
            <a:ext cx="10515600" cy="5243945"/>
          </a:xfrm>
        </p:spPr>
        <p:txBody>
          <a:bodyPr>
            <a:noAutofit/>
          </a:bodyPr>
          <a:lstStyle/>
          <a:p>
            <a:pPr marL="0" indent="0" rtl="0" fontAlgn="ctr">
              <a:spcBef>
                <a:spcPts val="0"/>
              </a:spcBef>
              <a:spcAft>
                <a:spcPts val="0"/>
              </a:spcAft>
              <a:buNone/>
            </a:pPr>
            <a:endParaRPr lang="en-US" sz="1400" b="1" dirty="0">
              <a:solidFill>
                <a:srgbClr val="000000"/>
              </a:solidFill>
              <a:latin typeface="Calibri" panose="020F0502020204030204" pitchFamily="34" charset="0"/>
              <a:cs typeface="Calibri" panose="020F0502020204030204" pitchFamily="34" charset="0"/>
            </a:endParaRPr>
          </a:p>
          <a:p>
            <a:pPr marL="0" indent="0" rtl="0" fontAlgn="ctr">
              <a:spcBef>
                <a:spcPts val="0"/>
              </a:spcBef>
              <a:spcAft>
                <a:spcPts val="0"/>
              </a:spcAft>
              <a:buNone/>
            </a:pPr>
            <a:endParaRPr lang="en-US" sz="1800" dirty="0">
              <a:solidFill>
                <a:srgbClr val="000000"/>
              </a:solidFill>
              <a:latin typeface="Calibri" panose="020F0502020204030204" pitchFamily="34" charset="0"/>
              <a:cs typeface="Calibri" panose="020F0502020204030204" pitchFamily="34" charset="0"/>
            </a:endParaRPr>
          </a:p>
          <a:p>
            <a:pPr marL="0" indent="0" fontAlgn="ctr">
              <a:spcBef>
                <a:spcPts val="0"/>
              </a:spcBef>
              <a:buNone/>
            </a:pPr>
            <a:r>
              <a:rPr lang="en-US" sz="1800" b="1" dirty="0">
                <a:solidFill>
                  <a:srgbClr val="000000"/>
                </a:solidFill>
                <a:latin typeface="Calibri" panose="020F0502020204030204" pitchFamily="34" charset="0"/>
                <a:cs typeface="Calibri" panose="020F0502020204030204" pitchFamily="34" charset="0"/>
              </a:rPr>
              <a:t>Discussion of Findings:</a:t>
            </a:r>
            <a:endParaRPr lang="en-US" sz="1800" b="1" dirty="0">
              <a:solidFill>
                <a:srgbClr val="000000"/>
              </a:solidFill>
              <a:effectLst/>
              <a:latin typeface="Calibri" panose="020F0502020204030204" pitchFamily="34" charset="0"/>
              <a:cs typeface="Calibri" panose="020F0502020204030204" pitchFamily="34" charset="0"/>
            </a:endParaRP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W</a:t>
            </a:r>
            <a:r>
              <a:rPr lang="en-US" sz="1800" dirty="0">
                <a:solidFill>
                  <a:srgbClr val="000000"/>
                </a:solidFill>
                <a:effectLst/>
                <a:latin typeface="Calibri" panose="020F0502020204030204" pitchFamily="34" charset="0"/>
                <a:cs typeface="Calibri" panose="020F0502020204030204" pitchFamily="34" charset="0"/>
              </a:rPr>
              <a:t>hich fallacies or false assumptions were successfully identified? Which were not?</a:t>
            </a:r>
            <a:endParaRPr lang="en-US" sz="1800" dirty="0">
              <a:latin typeface="Calibri" panose="020F0502020204030204" pitchFamily="34" charset="0"/>
              <a:cs typeface="Calibri" panose="020F0502020204030204" pitchFamily="34" charset="0"/>
            </a:endParaRP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W</a:t>
            </a:r>
            <a:r>
              <a:rPr lang="en-US" sz="1800" dirty="0">
                <a:solidFill>
                  <a:srgbClr val="000000"/>
                </a:solidFill>
                <a:effectLst/>
                <a:latin typeface="Calibri" panose="020F0502020204030204" pitchFamily="34" charset="0"/>
                <a:cs typeface="Calibri" panose="020F0502020204030204" pitchFamily="34" charset="0"/>
              </a:rPr>
              <a:t>hich counterarguments for these fallacies are well perceived? By whom?</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Are there external factors (demographics) correlated with the findings?</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Is there any detectable confounding? Or plausibly hidden?</a:t>
            </a:r>
            <a:endParaRPr lang="en-US" sz="1800" dirty="0">
              <a:solidFill>
                <a:srgbClr val="000000"/>
              </a:solidFill>
              <a:effectLst/>
              <a:latin typeface="Calibri" panose="020F0502020204030204" pitchFamily="34" charset="0"/>
              <a:cs typeface="Calibri" panose="020F0502020204030204" pitchFamily="34" charset="0"/>
            </a:endParaRPr>
          </a:p>
          <a:p>
            <a:pPr fontAlgn="ctr">
              <a:spcBef>
                <a:spcPts val="0"/>
              </a:spcBef>
            </a:pPr>
            <a:endParaRPr lang="en-US" sz="1800" b="1" dirty="0">
              <a:solidFill>
                <a:srgbClr val="000000"/>
              </a:solidFill>
              <a:latin typeface="Calibri" panose="020F0502020204030204" pitchFamily="34" charset="0"/>
              <a:cs typeface="Calibri" panose="020F0502020204030204" pitchFamily="34" charset="0"/>
            </a:endParaRPr>
          </a:p>
          <a:p>
            <a:pPr fontAlgn="ctr">
              <a:spcBef>
                <a:spcPts val="0"/>
              </a:spcBef>
            </a:pPr>
            <a:r>
              <a:rPr lang="en-US" sz="1800" b="1" dirty="0">
                <a:solidFill>
                  <a:srgbClr val="000000"/>
                </a:solidFill>
                <a:latin typeface="Calibri" panose="020F0502020204030204" pitchFamily="34" charset="0"/>
                <a:cs typeface="Calibri" panose="020F0502020204030204" pitchFamily="34" charset="0"/>
              </a:rPr>
              <a:t>Implications to Engineering</a:t>
            </a:r>
            <a:r>
              <a:rPr lang="en-US" sz="1800" dirty="0">
                <a:solidFill>
                  <a:srgbClr val="000000"/>
                </a:solidFill>
                <a:latin typeface="Calibri" panose="020F0502020204030204" pitchFamily="34" charset="0"/>
                <a:cs typeface="Calibri" panose="020F0502020204030204" pitchFamily="34" charset="0"/>
              </a:rPr>
              <a:t>:</a:t>
            </a:r>
          </a:p>
          <a:p>
            <a:pPr marL="285750" indent="-285750" fontAlgn="ctr">
              <a:spcBef>
                <a:spcPts val="0"/>
              </a:spcBef>
              <a:buFont typeface="Arial" panose="020B0604020202020204" pitchFamily="34" charset="0"/>
              <a:buChar char="•"/>
            </a:pPr>
            <a:r>
              <a:rPr lang="en-US" sz="1800" dirty="0">
                <a:solidFill>
                  <a:srgbClr val="000000"/>
                </a:solidFill>
                <a:effectLst/>
                <a:latin typeface="Calibri" panose="020F0502020204030204" pitchFamily="34" charset="0"/>
                <a:cs typeface="Calibri" panose="020F0502020204030204" pitchFamily="34" charset="0"/>
              </a:rPr>
              <a:t>What variations in the argumentations could be </a:t>
            </a:r>
            <a:r>
              <a:rPr lang="en-US" sz="1800" dirty="0">
                <a:solidFill>
                  <a:srgbClr val="000000"/>
                </a:solidFill>
                <a:latin typeface="Calibri" panose="020F0502020204030204" pitchFamily="34" charset="0"/>
                <a:cs typeface="Calibri" panose="020F0502020204030204" pitchFamily="34" charset="0"/>
              </a:rPr>
              <a:t>credited/blamed for a more positive/negative perception?</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Are there possible improvements in the model that codifies the arguments? Fallacies that were not identified?</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Are there plausible ways to intervene in the argumentation to improve its positive perception or to increase the chances of fallacy identification?</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Is there any pre-validation/verification of the model that could have been done to improve the results?</a:t>
            </a:r>
            <a:endParaRPr lang="en-US" sz="1800" dirty="0">
              <a:solidFill>
                <a:srgbClr val="000000"/>
              </a:solidFill>
              <a:effectLst/>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7CB27ED4-FE60-4109-972D-9AB484E91E15}"/>
              </a:ext>
            </a:extLst>
          </p:cNvPr>
          <p:cNvSpPr>
            <a:spLocks noGrp="1"/>
          </p:cNvSpPr>
          <p:nvPr>
            <p:ph type="sldNum" sz="quarter" idx="12"/>
          </p:nvPr>
        </p:nvSpPr>
        <p:spPr/>
        <p:txBody>
          <a:bodyPr/>
          <a:lstStyle/>
          <a:p>
            <a:fld id="{477C7578-46E3-4DC5-9844-CB06902B4F72}" type="slidenum">
              <a:rPr lang="en-US" smtClean="0"/>
              <a:t>24</a:t>
            </a:fld>
            <a:endParaRPr lang="en-US"/>
          </a:p>
        </p:txBody>
      </p:sp>
    </p:spTree>
    <p:extLst>
      <p:ext uri="{BB962C8B-B14F-4D97-AF65-F5344CB8AC3E}">
        <p14:creationId xmlns:p14="http://schemas.microsoft.com/office/powerpoint/2010/main" val="24398575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E7A69-B851-4F5B-8D89-027E7A21A163}"/>
              </a:ext>
            </a:extLst>
          </p:cNvPr>
          <p:cNvSpPr>
            <a:spLocks noGrp="1"/>
          </p:cNvSpPr>
          <p:nvPr>
            <p:ph type="title"/>
          </p:nvPr>
        </p:nvSpPr>
        <p:spPr/>
        <p:txBody>
          <a:bodyPr/>
          <a:lstStyle/>
          <a:p>
            <a:r>
              <a:rPr lang="en-US" dirty="0"/>
              <a:t>Suggested task (Tuesday, Nov. 16.)</a:t>
            </a:r>
          </a:p>
        </p:txBody>
      </p:sp>
      <p:sp>
        <p:nvSpPr>
          <p:cNvPr id="3" name="Content Placeholder 2">
            <a:extLst>
              <a:ext uri="{FF2B5EF4-FFF2-40B4-BE49-F238E27FC236}">
                <a16:creationId xmlns:a16="http://schemas.microsoft.com/office/drawing/2014/main" id="{AC23D81F-1A2B-4A98-8B60-6DA99A6FC0BA}"/>
              </a:ext>
            </a:extLst>
          </p:cNvPr>
          <p:cNvSpPr>
            <a:spLocks noGrp="1"/>
          </p:cNvSpPr>
          <p:nvPr>
            <p:ph idx="1"/>
          </p:nvPr>
        </p:nvSpPr>
        <p:spPr/>
        <p:txBody>
          <a:bodyPr/>
          <a:lstStyle/>
          <a:p>
            <a:r>
              <a:rPr lang="en-US" dirty="0"/>
              <a:t>How would you express and address (mitigate) the ethical dilemma according to each theory?</a:t>
            </a:r>
          </a:p>
          <a:p>
            <a:pPr marL="342900" indent="-342900">
              <a:buFont typeface="Arial" panose="020B0604020202020204" pitchFamily="34" charset="0"/>
              <a:buChar char="•"/>
            </a:pPr>
            <a:r>
              <a:rPr lang="en-US" dirty="0"/>
              <a:t>Consequentialism Ethics/Utilitarianism</a:t>
            </a:r>
          </a:p>
          <a:p>
            <a:pPr marL="342900" indent="-342900">
              <a:buFont typeface="Arial" panose="020B0604020202020204" pitchFamily="34" charset="0"/>
              <a:buChar char="•"/>
            </a:pPr>
            <a:r>
              <a:rPr lang="en-US" dirty="0"/>
              <a:t>Deontology Ethics/Kantian Theory</a:t>
            </a:r>
          </a:p>
          <a:p>
            <a:pPr marL="342900" indent="-342900">
              <a:buFont typeface="Arial" panose="020B0604020202020204" pitchFamily="34" charset="0"/>
              <a:buChar char="•"/>
            </a:pPr>
            <a:r>
              <a:rPr lang="en-US" dirty="0"/>
              <a:t>Virtue Ethics/The Good life, Aristotle Eudaimonia</a:t>
            </a:r>
          </a:p>
          <a:p>
            <a:pPr marL="342900" indent="-342900">
              <a:buFont typeface="Arial" panose="020B0604020202020204" pitchFamily="34" charset="0"/>
              <a:buChar char="•"/>
            </a:pPr>
            <a:r>
              <a:rPr lang="en-US" dirty="0"/>
              <a:t>Care Ethics/Social Ethics of Engineering</a:t>
            </a:r>
          </a:p>
          <a:p>
            <a:pPr marL="700608" lvl="1" indent="-342900">
              <a:buFont typeface="Arial" panose="020B0604020202020204" pitchFamily="34" charset="0"/>
              <a:buChar char="•"/>
            </a:pPr>
            <a:r>
              <a:rPr lang="en-US" dirty="0"/>
              <a:t>For the social engineering ethics, associate your comments with the answers from the previous tasks. Add references to your claims or definitions.</a:t>
            </a:r>
          </a:p>
          <a:p>
            <a:endParaRPr lang="en-US" dirty="0"/>
          </a:p>
        </p:txBody>
      </p:sp>
      <p:sp>
        <p:nvSpPr>
          <p:cNvPr id="4" name="Slide Number Placeholder 3">
            <a:extLst>
              <a:ext uri="{FF2B5EF4-FFF2-40B4-BE49-F238E27FC236}">
                <a16:creationId xmlns:a16="http://schemas.microsoft.com/office/drawing/2014/main" id="{FC9AA01F-92A3-4CDA-98C3-D79DD5192186}"/>
              </a:ext>
            </a:extLst>
          </p:cNvPr>
          <p:cNvSpPr>
            <a:spLocks noGrp="1"/>
          </p:cNvSpPr>
          <p:nvPr>
            <p:ph type="sldNum" sz="quarter" idx="12"/>
          </p:nvPr>
        </p:nvSpPr>
        <p:spPr/>
        <p:txBody>
          <a:bodyPr/>
          <a:lstStyle/>
          <a:p>
            <a:fld id="{477C7578-46E3-4DC5-9844-CB06902B4F72}" type="slidenum">
              <a:rPr lang="en-US" smtClean="0"/>
              <a:t>25</a:t>
            </a:fld>
            <a:endParaRPr lang="en-US"/>
          </a:p>
        </p:txBody>
      </p:sp>
    </p:spTree>
    <p:extLst>
      <p:ext uri="{BB962C8B-B14F-4D97-AF65-F5344CB8AC3E}">
        <p14:creationId xmlns:p14="http://schemas.microsoft.com/office/powerpoint/2010/main" val="4148618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3E69146-8AAD-4732-8C2A-774F18B4DAA1}"/>
              </a:ext>
            </a:extLst>
          </p:cNvPr>
          <p:cNvSpPr>
            <a:spLocks noGrp="1"/>
          </p:cNvSpPr>
          <p:nvPr>
            <p:ph type="ctrTitle"/>
          </p:nvPr>
        </p:nvSpPr>
        <p:spPr/>
        <p:txBody>
          <a:bodyPr/>
          <a:lstStyle/>
          <a:p>
            <a:r>
              <a:rPr lang="en-US" dirty="0"/>
              <a:t>END</a:t>
            </a:r>
          </a:p>
        </p:txBody>
      </p:sp>
      <p:sp>
        <p:nvSpPr>
          <p:cNvPr id="4" name="Slide Number Placeholder 3">
            <a:extLst>
              <a:ext uri="{FF2B5EF4-FFF2-40B4-BE49-F238E27FC236}">
                <a16:creationId xmlns:a16="http://schemas.microsoft.com/office/drawing/2014/main" id="{3DA90A01-42BF-4062-BE5A-C1D5D10812AE}"/>
              </a:ext>
            </a:extLst>
          </p:cNvPr>
          <p:cNvSpPr>
            <a:spLocks noGrp="1"/>
          </p:cNvSpPr>
          <p:nvPr>
            <p:ph type="sldNum" sz="quarter" idx="4294967295"/>
          </p:nvPr>
        </p:nvSpPr>
        <p:spPr>
          <a:xfrm>
            <a:off x="10128250" y="6164263"/>
            <a:ext cx="2063750" cy="241300"/>
          </a:xfrm>
        </p:spPr>
        <p:txBody>
          <a:bodyPr/>
          <a:lstStyle/>
          <a:p>
            <a:fld id="{477C7578-46E3-4DC5-9844-CB06902B4F72}" type="slidenum">
              <a:rPr lang="en-US" smtClean="0"/>
              <a:t>26</a:t>
            </a:fld>
            <a:endParaRPr lang="en-US"/>
          </a:p>
        </p:txBody>
      </p:sp>
    </p:spTree>
    <p:extLst>
      <p:ext uri="{BB962C8B-B14F-4D97-AF65-F5344CB8AC3E}">
        <p14:creationId xmlns:p14="http://schemas.microsoft.com/office/powerpoint/2010/main" val="906703314"/>
      </p:ext>
    </p:extLst>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028E1-F30E-4783-BB66-149C70664E3F}"/>
              </a:ext>
            </a:extLst>
          </p:cNvPr>
          <p:cNvSpPr>
            <a:spLocks noGrp="1"/>
          </p:cNvSpPr>
          <p:nvPr>
            <p:ph type="title"/>
          </p:nvPr>
        </p:nvSpPr>
        <p:spPr/>
        <p:txBody>
          <a:bodyPr/>
          <a:lstStyle/>
          <a:p>
            <a:r>
              <a:rPr lang="en-US"/>
              <a:t>Sources (Books)</a:t>
            </a:r>
            <a:endParaRPr lang="en-US" dirty="0"/>
          </a:p>
        </p:txBody>
      </p:sp>
      <p:pic>
        <p:nvPicPr>
          <p:cNvPr id="5" name="Content Placeholder 4" descr="Diagram&#10;&#10;Description automatically generated">
            <a:extLst>
              <a:ext uri="{FF2B5EF4-FFF2-40B4-BE49-F238E27FC236}">
                <a16:creationId xmlns:a16="http://schemas.microsoft.com/office/drawing/2014/main" id="{9BBBF0A9-AE34-4F65-88BE-6AA07C8020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5289" y="1025813"/>
            <a:ext cx="1858577" cy="2665029"/>
          </a:xfrm>
        </p:spPr>
      </p:pic>
      <p:pic>
        <p:nvPicPr>
          <p:cNvPr id="9" name="Picture 8" descr="Graphical user interface, website&#10;&#10;Description automatically generated">
            <a:extLst>
              <a:ext uri="{FF2B5EF4-FFF2-40B4-BE49-F238E27FC236}">
                <a16:creationId xmlns:a16="http://schemas.microsoft.com/office/drawing/2014/main" id="{FF181329-F0D2-455C-BC57-3CD76876DC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2403" y="3930507"/>
            <a:ext cx="1845800" cy="2792828"/>
          </a:xfrm>
          <a:prstGeom prst="rect">
            <a:avLst/>
          </a:prstGeom>
        </p:spPr>
      </p:pic>
      <p:pic>
        <p:nvPicPr>
          <p:cNvPr id="13" name="Picture 12" descr="Graphical user interface&#10;&#10;Description automatically generated with medium confidence">
            <a:extLst>
              <a:ext uri="{FF2B5EF4-FFF2-40B4-BE49-F238E27FC236}">
                <a16:creationId xmlns:a16="http://schemas.microsoft.com/office/drawing/2014/main" id="{E61CFC38-7F49-480F-B199-CF1FFE0541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9942" y="3930507"/>
            <a:ext cx="1902260" cy="2840360"/>
          </a:xfrm>
          <a:prstGeom prst="rect">
            <a:avLst/>
          </a:prstGeom>
        </p:spPr>
      </p:pic>
      <p:pic>
        <p:nvPicPr>
          <p:cNvPr id="14" name="Picture 13" descr="Diagram&#10;&#10;Description automatically generated">
            <a:extLst>
              <a:ext uri="{FF2B5EF4-FFF2-40B4-BE49-F238E27FC236}">
                <a16:creationId xmlns:a16="http://schemas.microsoft.com/office/drawing/2014/main" id="{68E61F7E-F32E-4930-B39A-C929363573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9409" y="1025813"/>
            <a:ext cx="2526136" cy="2526136"/>
          </a:xfrm>
          <a:prstGeom prst="rect">
            <a:avLst/>
          </a:prstGeom>
        </p:spPr>
      </p:pic>
      <p:pic>
        <p:nvPicPr>
          <p:cNvPr id="15" name="Picture 14" descr="Text&#10;&#10;Description automatically generated">
            <a:extLst>
              <a:ext uri="{FF2B5EF4-FFF2-40B4-BE49-F238E27FC236}">
                <a16:creationId xmlns:a16="http://schemas.microsoft.com/office/drawing/2014/main" id="{A3D04B9D-291C-40B5-B0A4-03B5CCD42E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82403" y="889041"/>
            <a:ext cx="1836522" cy="2828471"/>
          </a:xfrm>
          <a:prstGeom prst="rect">
            <a:avLst/>
          </a:prstGeom>
        </p:spPr>
      </p:pic>
      <p:pic>
        <p:nvPicPr>
          <p:cNvPr id="16" name="Picture 15" descr="Diagram&#10;&#10;Description automatically generated">
            <a:extLst>
              <a:ext uri="{FF2B5EF4-FFF2-40B4-BE49-F238E27FC236}">
                <a16:creationId xmlns:a16="http://schemas.microsoft.com/office/drawing/2014/main" id="{0D88CA9B-9AB4-414A-A3ED-2C80932A8A4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65397" y="1025813"/>
            <a:ext cx="1785475" cy="2691699"/>
          </a:xfrm>
          <a:prstGeom prst="rect">
            <a:avLst/>
          </a:prstGeom>
        </p:spPr>
      </p:pic>
      <p:pic>
        <p:nvPicPr>
          <p:cNvPr id="18" name="Picture 17" descr="Graphical user interface, text, application&#10;&#10;Description automatically generated">
            <a:extLst>
              <a:ext uri="{FF2B5EF4-FFF2-40B4-BE49-F238E27FC236}">
                <a16:creationId xmlns:a16="http://schemas.microsoft.com/office/drawing/2014/main" id="{4BD54F54-8006-4F49-A850-BFE7F5939E7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23666" y="3911176"/>
            <a:ext cx="1910201" cy="2871055"/>
          </a:xfrm>
          <a:prstGeom prst="rect">
            <a:avLst/>
          </a:prstGeom>
        </p:spPr>
      </p:pic>
      <p:pic>
        <p:nvPicPr>
          <p:cNvPr id="19" name="Picture 18" descr="A picture containing diagram&#10;&#10;Description automatically generated">
            <a:extLst>
              <a:ext uri="{FF2B5EF4-FFF2-40B4-BE49-F238E27FC236}">
                <a16:creationId xmlns:a16="http://schemas.microsoft.com/office/drawing/2014/main" id="{4EF4B145-8DB1-4B9C-9145-32FA17AF1DF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99409" y="3909213"/>
            <a:ext cx="2000661" cy="2804786"/>
          </a:xfrm>
          <a:prstGeom prst="rect">
            <a:avLst/>
          </a:prstGeom>
          <a:ln>
            <a:solidFill>
              <a:schemeClr val="bg1">
                <a:lumMod val="75000"/>
              </a:schemeClr>
            </a:solidFill>
          </a:ln>
        </p:spPr>
      </p:pic>
    </p:spTree>
    <p:extLst>
      <p:ext uri="{BB962C8B-B14F-4D97-AF65-F5344CB8AC3E}">
        <p14:creationId xmlns:p14="http://schemas.microsoft.com/office/powerpoint/2010/main" val="2711821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43257" y="4341180"/>
            <a:ext cx="9545811" cy="948817"/>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1"/>
          </p:nvPr>
        </p:nvSpPr>
        <p:spPr/>
        <p:txBody>
          <a:bodyPr/>
          <a:lstStyle/>
          <a:p>
            <a:pPr>
              <a:defRPr/>
            </a:pPr>
            <a:fld id="{0DF685E1-000B-FF46-B3AC-A509A8EDE44A}" type="slidenum">
              <a:rPr lang="de-DE" smtClean="0"/>
              <a:pPr>
                <a:defRPr/>
              </a:pPr>
              <a:t>4</a:t>
            </a:fld>
            <a:endParaRPr lang="de-DE"/>
          </a:p>
        </p:txBody>
      </p:sp>
      <p:sp>
        <p:nvSpPr>
          <p:cNvPr id="32772" name="Rectangle 2"/>
          <p:cNvSpPr>
            <a:spLocks noGrp="1" noChangeArrowheads="1"/>
          </p:cNvSpPr>
          <p:nvPr>
            <p:ph type="title"/>
          </p:nvPr>
        </p:nvSpPr>
        <p:spPr/>
        <p:txBody>
          <a:bodyPr/>
          <a:lstStyle/>
          <a:p>
            <a:pPr eaLnBrk="1" hangingPunct="1"/>
            <a:r>
              <a:rPr lang="en-US" sz="3600" b="1" dirty="0">
                <a:solidFill>
                  <a:schemeClr val="accent1"/>
                </a:solidFill>
                <a:ea typeface="ＭＳ Ｐゴシック" pitchFamily="-106" charset="-128"/>
                <a:cs typeface="ＭＳ Ｐゴシック" pitchFamily="-106" charset="-128"/>
              </a:rPr>
              <a:t>III.2 </a:t>
            </a:r>
            <a:r>
              <a:rPr lang="en-US" sz="3600" b="1" dirty="0">
                <a:ea typeface="ＭＳ Ｐゴシック" pitchFamily="-106" charset="-128"/>
                <a:cs typeface="ＭＳ Ｐゴシック" pitchFamily="-106" charset="-128"/>
              </a:rPr>
              <a:t>Normative Ethics </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type="body" idx="1"/>
          </p:nvPr>
        </p:nvSpPr>
        <p:spPr/>
        <p:txBody>
          <a:bodyPr/>
          <a:lstStyle/>
          <a:p>
            <a:pPr>
              <a:buClr>
                <a:schemeClr val="accent1"/>
              </a:buClr>
              <a:buSzPct val="80000"/>
            </a:pPr>
            <a:r>
              <a:rPr lang="en-US" b="1" dirty="0">
                <a:ea typeface="ＭＳ Ｐゴシック" pitchFamily="-106" charset="-128"/>
                <a:cs typeface="ＭＳ Ｐゴシック" pitchFamily="-106" charset="-128"/>
              </a:rPr>
              <a:t>Some Terminology:</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Ethics</a:t>
            </a:r>
            <a:r>
              <a:rPr lang="en-US" dirty="0">
                <a:ea typeface="ＭＳ Ｐゴシック" pitchFamily="-106" charset="-128"/>
                <a:cs typeface="ＭＳ Ｐゴシック" pitchFamily="-106" charset="-128"/>
              </a:rPr>
              <a:t>: The systematic reflection on morality.</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Morality</a:t>
            </a:r>
            <a:r>
              <a:rPr lang="en-US" dirty="0">
                <a:ea typeface="ＭＳ Ｐゴシック" pitchFamily="-106" charset="-128"/>
                <a:cs typeface="ＭＳ Ｐゴシック" pitchFamily="-106" charset="-128"/>
              </a:rPr>
              <a:t>: The totality of opinions, decisions, and actions with which people express, individually or collectively, what they think is good and right.</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Descriptive Ethics</a:t>
            </a:r>
            <a:r>
              <a:rPr lang="en-US" dirty="0">
                <a:ea typeface="ＭＳ Ｐゴシック" pitchFamily="-106" charset="-128"/>
                <a:cs typeface="ＭＳ Ｐゴシック" pitchFamily="-106" charset="-128"/>
              </a:rPr>
              <a:t>: The branch of ethics that describes existing morality, including customs and habits, opinions about good and evil, responsible and irresponsible behavior, and acceptable and unacceptable action.</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Normative Ethics</a:t>
            </a:r>
            <a:r>
              <a:rPr lang="en-US" dirty="0">
                <a:ea typeface="ＭＳ Ｐゴシック" pitchFamily="-106" charset="-128"/>
                <a:cs typeface="ＭＳ Ｐゴシック" pitchFamily="-106" charset="-128"/>
              </a:rPr>
              <a:t>: The branch of ethics that judges morality and tries to formulate normative recommendations about how to act or live.</a:t>
            </a: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p:txBody>
      </p:sp>
      <p:sp>
        <p:nvSpPr>
          <p:cNvPr id="6" name="TextBox 5"/>
          <p:cNvSpPr txBox="1"/>
          <p:nvPr/>
        </p:nvSpPr>
        <p:spPr>
          <a:xfrm>
            <a:off x="7221498" y="983641"/>
            <a:ext cx="2835007" cy="369332"/>
          </a:xfrm>
          <a:prstGeom prst="rect">
            <a:avLst/>
          </a:prstGeom>
          <a:noFill/>
        </p:spPr>
        <p:txBody>
          <a:bodyPr wrap="none" rtlCol="0">
            <a:spAutoFit/>
          </a:bodyPr>
          <a:lstStyle/>
          <a:p>
            <a:r>
              <a:rPr lang="en-GB">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249025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0DF685E1-000B-FF46-B3AC-A509A8EDE44A}" type="slidenum">
              <a:rPr lang="de-DE" smtClean="0"/>
              <a:pPr>
                <a:defRPr/>
              </a:pPr>
              <a:t>5</a:t>
            </a:fld>
            <a:endParaRPr lang="de-DE"/>
          </a:p>
        </p:txBody>
      </p:sp>
      <p:sp>
        <p:nvSpPr>
          <p:cNvPr id="32772" name="Rectangle 2"/>
          <p:cNvSpPr>
            <a:spLocks noGrp="1" noChangeArrowheads="1"/>
          </p:cNvSpPr>
          <p:nvPr>
            <p:ph type="title"/>
          </p:nvPr>
        </p:nvSpPr>
        <p:spPr>
          <a:xfrm>
            <a:off x="497150" y="132110"/>
            <a:ext cx="8047122" cy="1136650"/>
          </a:xfrm>
        </p:spPr>
        <p:txBody>
          <a:bodyPr/>
          <a:lstStyle/>
          <a:p>
            <a:pPr eaLnBrk="1" hangingPunct="1"/>
            <a:r>
              <a:rPr lang="en-US" sz="3600" b="1" dirty="0">
                <a:ea typeface="ＭＳ Ｐゴシック" pitchFamily="-106" charset="-128"/>
                <a:cs typeface="ＭＳ Ｐゴシック" pitchFamily="-106" charset="-128"/>
              </a:rPr>
              <a:t>Values, Norms, and Virtues</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type="body" idx="1"/>
          </p:nvPr>
        </p:nvSpPr>
        <p:spPr>
          <a:xfrm>
            <a:off x="435006" y="1700809"/>
            <a:ext cx="10795245" cy="4823817"/>
          </a:xfrm>
        </p:spPr>
        <p:txBody>
          <a:bodyPr/>
          <a:lstStyle/>
          <a:p>
            <a:pPr>
              <a:buClr>
                <a:schemeClr val="accent1"/>
              </a:buClr>
              <a:buSzPct val="80000"/>
            </a:pPr>
            <a:r>
              <a:rPr lang="en-US" b="1" dirty="0">
                <a:solidFill>
                  <a:schemeClr val="accent1"/>
                </a:solidFill>
                <a:ea typeface="ＭＳ Ｐゴシック" pitchFamily="-106" charset="-128"/>
                <a:cs typeface="ＭＳ Ｐゴシック" pitchFamily="-106" charset="-128"/>
              </a:rPr>
              <a:t>Normative judgements </a:t>
            </a:r>
            <a:r>
              <a:rPr lang="en-US" dirty="0">
                <a:ea typeface="ＭＳ Ｐゴシック" pitchFamily="-106" charset="-128"/>
                <a:cs typeface="ＭＳ Ｐゴシック" pitchFamily="-106" charset="-128"/>
              </a:rPr>
              <a:t>can be based on:</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Values</a:t>
            </a:r>
            <a:r>
              <a:rPr lang="en-US" dirty="0">
                <a:ea typeface="ＭＳ Ｐゴシック" pitchFamily="-106" charset="-128"/>
                <a:cs typeface="ＭＳ Ｐゴシック" pitchFamily="-106" charset="-128"/>
              </a:rPr>
              <a:t>: Lasting convictions or matters that people feel should be strived for in general and not just for themselves to be able to lead to a good life or to realize a just society.</a:t>
            </a:r>
          </a:p>
          <a:p>
            <a:pPr lvl="1" eaLnBrk="1" hangingPunct="1">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Intrinsic Values</a:t>
            </a:r>
            <a:r>
              <a:rPr lang="en-US" dirty="0">
                <a:ea typeface="ＭＳ Ｐゴシック" pitchFamily="-106" charset="-128"/>
                <a:cs typeface="ＭＳ Ｐゴシック" pitchFamily="-106" charset="-128"/>
              </a:rPr>
              <a:t>: Values in and of itself.</a:t>
            </a:r>
          </a:p>
          <a:p>
            <a:pPr lvl="1" eaLnBrk="1" hangingPunct="1">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Instrumental Values</a:t>
            </a:r>
            <a:r>
              <a:rPr lang="en-US" dirty="0">
                <a:ea typeface="ＭＳ Ｐゴシック" pitchFamily="-106" charset="-128"/>
                <a:cs typeface="ＭＳ Ｐゴシック" pitchFamily="-106" charset="-128"/>
              </a:rPr>
              <a:t>: Something that is valuable in so far as it is a means to or contribute to something else that is intrinsically good or valuable.</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Norms</a:t>
            </a:r>
            <a:r>
              <a:rPr lang="en-US" dirty="0">
                <a:ea typeface="ＭＳ Ｐゴシック" pitchFamily="-106" charset="-128"/>
                <a:cs typeface="ＭＳ Ｐゴシック" pitchFamily="-106" charset="-128"/>
              </a:rPr>
              <a:t>: Rules that prescribe what actions are required, permitted, or forbidden.</a:t>
            </a:r>
          </a:p>
          <a:p>
            <a:pPr lvl="1" eaLnBrk="1" hangingPunct="1">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Hypothetical Norm</a:t>
            </a:r>
            <a:r>
              <a:rPr lang="en-US" dirty="0">
                <a:ea typeface="ＭＳ Ｐゴシック" pitchFamily="-106" charset="-128"/>
                <a:cs typeface="ＭＳ Ｐゴシック" pitchFamily="-106" charset="-128"/>
              </a:rPr>
              <a:t>: A condition norm, that is, a norm which only applies under certain circumstances, usually of the form “if you want X do Y”.</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Virtues</a:t>
            </a:r>
            <a:r>
              <a:rPr lang="en-US" dirty="0">
                <a:ea typeface="ＭＳ Ｐゴシック" pitchFamily="-106" charset="-128"/>
                <a:cs typeface="ＭＳ Ｐゴシック" pitchFamily="-106" charset="-128"/>
              </a:rPr>
              <a:t>: A certain type of human characteristics or quality.</a:t>
            </a:r>
          </a:p>
          <a:p>
            <a:pPr lvl="1" eaLnBrk="1" hangingPunct="1">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p:txBody>
      </p:sp>
      <p:sp>
        <p:nvSpPr>
          <p:cNvPr id="6" name="TextBox 5"/>
          <p:cNvSpPr txBox="1"/>
          <p:nvPr/>
        </p:nvSpPr>
        <p:spPr>
          <a:xfrm>
            <a:off x="7310275" y="995440"/>
            <a:ext cx="2835007" cy="369332"/>
          </a:xfrm>
          <a:prstGeom prst="rect">
            <a:avLst/>
          </a:prstGeom>
          <a:noFill/>
        </p:spPr>
        <p:txBody>
          <a:bodyPr wrap="none" rtlCol="0">
            <a:spAutoFit/>
          </a:bodyPr>
          <a:lstStyle/>
          <a:p>
            <a:r>
              <a:rPr lang="en-GB">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350767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0DF685E1-000B-FF46-B3AC-A509A8EDE44A}" type="slidenum">
              <a:rPr lang="de-DE" smtClean="0"/>
              <a:pPr>
                <a:defRPr/>
              </a:pPr>
              <a:t>6</a:t>
            </a:fld>
            <a:endParaRPr lang="de-DE"/>
          </a:p>
        </p:txBody>
      </p:sp>
      <p:sp>
        <p:nvSpPr>
          <p:cNvPr id="32772" name="Rectangle 2"/>
          <p:cNvSpPr>
            <a:spLocks noGrp="1" noChangeArrowheads="1"/>
          </p:cNvSpPr>
          <p:nvPr>
            <p:ph type="title"/>
          </p:nvPr>
        </p:nvSpPr>
        <p:spPr>
          <a:xfrm>
            <a:off x="399495" y="316776"/>
            <a:ext cx="7976101" cy="1136650"/>
          </a:xfrm>
        </p:spPr>
        <p:txBody>
          <a:bodyPr/>
          <a:lstStyle/>
          <a:p>
            <a:pPr eaLnBrk="1" hangingPunct="1"/>
            <a:r>
              <a:rPr lang="en-US" sz="3200" b="1" dirty="0">
                <a:ea typeface="ＭＳ Ｐゴシック" pitchFamily="-106" charset="-128"/>
                <a:cs typeface="ＭＳ Ｐゴシック" pitchFamily="-106" charset="-128"/>
              </a:rPr>
              <a:t>Relativism, Universalism, and Absolutism</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type="body" idx="1"/>
          </p:nvPr>
        </p:nvSpPr>
        <p:spPr/>
        <p:txBody>
          <a:bodyPr/>
          <a:lstStyle/>
          <a:p>
            <a:pPr>
              <a:buClr>
                <a:schemeClr val="accent1"/>
              </a:buClr>
              <a:buSzPct val="80000"/>
            </a:pPr>
            <a:r>
              <a:rPr lang="en-US" sz="2000" dirty="0">
                <a:ea typeface="ＭＳ Ｐゴシック" pitchFamily="-106" charset="-128"/>
                <a:cs typeface="ＭＳ Ｐゴシック" pitchFamily="-106" charset="-128"/>
              </a:rPr>
              <a:t>Problematic positions concerning </a:t>
            </a:r>
            <a:r>
              <a:rPr lang="en-US" sz="2000" b="1" dirty="0">
                <a:solidFill>
                  <a:schemeClr val="accent1"/>
                </a:solidFill>
                <a:ea typeface="ＭＳ Ｐゴシック" pitchFamily="-106" charset="-128"/>
                <a:cs typeface="ＭＳ Ｐゴシック" pitchFamily="-106" charset="-128"/>
              </a:rPr>
              <a:t>normative judgements</a:t>
            </a:r>
            <a:r>
              <a:rPr lang="en-US" sz="2000" dirty="0">
                <a:ea typeface="ＭＳ Ｐゴシック" pitchFamily="-106" charset="-128"/>
                <a:cs typeface="ＭＳ Ｐゴシック" pitchFamily="-106" charset="-128"/>
              </a:rPr>
              <a:t>:</a:t>
            </a:r>
          </a:p>
          <a:p>
            <a:pPr>
              <a:buClr>
                <a:schemeClr val="accent1"/>
              </a:buClr>
              <a:buSzPct val="80000"/>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Normative relativism</a:t>
            </a:r>
            <a:r>
              <a:rPr lang="en-US" sz="2000" dirty="0">
                <a:ea typeface="ＭＳ Ｐゴシック" pitchFamily="-106" charset="-128"/>
                <a:cs typeface="ＭＳ Ｐゴシック" pitchFamily="-106" charset="-128"/>
              </a:rPr>
              <a:t>: An ethical theory that argues that </a:t>
            </a:r>
            <a:r>
              <a:rPr lang="en-US" sz="2000" b="1" dirty="0">
                <a:solidFill>
                  <a:schemeClr val="accent1"/>
                </a:solidFill>
                <a:ea typeface="ＭＳ Ｐゴシック" pitchFamily="-106" charset="-128"/>
                <a:cs typeface="ＭＳ Ｐゴシック" pitchFamily="-106" charset="-128"/>
              </a:rPr>
              <a:t>all moral points of views </a:t>
            </a:r>
            <a:r>
              <a:rPr lang="en-US" sz="2000" dirty="0">
                <a:ea typeface="ＭＳ Ｐゴシック" pitchFamily="-106" charset="-128"/>
                <a:cs typeface="ＭＳ Ｐゴシック" pitchFamily="-106" charset="-128"/>
              </a:rPr>
              <a:t>– all values, norms, and virtues – are equally valid.</a:t>
            </a:r>
          </a:p>
          <a:p>
            <a:pPr eaLnBrk="1" hangingPunct="1">
              <a:buClr>
                <a:schemeClr val="accent1"/>
              </a:buClr>
              <a:buSzPct val="80000"/>
              <a:buFont typeface=".AppleSDGothicNeoI-Regular" charset="-127"/>
              <a:buChar char="◼︎"/>
            </a:pPr>
            <a:endParaRPr lang="en-US" sz="2000" b="1" dirty="0">
              <a:solidFill>
                <a:schemeClr val="accent1"/>
              </a:solidFill>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Universalism</a:t>
            </a:r>
            <a:r>
              <a:rPr lang="en-US" sz="2000" dirty="0">
                <a:ea typeface="ＭＳ Ｐゴシック" pitchFamily="-106" charset="-128"/>
                <a:cs typeface="ＭＳ Ｐゴシック" pitchFamily="-106" charset="-128"/>
              </a:rPr>
              <a:t>: An ethical theory that states that there is a system of norms and values that is </a:t>
            </a:r>
            <a:r>
              <a:rPr lang="en-US" sz="2000" b="1" dirty="0">
                <a:solidFill>
                  <a:schemeClr val="accent1"/>
                </a:solidFill>
                <a:ea typeface="ＭＳ Ｐゴシック" pitchFamily="-106" charset="-128"/>
                <a:cs typeface="ＭＳ Ｐゴシック" pitchFamily="-106" charset="-128"/>
              </a:rPr>
              <a:t>universally applicable </a:t>
            </a:r>
            <a:r>
              <a:rPr lang="en-US" sz="2000" dirty="0">
                <a:ea typeface="ＭＳ Ｐゴシック" pitchFamily="-106" charset="-128"/>
                <a:cs typeface="ＭＳ Ｐゴシック" pitchFamily="-106" charset="-128"/>
              </a:rPr>
              <a:t>to everyone, independent of time, place, or culture.</a:t>
            </a:r>
          </a:p>
          <a:p>
            <a:pPr lvl="2">
              <a:buFont typeface=".AppleSDGothicNeoI-Regular" charset="-127"/>
              <a:buChar char="◼︎"/>
            </a:pPr>
            <a:r>
              <a:rPr lang="en-US" sz="2000" b="1" dirty="0">
                <a:solidFill>
                  <a:schemeClr val="accent1"/>
                </a:solidFill>
                <a:ea typeface="ＭＳ Ｐゴシック" pitchFamily="-106" charset="-128"/>
                <a:cs typeface="ＭＳ Ｐゴシック" pitchFamily="-106" charset="-128"/>
              </a:rPr>
              <a:t>Absolutism</a:t>
            </a:r>
            <a:r>
              <a:rPr lang="en-US" sz="2000" dirty="0">
                <a:ea typeface="ＭＳ Ｐゴシック" pitchFamily="-106" charset="-128"/>
                <a:cs typeface="ＭＳ Ｐゴシック" pitchFamily="-106" charset="-128"/>
              </a:rPr>
              <a:t>: A rigid form of </a:t>
            </a:r>
            <a:r>
              <a:rPr lang="en-US" sz="2000" b="1" dirty="0">
                <a:solidFill>
                  <a:schemeClr val="accent1"/>
                </a:solidFill>
                <a:ea typeface="ＭＳ Ｐゴシック" pitchFamily="-106" charset="-128"/>
                <a:cs typeface="ＭＳ Ｐゴシック" pitchFamily="-106" charset="-128"/>
              </a:rPr>
              <a:t>universalism </a:t>
            </a:r>
            <a:r>
              <a:rPr lang="en-US" sz="2000" dirty="0">
                <a:ea typeface="ＭＳ Ｐゴシック" pitchFamily="-106" charset="-128"/>
                <a:cs typeface="ＭＳ Ｐゴシック" pitchFamily="-106" charset="-128"/>
              </a:rPr>
              <a:t>in which no exception to rules are possible.</a:t>
            </a: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p:txBody>
      </p:sp>
      <p:sp>
        <p:nvSpPr>
          <p:cNvPr id="6" name="TextBox 5"/>
          <p:cNvSpPr txBox="1"/>
          <p:nvPr/>
        </p:nvSpPr>
        <p:spPr>
          <a:xfrm>
            <a:off x="7221498" y="999273"/>
            <a:ext cx="2835007" cy="369332"/>
          </a:xfrm>
          <a:prstGeom prst="rect">
            <a:avLst/>
          </a:prstGeom>
          <a:noFill/>
        </p:spPr>
        <p:txBody>
          <a:bodyPr wrap="none" rtlCol="0">
            <a:spAutoFit/>
          </a:bodyPr>
          <a:lstStyle/>
          <a:p>
            <a:r>
              <a:rPr lang="en-GB">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990849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10510506" y="6139291"/>
            <a:ext cx="2063751" cy="695287"/>
          </a:xfrm>
        </p:spPr>
        <p:txBody>
          <a:bodyPr/>
          <a:lstStyle/>
          <a:p>
            <a:pPr>
              <a:defRPr/>
            </a:pPr>
            <a:fld id="{0DF685E1-000B-FF46-B3AC-A509A8EDE44A}" type="slidenum">
              <a:rPr lang="de-DE" smtClean="0"/>
              <a:pPr>
                <a:defRPr/>
              </a:pPr>
              <a:t>7</a:t>
            </a:fld>
            <a:endParaRPr lang="de-DE" dirty="0"/>
          </a:p>
        </p:txBody>
      </p:sp>
      <p:sp>
        <p:nvSpPr>
          <p:cNvPr id="32772" name="Rectangle 2"/>
          <p:cNvSpPr>
            <a:spLocks noGrp="1" noChangeArrowheads="1"/>
          </p:cNvSpPr>
          <p:nvPr>
            <p:ph type="title"/>
          </p:nvPr>
        </p:nvSpPr>
        <p:spPr>
          <a:xfrm>
            <a:off x="719091" y="204119"/>
            <a:ext cx="6301134" cy="1136650"/>
          </a:xfrm>
        </p:spPr>
        <p:txBody>
          <a:bodyPr/>
          <a:lstStyle/>
          <a:p>
            <a:pPr eaLnBrk="1" hangingPunct="1"/>
            <a:r>
              <a:rPr lang="en-US" sz="3600" b="1" dirty="0">
                <a:ea typeface="ＭＳ Ｐゴシック" pitchFamily="-106" charset="-128"/>
                <a:cs typeface="ＭＳ Ｐゴシック" pitchFamily="-106" charset="-128"/>
              </a:rPr>
              <a:t>Ethical Theories</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type="body" idx="1"/>
          </p:nvPr>
        </p:nvSpPr>
        <p:spPr>
          <a:xfrm>
            <a:off x="719091" y="1412777"/>
            <a:ext cx="10431261" cy="5111849"/>
          </a:xfrm>
        </p:spPr>
        <p:txBody>
          <a:bodyPr/>
          <a:lstStyle/>
          <a:p>
            <a:pPr>
              <a:buClr>
                <a:schemeClr val="accent1"/>
              </a:buClr>
              <a:buSzPct val="80000"/>
            </a:pPr>
            <a:r>
              <a:rPr lang="en-US" sz="1600" dirty="0">
                <a:ea typeface="ＭＳ Ｐゴシック" pitchFamily="-106" charset="-128"/>
                <a:cs typeface="ＭＳ Ｐゴシック" pitchFamily="-106" charset="-128"/>
              </a:rPr>
              <a:t>Most prominent classes of theories:</a:t>
            </a:r>
          </a:p>
          <a:p>
            <a:pPr eaLnBrk="1" hangingPunct="1">
              <a:buClr>
                <a:schemeClr val="accent1"/>
              </a:buClr>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Consequentialism</a:t>
            </a:r>
            <a:r>
              <a:rPr lang="en-US" sz="1600" dirty="0">
                <a:ea typeface="ＭＳ Ｐゴシック" pitchFamily="-106" charset="-128"/>
                <a:cs typeface="ＭＳ Ｐゴシック" pitchFamily="-106" charset="-128"/>
              </a:rPr>
              <a:t>: The class of ethical theories which hold that the consequences of actions are central to the moral judgement of those actions.</a:t>
            </a:r>
          </a:p>
          <a:p>
            <a:pPr lvl="1" eaLnBrk="1" hangingPunct="1">
              <a:buSzPct val="80000"/>
              <a:buFont typeface=".AppleSDGothicNeoI-Regular" charset="-127"/>
              <a:buChar char="◼︎"/>
            </a:pPr>
            <a:r>
              <a:rPr lang="en-US" sz="1400" dirty="0">
                <a:ea typeface="ＭＳ Ｐゴシック" pitchFamily="-106" charset="-128"/>
                <a:cs typeface="ＭＳ Ｐゴシック" pitchFamily="-106" charset="-128"/>
              </a:rPr>
              <a:t>Example: </a:t>
            </a:r>
            <a:r>
              <a:rPr lang="en-US" sz="1400" b="1" dirty="0">
                <a:solidFill>
                  <a:schemeClr val="accent1"/>
                </a:solidFill>
                <a:ea typeface="ＭＳ Ｐゴシック" pitchFamily="-106" charset="-128"/>
                <a:cs typeface="ＭＳ Ｐゴシック" pitchFamily="-106" charset="-128"/>
              </a:rPr>
              <a:t>Utilitarianism</a:t>
            </a:r>
          </a:p>
          <a:p>
            <a:pPr eaLnBrk="1" hangingPunct="1">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Deontological Ethics / Duty Ethics</a:t>
            </a:r>
            <a:r>
              <a:rPr lang="en-US" sz="1600" dirty="0">
                <a:ea typeface="ＭＳ Ｐゴシック" pitchFamily="-106" charset="-128"/>
                <a:cs typeface="ＭＳ Ｐゴシック" pitchFamily="-106" charset="-128"/>
              </a:rPr>
              <a:t>: The class of approaches in ethics in which an action is considered morally right if it agrees with a certain moral rule (law, norm, principle).</a:t>
            </a:r>
          </a:p>
          <a:p>
            <a:pPr lvl="1" eaLnBrk="1" hangingPunct="1">
              <a:buSzPct val="80000"/>
              <a:buFont typeface=".AppleSDGothicNeoI-Regular" charset="-127"/>
              <a:buChar char="◼︎"/>
            </a:pPr>
            <a:r>
              <a:rPr lang="en-US" sz="1400" dirty="0">
                <a:ea typeface="ＭＳ Ｐゴシック" pitchFamily="-106" charset="-128"/>
                <a:cs typeface="ＭＳ Ｐゴシック" pitchFamily="-106" charset="-128"/>
              </a:rPr>
              <a:t>Example: </a:t>
            </a:r>
            <a:r>
              <a:rPr lang="en-US" sz="1400" b="1" dirty="0">
                <a:solidFill>
                  <a:schemeClr val="accent1"/>
                </a:solidFill>
                <a:ea typeface="ＭＳ Ｐゴシック" pitchFamily="-106" charset="-128"/>
                <a:cs typeface="ＭＳ Ｐゴシック" pitchFamily="-106" charset="-128"/>
              </a:rPr>
              <a:t>Kantian Theory</a:t>
            </a:r>
          </a:p>
          <a:p>
            <a:pPr eaLnBrk="1" hangingPunct="1">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Virtue Ethics</a:t>
            </a:r>
            <a:r>
              <a:rPr lang="en-US" sz="1600" dirty="0">
                <a:ea typeface="ＭＳ Ｐゴシック" pitchFamily="-106" charset="-128"/>
                <a:cs typeface="ＭＳ Ｐゴシック" pitchFamily="-106" charset="-128"/>
              </a:rPr>
              <a:t>: The class of ethical theories that focus on the nature of the acting person. This class of theories indicates which good or desirable characteristics people should have or develop to me moral.</a:t>
            </a:r>
          </a:p>
          <a:p>
            <a:pPr lvl="1" eaLnBrk="1" hangingPunct="1">
              <a:buSzPct val="80000"/>
              <a:buFont typeface=".AppleSDGothicNeoI-Regular" charset="-127"/>
              <a:buChar char="◼︎"/>
            </a:pPr>
            <a:r>
              <a:rPr lang="en-US" sz="1400" dirty="0">
                <a:ea typeface="ＭＳ Ｐゴシック" pitchFamily="-106" charset="-128"/>
                <a:cs typeface="ＭＳ Ｐゴシック" pitchFamily="-106" charset="-128"/>
              </a:rPr>
              <a:t>Example: </a:t>
            </a:r>
            <a:r>
              <a:rPr lang="en-US" sz="1400" b="1" dirty="0">
                <a:solidFill>
                  <a:schemeClr val="accent1"/>
                </a:solidFill>
                <a:ea typeface="ＭＳ Ｐゴシック" pitchFamily="-106" charset="-128"/>
                <a:cs typeface="ＭＳ Ｐゴシック" pitchFamily="-106" charset="-128"/>
              </a:rPr>
              <a:t>The Good Life / </a:t>
            </a:r>
            <a:r>
              <a:rPr lang="en-US" sz="1400" b="1" i="1" dirty="0">
                <a:solidFill>
                  <a:schemeClr val="accent1"/>
                </a:solidFill>
                <a:ea typeface="ＭＳ Ｐゴシック" pitchFamily="-106" charset="-128"/>
                <a:cs typeface="ＭＳ Ｐゴシック" pitchFamily="-106" charset="-128"/>
              </a:rPr>
              <a:t>Eudaimonia (Aristotle)</a:t>
            </a:r>
          </a:p>
          <a:p>
            <a:pPr eaLnBrk="1" hangingPunct="1">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Care Ethics</a:t>
            </a:r>
            <a:r>
              <a:rPr lang="en-US" sz="1600" dirty="0">
                <a:ea typeface="ＭＳ Ｐゴシック" pitchFamily="-106" charset="-128"/>
                <a:cs typeface="ＭＳ Ｐゴシック" pitchFamily="-106" charset="-128"/>
              </a:rPr>
              <a:t>: The class of ethical theories that emphasize the importance of relationships, and which holds that the development of moral does not come by learning general moral principles.</a:t>
            </a:r>
          </a:p>
          <a:p>
            <a:pPr lvl="1" eaLnBrk="1" hangingPunct="1">
              <a:buSzPct val="80000"/>
              <a:buFont typeface=".AppleSDGothicNeoI-Regular" charset="-127"/>
              <a:buChar char="◼︎"/>
            </a:pPr>
            <a:r>
              <a:rPr lang="en-US" sz="1400" dirty="0">
                <a:ea typeface="ＭＳ Ｐゴシック" pitchFamily="-106" charset="-128"/>
                <a:cs typeface="ＭＳ Ｐゴシック" pitchFamily="-106" charset="-128"/>
              </a:rPr>
              <a:t>Example: </a:t>
            </a:r>
            <a:r>
              <a:rPr lang="en-US" sz="1400" b="1" dirty="0">
                <a:solidFill>
                  <a:schemeClr val="accent1"/>
                </a:solidFill>
                <a:ea typeface="ＭＳ Ｐゴシック" pitchFamily="-106" charset="-128"/>
                <a:cs typeface="ＭＳ Ｐゴシック" pitchFamily="-106" charset="-128"/>
              </a:rPr>
              <a:t>Social Ethics of Engineering</a:t>
            </a:r>
          </a:p>
          <a:p>
            <a:pPr lvl="1" eaLnBrk="1" hangingPunct="1">
              <a:buSzPct val="80000"/>
              <a:buFont typeface=".AppleSDGothicNeoI-Regular" charset="-127"/>
              <a:buChar char="◼︎"/>
            </a:pPr>
            <a:endParaRPr lang="en-US" sz="1600" b="1" i="1" dirty="0">
              <a:solidFill>
                <a:schemeClr val="accent1"/>
              </a:solidFill>
              <a:ea typeface="ＭＳ Ｐゴシック" pitchFamily="-106" charset="-128"/>
              <a:cs typeface="ＭＳ Ｐゴシック" pitchFamily="-106" charset="-128"/>
            </a:endParaRPr>
          </a:p>
          <a:p>
            <a:pPr lvl="1" eaLnBrk="1" hangingPunct="1">
              <a:buSzPct val="80000"/>
              <a:buFont typeface=".AppleSDGothicNeoI-Regular" charset="-127"/>
              <a:buChar char="◼︎"/>
            </a:pPr>
            <a:endParaRPr lang="en-US" sz="1600" dirty="0">
              <a:ea typeface="ＭＳ Ｐゴシック" pitchFamily="-106" charset="-128"/>
              <a:cs typeface="ＭＳ Ｐゴシック" pitchFamily="-106" charset="-128"/>
            </a:endParaRPr>
          </a:p>
          <a:p>
            <a:pPr lvl="1" eaLnBrk="1" hangingPunct="1">
              <a:buSzPct val="80000"/>
              <a:buFont typeface=".AppleSDGothicNeoI-Regular" charset="-127"/>
              <a:buChar char="◼︎"/>
            </a:pPr>
            <a:endParaRPr lang="en-US" sz="1600" b="1" i="1" dirty="0">
              <a:solidFill>
                <a:schemeClr val="accent1"/>
              </a:solidFill>
              <a:ea typeface="ＭＳ Ｐゴシック" pitchFamily="-106" charset="-128"/>
              <a:cs typeface="ＭＳ Ｐゴシック" pitchFamily="-106" charset="-128"/>
            </a:endParaRPr>
          </a:p>
          <a:p>
            <a:pPr lvl="1" eaLnBrk="1" hangingPunct="1">
              <a:buSzPct val="80000"/>
              <a:buFont typeface=".AppleSDGothicNeoI-Regular" charset="-127"/>
              <a:buChar char="◼︎"/>
            </a:pPr>
            <a:endParaRPr lang="en-US" sz="1600" dirty="0">
              <a:ea typeface="ＭＳ Ｐゴシック" pitchFamily="-106" charset="-128"/>
              <a:cs typeface="ＭＳ Ｐゴシック" pitchFamily="-106" charset="-128"/>
            </a:endParaRPr>
          </a:p>
          <a:p>
            <a:pPr lvl="1" eaLnBrk="1" hangingPunct="1">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p:txBody>
      </p:sp>
      <p:sp>
        <p:nvSpPr>
          <p:cNvPr id="6" name="TextBox 5"/>
          <p:cNvSpPr txBox="1"/>
          <p:nvPr/>
        </p:nvSpPr>
        <p:spPr>
          <a:xfrm>
            <a:off x="7257009" y="947433"/>
            <a:ext cx="2835007" cy="369332"/>
          </a:xfrm>
          <a:prstGeom prst="rect">
            <a:avLst/>
          </a:prstGeom>
          <a:noFill/>
        </p:spPr>
        <p:txBody>
          <a:bodyPr wrap="none" rtlCol="0">
            <a:spAutoFit/>
          </a:bodyPr>
          <a:lstStyle/>
          <a:p>
            <a:r>
              <a:rPr lang="en-GB">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452240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lstStyle/>
          <a:p>
            <a:pPr eaLnBrk="1" hangingPunct="1"/>
            <a:r>
              <a:rPr lang="en-US" sz="3600" b="1" dirty="0">
                <a:ea typeface="ＭＳ Ｐゴシック" pitchFamily="-106" charset="-128"/>
                <a:cs typeface="ＭＳ Ｐゴシック" pitchFamily="-106" charset="-128"/>
              </a:rPr>
              <a:t>Moral Questions and Dilemma: </a:t>
            </a:r>
            <a:r>
              <a:rPr lang="en-US" sz="3200" b="1" dirty="0">
                <a:ea typeface="ＭＳ Ｐゴシック" pitchFamily="-106" charset="-128"/>
                <a:cs typeface="ＭＳ Ｐゴシック" pitchFamily="-106" charset="-128"/>
              </a:rPr>
              <a:t>Examples </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a:xfrm>
            <a:off x="478369" y="1656388"/>
            <a:ext cx="5346700" cy="4535487"/>
          </a:xfrm>
        </p:spPr>
        <p:txBody>
          <a:bodyPr/>
          <a:lstStyle/>
          <a:p>
            <a:pPr>
              <a:buClr>
                <a:schemeClr val="accent1"/>
              </a:buClr>
              <a:buSzPct val="80000"/>
            </a:pPr>
            <a:r>
              <a:rPr lang="en-US" sz="2000" b="1" dirty="0">
                <a:ea typeface="ＭＳ Ｐゴシック" pitchFamily="-106" charset="-128"/>
                <a:cs typeface="ＭＳ Ｐゴシック" pitchFamily="-106" charset="-128"/>
              </a:rPr>
              <a:t>Moral Question:</a:t>
            </a:r>
            <a:br>
              <a:rPr lang="en-US" sz="2000" dirty="0">
                <a:ea typeface="ＭＳ Ｐゴシック" pitchFamily="-106" charset="-128"/>
                <a:cs typeface="ＭＳ Ｐゴシック" pitchFamily="-106" charset="-128"/>
              </a:rPr>
            </a:br>
            <a:r>
              <a:rPr lang="en-US" sz="2000" b="1" dirty="0">
                <a:solidFill>
                  <a:schemeClr val="accent1"/>
                </a:solidFill>
                <a:ea typeface="ＭＳ Ｐゴシック" pitchFamily="-106" charset="-128"/>
                <a:cs typeface="ＭＳ Ｐゴシック" pitchFamily="-106" charset="-128"/>
              </a:rPr>
              <a:t>Develop Self-Driving Car</a:t>
            </a:r>
            <a:r>
              <a:rPr lang="en-US" sz="2000" dirty="0">
                <a:ea typeface="ＭＳ Ｐゴシック" pitchFamily="-106" charset="-128"/>
                <a:cs typeface="ＭＳ Ｐゴシック" pitchFamily="-106" charset="-128"/>
              </a:rPr>
              <a:t>:</a:t>
            </a:r>
          </a:p>
          <a:p>
            <a:pPr eaLnBrk="1" hangingPunct="1">
              <a:buClr>
                <a:schemeClr val="accent1"/>
              </a:buClr>
              <a:buSzPct val="100000"/>
              <a:buFont typeface="+mj-lt"/>
              <a:buAutoNum type="arabicParenR"/>
            </a:pPr>
            <a:r>
              <a:rPr lang="en-US" sz="2000" dirty="0">
                <a:ea typeface="ＭＳ Ｐゴシック" pitchFamily="-106" charset="-128"/>
                <a:cs typeface="ＭＳ Ｐゴシック" pitchFamily="-106" charset="-128"/>
              </a:rPr>
              <a:t>Is it morally proper to replace cars by self-driving cars?</a:t>
            </a:r>
          </a:p>
          <a:p>
            <a:pPr eaLnBrk="1" hangingPunct="1">
              <a:buClr>
                <a:schemeClr val="accent1"/>
              </a:buClr>
              <a:buSzPct val="100000"/>
              <a:buFont typeface="+mj-lt"/>
              <a:buAutoNum type="arabicParenR"/>
            </a:pPr>
            <a:r>
              <a:rPr lang="en-US" sz="2000" dirty="0">
                <a:ea typeface="ＭＳ Ｐゴシック" pitchFamily="-106" charset="-128"/>
                <a:cs typeface="ＭＳ Ｐゴシック" pitchFamily="-106" charset="-128"/>
              </a:rPr>
              <a:t>Which evidence is required to make it morally acceptable to replace cars by self-driving cars?</a:t>
            </a:r>
          </a:p>
          <a:p>
            <a:pPr lvl="1" eaLnBrk="1" hangingPunct="1">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p:txBody>
      </p:sp>
      <p:sp>
        <p:nvSpPr>
          <p:cNvPr id="2" name="Content Placeholder 1"/>
          <p:cNvSpPr>
            <a:spLocks noGrp="1"/>
          </p:cNvSpPr>
          <p:nvPr>
            <p:ph sz="half" idx="2"/>
          </p:nvPr>
        </p:nvSpPr>
        <p:spPr>
          <a:xfrm>
            <a:off x="6490995" y="1517604"/>
            <a:ext cx="5348816" cy="4535487"/>
          </a:xfrm>
        </p:spPr>
        <p:txBody>
          <a:bodyPr/>
          <a:lstStyle/>
          <a:p>
            <a:pPr>
              <a:buClr>
                <a:schemeClr val="accent1"/>
              </a:buClr>
              <a:buSzPct val="80000"/>
            </a:pPr>
            <a:r>
              <a:rPr lang="en-US" sz="2000" b="1" dirty="0">
                <a:ea typeface="ＭＳ Ｐゴシック" pitchFamily="-106" charset="-128"/>
                <a:cs typeface="ＭＳ Ｐゴシック" pitchFamily="-106" charset="-128"/>
              </a:rPr>
              <a:t>Moral Dilemma:</a:t>
            </a:r>
            <a:br>
              <a:rPr lang="en-US" sz="2000" b="1" dirty="0">
                <a:ea typeface="ＭＳ Ｐゴシック" pitchFamily="-106" charset="-128"/>
                <a:cs typeface="ＭＳ Ｐゴシック" pitchFamily="-106" charset="-128"/>
              </a:rPr>
            </a:br>
            <a:r>
              <a:rPr lang="en-US" sz="2000" dirty="0">
                <a:ea typeface="ＭＳ Ｐゴシック" pitchFamily="-106" charset="-128"/>
                <a:cs typeface="ＭＳ Ｐゴシック" pitchFamily="-106" charset="-128"/>
              </a:rPr>
              <a:t>“</a:t>
            </a:r>
            <a:r>
              <a:rPr lang="en-US" sz="2000" b="1" dirty="0">
                <a:solidFill>
                  <a:schemeClr val="accent1"/>
                </a:solidFill>
                <a:ea typeface="ＭＳ Ｐゴシック" pitchFamily="-106" charset="-128"/>
                <a:cs typeface="ＭＳ Ｐゴシック" pitchFamily="-106" charset="-128"/>
              </a:rPr>
              <a:t>Trolley problem” for Driver and Self-Driving Cars</a:t>
            </a:r>
            <a:r>
              <a:rPr lang="en-US" sz="2000" dirty="0">
                <a:ea typeface="ＭＳ Ｐゴシック" pitchFamily="-106" charset="-128"/>
                <a:cs typeface="ＭＳ Ｐゴシック" pitchFamily="-106" charset="-128"/>
              </a:rPr>
              <a:t>:</a:t>
            </a:r>
          </a:p>
          <a:p>
            <a:pPr eaLnBrk="1" hangingPunct="1">
              <a:buClr>
                <a:schemeClr val="accent1"/>
              </a:buClr>
              <a:buSzPct val="80000"/>
              <a:buFont typeface=".AppleSDGothicNeoI-Regular" charset="-127"/>
              <a:buChar char="◼︎"/>
            </a:pPr>
            <a:r>
              <a:rPr lang="en-US" sz="2000" dirty="0">
                <a:ea typeface="ＭＳ Ｐゴシック" pitchFamily="-106" charset="-128"/>
                <a:cs typeface="ＭＳ Ｐゴシック" pitchFamily="-106" charset="-128"/>
              </a:rPr>
              <a:t>The cars will kill 5 persons on the road ahead, but it may also turn right where it will only kill one person.</a:t>
            </a:r>
          </a:p>
          <a:p>
            <a:pPr eaLnBrk="1" hangingPunct="1">
              <a:buClr>
                <a:schemeClr val="accent1"/>
              </a:buClr>
              <a:buSzPct val="100000"/>
              <a:buFont typeface="+mj-lt"/>
              <a:buAutoNum type="arabicParenR"/>
            </a:pPr>
            <a:r>
              <a:rPr lang="en-US" sz="2000" dirty="0">
                <a:ea typeface="ＭＳ Ｐゴシック" pitchFamily="-106" charset="-128"/>
                <a:cs typeface="ＭＳ Ｐゴシック" pitchFamily="-106" charset="-128"/>
              </a:rPr>
              <a:t>Is it morally proper to turn right or not?</a:t>
            </a:r>
          </a:p>
          <a:p>
            <a:pPr eaLnBrk="1" hangingPunct="1">
              <a:buClr>
                <a:schemeClr val="accent1"/>
              </a:buClr>
              <a:buSzPct val="100000"/>
              <a:buFont typeface="+mj-lt"/>
              <a:buAutoNum type="arabicParenR"/>
            </a:pPr>
            <a:r>
              <a:rPr lang="en-US" sz="2000" dirty="0">
                <a:ea typeface="ＭＳ Ｐゴシック" pitchFamily="-106" charset="-128"/>
                <a:cs typeface="ＭＳ Ｐゴシック" pitchFamily="-106" charset="-128"/>
              </a:rPr>
              <a:t>Which additional aspects influence such a decision?</a:t>
            </a:r>
          </a:p>
          <a:p>
            <a:pPr algn="r">
              <a:buClr>
                <a:schemeClr val="accent1"/>
              </a:buClr>
              <a:buSzPct val="80000"/>
            </a:pPr>
            <a:r>
              <a:rPr lang="en-US" sz="1200" dirty="0">
                <a:ea typeface="ＭＳ Ｐゴシック" pitchFamily="-106" charset="-128"/>
                <a:cs typeface="ＭＳ Ｐゴシック" pitchFamily="-106" charset="-128"/>
              </a:rPr>
              <a:t>(adjusted versions of the trolley problem; cf. [Foot1967</a:t>
            </a:r>
            <a:r>
              <a:rPr lang="de-DE" sz="1200" dirty="0">
                <a:ea typeface="ＭＳ Ｐゴシック" pitchFamily="-106" charset="-128"/>
                <a:cs typeface="ＭＳ Ｐゴシック" pitchFamily="-106" charset="-128"/>
              </a:rPr>
              <a:t>, </a:t>
            </a:r>
            <a:r>
              <a:rPr lang="en-GB" sz="1200" dirty="0">
                <a:latin typeface="Arial" pitchFamily="-112" charset="0"/>
              </a:rPr>
              <a:t>Pereira&amp;Saptawijaya2016])</a:t>
            </a:r>
            <a:endParaRPr lang="en-US" sz="1200" dirty="0">
              <a:ea typeface="ＭＳ Ｐゴシック" pitchFamily="-106" charset="-128"/>
              <a:cs typeface="ＭＳ Ｐゴシック" pitchFamily="-106" charset="-128"/>
            </a:endParaRPr>
          </a:p>
          <a:p>
            <a:endParaRPr lang="en-US" sz="2000" dirty="0"/>
          </a:p>
        </p:txBody>
      </p:sp>
      <p:sp>
        <p:nvSpPr>
          <p:cNvPr id="5" name="Slide Number Placeholder 4"/>
          <p:cNvSpPr>
            <a:spLocks noGrp="1"/>
          </p:cNvSpPr>
          <p:nvPr>
            <p:ph type="sldNum" sz="quarter" idx="11"/>
          </p:nvPr>
        </p:nvSpPr>
        <p:spPr/>
        <p:txBody>
          <a:bodyPr/>
          <a:lstStyle/>
          <a:p>
            <a:pPr>
              <a:defRPr/>
            </a:pPr>
            <a:fld id="{0DF685E1-000B-FF46-B3AC-A509A8EDE44A}" type="slidenum">
              <a:rPr lang="de-DE" smtClean="0"/>
              <a:pPr>
                <a:defRPr/>
              </a:pPr>
              <a:t>8</a:t>
            </a:fld>
            <a:endParaRPr lang="de-DE"/>
          </a:p>
        </p:txBody>
      </p:sp>
      <p:sp>
        <p:nvSpPr>
          <p:cNvPr id="6" name="TextBox 5"/>
          <p:cNvSpPr txBox="1"/>
          <p:nvPr/>
        </p:nvSpPr>
        <p:spPr>
          <a:xfrm>
            <a:off x="7896200" y="1268760"/>
            <a:ext cx="377026"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a:t>
            </a:r>
            <a:endParaRPr lang="en-US" dirty="0"/>
          </a:p>
        </p:txBody>
      </p:sp>
    </p:spTree>
    <p:extLst>
      <p:ext uri="{BB962C8B-B14F-4D97-AF65-F5344CB8AC3E}">
        <p14:creationId xmlns:p14="http://schemas.microsoft.com/office/powerpoint/2010/main" val="1076375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10946167" y="6176983"/>
            <a:ext cx="1103790" cy="347643"/>
          </a:xfrm>
        </p:spPr>
        <p:txBody>
          <a:bodyPr/>
          <a:lstStyle/>
          <a:p>
            <a:pPr>
              <a:defRPr/>
            </a:pPr>
            <a:fld id="{0DF685E1-000B-FF46-B3AC-A509A8EDE44A}" type="slidenum">
              <a:rPr lang="de-DE" smtClean="0"/>
              <a:pPr>
                <a:defRPr/>
              </a:pPr>
              <a:t>9</a:t>
            </a:fld>
            <a:endParaRPr lang="de-DE"/>
          </a:p>
        </p:txBody>
      </p:sp>
      <p:sp>
        <p:nvSpPr>
          <p:cNvPr id="32772" name="Rectangle 2"/>
          <p:cNvSpPr>
            <a:spLocks noGrp="1" noChangeArrowheads="1"/>
          </p:cNvSpPr>
          <p:nvPr>
            <p:ph type="title"/>
          </p:nvPr>
        </p:nvSpPr>
        <p:spPr>
          <a:xfrm>
            <a:off x="387705" y="132110"/>
            <a:ext cx="6301134" cy="1136650"/>
          </a:xfrm>
        </p:spPr>
        <p:txBody>
          <a:bodyPr/>
          <a:lstStyle/>
          <a:p>
            <a:pPr eaLnBrk="1" hangingPunct="1"/>
            <a:r>
              <a:rPr lang="en-US" sz="3600" b="1" dirty="0">
                <a:ea typeface="ＭＳ Ｐゴシック" pitchFamily="-106" charset="-128"/>
                <a:cs typeface="ＭＳ Ｐゴシック" pitchFamily="-106" charset="-128"/>
              </a:rPr>
              <a:t>Utilitarianism</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type="body" idx="1"/>
          </p:nvPr>
        </p:nvSpPr>
        <p:spPr>
          <a:xfrm>
            <a:off x="452761" y="1556793"/>
            <a:ext cx="10493406" cy="4967833"/>
          </a:xfrm>
        </p:spPr>
        <p:txBody>
          <a:bodyPr/>
          <a:lstStyle/>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Utilitarianism</a:t>
            </a:r>
            <a:r>
              <a:rPr lang="en-US" dirty="0">
                <a:ea typeface="ＭＳ Ｐゴシック" pitchFamily="-106" charset="-128"/>
                <a:cs typeface="ＭＳ Ｐゴシック" pitchFamily="-106" charset="-128"/>
              </a:rPr>
              <a:t>: A type of </a:t>
            </a:r>
            <a:r>
              <a:rPr lang="en-US" b="1" dirty="0">
                <a:solidFill>
                  <a:schemeClr val="accent1"/>
                </a:solidFill>
                <a:ea typeface="ＭＳ Ｐゴシック" pitchFamily="-106" charset="-128"/>
                <a:cs typeface="ＭＳ Ｐゴシック" pitchFamily="-106" charset="-128"/>
              </a:rPr>
              <a:t>consequentialism</a:t>
            </a:r>
            <a:r>
              <a:rPr lang="en-US" dirty="0">
                <a:ea typeface="ＭＳ Ｐゴシック" pitchFamily="-106" charset="-128"/>
                <a:cs typeface="ＭＳ Ｐゴシック" pitchFamily="-106" charset="-128"/>
              </a:rPr>
              <a:t> based on the utility principle. In utilitarianism, actions are judged by the amount of pleasure and pain they bring about. The action that brings the greatest happiness for the greatest number should be chosen.</a:t>
            </a:r>
          </a:p>
          <a:p>
            <a:pPr lvl="1" eaLnBrk="1" hangingPunct="1">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Hedonism</a:t>
            </a:r>
            <a:r>
              <a:rPr lang="en-US" dirty="0">
                <a:ea typeface="ＭＳ Ｐゴシック" pitchFamily="-106" charset="-128"/>
                <a:cs typeface="ＭＳ Ｐゴシック" pitchFamily="-106" charset="-128"/>
              </a:rPr>
              <a:t>: The idea (value theory) that pleasure is the only thing that is good and to which all other things are instrumental.</a:t>
            </a:r>
          </a:p>
          <a:p>
            <a:pPr lvl="1" eaLnBrk="1" hangingPunct="1">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Utility principle</a:t>
            </a:r>
            <a:r>
              <a:rPr lang="en-US" dirty="0">
                <a:ea typeface="ＭＳ Ｐゴシック" pitchFamily="-106" charset="-128"/>
                <a:cs typeface="ＭＳ Ｐゴシック" pitchFamily="-106" charset="-128"/>
              </a:rPr>
              <a:t>: The principle that one should choose those actions that result in the greatest happiness for the greatest number.</a:t>
            </a:r>
          </a:p>
          <a:p>
            <a:pPr lvl="1" eaLnBrk="1" hangingPunct="1">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Moral balance sheet</a:t>
            </a:r>
            <a:r>
              <a:rPr lang="en-US" dirty="0">
                <a:ea typeface="ＭＳ Ｐゴシック" pitchFamily="-106" charset="-128"/>
                <a:cs typeface="ＭＳ Ｐゴシック" pitchFamily="-106" charset="-128"/>
              </a:rPr>
              <a:t>: A balance sheet in which the costs and benefits (pleasure and pain) for each possible action are weighted against each other. Bentham (1748-1832) proposed the drawing up of such balance sheets to determine the utility of actions. Cost-benefit analysis is a more modern variety of such balance sheets.</a:t>
            </a: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p:txBody>
      </p:sp>
      <p:sp>
        <p:nvSpPr>
          <p:cNvPr id="6" name="TextBox 5"/>
          <p:cNvSpPr txBox="1"/>
          <p:nvPr/>
        </p:nvSpPr>
        <p:spPr>
          <a:xfrm>
            <a:off x="6688839" y="899428"/>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310709755"/>
      </p:ext>
    </p:extLst>
  </p:cSld>
  <p:clrMapOvr>
    <a:masterClrMapping/>
  </p:clrMapOvr>
</p:sld>
</file>

<file path=ppt/theme/theme1.xml><?xml version="1.0" encoding="utf-8"?>
<a:theme xmlns:a="http://schemas.openxmlformats.org/drawingml/2006/main" name="HPI PPT-Templat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myTemplate" id="{2063BE8A-A688-4B5F-97FF-457FF8D42FC7}" vid="{880E0C7C-9943-42C8-9DD6-CE28215DC461}"/>
    </a:ext>
  </a:extLst>
</a:theme>
</file>

<file path=ppt/theme/theme2.xml><?xml version="1.0" encoding="utf-8"?>
<a:theme xmlns:a="http://schemas.openxmlformats.org/drawingml/2006/main" name="TEMPLATE_Fakultät_11_EXP v201702">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TEMPLATE_HPI_05_EXP" id="{EEEEA749-3836-4DC6-BA52-AE8D0ADE122A}" vid="{1AF48529-3759-4302-91D0-708D448B88C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 Planning_Organization</Template>
  <TotalTime>1444</TotalTime>
  <Words>4398</Words>
  <Application>Microsoft Office PowerPoint</Application>
  <PresentationFormat>Widescreen</PresentationFormat>
  <Paragraphs>544</Paragraphs>
  <Slides>26</Slides>
  <Notes>20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26</vt:i4>
      </vt:variant>
    </vt:vector>
  </HeadingPairs>
  <TitlesOfParts>
    <vt:vector size="32" baseType="lpstr">
      <vt:lpstr>.AppleSDGothicNeoI-Regular</vt:lpstr>
      <vt:lpstr>Arial</vt:lpstr>
      <vt:lpstr>Calibri</vt:lpstr>
      <vt:lpstr>Verdana</vt:lpstr>
      <vt:lpstr>HPI PPT-Template</vt:lpstr>
      <vt:lpstr>TEMPLATE_Fakultät_11_EXP v201702</vt:lpstr>
      <vt:lpstr>Please  check-in</vt:lpstr>
      <vt:lpstr>Winter Term 21/22 Artificial Intelligence, Ethics &amp; Engineering  Lecture-4: Introduction to Ethics Theories</vt:lpstr>
      <vt:lpstr>Sources (Books)</vt:lpstr>
      <vt:lpstr>III.2 Normative Ethics </vt:lpstr>
      <vt:lpstr>Values, Norms, and Virtues</vt:lpstr>
      <vt:lpstr>Relativism, Universalism, and Absolutism</vt:lpstr>
      <vt:lpstr>Ethical Theories</vt:lpstr>
      <vt:lpstr>Moral Questions and Dilemma: Examples </vt:lpstr>
      <vt:lpstr>Utilitarianism</vt:lpstr>
      <vt:lpstr>Moral Questions and Dilemma: Utilitarianism</vt:lpstr>
      <vt:lpstr>Critique of Utilitarianism (1/2)</vt:lpstr>
      <vt:lpstr>Critique of Utilitarianism (2/3)</vt:lpstr>
      <vt:lpstr>Critique of Utilitarianism (3/3)</vt:lpstr>
      <vt:lpstr>Kantian Theory  (Duty Ethic)</vt:lpstr>
      <vt:lpstr>Categorical Imperatives</vt:lpstr>
      <vt:lpstr>Moral Questions and Dilemma: Kantian Theory</vt:lpstr>
      <vt:lpstr>Critique of the Kantian Theory</vt:lpstr>
      <vt:lpstr>The Good Life / Eudaimonia  (Care Ethics)</vt:lpstr>
      <vt:lpstr>Critiques of The Good Life</vt:lpstr>
      <vt:lpstr>Social Ethics of Engineering</vt:lpstr>
      <vt:lpstr>Critiques of Care Ethics</vt:lpstr>
      <vt:lpstr>Comparison and Limitations</vt:lpstr>
      <vt:lpstr>Project Example: Engineering support of  Design, Verification &amp; Validation of Ethical Argumentation</vt:lpstr>
      <vt:lpstr>Project Example: Engineering support of  Design, Verification &amp; Validation of Ethical Argumentation</vt:lpstr>
      <vt:lpstr>Suggested task (Tuesday, Nov. 16.)</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Winter Term 21/22 Artificial Intelligence, Ethics &amp; Engineering  Lecture-2: Towards Responsible AI - Fairness, Explainability, Trustworthiness, and Safety</dc:title>
  <dc:creator>Christian Adriano</dc:creator>
  <cp:lastModifiedBy>Christian Adriano</cp:lastModifiedBy>
  <cp:revision>92</cp:revision>
  <dcterms:created xsi:type="dcterms:W3CDTF">2021-11-02T19:09:08Z</dcterms:created>
  <dcterms:modified xsi:type="dcterms:W3CDTF">2021-11-11T11:46:01Z</dcterms:modified>
</cp:coreProperties>
</file>