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316" r:id="rId2"/>
    <p:sldId id="524" r:id="rId3"/>
    <p:sldId id="520" r:id="rId4"/>
    <p:sldId id="261" r:id="rId5"/>
    <p:sldId id="492" r:id="rId6"/>
    <p:sldId id="521" r:id="rId7"/>
    <p:sldId id="514" r:id="rId8"/>
    <p:sldId id="513" r:id="rId9"/>
    <p:sldId id="491" r:id="rId10"/>
    <p:sldId id="505" r:id="rId11"/>
    <p:sldId id="506" r:id="rId12"/>
    <p:sldId id="507" r:id="rId13"/>
    <p:sldId id="519" r:id="rId14"/>
    <p:sldId id="515" r:id="rId15"/>
    <p:sldId id="517" r:id="rId16"/>
    <p:sldId id="516" r:id="rId17"/>
    <p:sldId id="518" r:id="rId18"/>
    <p:sldId id="504" r:id="rId19"/>
    <p:sldId id="498" r:id="rId20"/>
    <p:sldId id="508" r:id="rId21"/>
    <p:sldId id="522" r:id="rId22"/>
    <p:sldId id="490" r:id="rId23"/>
    <p:sldId id="509" r:id="rId24"/>
    <p:sldId id="525" r:id="rId25"/>
    <p:sldId id="499" r:id="rId26"/>
    <p:sldId id="500" r:id="rId27"/>
    <p:sldId id="501" r:id="rId28"/>
    <p:sldId id="502" r:id="rId29"/>
    <p:sldId id="50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F370A9-B864-416A-8305-F988ECB14E5C}">
          <p14:sldIdLst>
            <p14:sldId id="316"/>
            <p14:sldId id="524"/>
            <p14:sldId id="520"/>
            <p14:sldId id="261"/>
            <p14:sldId id="492"/>
            <p14:sldId id="521"/>
            <p14:sldId id="514"/>
            <p14:sldId id="513"/>
            <p14:sldId id="491"/>
            <p14:sldId id="505"/>
            <p14:sldId id="506"/>
            <p14:sldId id="507"/>
            <p14:sldId id="519"/>
            <p14:sldId id="515"/>
            <p14:sldId id="517"/>
            <p14:sldId id="516"/>
            <p14:sldId id="518"/>
            <p14:sldId id="504"/>
            <p14:sldId id="498"/>
            <p14:sldId id="508"/>
            <p14:sldId id="522"/>
            <p14:sldId id="490"/>
            <p14:sldId id="509"/>
            <p14:sldId id="525"/>
            <p14:sldId id="499"/>
            <p14:sldId id="500"/>
            <p14:sldId id="501"/>
            <p14:sldId id="502"/>
            <p14:sldId id="503"/>
          </p14:sldIdLst>
        </p14:section>
        <p14:section name="Untitled Section" id="{36237DCB-023C-4DF7-9A5A-44EDFD9F2E9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65" autoAdjust="0"/>
    <p:restoredTop sz="94189" autoAdjust="0"/>
  </p:normalViewPr>
  <p:slideViewPr>
    <p:cSldViewPr snapToGrid="0">
      <p:cViewPr varScale="1">
        <p:scale>
          <a:sx n="80" d="100"/>
          <a:sy n="80" d="100"/>
        </p:scale>
        <p:origin x="5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5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D082D-BBCD-481C-A7DE-212F37A7524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D6992-95B8-421A-A0EE-FC9CB6B4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64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ndards.ieee.org/news/2021/ieee-7000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ndards.ieee.org/content/dam/ieee-standards/standards/web/documents/other/ethical-dilemmas-in-ai-report.pdf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7D457-845E-4E96-87DA-84A589035C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50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Kowalski, R., 1974, Predicate Logic as Programming Language, in proc. IFIP'74, pp. 569-574.</a:t>
            </a:r>
          </a:p>
          <a:p>
            <a:r>
              <a:rPr lang="en-US" dirty="0"/>
              <a:t>Jaffar, J., et al., 1992, The CLP(R) language and System, ACM Transactions in Programming Languages and Systems, 14, p. 339-395.</a:t>
            </a:r>
          </a:p>
          <a:p>
            <a:r>
              <a:rPr lang="en-US" dirty="0" err="1"/>
              <a:t>Colmerauer</a:t>
            </a:r>
            <a:r>
              <a:rPr lang="en-US" dirty="0"/>
              <a:t>, A., 1990, An introduction to Prolog III, Communications of the ACM, 33, pp. 69-90.</a:t>
            </a:r>
          </a:p>
          <a:p>
            <a:r>
              <a:rPr lang="en-US" dirty="0"/>
              <a:t>Van </a:t>
            </a:r>
            <a:r>
              <a:rPr lang="en-US" dirty="0" err="1"/>
              <a:t>Hentenryck</a:t>
            </a:r>
            <a:r>
              <a:rPr lang="en-US" dirty="0"/>
              <a:t>, P., 1989, Constraint Satisfaction In Logic Programming, The MIT Press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D6992-95B8-421A-A0EE-FC9CB6B4B8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48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http://potassco.org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/>
              <a:t>Easy answer set programming, introduction, running first example</a:t>
            </a:r>
            <a:endParaRPr lang="en-US" dirty="0"/>
          </a:p>
          <a:p>
            <a:r>
              <a:rPr lang="en-US" dirty="0"/>
              <a:t>https://www.youtube.com/watch?v=PXk3xYbmy_s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D6992-95B8-421A-A0EE-FC9CB6B4B8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31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Source: </a:t>
            </a:r>
            <a:r>
              <a:rPr lang="en-US" dirty="0" err="1"/>
              <a:t>Torsten</a:t>
            </a:r>
            <a:r>
              <a:rPr lang="en-US" dirty="0"/>
              <a:t> Schaub (University of Potsdam), </a:t>
            </a:r>
            <a:r>
              <a:rPr lang="en-US" b="1" dirty="0"/>
              <a:t>Answer Set Programming in a Nutshell,</a:t>
            </a:r>
            <a:r>
              <a:rPr lang="en-US" dirty="0"/>
              <a:t> https://youtu.be/m_YuE2E_bck?t=3513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D6992-95B8-421A-A0EE-FC9CB6B4B8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06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https://youtu.be/m_YuE2E_bck?t=3513</a:t>
            </a:r>
          </a:p>
          <a:p>
            <a:endParaRPr lang="en-US" dirty="0"/>
          </a:p>
          <a:p>
            <a:r>
              <a:rPr lang="en-US" dirty="0"/>
              <a:t>ASP</a:t>
            </a:r>
          </a:p>
          <a:p>
            <a:endParaRPr lang="en-US" dirty="0"/>
          </a:p>
          <a:p>
            <a:r>
              <a:rPr lang="en-US" dirty="0"/>
              <a:t>SAT = propositional logic</a:t>
            </a:r>
          </a:p>
          <a:p>
            <a:endParaRPr lang="en-US" dirty="0"/>
          </a:p>
          <a:p>
            <a:r>
              <a:rPr lang="en-US" dirty="0"/>
              <a:t>ASP problems have three parts: guesser, checker, optimizer</a:t>
            </a:r>
          </a:p>
          <a:p>
            <a:r>
              <a:rPr lang="en-US" dirty="0"/>
              <a:t>https://youtu.be/m_YuE2E_bck?t=3751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D6992-95B8-421A-A0EE-FC9CB6B4B8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52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Encoding file </a:t>
            </a:r>
            <a:r>
              <a:rPr lang="en-US" dirty="0" err="1"/>
              <a:t>tsp.lp</a:t>
            </a:r>
            <a:endParaRPr lang="en-US" dirty="0"/>
          </a:p>
          <a:p>
            <a:r>
              <a:rPr lang="en-US" dirty="0"/>
              <a:t>Instance file = </a:t>
            </a:r>
            <a:r>
              <a:rPr lang="en-US" dirty="0" err="1"/>
              <a:t>cities.lp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D6992-95B8-421A-A0EE-FC9CB6B4B8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45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61D901-1668-E44B-9E88-0B533135EDF4}" type="slidenum">
              <a:rPr lang="de-DE">
                <a:latin typeface="Arial" pitchFamily="-106" charset="0"/>
              </a:rPr>
              <a:pPr/>
              <a:t>4</a:t>
            </a:fld>
            <a:endParaRPr lang="de-DE">
              <a:latin typeface="Arial" pitchFamily="-106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[dePoel&amp;Royakkers2011] Chapter 3, 4, 5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[Pereira&amp;Saptawijaya2016] p. 110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trolly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problem in different forms? Use to explain differences?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[Pereira&amp;Saptawijaya2016] p. 20 double and triple effect &amp; 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trolly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problem 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[Kizza2013] Chapter 3 Ethics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abd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Ethecial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Analysis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[Reynolds2009] p. 19; overview</a:t>
            </a:r>
          </a:p>
          <a:p>
            <a:pPr eaLnBrk="1" hangingPunct="1"/>
            <a:endParaRPr lang="de-DE" dirty="0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4211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D6992-95B8-421A-A0EE-FC9CB6B4B8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06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D6992-95B8-421A-A0EE-FC9CB6B4B8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43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IEEE 7000™-2021 - IEEE Standard Model Process for Addressing Ethical Concerns During System Design </a:t>
            </a:r>
            <a:r>
              <a:rPr lang="en-US" sz="1000" dirty="0">
                <a:hlinkClick r:id="rId3"/>
              </a:rPr>
              <a:t>https://standards.ieee.org/news/2021/ieee-7000.html</a:t>
            </a:r>
            <a:r>
              <a:rPr lang="en-US" sz="1000" dirty="0"/>
              <a:t> </a:t>
            </a:r>
            <a:endParaRPr lang="en-US" sz="9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D6992-95B8-421A-A0EE-FC9CB6B4B8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1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“Testing is typically done prior to deployment but given the fact that AI systems by design learn 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and change over time given a particular context of implementation, testing processes need to be 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rethought. At the very least testing ought to be done iteratively and systematically throughout the 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system lifetime. Whether via iterative testing or real-time monitoring, solutions must be able to deal 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with changing social and technological contexts as well as account for system adaptability.” </a:t>
            </a:r>
          </a:p>
          <a:p>
            <a:endParaRPr lang="en-US" sz="1400" dirty="0"/>
          </a:p>
          <a:p>
            <a:r>
              <a:rPr lang="en-US" sz="1400" dirty="0"/>
              <a:t>source: IEEE, 2020, Report: Addressing Ethical Dilemmas in AI: Listening to Engineers  </a:t>
            </a:r>
            <a:r>
              <a:rPr lang="en-US" sz="1200" dirty="0">
                <a:hlinkClick r:id="rId3"/>
              </a:rPr>
              <a:t>https://standards.ieee.org/content/dam/ieee-standards/standards/web/documents/other/ethical-dilemmas-in-ai-report.pdf</a:t>
            </a:r>
            <a:r>
              <a:rPr lang="en-US" sz="1200" dirty="0"/>
              <a:t> 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D6992-95B8-421A-A0EE-FC9CB6B4B8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29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Pereira &amp; </a:t>
            </a:r>
            <a:r>
              <a:rPr lang="en-US" dirty="0" err="1"/>
              <a:t>Saptawijaya</a:t>
            </a:r>
            <a:r>
              <a:rPr lang="en-US" dirty="0"/>
              <a:t>, Programming Machine Ethics,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D6992-95B8-421A-A0EE-FC9CB6B4B8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20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[Russell &amp; </a:t>
            </a:r>
            <a:r>
              <a:rPr lang="en-US" sz="1200" dirty="0" err="1"/>
              <a:t>Norvig</a:t>
            </a:r>
            <a:r>
              <a:rPr lang="en-US" sz="1200" dirty="0"/>
              <a:t> 2015] Artificial Intelligence – A Modern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D6992-95B8-421A-A0EE-FC9CB6B4B8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85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Kowalski, R., 1974, Predicate Logic as Programming Language, in proc. IFIP'74, pp. 569-574.</a:t>
            </a:r>
          </a:p>
          <a:p>
            <a:r>
              <a:rPr lang="en-US" dirty="0"/>
              <a:t>Jaffar, J., et al., 1992, The CLP(R) language and System, ACM Transactions in Programming Languages and Systems, 14, p. 339-395.</a:t>
            </a:r>
          </a:p>
          <a:p>
            <a:r>
              <a:rPr lang="en-US" dirty="0" err="1"/>
              <a:t>Colmerauer</a:t>
            </a:r>
            <a:r>
              <a:rPr lang="en-US" dirty="0"/>
              <a:t>, A., 1990, An introduction to Prolog III, Communications of the ACM, 33, pp. 69-90.</a:t>
            </a:r>
          </a:p>
          <a:p>
            <a:r>
              <a:rPr lang="en-US" dirty="0"/>
              <a:t>Van </a:t>
            </a:r>
            <a:r>
              <a:rPr lang="en-US" dirty="0" err="1"/>
              <a:t>Hentenryck</a:t>
            </a:r>
            <a:r>
              <a:rPr lang="en-US" dirty="0"/>
              <a:t>, P., 1989, Constraint Satisfaction In Logic Programming, The MIT Press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D6992-95B8-421A-A0EE-FC9CB6B4B8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9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26853465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29005BFF-5FE8-4E69-8402-834EE3869FBD}" type="datetime1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B38673E1-E266-4A36-A823-8D745ABE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4147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F7F023B-4B3A-4986-8AAA-E334F612889C}" type="datetime1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38673E1-E266-4A36-A823-8D745ABE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3669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C94F6AA-B59C-41F2-BFC3-6FA47D60E44D}" type="datetime1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38673E1-E266-4A36-A823-8D745ABE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6885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4F8A04-4069-4AF9-AFD9-D662620908F8}" type="datetime1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38673E1-E266-4A36-A823-8D745ABE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6171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F68F009-D170-4925-84FA-79319C0E8EAB}" type="datetime1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38673E1-E266-4A36-A823-8D745ABE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1531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71637599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97659547-9B65-4D3B-9E6A-BD14F22096FF}" type="datetime1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B38673E1-E266-4A36-A823-8D745ABE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56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B638-7E82-4004-823F-2080C085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14A8-79A5-4B05-937F-4E4FE59E7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9085F-D083-428E-A07C-028E5EB10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7D44F-73F5-4113-8765-4E19448F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647E-0241-4AB3-9148-8329DB16294F}" type="datetime1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3A6C7-DADD-4FF3-B076-BCE296013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86C32-7C47-4282-A97F-EE46D54E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73E1-E266-4A36-A823-8D745ABE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62593009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73402484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84003643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690244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30880247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0F91B327-D2F1-47D4-8A25-4D252FC23E7C}" type="datetime1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B38673E1-E266-4A36-A823-8D745ABE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5058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0297AF63-030F-4A45-8CBD-005E22D17138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B38673E1-E266-4A36-A823-8D745ABE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852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77307C29-0D11-403B-A4B9-3337C2E957AD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38673E1-E266-4A36-A823-8D745ABE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9476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3BE8C05F-A2A2-4FD8-BF02-8AFA4DF5FD9E}" type="datetime1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B38673E1-E266-4A36-A823-8D745ABE8717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8475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8" r:id="rId17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hyperlink" Target="mailto:Christian.zoellner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ndards.ieee.org/initiatives/artificial-intelligence-systems/ethical-dilemmas-ai-report.html" TargetMode="External"/><Relationship Id="rId2" Type="http://schemas.openxmlformats.org/officeDocument/2006/relationships/hyperlink" Target="https://ethicsinaction.ieee.org/" TargetMode="Externa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png"/><Relationship Id="rId5" Type="http://schemas.openxmlformats.org/officeDocument/2006/relationships/hyperlink" Target="https://standards.ieee.org/news/2021/ieee-7000.html" TargetMode="External"/><Relationship Id="rId4" Type="http://schemas.openxmlformats.org/officeDocument/2006/relationships/hyperlink" Target="https://standards.ieee.org/content/dam/ieee-standards/standards/web/documents/other/ead1e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ndards.ieee.org/news/2021/ieee-7000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www.wu.ac.at/value-based-engineeri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ndards.ieee.org/content/dam/ieee-standards/standards/web/documents/other/ethical-dilemmas-in-ai-report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preprints/socarxiv/38p5f/" TargetMode="External"/><Relationship Id="rId2" Type="http://schemas.openxmlformats.org/officeDocument/2006/relationships/hyperlink" Target="https://europeanlawblog.eu/2021/07/07/the-eu-regulates-ai-but-forgets-to-protect-our-mind/" TargetMode="Externa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2EAD-7F88-4BB9-A8E0-32ACDF034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0091"/>
            <a:ext cx="8382000" cy="3364491"/>
          </a:xfrm>
        </p:spPr>
        <p:txBody>
          <a:bodyPr>
            <a:noAutofit/>
          </a:bodyPr>
          <a:lstStyle/>
          <a:p>
            <a:r>
              <a:rPr lang="en-US" altLang="x-none" sz="1600" dirty="0">
                <a:ea typeface="ＭＳ Ｐゴシック" charset="-128"/>
              </a:rPr>
              <a:t>Winter Term 21/22</a:t>
            </a:r>
            <a:br>
              <a:rPr lang="en-US" altLang="x-none" sz="1600" dirty="0">
                <a:ea typeface="ＭＳ Ｐゴシック" charset="-128"/>
              </a:rPr>
            </a:br>
            <a:r>
              <a:rPr lang="en-US" sz="3200" b="1" dirty="0"/>
              <a:t>Artificial Intelligence, Ethics &amp; Engineering</a:t>
            </a:r>
            <a:br>
              <a:rPr lang="en-US" sz="3200" b="1" dirty="0"/>
            </a:br>
            <a:br>
              <a:rPr lang="en-US" sz="3200" dirty="0"/>
            </a:br>
            <a:r>
              <a:rPr lang="en-US" sz="3200" b="1" dirty="0"/>
              <a:t>Lecture-7:</a:t>
            </a:r>
            <a:r>
              <a:rPr lang="en-US" sz="3200" dirty="0"/>
              <a:t> Programming Machine Ethics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AC66FE-098C-478E-A45A-7469400A3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92771"/>
          </a:xfrm>
        </p:spPr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ＭＳ Ｐゴシック" charset="-128"/>
                <a:cs typeface="+mn-cs"/>
              </a:rPr>
              <a:t>Prof. Dr. Holger Giese (</a:t>
            </a: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ＭＳ Ｐゴシック" charset="-128"/>
                <a:cs typeface="+mn-cs"/>
                <a:hlinkClick r:id="rId3"/>
              </a:rPr>
              <a:t>holger.giese@hpi.uni-potsdam.de)</a:t>
            </a: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ＭＳ Ｐゴシック" charset="-128"/>
                <a:cs typeface="+mn-cs"/>
              </a:rPr>
              <a:t> </a:t>
            </a:r>
          </a:p>
          <a:p>
            <a:pPr marL="0" marR="0" lvl="0" indent="0" algn="ctr" defTabSz="1219170" rtl="0" eaLnBrk="1" fontAlgn="auto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ＭＳ Ｐゴシック" charset="-128"/>
                <a:cs typeface="+mn-cs"/>
              </a:rPr>
              <a:t>Christian Medeiros Adriano (</a:t>
            </a: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ＭＳ Ｐゴシック" charset="-128"/>
                <a:cs typeface="+mn-cs"/>
                <a:hlinkClick r:id="rId4"/>
              </a:rPr>
              <a:t>christian.adriano@hpi.de</a:t>
            </a: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ＭＳ Ｐゴシック" charset="-128"/>
                <a:cs typeface="+mn-cs"/>
              </a:rPr>
              <a:t>) - </a:t>
            </a:r>
            <a:r>
              <a:rPr kumimoji="0" lang="en-US" altLang="x-none" sz="1600" b="1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ＭＳ Ｐゴシック" charset="-128"/>
                <a:cs typeface="+mn-cs"/>
              </a:rPr>
              <a:t>“Chris”</a:t>
            </a:r>
            <a:endParaRPr kumimoji="0" lang="en-US" altLang="x-none" sz="1600" b="0" i="0" u="none" strike="noStrike" kern="1200" cap="none" spc="0" normalizeH="0" baseline="0" noProof="0" dirty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Verdana"/>
              <a:ea typeface="ＭＳ Ｐゴシック" charset="-128"/>
              <a:cs typeface="+mn-cs"/>
            </a:endParaRPr>
          </a:p>
          <a:p>
            <a:pPr marL="0" marR="0" lvl="0" indent="0" algn="ctr" defTabSz="1219170" rtl="0" eaLnBrk="1" fontAlgn="auto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ＭＳ Ｐゴシック" charset="-128"/>
                <a:cs typeface="+mn-cs"/>
              </a:rPr>
              <a:t>Christian Z</a:t>
            </a:r>
            <a:r>
              <a:rPr kumimoji="0" lang="de-DE" altLang="x-non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ＭＳ Ｐゴシック" charset="-128"/>
                <a:cs typeface="+mn-cs"/>
              </a:rPr>
              <a:t>öllner</a:t>
            </a: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ＭＳ Ｐゴシック" charset="-128"/>
                <a:cs typeface="+mn-cs"/>
              </a:rPr>
              <a:t> (</a:t>
            </a:r>
            <a:r>
              <a:rPr lang="en-US" altLang="x-none" sz="1600" dirty="0">
                <a:solidFill>
                  <a:srgbClr val="323232"/>
                </a:solidFill>
                <a:latin typeface="Verdana"/>
                <a:ea typeface="ＭＳ Ｐゴシック" charset="-128"/>
              </a:rPr>
              <a:t>c</a:t>
            </a: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ＭＳ Ｐゴシック" charset="-128"/>
                <a:cs typeface="+mn-cs"/>
                <a:hlinkClick r:id="rId5"/>
              </a:rPr>
              <a:t>hristian.zoellner@hpi.de</a:t>
            </a: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ＭＳ Ｐゴシック" charset="-128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E4445-B9A3-412B-8C72-2D279B2D7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7578-46E3-4DC5-9844-CB06902B4F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8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6870-71D1-484E-AF27-811D9CBF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C6820-1547-4D81-9E28-354D2BFE7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369" y="987425"/>
            <a:ext cx="11599331" cy="5490221"/>
          </a:xfrm>
        </p:spPr>
        <p:txBody>
          <a:bodyPr/>
          <a:lstStyle/>
          <a:p>
            <a:r>
              <a:rPr lang="en-US" dirty="0"/>
              <a:t>IEEE Ethics in Action - in Autonomous and Intelligent Systems</a:t>
            </a:r>
          </a:p>
          <a:p>
            <a:r>
              <a:rPr lang="en-US" sz="1400" dirty="0">
                <a:hlinkClick r:id="rId2"/>
              </a:rPr>
              <a:t>https://ethicsinaction.ieee.org/</a:t>
            </a:r>
            <a:r>
              <a:rPr lang="en-US" sz="1400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IEEE, 2020, Report: Addressing Ethical Dilemmas in AI: Listening to Engineers, </a:t>
            </a:r>
            <a:r>
              <a:rPr lang="en-US" sz="1400" dirty="0">
                <a:hlinkClick r:id="rId3"/>
              </a:rPr>
              <a:t>https://standards.ieee.org/initiatives/artificial-intelligence-systems/ethical-dilemmas-ai-report.html</a:t>
            </a:r>
            <a:r>
              <a:rPr lang="en-US" sz="1400" dirty="0"/>
              <a:t> </a:t>
            </a:r>
          </a:p>
          <a:p>
            <a:endParaRPr lang="en-US" dirty="0"/>
          </a:p>
          <a:p>
            <a:r>
              <a:rPr lang="en-US" dirty="0"/>
              <a:t>IEEE, Ethically Aligned Design</a:t>
            </a:r>
          </a:p>
          <a:p>
            <a:r>
              <a:rPr lang="en-US" sz="1400" dirty="0">
                <a:hlinkClick r:id="rId4"/>
              </a:rPr>
              <a:t>https://standards.ieee.org/content/dam/ieee-standards/standards/web/documents/other/ead1e.pdf</a:t>
            </a:r>
            <a:endParaRPr lang="en-US" sz="1400" dirty="0"/>
          </a:p>
          <a:p>
            <a:endParaRPr lang="en-US" dirty="0"/>
          </a:p>
          <a:p>
            <a:r>
              <a:rPr lang="en-US" dirty="0"/>
              <a:t>IEEE 7000™-2021 - IEEE Standard Model Process for Addressing Ethical Concerns During System Design </a:t>
            </a:r>
            <a:r>
              <a:rPr lang="en-US" sz="1400" dirty="0">
                <a:hlinkClick r:id="rId5"/>
              </a:rPr>
              <a:t>https://standards.ieee.org/news/2021/ieee-7000.html</a:t>
            </a:r>
            <a:r>
              <a:rPr lang="en-US" sz="1400" dirty="0"/>
              <a:t> 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 descr="A picture containing text, indoor, display, screenshot&#10;&#10;Description automatically generated">
            <a:extLst>
              <a:ext uri="{FF2B5EF4-FFF2-40B4-BE49-F238E27FC236}">
                <a16:creationId xmlns:a16="http://schemas.microsoft.com/office/drawing/2014/main" id="{CF81E91F-13B7-4C37-8514-66A45D2986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45" y="2162522"/>
            <a:ext cx="1588555" cy="2532955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28BF2-4B63-44DB-9052-E03D697B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73E1-E266-4A36-A823-8D745ABE87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88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2D87-AF4C-4BD2-B59C-4732789D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14738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IEEE 7000™ Standard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1D23-F728-48B1-97A1-FAB93687E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0562" y="1397000"/>
            <a:ext cx="10810875" cy="2698111"/>
          </a:xfrm>
        </p:spPr>
        <p:txBody>
          <a:bodyPr/>
          <a:lstStyle/>
          <a:p>
            <a:r>
              <a:rPr lang="en-US" sz="2000" dirty="0"/>
              <a:t>The IEEE 7000™ standard provides [1]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system engineering standard approach integrating human and social values into traditional systems engineering and design.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processes for engineers to translate stakeholder values and ethical considerations into system requirements and design practices.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b="1" dirty="0"/>
              <a:t>systematic</a:t>
            </a:r>
            <a:r>
              <a:rPr lang="en-US" sz="2000" dirty="0"/>
              <a:t>, </a:t>
            </a:r>
            <a:r>
              <a:rPr lang="en-US" sz="2000" b="1" dirty="0"/>
              <a:t>transparent</a:t>
            </a:r>
            <a:r>
              <a:rPr lang="en-US" sz="2000" dirty="0"/>
              <a:t>, and </a:t>
            </a:r>
            <a:r>
              <a:rPr lang="en-US" sz="2000" b="1" dirty="0"/>
              <a:t>traceable approach </a:t>
            </a:r>
            <a:r>
              <a:rPr lang="en-US" sz="2000" dirty="0"/>
              <a:t>to address ethically-oriented regulatory obligations in the design of autonomous intelligent systems.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2BBF4-2F55-44E7-9643-07C1F6D66935}"/>
              </a:ext>
            </a:extLst>
          </p:cNvPr>
          <p:cNvSpPr txBox="1"/>
          <p:nvPr/>
        </p:nvSpPr>
        <p:spPr bwMode="gray">
          <a:xfrm>
            <a:off x="1" y="5903893"/>
            <a:ext cx="96477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Sources: </a:t>
            </a:r>
          </a:p>
          <a:p>
            <a:r>
              <a:rPr lang="en-US" sz="1400" dirty="0"/>
              <a:t>[1] IEEE Standard Model Process for Addressing Ethical Concerns During System Design </a:t>
            </a:r>
            <a:r>
              <a:rPr lang="en-US" sz="1400" dirty="0">
                <a:hlinkClick r:id="rId3"/>
              </a:rPr>
              <a:t>https://standards.ieee.org/news/2021/ieee-7000.html</a:t>
            </a:r>
            <a:endParaRPr lang="en-US" sz="1400" dirty="0"/>
          </a:p>
          <a:p>
            <a:r>
              <a:rPr lang="en-US" sz="1400" dirty="0"/>
              <a:t>[2] WU, Value-based Engineering with IEEE 7000, </a:t>
            </a:r>
            <a:r>
              <a:rPr lang="en-US" sz="1400" dirty="0">
                <a:hlinkClick r:id="rId4"/>
              </a:rPr>
              <a:t>https://www.wu.ac.at/value-based-engineering</a:t>
            </a:r>
            <a:r>
              <a:rPr lang="en-US" sz="14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251CF3-A1FC-4967-9FFE-63E38F090203}"/>
              </a:ext>
            </a:extLst>
          </p:cNvPr>
          <p:cNvSpPr txBox="1"/>
          <p:nvPr/>
        </p:nvSpPr>
        <p:spPr bwMode="gray">
          <a:xfrm>
            <a:off x="592930" y="855243"/>
            <a:ext cx="110061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IEEE 7000™ - Standard Model Process for Addressing Ethical Concerns During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EE6172-5140-44CA-819C-1A454875AFAD}"/>
              </a:ext>
            </a:extLst>
          </p:cNvPr>
          <p:cNvSpPr txBox="1"/>
          <p:nvPr/>
        </p:nvSpPr>
        <p:spPr bwMode="gray">
          <a:xfrm>
            <a:off x="1717146" y="4491670"/>
            <a:ext cx="8952969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The IEEE 7000 follows the </a:t>
            </a:r>
            <a:r>
              <a:rPr lang="en-US" sz="2000" b="1" dirty="0"/>
              <a:t>Value-based Engineering (</a:t>
            </a:r>
            <a:r>
              <a:rPr lang="en-US" sz="2000" b="1" dirty="0" err="1"/>
              <a:t>VbE</a:t>
            </a:r>
            <a:r>
              <a:rPr lang="en-US" sz="2000" b="1" dirty="0"/>
              <a:t>)</a:t>
            </a:r>
            <a:r>
              <a:rPr lang="en-US" sz="2000" dirty="0"/>
              <a:t> [2]</a:t>
            </a:r>
            <a:r>
              <a:rPr lang="en-US" sz="2000" b="1" dirty="0"/>
              <a:t> </a:t>
            </a:r>
            <a:r>
              <a:rPr lang="en-US" sz="2000" dirty="0"/>
              <a:t>methodology that supports: elicitation, conceptualization, prioritization of end user values during system design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DECE27C-F465-42D0-B6B8-6AB8D3AF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73E1-E266-4A36-A823-8D745ABE87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9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F7913-1AFA-4BDC-BB67-508B02AB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Real-Time Validation and Monitoring [1]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E27FBE-D7DC-452A-84AA-564D3D50865C}"/>
              </a:ext>
            </a:extLst>
          </p:cNvPr>
          <p:cNvSpPr txBox="1"/>
          <p:nvPr/>
        </p:nvSpPr>
        <p:spPr bwMode="gray">
          <a:xfrm>
            <a:off x="1552574" y="1096770"/>
            <a:ext cx="874395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“What we really need ... </a:t>
            </a:r>
            <a:r>
              <a:rPr lang="en-US" b="1" dirty="0">
                <a:effectLst/>
                <a:latin typeface="Arial" panose="020B0604020202020204" pitchFamily="34" charset="0"/>
              </a:rPr>
              <a:t>is real-time validation and monitoring rather than </a:t>
            </a:r>
            <a:br>
              <a:rPr lang="en-US" b="1" dirty="0"/>
            </a:br>
            <a:r>
              <a:rPr lang="en-US" b="1" dirty="0">
                <a:effectLst/>
                <a:latin typeface="Arial" panose="020B0604020202020204" pitchFamily="34" charset="0"/>
              </a:rPr>
              <a:t>testing because testing itself requires a whole host of scenarios and cases that may not be representative or relevant to an adaptive system</a:t>
            </a:r>
            <a:r>
              <a:rPr lang="en-US" dirty="0">
                <a:effectLst/>
                <a:latin typeface="Arial" panose="020B0604020202020204" pitchFamily="34" charset="0"/>
              </a:rPr>
              <a:t>. What you really need is some form of smart contract style monitoring of a complex AI product 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in real-time, rather than at periodic phases, or in the old-fashioned style of 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going for some form of audit every three months or six months or one year. We 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are dealing with adaptive, non-deterministic systems. Testing is not going to 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be an adequate measure of assurance though this is obviously highly desirable 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if you didn’t have anything else. But in preference to periodic testing, we really 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do need some form of predictive oversight, and real-time monitoring.”</a:t>
            </a:r>
          </a:p>
          <a:p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– </a:t>
            </a:r>
            <a:r>
              <a:rPr lang="en-US" b="1" dirty="0">
                <a:effectLst/>
                <a:latin typeface="Arial" panose="020B0604020202020204" pitchFamily="34" charset="0"/>
              </a:rPr>
              <a:t>Ali </a:t>
            </a:r>
            <a:r>
              <a:rPr lang="en-US" b="1" dirty="0" err="1">
                <a:effectLst/>
                <a:latin typeface="Arial" panose="020B0604020202020204" pitchFamily="34" charset="0"/>
              </a:rPr>
              <a:t>Hessami</a:t>
            </a:r>
            <a:r>
              <a:rPr lang="en-US" dirty="0">
                <a:effectLst/>
                <a:latin typeface="Arial" panose="020B0604020202020204" pitchFamily="34" charset="0"/>
              </a:rPr>
              <a:t>, Vice Chair &amp; Process Architect, IEEE Ethics Certification </a:t>
            </a:r>
            <a:r>
              <a:rPr lang="en-US" dirty="0" err="1">
                <a:effectLst/>
                <a:latin typeface="Arial" panose="020B0604020202020204" pitchFamily="34" charset="0"/>
              </a:rPr>
              <a:t>Programme</a:t>
            </a:r>
            <a:r>
              <a:rPr lang="en-US" dirty="0">
                <a:effectLst/>
                <a:latin typeface="Arial" panose="020B0604020202020204" pitchFamily="34" charset="0"/>
              </a:rPr>
              <a:t> for Autonomous &amp; Intelligent Systems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45CEA6-60D9-4CDF-9EA5-5A80AB00885E}"/>
              </a:ext>
            </a:extLst>
          </p:cNvPr>
          <p:cNvSpPr txBox="1"/>
          <p:nvPr/>
        </p:nvSpPr>
        <p:spPr bwMode="gray">
          <a:xfrm>
            <a:off x="0" y="5747564"/>
            <a:ext cx="11591925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sources:</a:t>
            </a:r>
          </a:p>
          <a:p>
            <a:r>
              <a:rPr lang="en-US" sz="1600" dirty="0"/>
              <a:t>[1] IEEE, 2020, Report: Addressing Ethical Dilemmas in AI: Listening to Engineers  </a:t>
            </a:r>
            <a:r>
              <a:rPr lang="en-US" sz="1400" dirty="0">
                <a:hlinkClick r:id="rId3"/>
              </a:rPr>
              <a:t>https://standards.ieee.org/content/dam/ieee-standards/standards/web/documents/other/ethical-dilemmas-in-ai-report.pdf</a:t>
            </a:r>
            <a:r>
              <a:rPr lang="en-US" sz="1400" dirty="0"/>
              <a:t> </a:t>
            </a:r>
          </a:p>
          <a:p>
            <a:r>
              <a:rPr lang="en-US" sz="1600" dirty="0"/>
              <a:t>[2] </a:t>
            </a:r>
            <a:r>
              <a:rPr lang="en-US" sz="1600" dirty="0" err="1"/>
              <a:t>Munoko</a:t>
            </a:r>
            <a:r>
              <a:rPr lang="en-US" sz="1600" dirty="0"/>
              <a:t> et al, “The Ethical Implications of Using Artificial Intelligence in Auditing”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17EA05-1509-4129-B38C-0D94C93CFD7C}"/>
              </a:ext>
            </a:extLst>
          </p:cNvPr>
          <p:cNvSpPr txBox="1"/>
          <p:nvPr/>
        </p:nvSpPr>
        <p:spPr bwMode="gray">
          <a:xfrm>
            <a:off x="1976870" y="4893804"/>
            <a:ext cx="7174923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Automated Oversight [2]</a:t>
            </a:r>
          </a:p>
          <a:p>
            <a:pPr algn="ctr"/>
            <a:r>
              <a:rPr lang="en-US" dirty="0"/>
              <a:t>Human-in-the-loop Integration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7BB0B4B-E1C6-419B-BC1C-03AD0FFD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73E1-E266-4A36-A823-8D745ABE87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40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0A8713-4692-46AF-8BEA-DE528107E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986" y="4566523"/>
            <a:ext cx="11228913" cy="1001364"/>
          </a:xfrm>
          <a:noFill/>
        </p:spPr>
        <p:txBody>
          <a:bodyPr/>
          <a:lstStyle/>
          <a:p>
            <a:r>
              <a:rPr lang="en-US" dirty="0"/>
              <a:t>Logic Programming for Machine Ethics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77A82FE3-09B1-4AE2-AA59-07B1A44F49A3}"/>
              </a:ext>
            </a:extLst>
          </p:cNvPr>
          <p:cNvSpPr txBox="1">
            <a:spLocks/>
          </p:cNvSpPr>
          <p:nvPr/>
        </p:nvSpPr>
        <p:spPr>
          <a:xfrm>
            <a:off x="506944" y="1607796"/>
            <a:ext cx="11474451" cy="1367362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95549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622FB22-F0EA-4395-9A56-D1E1E5FB3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Reference Architecture - Prospective Logic Agent [1]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4720BC6-8B8E-4F86-B140-A5A271CD8F2B}"/>
              </a:ext>
            </a:extLst>
          </p:cNvPr>
          <p:cNvSpPr/>
          <p:nvPr/>
        </p:nvSpPr>
        <p:spPr bwMode="gray">
          <a:xfrm>
            <a:off x="1724028" y="1304925"/>
            <a:ext cx="7305670" cy="4219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25E8171-1AC5-43FD-B7E9-4B41B6F563DE}"/>
              </a:ext>
            </a:extLst>
          </p:cNvPr>
          <p:cNvSpPr/>
          <p:nvPr/>
        </p:nvSpPr>
        <p:spPr bwMode="gray">
          <a:xfrm>
            <a:off x="4554273" y="1556556"/>
            <a:ext cx="1819272" cy="24126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FEAA7-91B2-4230-A1C1-A86F2825EC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38673E1-E266-4A36-A823-8D745ABE8717}" type="slidenum">
              <a:rPr lang="en-US" smtClean="0"/>
              <a:t>14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B2C3F4-5532-420B-ABCB-D037A5E3BA7F}"/>
              </a:ext>
            </a:extLst>
          </p:cNvPr>
          <p:cNvSpPr/>
          <p:nvPr/>
        </p:nvSpPr>
        <p:spPr bwMode="gray">
          <a:xfrm>
            <a:off x="4729692" y="1680768"/>
            <a:ext cx="1485901" cy="723133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solidFill>
                  <a:sysClr val="windowText" lastClr="000000"/>
                </a:solidFill>
              </a:rPr>
              <a:t>Knowledge 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3BB934-5780-46EF-B693-1947F5DAD30A}"/>
              </a:ext>
            </a:extLst>
          </p:cNvPr>
          <p:cNvSpPr/>
          <p:nvPr/>
        </p:nvSpPr>
        <p:spPr bwMode="gray">
          <a:xfrm>
            <a:off x="4729693" y="2889677"/>
            <a:ext cx="1485901" cy="723133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solidFill>
                  <a:sysClr val="windowText" lastClr="000000"/>
                </a:solidFill>
              </a:rPr>
              <a:t>Moral Theory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4A8030-F233-484D-AEF5-036142377D28}"/>
              </a:ext>
            </a:extLst>
          </p:cNvPr>
          <p:cNvSpPr/>
          <p:nvPr/>
        </p:nvSpPr>
        <p:spPr bwMode="gray">
          <a:xfrm>
            <a:off x="6941080" y="1442124"/>
            <a:ext cx="1485901" cy="117880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solidFill>
                  <a:sysClr val="windowText" lastClr="000000"/>
                </a:solidFill>
              </a:rPr>
              <a:t>Active Goals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solidFill>
                  <a:sysClr val="windowText" lastClr="000000"/>
                </a:solidFill>
              </a:rPr>
              <a:t>+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solidFill>
                  <a:sysClr val="windowText" lastClr="000000"/>
                </a:solidFill>
              </a:rPr>
              <a:t>Integrity Constraints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0AB78D-7CED-410E-9DBA-B5242F9C6EC3}"/>
              </a:ext>
            </a:extLst>
          </p:cNvPr>
          <p:cNvSpPr/>
          <p:nvPr/>
        </p:nvSpPr>
        <p:spPr bwMode="gray">
          <a:xfrm>
            <a:off x="6941080" y="2967565"/>
            <a:ext cx="1485901" cy="72943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solidFill>
                  <a:sysClr val="windowText" lastClr="000000"/>
                </a:solidFill>
              </a:rPr>
              <a:t>Abductive Hypothesis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D14111-FA26-46AA-8DD4-3A1370347B1F}"/>
              </a:ext>
            </a:extLst>
          </p:cNvPr>
          <p:cNvSpPr/>
          <p:nvPr/>
        </p:nvSpPr>
        <p:spPr bwMode="gray">
          <a:xfrm>
            <a:off x="6941080" y="4210184"/>
            <a:ext cx="1485901" cy="121598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solidFill>
                  <a:sysClr val="windowText" lastClr="000000"/>
                </a:solidFill>
              </a:rPr>
              <a:t>a priori Preferences 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solidFill>
                  <a:sysClr val="windowText" lastClr="000000"/>
                </a:solidFill>
              </a:rPr>
              <a:t>+ 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solidFill>
                  <a:sysClr val="windowText" lastClr="000000"/>
                </a:solidFill>
              </a:rPr>
              <a:t>Utility Theory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9276FD-4926-4456-A25E-7B9F9BCA409C}"/>
              </a:ext>
            </a:extLst>
          </p:cNvPr>
          <p:cNvSpPr/>
          <p:nvPr/>
        </p:nvSpPr>
        <p:spPr bwMode="gray">
          <a:xfrm>
            <a:off x="4522257" y="4332399"/>
            <a:ext cx="1485901" cy="97155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solidFill>
                  <a:sysClr val="windowText" lastClr="000000"/>
                </a:solidFill>
              </a:rPr>
              <a:t>Abductive Scenarios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41DB26-C425-4485-9142-D6C5124AE2A4}"/>
              </a:ext>
            </a:extLst>
          </p:cNvPr>
          <p:cNvSpPr/>
          <p:nvPr/>
        </p:nvSpPr>
        <p:spPr bwMode="gray">
          <a:xfrm>
            <a:off x="2141535" y="4222794"/>
            <a:ext cx="1485901" cy="119484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solidFill>
                  <a:sysClr val="windowText" lastClr="000000"/>
                </a:solidFill>
              </a:rPr>
              <a:t>a posteriori Preferences 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solidFill>
                  <a:sysClr val="windowText" lastClr="000000"/>
                </a:solidFill>
              </a:rPr>
              <a:t>+ 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solidFill>
                  <a:sysClr val="windowText" lastClr="000000"/>
                </a:solidFill>
              </a:rPr>
              <a:t>Utility Theory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C72054-5D98-4B18-BFB8-A6C925F9F24C}"/>
              </a:ext>
            </a:extLst>
          </p:cNvPr>
          <p:cNvSpPr/>
          <p:nvPr/>
        </p:nvSpPr>
        <p:spPr bwMode="gray">
          <a:xfrm>
            <a:off x="2141535" y="5887681"/>
            <a:ext cx="1485901" cy="46440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b="1" dirty="0">
                <a:solidFill>
                  <a:sysClr val="windowText" lastClr="000000"/>
                </a:solidFill>
              </a:rPr>
              <a:t>External Oracles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03CC01-B0A9-4683-94D7-C6726A7EDEC2}"/>
              </a:ext>
            </a:extLst>
          </p:cNvPr>
          <p:cNvCxnSpPr>
            <a:cxnSpLocks/>
            <a:endCxn id="69" idx="0"/>
          </p:cNvCxnSpPr>
          <p:nvPr/>
        </p:nvCxnSpPr>
        <p:spPr bwMode="gray">
          <a:xfrm flipH="1">
            <a:off x="5463909" y="1104900"/>
            <a:ext cx="8734" cy="45165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576BCC9-F760-4645-941B-9A8F38C4AD69}"/>
              </a:ext>
            </a:extLst>
          </p:cNvPr>
          <p:cNvSpPr txBox="1"/>
          <p:nvPr/>
        </p:nvSpPr>
        <p:spPr bwMode="gray">
          <a:xfrm>
            <a:off x="5265207" y="914762"/>
            <a:ext cx="642937" cy="24746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/>
              <a:t>Input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CBFD3C-DE58-4DB5-8FCC-0A3DE46482B0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 bwMode="gray">
          <a:xfrm flipV="1">
            <a:off x="6215593" y="2031528"/>
            <a:ext cx="725487" cy="108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92E6C5-5BDA-4F95-B656-D468F314C8E2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 bwMode="gray">
          <a:xfrm>
            <a:off x="7684031" y="2620931"/>
            <a:ext cx="0" cy="34663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8EA71F-C897-4F05-88D8-5FAB5C11DF0C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 bwMode="gray">
          <a:xfrm>
            <a:off x="7684031" y="3697004"/>
            <a:ext cx="0" cy="51318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8FBE8A-DBF3-4964-97A6-BD8C9934A9B1}"/>
              </a:ext>
            </a:extLst>
          </p:cNvPr>
          <p:cNvCxnSpPr>
            <a:cxnSpLocks/>
            <a:stCxn id="14" idx="1"/>
            <a:endCxn id="15" idx="3"/>
          </p:cNvCxnSpPr>
          <p:nvPr/>
        </p:nvCxnSpPr>
        <p:spPr bwMode="gray">
          <a:xfrm flipH="1">
            <a:off x="6008158" y="4818175"/>
            <a:ext cx="93292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15D98C-CC40-46AE-9F58-DD40184A455C}"/>
              </a:ext>
            </a:extLst>
          </p:cNvPr>
          <p:cNvCxnSpPr>
            <a:cxnSpLocks/>
            <a:stCxn id="15" idx="1"/>
            <a:endCxn id="16" idx="3"/>
          </p:cNvCxnSpPr>
          <p:nvPr/>
        </p:nvCxnSpPr>
        <p:spPr bwMode="gray">
          <a:xfrm flipH="1">
            <a:off x="3627436" y="4818175"/>
            <a:ext cx="894821" cy="204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C17F43-FDEF-4FF0-B318-358F44AC8E8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 bwMode="gray">
          <a:xfrm>
            <a:off x="5472643" y="2403901"/>
            <a:ext cx="1" cy="48577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B86E82-E99E-4DBB-A3EA-7A7FC0959908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 bwMode="gray">
          <a:xfrm>
            <a:off x="5472644" y="3612810"/>
            <a:ext cx="2211387" cy="59737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AEE6BD6-59B3-4525-8199-D867C056BA18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 bwMode="gray">
          <a:xfrm flipH="1">
            <a:off x="2884486" y="3612810"/>
            <a:ext cx="2588158" cy="60998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21E13F7-5E39-427C-A2EB-ED0CB89FD37B}"/>
              </a:ext>
            </a:extLst>
          </p:cNvPr>
          <p:cNvSpPr txBox="1"/>
          <p:nvPr/>
        </p:nvSpPr>
        <p:spPr bwMode="gray">
          <a:xfrm>
            <a:off x="2179120" y="1405958"/>
            <a:ext cx="914400" cy="3011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b="1" dirty="0"/>
              <a:t>AGENT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92E4554-8902-499E-866D-0D96E321A2E1}"/>
              </a:ext>
            </a:extLst>
          </p:cNvPr>
          <p:cNvCxnSpPr>
            <a:cxnSpLocks/>
            <a:stCxn id="16" idx="1"/>
            <a:endCxn id="10" idx="1"/>
          </p:cNvCxnSpPr>
          <p:nvPr/>
        </p:nvCxnSpPr>
        <p:spPr bwMode="gray">
          <a:xfrm rot="10800000" flipH="1">
            <a:off x="2141534" y="2042336"/>
            <a:ext cx="2588157" cy="2777881"/>
          </a:xfrm>
          <a:prstGeom prst="bentConnector3">
            <a:avLst>
              <a:gd name="adj1" fmla="val -8833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1ED4C6B-23C7-486F-A2DD-FB4A9BE13F73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 bwMode="gray">
          <a:xfrm flipV="1">
            <a:off x="2884486" y="5417638"/>
            <a:ext cx="0" cy="4700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C780BF9-4139-4564-B4B5-E21CB3B917F8}"/>
              </a:ext>
            </a:extLst>
          </p:cNvPr>
          <p:cNvCxnSpPr>
            <a:cxnSpLocks/>
            <a:stCxn id="17" idx="3"/>
            <a:endCxn id="14" idx="2"/>
          </p:cNvCxnSpPr>
          <p:nvPr/>
        </p:nvCxnSpPr>
        <p:spPr bwMode="gray">
          <a:xfrm flipV="1">
            <a:off x="3627436" y="5426166"/>
            <a:ext cx="4056595" cy="693715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5723747-9B61-4F5C-B5CE-DC0B56A91BCD}"/>
              </a:ext>
            </a:extLst>
          </p:cNvPr>
          <p:cNvSpPr txBox="1"/>
          <p:nvPr/>
        </p:nvSpPr>
        <p:spPr bwMode="gray">
          <a:xfrm>
            <a:off x="1" y="651806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[1] Pereira &amp; </a:t>
            </a:r>
            <a:r>
              <a:rPr lang="en-US" sz="1400" dirty="0" err="1"/>
              <a:t>Saptawijaya</a:t>
            </a:r>
            <a:r>
              <a:rPr lang="en-US" sz="1400" dirty="0"/>
              <a:t>, Programming Machine Ethics, 2016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3EED70-BF52-48D4-934F-B7C9688D5146}"/>
              </a:ext>
            </a:extLst>
          </p:cNvPr>
          <p:cNvSpPr txBox="1"/>
          <p:nvPr/>
        </p:nvSpPr>
        <p:spPr bwMode="gray">
          <a:xfrm>
            <a:off x="2218799" y="2027268"/>
            <a:ext cx="21481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Update committed </a:t>
            </a:r>
            <a:r>
              <a:rPr lang="en-US" sz="1400" dirty="0" err="1"/>
              <a:t>abducibles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611178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34387-3F4E-44CF-8A0A-4D5BDD44D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Logic Programming in Context </a:t>
            </a:r>
            <a:r>
              <a:rPr lang="en-US" sz="2000" dirty="0"/>
              <a:t>[Russell &amp; </a:t>
            </a:r>
            <a:r>
              <a:rPr lang="en-US" sz="2000" dirty="0" err="1"/>
              <a:t>Norvig</a:t>
            </a:r>
            <a:r>
              <a:rPr lang="en-US" sz="2000" dirty="0"/>
              <a:t> 2015]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5CD8C-C63D-4DC0-B61C-3302CF7A76B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38673E1-E266-4A36-A823-8D745ABE8717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29934-CA76-4176-B488-DB121B4D1338}"/>
              </a:ext>
            </a:extLst>
          </p:cNvPr>
          <p:cNvSpPr txBox="1"/>
          <p:nvPr/>
        </p:nvSpPr>
        <p:spPr bwMode="gray">
          <a:xfrm>
            <a:off x="228600" y="1002864"/>
            <a:ext cx="606742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Problem Solving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Solving as Searching (Uniformed and Informed-Heuristic Techniques)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Beyond Classical Search (Continuous Spaces, Non-Deterministic Actions, Partial Observations)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Adversarial Search (Games, Alpha-Beta Pruning)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Constraint Satisfaction Problems (Constraint Propagation, Backtracking, Local Search)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CA64C7-BA1E-4138-941C-7EAD0C648293}"/>
              </a:ext>
            </a:extLst>
          </p:cNvPr>
          <p:cNvSpPr txBox="1"/>
          <p:nvPr/>
        </p:nvSpPr>
        <p:spPr bwMode="gray">
          <a:xfrm>
            <a:off x="228600" y="2795505"/>
            <a:ext cx="471487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Knowledge-Reasoning and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Logical Agents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First-Order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Inference in First-Order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Classical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Planning and Acting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Knowledge Representation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36572A-5F12-438D-B237-F90CC87A28CA}"/>
              </a:ext>
            </a:extLst>
          </p:cNvPr>
          <p:cNvSpPr txBox="1"/>
          <p:nvPr/>
        </p:nvSpPr>
        <p:spPr bwMode="gray">
          <a:xfrm>
            <a:off x="0" y="6526804"/>
            <a:ext cx="90582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Source: Russell &amp; </a:t>
            </a:r>
            <a:r>
              <a:rPr lang="en-US" sz="1400" dirty="0" err="1"/>
              <a:t>Norvig</a:t>
            </a:r>
            <a:r>
              <a:rPr lang="en-US" sz="1400" dirty="0"/>
              <a:t>, 2015, Artificial Intelligence – A Modern Approach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9E5684-69CD-4928-8233-B79EBB2E3349}"/>
              </a:ext>
            </a:extLst>
          </p:cNvPr>
          <p:cNvSpPr txBox="1"/>
          <p:nvPr/>
        </p:nvSpPr>
        <p:spPr bwMode="gray">
          <a:xfrm>
            <a:off x="228600" y="4422104"/>
            <a:ext cx="62949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Uncertain Knowledge and Reasoning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Quantifying Uncertainty (Probability, Bayes Rule)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Probabilistic Reasoning (Bayesian Networks, Markov Networks)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Probabilistic Reasoning over Time (Hidden Markov Models, Kalman Filters)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Making Simple Decisions (Utility Theory, Decision Networks)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Making Complex Decisions (Value &amp; Policy </a:t>
            </a:r>
            <a:r>
              <a:rPr lang="en-US" sz="1400" dirty="0" err="1"/>
              <a:t>Iteation</a:t>
            </a:r>
            <a:r>
              <a:rPr lang="en-US" sz="1400" dirty="0"/>
              <a:t>, Markov Decision Process, Game Theory, Mechanism Design)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3D763D-5004-439E-BFCB-91A9E3623C11}"/>
              </a:ext>
            </a:extLst>
          </p:cNvPr>
          <p:cNvSpPr txBox="1"/>
          <p:nvPr/>
        </p:nvSpPr>
        <p:spPr bwMode="gray">
          <a:xfrm>
            <a:off x="6296026" y="1002864"/>
            <a:ext cx="54863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Learning from examples (Supervised learning, one section with 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Knowledge in Learning (Explanation-based Learning, Inductive Logic Programming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Learning Probabilistic Models (Statistical learning, EM algorithm)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Reinforcement learning (model-free, model-based, online, batch)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5ABCD1-7D1A-445F-B04A-AD054693BA0E}"/>
              </a:ext>
            </a:extLst>
          </p:cNvPr>
          <p:cNvSpPr txBox="1"/>
          <p:nvPr/>
        </p:nvSpPr>
        <p:spPr bwMode="gray">
          <a:xfrm>
            <a:off x="6296026" y="3034189"/>
            <a:ext cx="54863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Communicating, Perceiving, and Acting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Natural Language Processing (Information Retrieval, Text Classification)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Natural Language Communication (Parsing, Machine Translation, Speech Recognition)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Perception (Object Recognition)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Robotics (Planning under uncertainty</a:t>
            </a:r>
            <a:r>
              <a:rPr lang="en-US" sz="14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5CB569-53DF-4E3B-8C83-B3A31F02908D}"/>
              </a:ext>
            </a:extLst>
          </p:cNvPr>
          <p:cNvSpPr txBox="1"/>
          <p:nvPr/>
        </p:nvSpPr>
        <p:spPr bwMode="gray">
          <a:xfrm>
            <a:off x="6523570" y="4676544"/>
            <a:ext cx="49458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The Ethics and Risks of Developing Artificial Intelligence (pages 1049-1055)</a:t>
            </a:r>
          </a:p>
        </p:txBody>
      </p:sp>
    </p:spTree>
    <p:extLst>
      <p:ext uri="{BB962C8B-B14F-4D97-AF65-F5344CB8AC3E}">
        <p14:creationId xmlns:p14="http://schemas.microsoft.com/office/powerpoint/2010/main" val="73535014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62760C-029D-44C0-B2C9-FC85B90E2F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996886"/>
            <a:ext cx="11474451" cy="5041380"/>
          </a:xfrm>
        </p:spPr>
        <p:txBody>
          <a:bodyPr/>
          <a:lstStyle/>
          <a:p>
            <a:r>
              <a:rPr lang="en-US" b="1" dirty="0"/>
              <a:t>First-Order Logic </a:t>
            </a:r>
            <a:r>
              <a:rPr lang="en-US" dirty="0"/>
              <a:t>[Robinson 1965]</a:t>
            </a:r>
          </a:p>
          <a:p>
            <a:pPr lvl="1"/>
            <a:r>
              <a:rPr lang="en-US" dirty="0"/>
              <a:t>The resolution principle, the notion of unification, and a unification algorithm</a:t>
            </a:r>
          </a:p>
          <a:p>
            <a:pPr lvl="1"/>
            <a:r>
              <a:rPr lang="en-US" dirty="0"/>
              <a:t>Allowed to prove theorems formulated in first-order logic, i.e., obtain "ye" or "no" answer to a question.</a:t>
            </a:r>
          </a:p>
          <a:p>
            <a:pPr lvl="1"/>
            <a:r>
              <a:rPr lang="en-US" dirty="0"/>
              <a:t>However, it was missing the capability of "computing" answers.</a:t>
            </a:r>
          </a:p>
          <a:p>
            <a:r>
              <a:rPr lang="en-US" b="1" dirty="0"/>
              <a:t>Logic Programming </a:t>
            </a:r>
            <a:r>
              <a:rPr lang="en-US" dirty="0"/>
              <a:t>[Kowalski 1974] </a:t>
            </a:r>
          </a:p>
          <a:p>
            <a:pPr lvl="1"/>
            <a:r>
              <a:rPr lang="en-US" dirty="0"/>
              <a:t>Modified the resolution that deals with a sub-set of first-order logic. </a:t>
            </a:r>
          </a:p>
          <a:p>
            <a:pPr lvl="1"/>
            <a:r>
              <a:rPr lang="en-US" dirty="0"/>
              <a:t>This allowed to generate a substitution that satisfies the original formula. </a:t>
            </a:r>
          </a:p>
          <a:p>
            <a:pPr lvl="1"/>
            <a:r>
              <a:rPr lang="en-US" dirty="0"/>
              <a:t>This substitution can be interpreted as a result of a computation.</a:t>
            </a:r>
          </a:p>
          <a:p>
            <a:pPr lvl="1"/>
            <a:r>
              <a:rPr lang="en-US" dirty="0"/>
              <a:t>Many competing proposals emerged at the time, but logic programming showed to be the simplest and most versatile one.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06C2A0-4EF7-4B85-96A3-1F50FFA9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Programming - brief history – part-1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F9685-D3CA-4392-9F68-EDDB9C7FA55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38673E1-E266-4A36-A823-8D745ABE87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1218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59D925-5D3C-4377-A526-57FBF3E4DD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5079852"/>
          </a:xfrm>
        </p:spPr>
        <p:txBody>
          <a:bodyPr/>
          <a:lstStyle/>
          <a:p>
            <a:r>
              <a:rPr lang="en-US" dirty="0"/>
              <a:t>In parallel, </a:t>
            </a:r>
            <a:r>
              <a:rPr lang="en-US" dirty="0" err="1"/>
              <a:t>Colmerauer</a:t>
            </a:r>
            <a:r>
              <a:rPr lang="en-US" dirty="0"/>
              <a:t> and colleagues developed a language for natural language processing based on automated theorem proving, which lead in 1973 to the creation of </a:t>
            </a:r>
            <a:r>
              <a:rPr lang="en-US" b="1" dirty="0"/>
              <a:t>Prolog</a:t>
            </a:r>
            <a:r>
              <a:rPr lang="en-US" dirty="0"/>
              <a:t> (which due to multiple contributions became a general-purpose programming language).</a:t>
            </a:r>
          </a:p>
          <a:p>
            <a:endParaRPr lang="en-US" dirty="0"/>
          </a:p>
          <a:p>
            <a:r>
              <a:rPr lang="en-US" dirty="0"/>
              <a:t>The logic programming paradigm supported the development of the </a:t>
            </a:r>
            <a:r>
              <a:rPr lang="en-US" b="1" dirty="0"/>
              <a:t>constraint logic programming </a:t>
            </a:r>
            <a:r>
              <a:rPr lang="en-US" dirty="0"/>
              <a:t>(CLP) paradigm, for instance Prolog III [</a:t>
            </a:r>
            <a:r>
              <a:rPr lang="en-US" dirty="0" err="1"/>
              <a:t>Colmerauer</a:t>
            </a:r>
            <a:r>
              <a:rPr lang="en-US" dirty="0"/>
              <a:t> 1990], CLP(R) [Jaffar et al. 1992], and CHIP [Van </a:t>
            </a:r>
            <a:r>
              <a:rPr lang="en-US" dirty="0" err="1"/>
              <a:t>Hentenrcyck</a:t>
            </a:r>
            <a:r>
              <a:rPr lang="en-US" dirty="0"/>
              <a:t> 1989]</a:t>
            </a:r>
          </a:p>
          <a:p>
            <a:endParaRPr lang="en-US" dirty="0"/>
          </a:p>
          <a:p>
            <a:r>
              <a:rPr lang="en-US" dirty="0"/>
              <a:t>CLP allows to express and solve constraint satisfaction problems (CSP), </a:t>
            </a:r>
          </a:p>
          <a:p>
            <a:pPr lvl="1"/>
            <a:r>
              <a:rPr lang="en-US" dirty="0"/>
              <a:t>which involved finding the optimal set of constraints (values to variables) in large spaces, e.g., physics and combinatorial optimization. </a:t>
            </a:r>
          </a:p>
          <a:p>
            <a:pPr lvl="1"/>
            <a:r>
              <a:rPr lang="en-US" dirty="0"/>
              <a:t>CPS problems are tackled by constraint propagation (top-down search), backtracking, and branch &amp; bound search.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1E778D-2B1E-4D1A-801D-DE241FAB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Programming - brief history – part-2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CEB4F-2558-4BBE-976B-60893AB5A2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38673E1-E266-4A36-A823-8D745ABE87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2944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824557-2926-4ABF-9034-4C233D51B2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2405996"/>
            <a:ext cx="11474451" cy="758156"/>
          </a:xfrm>
        </p:spPr>
        <p:txBody>
          <a:bodyPr/>
          <a:lstStyle/>
          <a:p>
            <a:r>
              <a:rPr lang="en-US" sz="2800" b="1" dirty="0"/>
              <a:t>ASP = DB + LP + KR + SAT</a:t>
            </a:r>
          </a:p>
          <a:p>
            <a:r>
              <a:rPr lang="en-US" dirty="0"/>
              <a:t>Database + Logic Programming + Knowledge Representation + Boolean Satisfiability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4ED74C-259D-4064-BD66-313B0F397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Set Programming (ASP)</a:t>
            </a:r>
          </a:p>
        </p:txBody>
      </p:sp>
    </p:spTree>
    <p:extLst>
      <p:ext uri="{BB962C8B-B14F-4D97-AF65-F5344CB8AC3E}">
        <p14:creationId xmlns:p14="http://schemas.microsoft.com/office/powerpoint/2010/main" val="262370668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F39591-4261-44E3-A5DA-6BDD498A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[1]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3888F7-BC72-47BC-A77C-5D1153018F67}"/>
              </a:ext>
            </a:extLst>
          </p:cNvPr>
          <p:cNvSpPr/>
          <p:nvPr/>
        </p:nvSpPr>
        <p:spPr bwMode="gray">
          <a:xfrm>
            <a:off x="2009777" y="1724026"/>
            <a:ext cx="1371600" cy="895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bg1"/>
                </a:solidFill>
              </a:rPr>
              <a:t>Problem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57336E-BEE2-4977-9D13-47567930475E}"/>
              </a:ext>
            </a:extLst>
          </p:cNvPr>
          <p:cNvSpPr/>
          <p:nvPr/>
        </p:nvSpPr>
        <p:spPr bwMode="gray">
          <a:xfrm>
            <a:off x="2009777" y="3212611"/>
            <a:ext cx="1371600" cy="895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bg1"/>
                </a:solidFill>
              </a:rPr>
              <a:t>Logic Program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EAD0CB-8813-4439-9215-9241CB9CDEF6}"/>
              </a:ext>
            </a:extLst>
          </p:cNvPr>
          <p:cNvSpPr/>
          <p:nvPr/>
        </p:nvSpPr>
        <p:spPr bwMode="gray">
          <a:xfrm>
            <a:off x="3981452" y="3212611"/>
            <a:ext cx="1371600" cy="895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bg1"/>
                </a:solidFill>
              </a:rPr>
              <a:t>Grounder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6A7FF2-88D9-4A69-AF89-C06A9734CB73}"/>
              </a:ext>
            </a:extLst>
          </p:cNvPr>
          <p:cNvSpPr/>
          <p:nvPr/>
        </p:nvSpPr>
        <p:spPr bwMode="gray">
          <a:xfrm>
            <a:off x="6038852" y="3212611"/>
            <a:ext cx="1371600" cy="895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bg1"/>
                </a:solidFill>
              </a:rPr>
              <a:t>Solver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D08605-4C95-4F66-AFEA-47882690217F}"/>
              </a:ext>
            </a:extLst>
          </p:cNvPr>
          <p:cNvSpPr/>
          <p:nvPr/>
        </p:nvSpPr>
        <p:spPr bwMode="gray">
          <a:xfrm>
            <a:off x="8381474" y="3205366"/>
            <a:ext cx="1371600" cy="895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bg1"/>
                </a:solidFill>
              </a:rPr>
              <a:t>Stable Models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0C66EF-338D-40B2-A78C-BE5BDC15C70B}"/>
              </a:ext>
            </a:extLst>
          </p:cNvPr>
          <p:cNvSpPr/>
          <p:nvPr/>
        </p:nvSpPr>
        <p:spPr bwMode="gray">
          <a:xfrm>
            <a:off x="8381474" y="3212611"/>
            <a:ext cx="1371600" cy="895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bg1"/>
                </a:solidFill>
              </a:rPr>
              <a:t>Stable Models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EB1967-0CF5-4B02-A725-F2A6A2566D6D}"/>
              </a:ext>
            </a:extLst>
          </p:cNvPr>
          <p:cNvSpPr/>
          <p:nvPr/>
        </p:nvSpPr>
        <p:spPr bwMode="gray">
          <a:xfrm>
            <a:off x="8381474" y="1724026"/>
            <a:ext cx="1371600" cy="895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bg1"/>
                </a:solidFill>
              </a:rPr>
              <a:t>Solution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78B09B6-3640-4950-9E96-580F9B1AC573}"/>
              </a:ext>
            </a:extLst>
          </p:cNvPr>
          <p:cNvCxnSpPr>
            <a:cxnSpLocks/>
            <a:stCxn id="11" idx="2"/>
            <a:endCxn id="6" idx="2"/>
          </p:cNvCxnSpPr>
          <p:nvPr/>
        </p:nvCxnSpPr>
        <p:spPr bwMode="gray">
          <a:xfrm rot="5400000">
            <a:off x="5881426" y="922113"/>
            <a:ext cx="12700" cy="6371697"/>
          </a:xfrm>
          <a:prstGeom prst="bentConnector3">
            <a:avLst>
              <a:gd name="adj1" fmla="val 540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452063-3573-49C6-AEB9-F1FDD1C5484A}"/>
              </a:ext>
            </a:extLst>
          </p:cNvPr>
          <p:cNvSpPr txBox="1"/>
          <p:nvPr/>
        </p:nvSpPr>
        <p:spPr bwMode="gray">
          <a:xfrm>
            <a:off x="5038321" y="4516107"/>
            <a:ext cx="1371600" cy="3006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Elaborating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C301D7-4998-4C52-B459-5D73F579B441}"/>
              </a:ext>
            </a:extLst>
          </p:cNvPr>
          <p:cNvSpPr txBox="1"/>
          <p:nvPr/>
        </p:nvSpPr>
        <p:spPr bwMode="gray">
          <a:xfrm>
            <a:off x="5225525" y="2858174"/>
            <a:ext cx="1371600" cy="3006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Solving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1602D2-7BDB-476B-AA02-688C47A6E947}"/>
              </a:ext>
            </a:extLst>
          </p:cNvPr>
          <p:cNvCxnSpPr>
            <a:stCxn id="4" idx="2"/>
            <a:endCxn id="6" idx="0"/>
          </p:cNvCxnSpPr>
          <p:nvPr/>
        </p:nvCxnSpPr>
        <p:spPr bwMode="gray">
          <a:xfrm>
            <a:off x="2695577" y="2619376"/>
            <a:ext cx="0" cy="59323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465E25-3A24-4F39-9418-CEDE36FC7567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 bwMode="gray">
          <a:xfrm>
            <a:off x="3381377" y="3660286"/>
            <a:ext cx="60007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710155-F83F-43F0-B648-7E1DCE468922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gray">
          <a:xfrm>
            <a:off x="5353052" y="3660286"/>
            <a:ext cx="68580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20A4CB7-1074-4EE7-9773-670385A5D1D1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 bwMode="gray">
          <a:xfrm>
            <a:off x="7410452" y="3660286"/>
            <a:ext cx="97102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5AC50DC-956E-417E-8C13-11555EF033E4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 bwMode="gray">
          <a:xfrm flipV="1">
            <a:off x="9067274" y="2619376"/>
            <a:ext cx="0" cy="59323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D8A5B6D-DAF4-42D0-9D96-EB4348A79507}"/>
              </a:ext>
            </a:extLst>
          </p:cNvPr>
          <p:cNvSpPr txBox="1"/>
          <p:nvPr/>
        </p:nvSpPr>
        <p:spPr bwMode="gray">
          <a:xfrm>
            <a:off x="28047" y="6211669"/>
            <a:ext cx="9725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Source: </a:t>
            </a:r>
            <a:r>
              <a:rPr lang="en-US" dirty="0" err="1"/>
              <a:t>Torsten</a:t>
            </a:r>
            <a:r>
              <a:rPr lang="en-US" dirty="0"/>
              <a:t> Schaub (University of Potsdam), </a:t>
            </a:r>
            <a:r>
              <a:rPr lang="en-US" b="1" dirty="0"/>
              <a:t>Answer Set Programming in a Nutshell,</a:t>
            </a:r>
            <a:r>
              <a:rPr lang="en-US" dirty="0"/>
              <a:t> https://youtu.be/m_YuE2E_bck?t=3513</a:t>
            </a:r>
          </a:p>
        </p:txBody>
      </p:sp>
    </p:spTree>
    <p:extLst>
      <p:ext uri="{BB962C8B-B14F-4D97-AF65-F5344CB8AC3E}">
        <p14:creationId xmlns:p14="http://schemas.microsoft.com/office/powerpoint/2010/main" val="83297820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B42B1-A336-45EF-A446-16B2D5E6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14738"/>
          </a:xfrm>
        </p:spPr>
        <p:txBody>
          <a:bodyPr/>
          <a:lstStyle/>
          <a:p>
            <a:r>
              <a:rPr lang="en-US" sz="2400" dirty="0"/>
              <a:t>The EU regulates AI but forgets to protect our mind 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D82AC-168C-4C8E-8E0D-19340CE87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4708" y="1167894"/>
            <a:ext cx="5181600" cy="3349956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rgbClr val="333333"/>
                </a:solidFill>
                <a:latin typeface="Lato" panose="020F0502020204030203" pitchFamily="34" charset="0"/>
              </a:rPr>
              <a:t>H</a:t>
            </a:r>
            <a:r>
              <a:rPr 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igh-risk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AI systems in the AIA includes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face recognition;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AI used in critical infrastructures,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in educational, employment or emergency contexts;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in asylum and border contexts;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in social welfare or for credit scoring or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law enforcement or judicial purposes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3025B-AC3A-4B18-BCAB-C4F33FF44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694" y="1652499"/>
            <a:ext cx="5181600" cy="4080669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The AIA [2] proposal aims at defining </a:t>
            </a:r>
            <a:r>
              <a:rPr lang="en-US" b="0" i="0" u="none" strike="noStrike" dirty="0">
                <a:solidFill>
                  <a:srgbClr val="4695E4"/>
                </a:solidFill>
                <a:effectLst/>
                <a:latin typeface="Lato" panose="020F0502020204030203" pitchFamily="34" charset="0"/>
              </a:rPr>
              <a:t>different areas of intervention [2]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for AI systems according to their level of risk:</a:t>
            </a:r>
            <a:endParaRPr lang="en-US" dirty="0">
              <a:solidFill>
                <a:srgbClr val="333333"/>
              </a:solidFill>
              <a:latin typeface="Lato" panose="020F0502020204030203" pitchFamily="34" charset="0"/>
            </a:endParaRPr>
          </a:p>
          <a:p>
            <a:pPr marL="457200" indent="-457200">
              <a:buAutoNum type="alphaLcParenR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applications prohibited because they cause unbearable risks to fundamental rights and freedoms;</a:t>
            </a:r>
          </a:p>
          <a:p>
            <a:pPr marL="457200" indent="-457200">
              <a:buAutoNum type="alphaLcParenR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high-risk applications, i.e., applications that are not prohibited but subject to specific conditions to manage the risks; </a:t>
            </a:r>
          </a:p>
          <a:p>
            <a:pPr marL="457200" indent="-457200">
              <a:buAutoNum type="alphaLcParenR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limited risk and other negligible risk applications.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DC62A-4969-4A1B-AB71-DF30946C5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9994" y="6023810"/>
            <a:ext cx="771750" cy="260792"/>
          </a:xfrm>
        </p:spPr>
        <p:txBody>
          <a:bodyPr/>
          <a:lstStyle/>
          <a:p>
            <a:fld id="{B38673E1-E266-4A36-A823-8D745ABE8717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EF91A1-D590-45B7-83FE-CEF1044ECF30}"/>
              </a:ext>
            </a:extLst>
          </p:cNvPr>
          <p:cNvSpPr txBox="1"/>
          <p:nvPr/>
        </p:nvSpPr>
        <p:spPr bwMode="gray">
          <a:xfrm>
            <a:off x="197222" y="6396335"/>
            <a:ext cx="1194099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[1] The EU regulates AI but forgets to protect our mind - </a:t>
            </a:r>
            <a:r>
              <a:rPr lang="en-US" sz="1100" dirty="0">
                <a:hlinkClick r:id="rId2"/>
              </a:rPr>
              <a:t>https://europeanlawblog.eu/2021/07/07/the-eu-regulates-ai-but-forgets-to-protect-our-mind/</a:t>
            </a:r>
            <a:r>
              <a:rPr lang="en-US" sz="1100" dirty="0"/>
              <a:t> </a:t>
            </a:r>
          </a:p>
          <a:p>
            <a:r>
              <a:rPr lang="en-US" sz="1100" dirty="0"/>
              <a:t>[2] AIA - </a:t>
            </a:r>
            <a:r>
              <a:rPr lang="en-US" sz="1100" dirty="0">
                <a:hlinkClick r:id="rId3"/>
              </a:rPr>
              <a:t>https://osf.io/preprints/socarxiv/38p5f/</a:t>
            </a:r>
            <a:r>
              <a:rPr lang="en-US" sz="11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1EADB5-7D43-47CF-AA63-C15E6FC6B491}"/>
              </a:ext>
            </a:extLst>
          </p:cNvPr>
          <p:cNvSpPr txBox="1"/>
          <p:nvPr/>
        </p:nvSpPr>
        <p:spPr bwMode="gray">
          <a:xfrm>
            <a:off x="5804899" y="4807274"/>
            <a:ext cx="6245412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However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, 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“limited risk”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: morally questionable AI applications, such as AI algorithms producing deepfakes (highly realistic fake videos or photos) as well as </a:t>
            </a:r>
            <a:r>
              <a:rPr lang="en-US" b="1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emotion recognition 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and biometric categorization systems.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83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B436B1-B9FF-4670-A0F2-403C0D11E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75046"/>
            <a:ext cx="10315575" cy="966272"/>
          </a:xfrm>
        </p:spPr>
        <p:txBody>
          <a:bodyPr/>
          <a:lstStyle/>
          <a:p>
            <a:r>
              <a:rPr lang="en-US" dirty="0"/>
              <a:t>Next topics - Representing Morality in Logic Programming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5C94A-476E-4A3D-A287-48252800F0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82046"/>
            <a:ext cx="11474451" cy="5246564"/>
          </a:xfrm>
        </p:spPr>
        <p:txBody>
          <a:bodyPr/>
          <a:lstStyle/>
          <a:p>
            <a:r>
              <a:rPr lang="en-US" dirty="0"/>
              <a:t>Moral Permissibility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Doctrines of Double Effect and Triple Effect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Scanlonian</a:t>
            </a:r>
            <a:r>
              <a:rPr lang="en-US" dirty="0"/>
              <a:t> </a:t>
            </a:r>
            <a:r>
              <a:rPr lang="en-US" dirty="0" err="1"/>
              <a:t>Contractualism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Dual-Process</a:t>
            </a:r>
          </a:p>
          <a:p>
            <a:r>
              <a:rPr lang="en-US" dirty="0"/>
              <a:t>Abduction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Preferences Over Abduction Scenarios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Tabling Abduction and Updating</a:t>
            </a:r>
          </a:p>
          <a:p>
            <a:r>
              <a:rPr lang="en-US" dirty="0"/>
              <a:t>Counterfactuals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Counterfactual Thinking and Moral Reasoning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Counterfactual in Logic 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Causation and Intervention in Logic Programming</a:t>
            </a:r>
          </a:p>
          <a:p>
            <a:endParaRPr lang="en-US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B225DBAE-FE05-4B50-A51B-84AEF60AC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67" y="1560185"/>
            <a:ext cx="2460320" cy="373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1855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B1FB8B-8BB5-4035-873B-C0E0381A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82046"/>
            <a:ext cx="11474451" cy="5387629"/>
          </a:xfrm>
        </p:spPr>
        <p:txBody>
          <a:bodyPr/>
          <a:lstStyle/>
          <a:p>
            <a:r>
              <a:rPr lang="en-US" b="1" dirty="0"/>
              <a:t>Research Questions - </a:t>
            </a:r>
            <a:r>
              <a:rPr lang="en-US" dirty="0"/>
              <a:t>Think of ways to inform our reasoning about a particular ethical dilemma, for instance, by obtaining answers to the following questions: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are other popular reasoning of the particular dilemma?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intuitive (easy to understand) people find certain reasonings?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variations in phrasing affect people judgments?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do people distinguish between the notion of knowing something versus just believing in something?</a:t>
            </a:r>
          </a:p>
          <a:p>
            <a:r>
              <a:rPr lang="en-US" b="1" dirty="0"/>
              <a:t>Experiment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would be the audience? Which demographics? How many people?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would be the task? Are there different ways of designing it that would impact the answers?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would you execute? Distribution of tasks.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would you analyze the results?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8D0A3F-2A6C-425C-81CC-8CE07041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the Ethics Experiment</a:t>
            </a:r>
          </a:p>
        </p:txBody>
      </p:sp>
    </p:spTree>
    <p:extLst>
      <p:ext uri="{BB962C8B-B14F-4D97-AF65-F5344CB8AC3E}">
        <p14:creationId xmlns:p14="http://schemas.microsoft.com/office/powerpoint/2010/main" val="224403482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0A8713-4692-46AF-8BEA-DE528107E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986" y="4566523"/>
            <a:ext cx="11228913" cy="1001364"/>
          </a:xfrm>
          <a:noFill/>
        </p:spPr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77A82FE3-09B1-4AE2-AA59-07B1A44F49A3}"/>
              </a:ext>
            </a:extLst>
          </p:cNvPr>
          <p:cNvSpPr txBox="1">
            <a:spLocks/>
          </p:cNvSpPr>
          <p:nvPr/>
        </p:nvSpPr>
        <p:spPr>
          <a:xfrm>
            <a:off x="506944" y="1607796"/>
            <a:ext cx="11474451" cy="1367362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whole thinking process is still rather mysterious to us, but I believe that the attempt to make a thinking machine will help us greatly in finding out how we think ourselves.</a:t>
            </a:r>
          </a:p>
          <a:p>
            <a:r>
              <a:rPr lang="en-US" dirty="0"/>
              <a:t>—Alan Turing, 1951</a:t>
            </a:r>
          </a:p>
        </p:txBody>
      </p:sp>
    </p:spTree>
    <p:extLst>
      <p:ext uri="{BB962C8B-B14F-4D97-AF65-F5344CB8AC3E}">
        <p14:creationId xmlns:p14="http://schemas.microsoft.com/office/powerpoint/2010/main" val="3359131258"/>
      </p:ext>
    </p:extLst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4641E5-A6D0-447D-8006-C064BF039C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82046"/>
            <a:ext cx="11474451" cy="16558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Execute one example in the tutorial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Suggest two sets of arguments to be coded in ASP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Discuss your reasoning, justification, and difficulties within your group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Prepare a short demo to present in the lecture 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210778-C3F9-4432-8D12-53C12145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ahead - Future Task</a:t>
            </a:r>
          </a:p>
        </p:txBody>
      </p:sp>
    </p:spTree>
    <p:extLst>
      <p:ext uri="{BB962C8B-B14F-4D97-AF65-F5344CB8AC3E}">
        <p14:creationId xmlns:p14="http://schemas.microsoft.com/office/powerpoint/2010/main" val="120803647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1F247E-654C-43C8-A618-6498D055B0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82046"/>
            <a:ext cx="11474451" cy="758156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Counterfactual Explanations Can Be Manipulated</a:t>
            </a:r>
          </a:p>
          <a:p>
            <a:r>
              <a:rPr lang="en-US"/>
              <a:t>https://openreview.net/pdf?id=iaO_IH7CnGJ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23884B-56C0-4FB2-A800-D06ED22B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8014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EC4648-D697-4AED-8FEC-C0EC8840BA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A3B809-7D5E-46A2-A5E7-717805E7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6457F-07C2-477B-88EC-EDA0E68C4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2" y="1152727"/>
            <a:ext cx="83534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12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603C69-F445-4337-B9F8-C25F02980C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B837F5-369E-478B-9304-B596AAD3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B73D88-DC00-4EFA-A752-8916349F6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566737"/>
            <a:ext cx="800100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2501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D18B6F-D343-466A-ADFB-6C7F5E468F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1595D6-8EF1-426D-B2CB-25E6E4BE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F7F79-FA09-4B95-B9B7-8B1CBE9EB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87" y="1466850"/>
            <a:ext cx="56864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0418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4F2188-8B44-4422-A191-0D00C0FA49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8CA1DB-453F-41C5-8ACC-87C16C8FE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459EB-0799-4C78-B21F-63BF85F46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485775"/>
            <a:ext cx="810577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3555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9184C2-94E1-42F5-AD75-F4AEA1F5CB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82046"/>
            <a:ext cx="11474451" cy="758156"/>
          </a:xfrm>
        </p:spPr>
        <p:txBody>
          <a:bodyPr/>
          <a:lstStyle/>
          <a:p>
            <a:r>
              <a:rPr lang="en-US" dirty="0"/>
              <a:t>Meta Programming</a:t>
            </a:r>
          </a:p>
          <a:p>
            <a:r>
              <a:rPr lang="en-US" dirty="0"/>
              <a:t>Qualitative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E2FABA-ACB0-4170-BB77-9FFCE198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BF6498-71E7-4CE7-A81A-6B37E5211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7" y="1762327"/>
            <a:ext cx="56292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4168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D4F87-D9D4-444B-A426-A9EEAC961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1227"/>
            <a:ext cx="9144000" cy="1068736"/>
          </a:xfrm>
        </p:spPr>
        <p:txBody>
          <a:bodyPr/>
          <a:lstStyle/>
          <a:p>
            <a:r>
              <a:rPr lang="en-US" dirty="0"/>
              <a:t>Quick recap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0DEC3-2120-4688-93AB-E64E84572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46249"/>
          </a:xfrm>
        </p:spPr>
        <p:txBody>
          <a:bodyPr/>
          <a:lstStyle/>
          <a:p>
            <a:r>
              <a:rPr lang="en-US" dirty="0"/>
              <a:t>Argumentation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CA079-346F-4980-840F-C2D3CB62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73E1-E266-4A36-A823-8D745ABE87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2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478369" y="144001"/>
            <a:ext cx="9169401" cy="637849"/>
          </a:xfrm>
        </p:spPr>
        <p:txBody>
          <a:bodyPr/>
          <a:lstStyle/>
          <a:p>
            <a:pPr eaLnBrk="1" hangingPunct="1"/>
            <a:r>
              <a:rPr lang="en-US" sz="3200" b="1" dirty="0">
                <a:ea typeface="ＭＳ Ｐゴシック" pitchFamily="-106" charset="-128"/>
                <a:cs typeface="ＭＳ Ｐゴシック" pitchFamily="-106" charset="-128"/>
              </a:rPr>
              <a:t>Normative Argumentation</a:t>
            </a:r>
            <a:endParaRPr lang="de-DE" sz="3200" b="1" dirty="0"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3277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/>
            <a:endParaRPr lang="en-US" sz="2400" dirty="0">
              <a:ea typeface="ＭＳ Ｐゴシック" pitchFamily="-106" charset="-128"/>
              <a:cs typeface="ＭＳ Ｐゴシック" pitchFamily="-106" charset="-128"/>
            </a:endParaRPr>
          </a:p>
          <a:p>
            <a:pPr marL="0" indent="0"/>
            <a:endParaRPr lang="de-DE" dirty="0"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296" y="1531624"/>
            <a:ext cx="11112864" cy="3585212"/>
          </a:xfrm>
        </p:spPr>
        <p:txBody>
          <a:bodyPr/>
          <a:lstStyle/>
          <a:p>
            <a:pPr eaLnBrk="1" hangingPunct="1">
              <a:buClr>
                <a:schemeClr val="accent1"/>
              </a:buClr>
              <a:buSzPct val="80000"/>
              <a:buFont typeface=".AppleSDGothicNeoI-Regular" charset="-127"/>
              <a:buChar char="◼︎"/>
            </a:pPr>
            <a:r>
              <a:rPr lang="en-US" sz="2000" b="1" dirty="0">
                <a:solidFill>
                  <a:schemeClr val="accent1"/>
                </a:solidFill>
                <a:ea typeface="ＭＳ Ｐゴシック" pitchFamily="-106" charset="-128"/>
                <a:cs typeface="ＭＳ Ｐゴシック" pitchFamily="-106" charset="-128"/>
              </a:rPr>
              <a:t>Argumentation Theory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</a:rPr>
              <a:t>: An interdisciplinary study of analyzing and evaluating arguments.</a:t>
            </a:r>
          </a:p>
          <a:p>
            <a:pPr eaLnBrk="1" hangingPunct="1">
              <a:buClr>
                <a:schemeClr val="accent1"/>
              </a:buClr>
              <a:buSzPct val="80000"/>
              <a:buFont typeface=".AppleSDGothicNeoI-Regular" charset="-127"/>
              <a:buChar char="◼︎"/>
            </a:pPr>
            <a:r>
              <a:rPr lang="en-US" sz="2000" b="1" dirty="0">
                <a:solidFill>
                  <a:schemeClr val="accent1"/>
                </a:solidFill>
                <a:ea typeface="ＭＳ Ｐゴシック" pitchFamily="-106" charset="-128"/>
                <a:cs typeface="ＭＳ Ｐゴシック" pitchFamily="-106" charset="-128"/>
              </a:rPr>
              <a:t>Argumentation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</a:rPr>
              <a:t>: A set of statements, of which one (the </a:t>
            </a:r>
            <a:r>
              <a:rPr lang="en-US" sz="2000" b="1" dirty="0">
                <a:solidFill>
                  <a:schemeClr val="accent1"/>
                </a:solidFill>
                <a:ea typeface="ＭＳ Ｐゴシック" pitchFamily="-106" charset="-128"/>
                <a:cs typeface="ＭＳ Ｐゴシック" pitchFamily="-106" charset="-128"/>
              </a:rPr>
              <a:t>conclusion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</a:rPr>
              <a:t>) is claimed to follow from the others (the </a:t>
            </a:r>
            <a:r>
              <a:rPr lang="en-US" sz="2000" b="1" dirty="0">
                <a:solidFill>
                  <a:schemeClr val="accent1"/>
                </a:solidFill>
                <a:ea typeface="ＭＳ Ｐゴシック" pitchFamily="-106" charset="-128"/>
                <a:cs typeface="ＭＳ Ｐゴシック" pitchFamily="-106" charset="-128"/>
              </a:rPr>
              <a:t>premises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</a:rPr>
              <a:t>).</a:t>
            </a:r>
          </a:p>
          <a:p>
            <a:pPr eaLnBrk="1" hangingPunct="1">
              <a:buClr>
                <a:schemeClr val="accent1"/>
              </a:buClr>
              <a:buSzPct val="80000"/>
              <a:buFont typeface=".AppleSDGothicNeoI-Regular" charset="-127"/>
              <a:buChar char="◼︎"/>
            </a:pPr>
            <a:r>
              <a:rPr lang="en-US" sz="2000" b="1" dirty="0">
                <a:solidFill>
                  <a:schemeClr val="accent1"/>
                </a:solidFill>
                <a:ea typeface="ＭＳ Ｐゴシック" pitchFamily="-106" charset="-128"/>
                <a:cs typeface="ＭＳ Ｐゴシック" pitchFamily="-106" charset="-128"/>
              </a:rPr>
              <a:t>Valid Argumentation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</a:rPr>
              <a:t>: An argument whose conclusion follow with necessity from its premises: if the premises are true, the conclusion must be true.</a:t>
            </a:r>
          </a:p>
          <a:p>
            <a:pPr lvl="2">
              <a:buSzPct val="80000"/>
              <a:buFont typeface=".AppleSDGothicNeoI-Regular" charset="-127"/>
              <a:buChar char="◼︎"/>
            </a:pPr>
            <a:r>
              <a:rPr lang="en-US" sz="1600" dirty="0">
                <a:ea typeface="ＭＳ Ｐゴシック" pitchFamily="-106" charset="-128"/>
                <a:cs typeface="ＭＳ Ｐゴシック" pitchFamily="-106" charset="-128"/>
              </a:rPr>
              <a:t>E.g., </a:t>
            </a:r>
            <a:r>
              <a:rPr lang="en-US" sz="1600" b="1" dirty="0">
                <a:ea typeface="ＭＳ Ｐゴシック" pitchFamily="-106" charset="-128"/>
                <a:cs typeface="ＭＳ Ｐゴシック" pitchFamily="-106" charset="-128"/>
              </a:rPr>
              <a:t>Modus ponens</a:t>
            </a:r>
            <a:r>
              <a:rPr lang="en-US" sz="1600" dirty="0">
                <a:ea typeface="ＭＳ Ｐゴシック" pitchFamily="-106" charset="-128"/>
                <a:cs typeface="ＭＳ Ｐゴシック" pitchFamily="-106" charset="-128"/>
              </a:rPr>
              <a:t>: “q” follows from “if p then q” and “p”</a:t>
            </a:r>
          </a:p>
          <a:p>
            <a:pPr eaLnBrk="1" hangingPunct="1">
              <a:buClr>
                <a:schemeClr val="accent1"/>
              </a:buClr>
              <a:buSzPct val="80000"/>
              <a:buFont typeface=".AppleSDGothicNeoI-Regular" charset="-127"/>
              <a:buChar char="◼︎"/>
            </a:pPr>
            <a:r>
              <a:rPr lang="en-US" sz="2000" b="1" dirty="0">
                <a:solidFill>
                  <a:schemeClr val="accent1"/>
                </a:solidFill>
                <a:ea typeface="ＭＳ Ｐゴシック" pitchFamily="-106" charset="-128"/>
                <a:cs typeface="ＭＳ Ｐゴシック" pitchFamily="-106" charset="-128"/>
              </a:rPr>
              <a:t>Fallacy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</a:rPr>
              <a:t>: An error or deficiency in an argument.</a:t>
            </a:r>
          </a:p>
          <a:p>
            <a:pPr lvl="2">
              <a:buSzPct val="80000"/>
              <a:buFont typeface=".AppleSDGothicNeoI-Regular" charset="-127"/>
              <a:buChar char="◼︎"/>
            </a:pPr>
            <a:r>
              <a:rPr lang="en-US" sz="1600" dirty="0">
                <a:ea typeface="ＭＳ Ｐゴシック" pitchFamily="-106" charset="-128"/>
                <a:cs typeface="ＭＳ Ｐゴシック" pitchFamily="-106" charset="-128"/>
              </a:rPr>
              <a:t>E.g., </a:t>
            </a:r>
            <a:r>
              <a:rPr lang="en-US" sz="1600" b="1" dirty="0">
                <a:ea typeface="ＭＳ Ｐゴシック" pitchFamily="-106" charset="-128"/>
                <a:cs typeface="ＭＳ Ｐゴシック" pitchFamily="-106" charset="-128"/>
              </a:rPr>
              <a:t>Modus </a:t>
            </a:r>
            <a:r>
              <a:rPr lang="en-US" sz="1600" b="1" dirty="0" err="1">
                <a:ea typeface="ＭＳ Ｐゴシック" pitchFamily="-106" charset="-128"/>
                <a:cs typeface="ＭＳ Ｐゴシック" pitchFamily="-106" charset="-128"/>
              </a:rPr>
              <a:t>tollens</a:t>
            </a:r>
            <a:r>
              <a:rPr lang="en-US" sz="1600" dirty="0">
                <a:ea typeface="ＭＳ Ｐゴシック" pitchFamily="-106" charset="-128"/>
                <a:cs typeface="ＭＳ Ｐゴシック" pitchFamily="-106" charset="-128"/>
              </a:rPr>
              <a:t>: “not p” follows from “if p then q” and “not q”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685E1-000B-FF46-B3AC-A509A8EDE44A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7099565" y="802074"/>
            <a:ext cx="2835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[dePoel&amp;Royakkers2011]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DA84B4-A6CA-462A-9500-3430A77A91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82046"/>
            <a:ext cx="11474451" cy="210467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Deductive (if premises are true, then the conclusion is true)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Inductive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Argument by analogy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Reduction ad absurdum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Abductive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8191F3-8B03-4F49-AC40-F8DA78638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966272"/>
          </a:xfrm>
        </p:spPr>
        <p:txBody>
          <a:bodyPr/>
          <a:lstStyle/>
          <a:p>
            <a:r>
              <a:rPr lang="en-US" dirty="0"/>
              <a:t>Types of arguments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985807A8-2CB5-4AAC-82FF-FAA35A58DB53}"/>
              </a:ext>
            </a:extLst>
          </p:cNvPr>
          <p:cNvSpPr txBox="1">
            <a:spLocks/>
          </p:cNvSpPr>
          <p:nvPr/>
        </p:nvSpPr>
        <p:spPr bwMode="gray">
          <a:xfrm>
            <a:off x="2819400" y="3558498"/>
            <a:ext cx="7800975" cy="145065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Drawing a conclusion based on the explanation that best explains a state of events, rather from evidence provided by the premises. Also known as "inference to the best explanation".	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F85AD1-7218-4779-96B6-ABB7BE22FB53}"/>
              </a:ext>
            </a:extLst>
          </p:cNvPr>
          <p:cNvSpPr txBox="1"/>
          <p:nvPr/>
        </p:nvSpPr>
        <p:spPr bwMode="gray">
          <a:xfrm>
            <a:off x="3317298" y="5254178"/>
            <a:ext cx="6244936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“When you eliminate all the impossible, whatever remains, however improbable, must be the truth</a:t>
            </a:r>
            <a:r>
              <a:rPr lang="en-US" dirty="0"/>
              <a:t>.” Sherlock Holmes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CA7A0A4-7FD8-4728-8951-DD5FED6A086D}"/>
              </a:ext>
            </a:extLst>
          </p:cNvPr>
          <p:cNvCxnSpPr>
            <a:cxnSpLocks/>
            <a:endCxn id="4" idx="0"/>
          </p:cNvCxnSpPr>
          <p:nvPr/>
        </p:nvCxnSpPr>
        <p:spPr bwMode="gray">
          <a:xfrm>
            <a:off x="2057400" y="3267075"/>
            <a:ext cx="4662488" cy="291423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5833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E15995-86D5-455D-BB4E-29A77B4FB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End of Recap</a:t>
            </a:r>
          </a:p>
        </p:txBody>
      </p:sp>
    </p:spTree>
    <p:extLst>
      <p:ext uri="{BB962C8B-B14F-4D97-AF65-F5344CB8AC3E}">
        <p14:creationId xmlns:p14="http://schemas.microsoft.com/office/powerpoint/2010/main" val="3879445782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25AE30-4244-4522-A223-BF33AA9778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6707" y="1202559"/>
            <a:ext cx="6675436" cy="659091"/>
          </a:xfrm>
        </p:spPr>
        <p:txBody>
          <a:bodyPr/>
          <a:lstStyle/>
          <a:p>
            <a:pPr marL="0" indent="0" algn="ctr" eaLnBrk="1" hangingPunct="1">
              <a:buClr>
                <a:schemeClr val="accent1"/>
              </a:buClr>
              <a:buSzPct val="80000"/>
              <a:buNone/>
            </a:pPr>
            <a:r>
              <a:rPr lang="en-US" sz="2000" b="1" dirty="0">
                <a:ea typeface="ＭＳ Ｐゴシック" pitchFamily="-106" charset="-128"/>
                <a:cs typeface="ＭＳ Ｐゴシック" pitchFamily="-106" charset="-128"/>
              </a:rPr>
              <a:t>Argumentation is the basis for various forms of verifying designer and systems decisions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F169C3-7C6E-4530-B44C-4F16879C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Argumentation as 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31A20-E946-4264-B63E-6554C541E9C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38673E1-E266-4A36-A823-8D745ABE8717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B84F69-EEAC-4A6B-A8A9-E9FB29D6A151}"/>
              </a:ext>
            </a:extLst>
          </p:cNvPr>
          <p:cNvSpPr/>
          <p:nvPr/>
        </p:nvSpPr>
        <p:spPr bwMode="gray">
          <a:xfrm>
            <a:off x="2432375" y="2502446"/>
            <a:ext cx="2743200" cy="192024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chemeClr val="tx1"/>
                </a:solidFill>
              </a:rPr>
              <a:t>Manual verification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chemeClr val="tx1"/>
                </a:solidFill>
              </a:rPr>
              <a:t>(inspection)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52E658-3109-47A6-90FB-F602F27F2B77}"/>
              </a:ext>
            </a:extLst>
          </p:cNvPr>
          <p:cNvSpPr txBox="1"/>
          <p:nvPr/>
        </p:nvSpPr>
        <p:spPr bwMode="gray">
          <a:xfrm>
            <a:off x="1129507" y="3295254"/>
            <a:ext cx="914400" cy="3429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2000" dirty="0"/>
              <a:t>Offline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F8781B-ECF0-4A1D-BB3C-76DA0176FE4F}"/>
              </a:ext>
            </a:extLst>
          </p:cNvPr>
          <p:cNvSpPr txBox="1"/>
          <p:nvPr/>
        </p:nvSpPr>
        <p:spPr bwMode="gray">
          <a:xfrm>
            <a:off x="1129507" y="5201332"/>
            <a:ext cx="914400" cy="3429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2000" dirty="0"/>
              <a:t>Online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2D6778-6D2E-453F-8314-93F932CC553F}"/>
              </a:ext>
            </a:extLst>
          </p:cNvPr>
          <p:cNvSpPr txBox="1"/>
          <p:nvPr/>
        </p:nvSpPr>
        <p:spPr bwMode="gray">
          <a:xfrm>
            <a:off x="5964410" y="2170322"/>
            <a:ext cx="1157287" cy="31118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2000" dirty="0"/>
              <a:t>Run time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893904-A998-46DB-9BFE-006F899C04B8}"/>
              </a:ext>
            </a:extLst>
          </p:cNvPr>
          <p:cNvSpPr txBox="1"/>
          <p:nvPr/>
        </p:nvSpPr>
        <p:spPr bwMode="gray">
          <a:xfrm>
            <a:off x="3219450" y="2152645"/>
            <a:ext cx="1704975" cy="32885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2000" dirty="0"/>
              <a:t>Design time</a:t>
            </a: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DE75EC-32E1-4CA3-89A9-5135289F005C}"/>
              </a:ext>
            </a:extLst>
          </p:cNvPr>
          <p:cNvSpPr/>
          <p:nvPr/>
        </p:nvSpPr>
        <p:spPr bwMode="gray">
          <a:xfrm>
            <a:off x="5175574" y="2502446"/>
            <a:ext cx="2743200" cy="192024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chemeClr val="tx1"/>
                </a:solidFill>
              </a:rPr>
              <a:t>System logs verification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chemeClr val="tx1"/>
                </a:solidFill>
              </a:rPr>
              <a:t>(auditing)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D8ADA8-9262-4450-A44F-F1BEF7E78A89}"/>
              </a:ext>
            </a:extLst>
          </p:cNvPr>
          <p:cNvSpPr/>
          <p:nvPr/>
        </p:nvSpPr>
        <p:spPr bwMode="gray">
          <a:xfrm>
            <a:off x="2428254" y="4412662"/>
            <a:ext cx="2743200" cy="192024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chemeClr val="tx1"/>
                </a:solidFill>
              </a:rPr>
              <a:t>Human in the loop verification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chemeClr val="tx1"/>
                </a:solidFill>
              </a:rPr>
              <a:t>(CAE tooling)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1723C7-2C7D-4CF2-9045-67A32AFC0B7D}"/>
              </a:ext>
            </a:extLst>
          </p:cNvPr>
          <p:cNvSpPr/>
          <p:nvPr/>
        </p:nvSpPr>
        <p:spPr bwMode="gray">
          <a:xfrm>
            <a:off x="5171454" y="4412662"/>
            <a:ext cx="2743200" cy="192024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chemeClr val="tx1"/>
                </a:solidFill>
              </a:rPr>
              <a:t>Automated verification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chemeClr val="tx1"/>
                </a:solidFill>
              </a:rPr>
              <a:t>(monitoring)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CCDC9D-64F0-43BA-8CC6-38943B5C6408}"/>
              </a:ext>
            </a:extLst>
          </p:cNvPr>
          <p:cNvSpPr txBox="1"/>
          <p:nvPr/>
        </p:nvSpPr>
        <p:spPr bwMode="gray">
          <a:xfrm>
            <a:off x="2552700" y="2591007"/>
            <a:ext cx="266700" cy="314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24BB69-52CE-4A33-8D30-C174A12598E0}"/>
              </a:ext>
            </a:extLst>
          </p:cNvPr>
          <p:cNvSpPr txBox="1"/>
          <p:nvPr/>
        </p:nvSpPr>
        <p:spPr bwMode="gray">
          <a:xfrm>
            <a:off x="5341468" y="2629072"/>
            <a:ext cx="266700" cy="3143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174D21-236A-48C9-9C5A-492BBAFC6A3E}"/>
              </a:ext>
            </a:extLst>
          </p:cNvPr>
          <p:cNvSpPr txBox="1"/>
          <p:nvPr/>
        </p:nvSpPr>
        <p:spPr bwMode="gray">
          <a:xfrm>
            <a:off x="2552700" y="4501223"/>
            <a:ext cx="266700" cy="3143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C9A9D3-5543-4F45-8B69-A1B9F816F972}"/>
              </a:ext>
            </a:extLst>
          </p:cNvPr>
          <p:cNvSpPr txBox="1"/>
          <p:nvPr/>
        </p:nvSpPr>
        <p:spPr bwMode="gray">
          <a:xfrm>
            <a:off x="5303368" y="4487218"/>
            <a:ext cx="266700" cy="314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16E311-967C-4A2A-AEC2-1D69CB5A5F03}"/>
              </a:ext>
            </a:extLst>
          </p:cNvPr>
          <p:cNvSpPr txBox="1"/>
          <p:nvPr/>
        </p:nvSpPr>
        <p:spPr bwMode="gray">
          <a:xfrm>
            <a:off x="5791201" y="6345128"/>
            <a:ext cx="21234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by Christian M. Adriano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D1319D-EB7D-468A-BF24-1EA89934013F}"/>
              </a:ext>
            </a:extLst>
          </p:cNvPr>
          <p:cNvSpPr txBox="1"/>
          <p:nvPr/>
        </p:nvSpPr>
        <p:spPr bwMode="gray">
          <a:xfrm>
            <a:off x="8402916" y="3433790"/>
            <a:ext cx="3549904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SzPct val="80000"/>
            </a:pPr>
            <a:r>
              <a:rPr lang="en-US" sz="2000" b="1" dirty="0">
                <a:ea typeface="ＭＳ Ｐゴシック" pitchFamily="-106" charset="-128"/>
                <a:cs typeface="ＭＳ Ｐゴシック" pitchFamily="-106" charset="-128"/>
              </a:rPr>
              <a:t>However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</a:rPr>
              <a:t> - </a:t>
            </a:r>
          </a:p>
          <a:p>
            <a:pPr>
              <a:buSzPct val="80000"/>
            </a:pPr>
            <a:r>
              <a:rPr lang="en-US" sz="2000" dirty="0">
                <a:ea typeface="ＭＳ Ｐゴシック" pitchFamily="-106" charset="-128"/>
                <a:cs typeface="ＭＳ Ｐゴシック" pitchFamily="-106" charset="-128"/>
              </a:rPr>
              <a:t>we need to do more than </a:t>
            </a:r>
            <a:r>
              <a:rPr lang="en-US" sz="2000" b="1" dirty="0">
                <a:ea typeface="ＭＳ Ｐゴシック" pitchFamily="-106" charset="-128"/>
                <a:cs typeface="ＭＳ Ｐゴシック" pitchFamily="-106" charset="-128"/>
              </a:rPr>
              <a:t>verified behavior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</a:rPr>
              <a:t> to establish justified trust in autonomous intelligent agents.</a:t>
            </a:r>
          </a:p>
        </p:txBody>
      </p:sp>
    </p:spTree>
    <p:extLst>
      <p:ext uri="{BB962C8B-B14F-4D97-AF65-F5344CB8AC3E}">
        <p14:creationId xmlns:p14="http://schemas.microsoft.com/office/powerpoint/2010/main" val="39074926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6EF1EB-14FC-4B4B-97F8-2ECE33C4AB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2553520"/>
          </a:xfrm>
        </p:spPr>
        <p:txBody>
          <a:bodyPr/>
          <a:lstStyle/>
          <a:p>
            <a:pPr eaLnBrk="1" hangingPunct="1">
              <a:buClr>
                <a:schemeClr val="accent1"/>
              </a:buClr>
              <a:buSzPct val="80000"/>
              <a:buFont typeface=".AppleSDGothicNeoI-Regular" charset="-127"/>
              <a:buChar char="◼︎"/>
            </a:pPr>
            <a:endParaRPr lang="en-US" sz="2000" dirty="0">
              <a:ea typeface="ＭＳ Ｐゴシック" pitchFamily="-106" charset="-128"/>
              <a:cs typeface="ＭＳ Ｐゴシック" pitchFamily="-106" charset="-128"/>
            </a:endParaRPr>
          </a:p>
          <a:p>
            <a:pPr>
              <a:buSzPct val="80000"/>
            </a:pPr>
            <a:r>
              <a:rPr lang="en-US" sz="2000" dirty="0">
                <a:ea typeface="ＭＳ Ｐゴシック" pitchFamily="-106" charset="-128"/>
                <a:cs typeface="ＭＳ Ｐゴシック" pitchFamily="-106" charset="-128"/>
              </a:rPr>
              <a:t>We need to be able to </a:t>
            </a:r>
            <a:r>
              <a:rPr lang="en-US" sz="2000" b="1" dirty="0">
                <a:ea typeface="ＭＳ Ｐゴシック" pitchFamily="-106" charset="-128"/>
                <a:cs typeface="ＭＳ Ｐゴシック" pitchFamily="-106" charset="-128"/>
              </a:rPr>
              <a:t>explain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</a:rPr>
              <a:t> its decisions which leads to:</a:t>
            </a:r>
          </a:p>
          <a:p>
            <a:pPr marL="695894" lvl="1" indent="-457200">
              <a:buSzPct val="80000"/>
              <a:buFont typeface="+mj-lt"/>
              <a:buAutoNum type="arabicPeriod"/>
            </a:pPr>
            <a:r>
              <a:rPr lang="en-US" sz="2000" dirty="0">
                <a:ea typeface="ＭＳ Ｐゴシック" pitchFamily="-106" charset="-128"/>
                <a:cs typeface="ＭＳ Ｐゴシック" pitchFamily="-106" charset="-128"/>
              </a:rPr>
              <a:t>transparency, </a:t>
            </a:r>
          </a:p>
          <a:p>
            <a:pPr marL="695894" lvl="1" indent="-457200">
              <a:buSzPct val="80000"/>
              <a:buFont typeface="+mj-lt"/>
              <a:buAutoNum type="arabicPeriod"/>
            </a:pPr>
            <a:r>
              <a:rPr lang="en-US" sz="2000" dirty="0">
                <a:ea typeface="ＭＳ Ｐゴシック" pitchFamily="-106" charset="-128"/>
                <a:cs typeface="ＭＳ Ｐゴシック" pitchFamily="-106" charset="-128"/>
              </a:rPr>
              <a:t>accountability, </a:t>
            </a:r>
          </a:p>
          <a:p>
            <a:pPr marL="695894" lvl="1" indent="-457200">
              <a:buSzPct val="80000"/>
              <a:buFont typeface="+mj-lt"/>
              <a:buAutoNum type="arabicPeriod"/>
            </a:pPr>
            <a:r>
              <a:rPr lang="en-US" sz="2000" b="1" dirty="0">
                <a:ea typeface="ＭＳ Ｐゴシック" pitchFamily="-106" charset="-128"/>
                <a:cs typeface="ＭＳ Ｐゴシック" pitchFamily="-106" charset="-128"/>
              </a:rPr>
              <a:t>trust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</a:rPr>
              <a:t>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C124A0-A8BC-439A-B5C6-B8595CF3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go from Verification to Trust?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6ED77-1A8E-4E1D-8C99-7079B93633F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38673E1-E266-4A36-A823-8D745ABE8717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47633-99AA-4FA0-8466-664BB50D2119}"/>
              </a:ext>
            </a:extLst>
          </p:cNvPr>
          <p:cNvSpPr txBox="1"/>
          <p:nvPr/>
        </p:nvSpPr>
        <p:spPr bwMode="gray">
          <a:xfrm>
            <a:off x="1956863" y="4108387"/>
            <a:ext cx="7690907" cy="1631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buClr>
                <a:schemeClr val="accent1"/>
              </a:buClr>
              <a:buSzPct val="80000"/>
            </a:pPr>
            <a:r>
              <a:rPr lang="en-US" sz="2000" b="1" dirty="0">
                <a:ea typeface="ＭＳ Ｐゴシック" pitchFamily="-106" charset="-128"/>
                <a:cs typeface="ＭＳ Ｐゴシック" pitchFamily="-106" charset="-128"/>
              </a:rPr>
              <a:t>How?</a:t>
            </a:r>
          </a:p>
          <a:p>
            <a:pPr marL="342900" indent="-342900" eaLnBrk="1" hangingPunct="1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ea typeface="ＭＳ Ｐゴシック" pitchFamily="-106" charset="-128"/>
                <a:cs typeface="ＭＳ Ｐゴシック" pitchFamily="-106" charset="-128"/>
              </a:rPr>
              <a:t>Explainable AI [1] system that ground explanations on causal associations.</a:t>
            </a:r>
          </a:p>
          <a:p>
            <a:pPr eaLnBrk="1" hangingPunct="1">
              <a:buClr>
                <a:schemeClr val="accent1"/>
              </a:buClr>
              <a:buSzPct val="80000"/>
              <a:buFont typeface=".AppleSDGothicNeoI-Regular" charset="-127"/>
              <a:buChar char="◼︎"/>
            </a:pPr>
            <a:endParaRPr lang="en-US" sz="2000" dirty="0">
              <a:ea typeface="ＭＳ Ｐゴシック" pitchFamily="-106" charset="-128"/>
              <a:cs typeface="ＭＳ Ｐゴシック" pitchFamily="-106" charset="-128"/>
            </a:endParaRPr>
          </a:p>
          <a:p>
            <a:pPr marL="342900" indent="-342900" eaLnBrk="1" hangingPunct="1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ea typeface="ＭＳ Ｐゴシック" pitchFamily="-106" charset="-128"/>
                <a:cs typeface="ＭＳ Ｐゴシック" pitchFamily="-106" charset="-128"/>
              </a:rPr>
              <a:t>Logic Programming has been investigated for that [2]</a:t>
            </a:r>
          </a:p>
        </p:txBody>
      </p:sp>
    </p:spTree>
    <p:extLst>
      <p:ext uri="{BB962C8B-B14F-4D97-AF65-F5344CB8AC3E}">
        <p14:creationId xmlns:p14="http://schemas.microsoft.com/office/powerpoint/2010/main" val="31452225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15F9C9-2A38-4FAA-9AFC-A509F3BEA6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82046"/>
            <a:ext cx="11474451" cy="2348335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b="1" dirty="0"/>
              <a:t>Descriptive</a:t>
            </a:r>
            <a:r>
              <a:rPr lang="en-US" dirty="0"/>
              <a:t>: The autonomous system is equipped with a decision-making module that is trained on normal and exceptional situations.</a:t>
            </a:r>
          </a:p>
          <a:p>
            <a:pPr algn="ctr"/>
            <a:r>
              <a:rPr lang="en-US" b="1" dirty="0"/>
              <a:t>Prescriptive</a:t>
            </a:r>
            <a:r>
              <a:rPr lang="en-US" dirty="0"/>
              <a:t>: The autonomous system should not make decisions that endanger people’s lives. When faces with a dilemma, it should try to delegate the decision to a human.</a:t>
            </a:r>
          </a:p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F7E9C-C8E6-4A30-AFBC-8CD4419B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before Prescriptive Claims/Arguments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88F967-EDF3-4D21-9F55-7140A4B3E214}"/>
              </a:ext>
            </a:extLst>
          </p:cNvPr>
          <p:cNvSpPr txBox="1"/>
          <p:nvPr/>
        </p:nvSpPr>
        <p:spPr bwMode="gray">
          <a:xfrm>
            <a:off x="1995920" y="3630381"/>
            <a:ext cx="7174923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We do not want to make prescriptive claims without proper descriptive ones.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Because we do not want to suggest (prescribe) solutions to a problem without having understood (described) the problem very well.</a:t>
            </a:r>
          </a:p>
        </p:txBody>
      </p:sp>
    </p:spTree>
    <p:extLst>
      <p:ext uri="{BB962C8B-B14F-4D97-AF65-F5344CB8AC3E}">
        <p14:creationId xmlns:p14="http://schemas.microsoft.com/office/powerpoint/2010/main" val="49099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1. Planning_Organization</Template>
  <TotalTime>479</TotalTime>
  <Words>2720</Words>
  <Application>Microsoft Office PowerPoint</Application>
  <PresentationFormat>Widescreen</PresentationFormat>
  <Paragraphs>284</Paragraphs>
  <Slides>29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.AppleSDGothicNeoI-Regular</vt:lpstr>
      <vt:lpstr>Arial</vt:lpstr>
      <vt:lpstr>Calibri</vt:lpstr>
      <vt:lpstr>Lato</vt:lpstr>
      <vt:lpstr>Verdana</vt:lpstr>
      <vt:lpstr>HPI PPT-Template</vt:lpstr>
      <vt:lpstr>Winter Term 21/22 Artificial Intelligence, Ethics &amp; Engineering  Lecture-7: Programming Machine Ethics</vt:lpstr>
      <vt:lpstr>The EU regulates AI but forgets to protect our mind [1]</vt:lpstr>
      <vt:lpstr>Quick recap</vt:lpstr>
      <vt:lpstr>Normative Argumentation</vt:lpstr>
      <vt:lpstr>Types of arguments </vt:lpstr>
      <vt:lpstr>End of Recap</vt:lpstr>
      <vt:lpstr>Argumentation as Verification</vt:lpstr>
      <vt:lpstr>How to go from Verification to Trust?</vt:lpstr>
      <vt:lpstr>Descriptive before Prescriptive Claims/Arguments</vt:lpstr>
      <vt:lpstr>IEEE Ethics</vt:lpstr>
      <vt:lpstr>IEEE 7000™ Standard Model</vt:lpstr>
      <vt:lpstr>Need for Real-Time Validation and Monitoring [1]</vt:lpstr>
      <vt:lpstr>Logic Programming for Machine Ethics</vt:lpstr>
      <vt:lpstr>Reference Architecture - Prospective Logic Agent [1]</vt:lpstr>
      <vt:lpstr>Logic Programming in Context [Russell &amp; Norvig 2015]</vt:lpstr>
      <vt:lpstr>Logic Programming - brief history – part-1</vt:lpstr>
      <vt:lpstr>Logic Programming - brief history – part-2</vt:lpstr>
      <vt:lpstr>Answer Set Programming (ASP)</vt:lpstr>
      <vt:lpstr>Workflow [1]</vt:lpstr>
      <vt:lpstr>Next topics - Representing Morality in Logic Programming</vt:lpstr>
      <vt:lpstr>Planning the Ethics Experiment</vt:lpstr>
      <vt:lpstr>END</vt:lpstr>
      <vt:lpstr>Looking ahead - Future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Term 21/22 Artificial Intelligence, Ethics &amp; Engineering  Lecture-8: Normative Argumentation</dc:title>
  <dc:creator>Christian Adriano</dc:creator>
  <cp:lastModifiedBy>Christian Adriano</cp:lastModifiedBy>
  <cp:revision>83</cp:revision>
  <dcterms:created xsi:type="dcterms:W3CDTF">2021-11-08T17:58:21Z</dcterms:created>
  <dcterms:modified xsi:type="dcterms:W3CDTF">2021-11-25T00:14:38Z</dcterms:modified>
</cp:coreProperties>
</file>