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522" r:id="rId2"/>
    <p:sldId id="316" r:id="rId3"/>
    <p:sldId id="318" r:id="rId4"/>
    <p:sldId id="263" r:id="rId5"/>
    <p:sldId id="258" r:id="rId6"/>
    <p:sldId id="272" r:id="rId7"/>
    <p:sldId id="265" r:id="rId8"/>
    <p:sldId id="273" r:id="rId9"/>
    <p:sldId id="317" r:id="rId10"/>
    <p:sldId id="274" r:id="rId11"/>
    <p:sldId id="275" r:id="rId12"/>
    <p:sldId id="264" r:id="rId13"/>
    <p:sldId id="266" r:id="rId14"/>
    <p:sldId id="267" r:id="rId15"/>
    <p:sldId id="269" r:id="rId16"/>
    <p:sldId id="270" r:id="rId17"/>
    <p:sldId id="268" r:id="rId18"/>
    <p:sldId id="271" r:id="rId19"/>
    <p:sldId id="276" r:id="rId20"/>
    <p:sldId id="320" r:id="rId21"/>
    <p:sldId id="322" r:id="rId22"/>
    <p:sldId id="414" r:id="rId23"/>
    <p:sldId id="323" r:id="rId24"/>
    <p:sldId id="321" r:id="rId25"/>
    <p:sldId id="319" r:id="rId26"/>
    <p:sldId id="4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9" d="100"/>
          <a:sy n="69" d="100"/>
        </p:scale>
        <p:origin x="34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9500D-4EB3-4DFD-AF54-1D9757B83940}"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069DD-04E7-403C-B448-7B9BD3637F6D}" type="slidenum">
              <a:rPr lang="en-US" smtClean="0"/>
              <a:t>‹#›</a:t>
            </a:fld>
            <a:endParaRPr lang="en-US"/>
          </a:p>
        </p:txBody>
      </p:sp>
    </p:spTree>
    <p:extLst>
      <p:ext uri="{BB962C8B-B14F-4D97-AF65-F5344CB8AC3E}">
        <p14:creationId xmlns:p14="http://schemas.microsoft.com/office/powerpoint/2010/main" val="211819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2</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1830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3417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4965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8989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8163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Kind of codes: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Aspirational Code</a:t>
            </a:r>
            <a:r>
              <a:rPr lang="en-US" sz="1600" dirty="0">
                <a:ea typeface="ＭＳ Ｐゴシック" pitchFamily="-106" charset="-128"/>
                <a:cs typeface="ＭＳ Ｐゴシック" pitchFamily="-106" charset="-128"/>
              </a:rPr>
              <a:t>: Code that expresses the moral values </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Advisory Code</a:t>
            </a:r>
            <a:r>
              <a:rPr lang="en-US" sz="1600" dirty="0">
                <a:ea typeface="ＭＳ Ｐゴシック" pitchFamily="-106" charset="-128"/>
                <a:cs typeface="ＭＳ Ｐゴシック" pitchFamily="-106" charset="-128"/>
              </a:rPr>
              <a:t>: Code that has the objective to help individuals to exercise moral judgement in concrete situations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Disciplinary Code</a:t>
            </a:r>
            <a:r>
              <a:rPr lang="en-US" sz="1600" dirty="0">
                <a:ea typeface="ＭＳ Ｐゴシック" pitchFamily="-106" charset="-128"/>
                <a:cs typeface="ＭＳ Ｐゴシック" pitchFamily="-106" charset="-128"/>
              </a:rPr>
              <a:t>: Code that has the objective to achieve that the behavior of all individuals meets certain values and norms.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 p. 57 Fig. 4.1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1663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http://</a:t>
            </a:r>
            <a:r>
              <a:rPr lang="en-GB" sz="1200" kern="1200" dirty="0" err="1">
                <a:solidFill>
                  <a:schemeClr val="tx1"/>
                </a:solidFill>
                <a:effectLst/>
                <a:latin typeface="Arial" pitchFamily="-112" charset="0"/>
                <a:ea typeface="ＭＳ Ｐゴシック" pitchFamily="-112" charset="-128"/>
                <a:cs typeface="ＭＳ Ｐゴシック" pitchFamily="-112" charset="-128"/>
              </a:rPr>
              <a:t>theinstitute.ieee.org</a:t>
            </a:r>
            <a:r>
              <a:rPr lang="en-GB" sz="1200" kern="1200" dirty="0">
                <a:solidFill>
                  <a:schemeClr val="tx1"/>
                </a:solidFill>
                <a:effectLst/>
                <a:latin typeface="Arial" pitchFamily="-112" charset="0"/>
                <a:ea typeface="ＭＳ Ｐゴシック" pitchFamily="-112" charset="-128"/>
                <a:cs typeface="ＭＳ Ｐゴシック" pitchFamily="-112" charset="-128"/>
              </a:rPr>
              <a:t>/career-and-education/career-guidance/licensing-software-engineers-is-in-the-works</a:t>
            </a:r>
          </a:p>
          <a:p>
            <a:r>
              <a:rPr lang="en-GB" sz="1200" kern="1200" dirty="0">
                <a:solidFill>
                  <a:schemeClr val="tx1"/>
                </a:solidFill>
                <a:effectLst/>
                <a:latin typeface="Arial" pitchFamily="-112" charset="0"/>
                <a:ea typeface="ＭＳ Ｐゴシック" pitchFamily="-112" charset="-128"/>
                <a:cs typeface="ＭＳ Ｐゴシック" pitchFamily="-112" charset="-128"/>
              </a:rPr>
              <a:t>https://</a:t>
            </a:r>
            <a:r>
              <a:rPr lang="en-GB" sz="1200" kern="1200" dirty="0" err="1">
                <a:solidFill>
                  <a:schemeClr val="tx1"/>
                </a:solidFill>
                <a:effectLst/>
                <a:latin typeface="Arial" pitchFamily="-112" charset="0"/>
                <a:ea typeface="ＭＳ Ｐゴシック" pitchFamily="-112" charset="-128"/>
                <a:cs typeface="ＭＳ Ｐゴシック" pitchFamily="-112" charset="-128"/>
              </a:rPr>
              <a:t>en.wikipedia.org</a:t>
            </a:r>
            <a:r>
              <a:rPr lang="en-GB" sz="1200" kern="1200" dirty="0">
                <a:solidFill>
                  <a:schemeClr val="tx1"/>
                </a:solidFill>
                <a:effectLst/>
                <a:latin typeface="Arial" pitchFamily="-112" charset="0"/>
                <a:ea typeface="ＭＳ Ｐゴシック" pitchFamily="-112" charset="-128"/>
                <a:cs typeface="ＭＳ Ｐゴシック" pitchFamily="-112" charset="-128"/>
              </a:rPr>
              <a:t>/wiki/</a:t>
            </a:r>
            <a:r>
              <a:rPr lang="en-GB" sz="1200" kern="1200" dirty="0" err="1">
                <a:solidFill>
                  <a:schemeClr val="tx1"/>
                </a:solidFill>
                <a:effectLst/>
                <a:latin typeface="Arial" pitchFamily="-112" charset="0"/>
                <a:ea typeface="ＭＳ Ｐゴシック" pitchFamily="-112" charset="-128"/>
                <a:cs typeface="ＭＳ Ｐゴシック" pitchFamily="-112" charset="-128"/>
              </a:rPr>
              <a:t>Software_engineering_professionalism</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4754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FBC83-0849-47CB-939E-954F49D0C8AD}" type="slidenum">
              <a:rPr lang="en-US" smtClean="0"/>
              <a:t>26</a:t>
            </a:fld>
            <a:endParaRPr lang="en-US" dirty="0"/>
          </a:p>
        </p:txBody>
      </p:sp>
    </p:spTree>
    <p:extLst>
      <p:ext uri="{BB962C8B-B14F-4D97-AF65-F5344CB8AC3E}">
        <p14:creationId xmlns:p14="http://schemas.microsoft.com/office/powerpoint/2010/main" val="383889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669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003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9226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err="1">
                <a:latin typeface="Arial" pitchFamily="-106" charset="0"/>
                <a:ea typeface="ＭＳ Ｐゴシック" pitchFamily="-106" charset="-128"/>
                <a:cs typeface="ＭＳ Ｐゴシック" pitchFamily="-106" charset="-128"/>
              </a:rPr>
              <a:t>Or</a:t>
            </a:r>
            <a:r>
              <a:rPr lang="de-DE" dirty="0">
                <a:latin typeface="Arial" pitchFamily="-106" charset="0"/>
                <a:ea typeface="ＭＳ Ｐゴシック" pitchFamily="-106" charset="-128"/>
                <a:cs typeface="ＭＳ Ｐゴシック" pitchFamily="-106" charset="-128"/>
              </a:rPr>
              <a:t> </a:t>
            </a:r>
            <a:r>
              <a:rPr lang="de-DE" dirty="0" err="1">
                <a:latin typeface="Arial" pitchFamily="-106" charset="0"/>
                <a:ea typeface="ＭＳ Ｐゴシック" pitchFamily="-106" charset="-128"/>
                <a:cs typeface="ＭＳ Ｐゴシック" pitchFamily="-106" charset="-128"/>
              </a:rPr>
              <a:t>Liability</a:t>
            </a:r>
            <a:r>
              <a:rPr lang="de-DE" dirty="0">
                <a:latin typeface="Arial" pitchFamily="-106" charset="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a:latin typeface="Arial" pitchFamily="-106" charset="0"/>
                <a:ea typeface="ＭＳ Ｐゴシック" pitchFamily="-106" charset="-128"/>
                <a:cs typeface="ＭＳ Ｐゴシック" pitchFamily="-106" charset="-128"/>
              </a:rPr>
              <a:t>Also Chapter 9, p. 258ff</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078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a:t>
            </a:r>
            <a:r>
              <a:rPr lang="de-DE" dirty="0">
                <a:latin typeface="Arial" pitchFamily="-106" charset="0"/>
                <a:ea typeface="ＭＳ Ｐゴシック" pitchFamily="-106" charset="-128"/>
                <a:cs typeface="ＭＳ Ｐゴシック" pitchFamily="-106" charset="-128"/>
              </a:rPr>
              <a:t>Chapter 9, p. 259</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3597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165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4003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2736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8977357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23805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223125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8411084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7194719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4674707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09335331"/>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AE298B4A-87B1-4007-AA25-063DBCB3DDE9}" type="datetimeFigureOut">
              <a:rPr lang="en-US" smtClean="0"/>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53833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AE298B4A-87B1-4007-AA25-063DBCB3DDE9}" type="datetimeFigureOut">
              <a:rPr lang="en-US" smtClean="0"/>
              <a:t>11/16/2021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5777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86109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8510860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510183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221956062"/>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41880626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AE298B4A-87B1-4007-AA25-063DBCB3DDE9}" type="datetimeFigureOut">
              <a:rPr lang="en-US" smtClean="0"/>
              <a:t>11/16/2021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3336266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AE298B4A-87B1-4007-AA25-063DBCB3DDE9}" type="datetimeFigureOut">
              <a:rPr lang="en-US" smtClean="0"/>
              <a:t>11/16/2021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701068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AE298B4A-87B1-4007-AA25-063DBCB3DDE9}" type="datetimeFigureOut">
              <a:rPr lang="en-US" smtClean="0"/>
              <a:t>11/16/2021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010515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AE298B4A-87B1-4007-AA25-063DBCB3DDE9}" type="datetimeFigureOut">
              <a:rPr lang="en-US" smtClean="0"/>
              <a:t>11/16/2021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25E49368-3208-4904-ABEE-1755FDF50C8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64058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hyperlink" Target="http://rbr.cs.umass.edu/r2aw/" TargetMode="Externa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https://www.ieee.org/content/dam/ieee-org/ieee/web/org/about/ieee_code_of_conduct.pdf" TargetMode="External"/><Relationship Id="rId2" Type="http://schemas.openxmlformats.org/officeDocument/2006/relationships/hyperlink" Target="https://www.ieee.org/content/dam/ieee-org/ieee/web/org/about/corporate/ieee-code-of-ethics.pdf" TargetMode="External"/><Relationship Id="rId1" Type="http://schemas.openxmlformats.org/officeDocument/2006/relationships/slideLayout" Target="../slideLayouts/slideLayout17.xml"/><Relationship Id="rId5" Type="http://schemas.openxmlformats.org/officeDocument/2006/relationships/hyperlink" Target="https://eur-lex.europa.eu/legal-content/EN/TXT/?qid=1623335154975&amp;uri=CELEX%3A52021PC0206" TargetMode="External"/><Relationship Id="rId4" Type="http://schemas.openxmlformats.org/officeDocument/2006/relationships/hyperlink" Target="https://www.brookings.edu/blog/techtank/2021/05/04/machines-learn-that-brussels-writes-the-rules-the-eus-new-ai-regulation/"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0CF6-2036-4F2E-AD48-EAF5FFA7DFCB}"/>
              </a:ext>
            </a:extLst>
          </p:cNvPr>
          <p:cNvSpPr>
            <a:spLocks noGrp="1"/>
          </p:cNvSpPr>
          <p:nvPr>
            <p:ph type="ctrTitle"/>
          </p:nvPr>
        </p:nvSpPr>
        <p:spPr>
          <a:xfrm>
            <a:off x="5477522" y="1122363"/>
            <a:ext cx="5190477" cy="3538414"/>
          </a:xfrm>
        </p:spPr>
        <p:txBody>
          <a:bodyPr/>
          <a:lstStyle/>
          <a:p>
            <a:pPr algn="l"/>
            <a:r>
              <a:rPr lang="en-US" dirty="0"/>
              <a:t>Please </a:t>
            </a:r>
            <a:br>
              <a:rPr lang="en-US" dirty="0"/>
            </a:br>
            <a:r>
              <a:rPr lang="en-US" dirty="0"/>
              <a:t>check-in</a:t>
            </a:r>
          </a:p>
        </p:txBody>
      </p:sp>
      <p:sp>
        <p:nvSpPr>
          <p:cNvPr id="4" name="Slide Number Placeholder 3">
            <a:extLst>
              <a:ext uri="{FF2B5EF4-FFF2-40B4-BE49-F238E27FC236}">
                <a16:creationId xmlns:a16="http://schemas.microsoft.com/office/drawing/2014/main" id="{EE4B1753-D780-48AA-8622-32852D419118}"/>
              </a:ext>
            </a:extLst>
          </p:cNvPr>
          <p:cNvSpPr>
            <a:spLocks noGrp="1"/>
          </p:cNvSpPr>
          <p:nvPr>
            <p:ph type="sldNum" sz="quarter" idx="12"/>
          </p:nvPr>
        </p:nvSpPr>
        <p:spPr/>
        <p:txBody>
          <a:bodyPr/>
          <a:lstStyle/>
          <a:p>
            <a:fld id="{477C7578-46E3-4DC5-9844-CB06902B4F72}" type="slidenum">
              <a:rPr lang="en-US" smtClean="0"/>
              <a:t>1</a:t>
            </a:fld>
            <a:endParaRPr lang="en-US"/>
          </a:p>
        </p:txBody>
      </p:sp>
      <p:pic>
        <p:nvPicPr>
          <p:cNvPr id="6" name="Picture 5">
            <a:extLst>
              <a:ext uri="{FF2B5EF4-FFF2-40B4-BE49-F238E27FC236}">
                <a16:creationId xmlns:a16="http://schemas.microsoft.com/office/drawing/2014/main" id="{54A0EE22-E985-49AD-A106-404DD3CA0EDF}"/>
              </a:ext>
            </a:extLst>
          </p:cNvPr>
          <p:cNvPicPr>
            <a:picLocks noChangeAspect="1"/>
          </p:cNvPicPr>
          <p:nvPr/>
        </p:nvPicPr>
        <p:blipFill>
          <a:blip r:embed="rId2"/>
          <a:stretch>
            <a:fillRect/>
          </a:stretch>
        </p:blipFill>
        <p:spPr>
          <a:xfrm>
            <a:off x="470516" y="1553025"/>
            <a:ext cx="4732329" cy="4611235"/>
          </a:xfrm>
          <a:prstGeom prst="rect">
            <a:avLst/>
          </a:prstGeom>
        </p:spPr>
      </p:pic>
    </p:spTree>
    <p:extLst>
      <p:ext uri="{BB962C8B-B14F-4D97-AF65-F5344CB8AC3E}">
        <p14:creationId xmlns:p14="http://schemas.microsoft.com/office/powerpoint/2010/main" val="239008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9621982" cy="699404"/>
          </a:xfrm>
        </p:spPr>
        <p:txBody>
          <a:bodyPr/>
          <a:lstStyle/>
          <a:p>
            <a:pPr eaLnBrk="1" hangingPunct="1"/>
            <a:r>
              <a:rPr lang="en-US" sz="3600" b="1" dirty="0">
                <a:ea typeface="ＭＳ Ｐゴシック" pitchFamily="-106" charset="-128"/>
                <a:cs typeface="ＭＳ Ｐゴシック" pitchFamily="-106" charset="-128"/>
              </a:rPr>
              <a:t>Negligence vs. Strict Liability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839723"/>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Negligence</a:t>
            </a:r>
            <a:r>
              <a:rPr lang="en-US" sz="2000" dirty="0">
                <a:ea typeface="ＭＳ Ｐゴシック" pitchFamily="-106" charset="-128"/>
                <a:cs typeface="ＭＳ Ｐゴシック" pitchFamily="-106" charset="-128"/>
              </a:rPr>
              <a:t>: Not living by certain duties. Negligence is often a main condition for legal liability. In order to show negligence for the law, usually proof must be given of a duty owed, a breach of that duty, an injury or damage, a causal connection between the breach and the injury or damage.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Duty of Care</a:t>
            </a:r>
            <a:r>
              <a:rPr lang="en-US" sz="2000" dirty="0">
                <a:ea typeface="ＭＳ Ｐゴシック" pitchFamily="-106" charset="-128"/>
                <a:cs typeface="ＭＳ Ｐゴシック" pitchFamily="-106" charset="-128"/>
              </a:rPr>
              <a:t>: The legal obligation to adhere to a reasonable standard of care when performing any acts that could foreseeably harm others.</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Strict Liability</a:t>
            </a:r>
            <a:r>
              <a:rPr lang="en-US" sz="2000" dirty="0">
                <a:ea typeface="ＭＳ Ｐゴシック" pitchFamily="-106" charset="-128"/>
                <a:cs typeface="ＭＳ Ｐゴシック" pitchFamily="-106" charset="-128"/>
              </a:rPr>
              <a:t>: A form of liability that does not require the defendant to be negligent.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2" name="TextBox 1"/>
          <p:cNvSpPr txBox="1"/>
          <p:nvPr/>
        </p:nvSpPr>
        <p:spPr>
          <a:xfrm>
            <a:off x="9201181" y="590058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4652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73182" y="0"/>
            <a:ext cx="9767454" cy="1136650"/>
          </a:xfrm>
        </p:spPr>
        <p:txBody>
          <a:bodyPr>
            <a:normAutofit/>
          </a:bodyPr>
          <a:lstStyle/>
          <a:p>
            <a:pPr eaLnBrk="1" hangingPunct="1"/>
            <a:r>
              <a:rPr lang="en-US" sz="3600" b="1" dirty="0">
                <a:ea typeface="ＭＳ Ｐゴシック" pitchFamily="-106" charset="-128"/>
                <a:cs typeface="ＭＳ Ｐゴシック" pitchFamily="-106" charset="-128"/>
              </a:rPr>
              <a:t>Product Liability and its Limits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86630" y="1017091"/>
            <a:ext cx="11251188"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Product Liability</a:t>
            </a:r>
            <a:r>
              <a:rPr lang="en-US" dirty="0">
                <a:ea typeface="ＭＳ Ｐゴシック" pitchFamily="-106" charset="-128"/>
                <a:cs typeface="ＭＳ Ｐゴシック" pitchFamily="-106" charset="-128"/>
              </a:rPr>
              <a:t>: Liability of manufactures for defects in a product, without the need to proof that those manufactures acted negligently.</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exception for development defects (e.g., EU directives):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Development Risk</a:t>
            </a:r>
            <a:r>
              <a:rPr lang="en-US" dirty="0">
                <a:ea typeface="ＭＳ Ｐゴシック" pitchFamily="-106" charset="-128"/>
                <a:cs typeface="ＭＳ Ｐゴシック" pitchFamily="-106" charset="-128"/>
              </a:rPr>
              <a:t>: In the context of product liability : Risk that could not have been foreseen given the </a:t>
            </a:r>
            <a:r>
              <a:rPr lang="en-US" b="1" dirty="0">
                <a:solidFill>
                  <a:schemeClr val="accent1"/>
                </a:solidFill>
                <a:ea typeface="ＭＳ Ｐゴシック" pitchFamily="-106" charset="-128"/>
                <a:cs typeface="ＭＳ Ｐゴシック" pitchFamily="-106" charset="-128"/>
              </a:rPr>
              <a:t>state of scientific and technical knowledge</a:t>
            </a:r>
            <a:r>
              <a:rPr lang="en-US" dirty="0">
                <a:ea typeface="ＭＳ Ｐゴシック" pitchFamily="-106" charset="-128"/>
                <a:cs typeface="ＭＳ Ｐゴシック" pitchFamily="-106" charset="-128"/>
              </a:rPr>
              <a:t> at the time the product was put into circulation.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Liability</a:t>
            </a:r>
            <a:r>
              <a:rPr lang="en-US" dirty="0">
                <a:ea typeface="ＭＳ Ｐゴシック" pitchFamily="-106" charset="-128"/>
                <a:cs typeface="ＭＳ Ｐゴシック" pitchFamily="-106" charset="-128"/>
              </a:rPr>
              <a:t>: Liability of a company (corporation) when it is treated as a legal person.</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liability of a corporation may be limited:</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Limited Liability</a:t>
            </a:r>
            <a:r>
              <a:rPr lang="en-US" dirty="0">
                <a:ea typeface="ＭＳ Ｐゴシック" pitchFamily="-106" charset="-128"/>
                <a:cs typeface="ＭＳ Ｐゴシック" pitchFamily="-106" charset="-128"/>
              </a:rPr>
              <a:t>: The principle that the liability of shareholders for the cooperation's debts and obligations is limited to the value of their shares.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2" name="TextBox 1"/>
          <p:cNvSpPr txBox="1"/>
          <p:nvPr/>
        </p:nvSpPr>
        <p:spPr>
          <a:xfrm>
            <a:off x="9191601" y="547157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0409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1136650"/>
          </a:xfrm>
        </p:spPr>
        <p:txBody>
          <a:bodyPr/>
          <a:lstStyle/>
          <a:p>
            <a:pPr eaLnBrk="1" hangingPunct="1"/>
            <a:r>
              <a:rPr lang="en-US" sz="3600" b="1" dirty="0">
                <a:ea typeface="ＭＳ Ｐゴシック" pitchFamily="-106" charset="-128"/>
                <a:cs typeface="ＭＳ Ｐゴシック" pitchFamily="-106" charset="-128"/>
              </a:rPr>
              <a:t>Active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3236" y="1017091"/>
            <a:ext cx="11688520" cy="3800977"/>
          </a:xfrm>
        </p:spPr>
        <p:txBody>
          <a:bodyPr/>
          <a:lstStyle/>
          <a:p>
            <a:pPr marL="0" indent="0">
              <a:buClr>
                <a:schemeClr val="accent1"/>
              </a:buClr>
              <a:buSzPct val="80000"/>
            </a:pPr>
            <a:r>
              <a:rPr lang="en-US" sz="2000" dirty="0">
                <a:ea typeface="ＭＳ Ｐゴシック" pitchFamily="-106" charset="-128"/>
                <a:cs typeface="ＭＳ Ｐゴシック" pitchFamily="-106" charset="-128"/>
              </a:rPr>
              <a:t>Responsibility before something has happened referring to a duty or task to care for certain state-of-affairs or person.</a:t>
            </a:r>
          </a:p>
          <a:p>
            <a:pPr marL="0" indent="0">
              <a:buClr>
                <a:schemeClr val="accent1"/>
              </a:buClr>
              <a:buSzPct val="80000"/>
            </a:pPr>
            <a:r>
              <a:rPr lang="en-US" sz="2000" b="1" dirty="0">
                <a:ea typeface="ＭＳ Ｐゴシック" pitchFamily="-106" charset="-128"/>
                <a:cs typeface="ＭＳ Ｐゴシック" pitchFamily="-106" charset="-128"/>
              </a:rPr>
              <a:t>Features </a:t>
            </a:r>
            <a:r>
              <a:rPr lang="en-US" sz="2000" dirty="0">
                <a:ea typeface="ＭＳ Ｐゴシック" pitchFamily="-106" charset="-128"/>
                <a:cs typeface="ＭＳ Ｐゴシック" pitchFamily="-106" charset="-128"/>
              </a:rPr>
              <a:t>(according to [Bovens1998]): </a:t>
            </a:r>
          </a:p>
          <a:p>
            <a:pPr lvl="1">
              <a:buSzPct val="80000"/>
              <a:buFont typeface=".AppleSDGothicNeoI-Regular" charset="-127"/>
              <a:buChar char="◼︎"/>
            </a:pPr>
            <a:r>
              <a:rPr lang="en-US" sz="2000" dirty="0">
                <a:ea typeface="ＭＳ Ｐゴシック" pitchFamily="-106" charset="-128"/>
                <a:cs typeface="ＭＳ Ｐゴシック" pitchFamily="-106" charset="-128"/>
              </a:rPr>
              <a:t>Adequate perception of threatened violations of norms;</a:t>
            </a:r>
          </a:p>
          <a:p>
            <a:pPr lvl="1">
              <a:buSzPct val="80000"/>
              <a:buFont typeface=".AppleSDGothicNeoI-Regular" charset="-127"/>
              <a:buChar char="◼︎"/>
            </a:pPr>
            <a:r>
              <a:rPr lang="en-US" sz="2000" dirty="0">
                <a:ea typeface="ＭＳ Ｐゴシック" pitchFamily="-106" charset="-128"/>
                <a:cs typeface="ＭＳ Ｐゴシック" pitchFamily="-106" charset="-128"/>
              </a:rPr>
              <a:t>Consideration of the consequences;</a:t>
            </a:r>
          </a:p>
          <a:p>
            <a:pPr lvl="1">
              <a:buSzPct val="80000"/>
              <a:buFont typeface=".AppleSDGothicNeoI-Regular" charset="-127"/>
              <a:buChar char="◼︎"/>
            </a:pPr>
            <a:r>
              <a:rPr lang="en-US" sz="2000" dirty="0">
                <a:ea typeface="ＭＳ Ｐゴシック" pitchFamily="-106" charset="-128"/>
                <a:cs typeface="ＭＳ Ｐゴシック" pitchFamily="-106" charset="-128"/>
              </a:rPr>
              <a:t>Autonomy, i.e., the ability to make one’s own independent moral decisions;</a:t>
            </a:r>
          </a:p>
          <a:p>
            <a:pPr lvl="1">
              <a:buSzPct val="80000"/>
              <a:buFont typeface=".AppleSDGothicNeoI-Regular" charset="-127"/>
              <a:buChar char="◼︎"/>
            </a:pPr>
            <a:r>
              <a:rPr lang="en-US" sz="2000" dirty="0">
                <a:ea typeface="ＭＳ Ｐゴシック" pitchFamily="-106" charset="-128"/>
                <a:cs typeface="ＭＳ Ｐゴシック" pitchFamily="-106" charset="-128"/>
              </a:rPr>
              <a:t>Displaying conduct that is based on a verifiable and consistent code; and</a:t>
            </a:r>
          </a:p>
          <a:p>
            <a:pPr lvl="1">
              <a:buSzPct val="80000"/>
              <a:buFont typeface=".AppleSDGothicNeoI-Regular" charset="-127"/>
              <a:buChar char="◼︎"/>
            </a:pPr>
            <a:r>
              <a:rPr lang="en-US" sz="2000" dirty="0">
                <a:ea typeface="ＭＳ Ｐゴシック" pitchFamily="-106" charset="-128"/>
                <a:cs typeface="ＭＳ Ｐゴシック" pitchFamily="-106" charset="-128"/>
              </a:rPr>
              <a:t>Taking role obligations seriously.</a:t>
            </a: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2" name="TextBox 1"/>
          <p:cNvSpPr txBox="1"/>
          <p:nvPr/>
        </p:nvSpPr>
        <p:spPr>
          <a:xfrm>
            <a:off x="9356993" y="5778414"/>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97620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1673" y="0"/>
            <a:ext cx="9836727" cy="637849"/>
          </a:xfrm>
        </p:spPr>
        <p:txBody>
          <a:bodyPr/>
          <a:lstStyle/>
          <a:p>
            <a:pPr eaLnBrk="1" hangingPunct="1"/>
            <a:r>
              <a:rPr lang="en-US" sz="3200" b="1" dirty="0">
                <a:ea typeface="ＭＳ Ｐゴシック" pitchFamily="-106" charset="-128"/>
                <a:cs typeface="ＭＳ Ｐゴシック" pitchFamily="-106" charset="-128"/>
              </a:rPr>
              <a:t>Active Responsibility &amp; Engineering Ideals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03502" y="897246"/>
            <a:ext cx="11285825"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Ideals</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or strivings which are particularly motivating and inspiring for the person having them, and which aim at achieving an optimum or maximum.</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ideals </a:t>
            </a:r>
            <a:r>
              <a:rPr lang="en-US" dirty="0">
                <a:ea typeface="ＭＳ Ｐゴシック" pitchFamily="-106" charset="-128"/>
                <a:cs typeface="ＭＳ Ｐゴシック" pitchFamily="-106" charset="-128"/>
              </a:rPr>
              <a:t>are closely aligned to a profession and can only be aspired to by carrying out the profession.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Technological enthusiasm</a:t>
            </a:r>
            <a:r>
              <a:rPr lang="en-US" sz="1600" dirty="0">
                <a:ea typeface="ＭＳ Ｐゴシック" pitchFamily="-106" charset="-128"/>
                <a:cs typeface="ＭＳ Ｐゴシック" pitchFamily="-106" charset="-128"/>
              </a:rPr>
              <a:t>: The ideal of wanting to develop new technological possibilities and taking up technological challenges. Not morally improper, but leads to easily overlook moral issues ...</a:t>
            </a:r>
          </a:p>
          <a:p>
            <a:pPr marL="179388" lvl="1" indent="0" algn="r">
              <a:buSzPct val="80000"/>
              <a:buNone/>
            </a:pP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Wernher</a:t>
            </a:r>
            <a:r>
              <a:rPr lang="en-US" sz="1200" dirty="0">
                <a:ea typeface="ＭＳ Ｐゴシック" pitchFamily="-106" charset="-128"/>
                <a:cs typeface="ＭＳ Ｐゴシック" pitchFamily="-106" charset="-128"/>
              </a:rPr>
              <a:t> von Braun (1912-1977)</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Effectiveness</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is the extent to which an established goal is achieved, and </a:t>
            </a:r>
            <a:r>
              <a:rPr lang="en-US" sz="1600" b="1" dirty="0">
                <a:solidFill>
                  <a:schemeClr val="accent1"/>
                </a:solidFill>
                <a:ea typeface="ＭＳ Ｐゴシック" pitchFamily="-106" charset="-128"/>
                <a:cs typeface="ＭＳ Ｐゴシック" pitchFamily="-106" charset="-128"/>
              </a:rPr>
              <a:t>efficiency</a:t>
            </a:r>
            <a:r>
              <a:rPr lang="en-US" sz="1600" dirty="0">
                <a:ea typeface="ＭＳ Ｐゴシック" pitchFamily="-106" charset="-128"/>
                <a:cs typeface="ＭＳ Ｐゴシック" pitchFamily="-106" charset="-128"/>
              </a:rPr>
              <a:t> is the ratio between the goal achieved and the effort required. But the goal may be not morally justified ...</a:t>
            </a:r>
          </a:p>
          <a:p>
            <a:pPr marL="179388" lvl="1" indent="0" algn="r">
              <a:buSzPct val="80000"/>
              <a:buNone/>
            </a:pPr>
            <a:r>
              <a:rPr lang="en-US" sz="1200" dirty="0">
                <a:ea typeface="ＭＳ Ｐゴシック" pitchFamily="-106" charset="-128"/>
                <a:cs typeface="ＭＳ Ｐゴシック" pitchFamily="-106" charset="-128"/>
              </a:rPr>
              <a:t>(Frederick W. Taylor (1856-1915), Adolf Eichmann (1906-1962</a:t>
            </a:r>
            <a:r>
              <a:rPr lang="en-US" sz="1200" b="1" baseline="30000" dirty="0">
                <a:ea typeface="ＭＳ Ｐゴシック" pitchFamily="-106" charset="-128"/>
                <a:cs typeface="ＭＳ Ｐゴシック" pitchFamily="-106" charset="-128"/>
              </a:rPr>
              <a:t>+</a:t>
            </a:r>
            <a:r>
              <a:rPr lang="en-US" sz="12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Human welfare</a:t>
            </a:r>
            <a:r>
              <a:rPr lang="en-US" sz="1600" dirty="0">
                <a:ea typeface="ＭＳ Ｐゴシック" pitchFamily="-106" charset="-128"/>
                <a:cs typeface="ＭＳ Ｐゴシック" pitchFamily="-106" charset="-128"/>
              </a:rPr>
              <a:t>: It is for sure laudable, but is a moral obligation for all engineers? Shows that engineering is not morally neutral!</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2" name="TextBox 1"/>
          <p:cNvSpPr txBox="1"/>
          <p:nvPr/>
        </p:nvSpPr>
        <p:spPr>
          <a:xfrm>
            <a:off x="9253947" y="598046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6929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87036" y="0"/>
            <a:ext cx="9968346" cy="1007181"/>
          </a:xfrm>
        </p:spPr>
        <p:txBody>
          <a:bodyPr/>
          <a:lstStyle/>
          <a:p>
            <a:pPr eaLnBrk="1" hangingPunct="1"/>
            <a:r>
              <a:rPr lang="en-US" sz="2800" b="1" dirty="0">
                <a:ea typeface="ＭＳ Ｐゴシック" pitchFamily="-106" charset="-128"/>
                <a:cs typeface="ＭＳ Ｐゴシック" pitchFamily="-106" charset="-128"/>
              </a:rPr>
              <a:t>Active Responsibility: Engineers vs. Managers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8227" y="1007181"/>
            <a:ext cx="11097137" cy="5615292"/>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Separatism</a:t>
            </a:r>
            <a:r>
              <a:rPr lang="en-US" dirty="0">
                <a:ea typeface="ＭＳ Ｐゴシック" pitchFamily="-106" charset="-128"/>
                <a:cs typeface="ＭＳ Ｐゴシック" pitchFamily="-106" charset="-128"/>
              </a:rPr>
              <a:t>: The notion that scientists and engineers should apply the technical inputs, but appropriate management and political organs should make the value decisions. </a:t>
            </a:r>
            <a:r>
              <a:rPr lang="en-US" b="1" dirty="0">
                <a:solidFill>
                  <a:schemeClr val="accent1"/>
                </a:solidFill>
                <a:ea typeface="ＭＳ Ｐゴシック" pitchFamily="-106" charset="-128"/>
                <a:cs typeface="ＭＳ Ｐゴシック" pitchFamily="-106" charset="-128"/>
              </a:rPr>
              <a:t>Tripartite model</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8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“Hired gun”</a:t>
            </a:r>
            <a:r>
              <a:rPr lang="en-US" sz="1600" dirty="0">
                <a:ea typeface="ＭＳ Ｐゴシック" pitchFamily="-106" charset="-128"/>
                <a:cs typeface="ＭＳ Ｐゴシック" pitchFamily="-106" charset="-128"/>
              </a:rPr>
              <a:t>: Someone who is willing to carry out any task or assignment from his employer without any morel scruples.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Technocracy</a:t>
            </a:r>
            <a:r>
              <a:rPr lang="en-US" dirty="0">
                <a:ea typeface="ＭＳ Ｐゴシック" pitchFamily="-106" charset="-128"/>
                <a:cs typeface="ＭＳ Ｐゴシック" pitchFamily="-106" charset="-128"/>
              </a:rPr>
              <a:t>: Government by experts. </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Engineers should take over the management, but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Technocratic Fallacy: </a:t>
            </a:r>
            <a:r>
              <a:rPr lang="en-US" sz="1600" dirty="0">
                <a:ea typeface="ＭＳ Ｐゴシック" pitchFamily="-106" charset="-128"/>
                <a:cs typeface="ＭＳ Ｐゴシック" pitchFamily="-106" charset="-128"/>
              </a:rPr>
              <a:t>When it comes to the underlying goals or acceptable risk they are not more knowledgeable than others.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Paternalism</a:t>
            </a:r>
            <a:r>
              <a:rPr lang="en-US" sz="1600" dirty="0">
                <a:ea typeface="ＭＳ Ｐゴシック" pitchFamily="-106" charset="-128"/>
                <a:cs typeface="ＭＳ Ｐゴシック" pitchFamily="-106" charset="-128"/>
              </a:rPr>
              <a:t>: The making of (moral) decisions for others on the assumption that one knows better what is good for them than those others themselves.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2" name="TextBox 1"/>
          <p:cNvSpPr txBox="1"/>
          <p:nvPr/>
        </p:nvSpPr>
        <p:spPr>
          <a:xfrm>
            <a:off x="8478092" y="637826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1872146" y="2210157"/>
            <a:ext cx="3096344"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Politicians, Principals, Managers, (anticipate) customers</a:t>
            </a:r>
          </a:p>
        </p:txBody>
      </p:sp>
      <p:sp>
        <p:nvSpPr>
          <p:cNvPr id="8" name="Rounded Rectangle 7"/>
          <p:cNvSpPr/>
          <p:nvPr/>
        </p:nvSpPr>
        <p:spPr>
          <a:xfrm>
            <a:off x="5544554" y="2210157"/>
            <a:ext cx="2304256"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Designing engineers</a:t>
            </a:r>
          </a:p>
        </p:txBody>
      </p:sp>
      <p:sp>
        <p:nvSpPr>
          <p:cNvPr id="9" name="Rounded Rectangle 8"/>
          <p:cNvSpPr/>
          <p:nvPr/>
        </p:nvSpPr>
        <p:spPr>
          <a:xfrm>
            <a:off x="8424874" y="2210157"/>
            <a:ext cx="1368152"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6" name="Straight Arrow Connector 5"/>
          <p:cNvCxnSpPr>
            <a:stCxn id="9" idx="1"/>
            <a:endCxn id="8" idx="3"/>
          </p:cNvCxnSpPr>
          <p:nvPr/>
        </p:nvCxnSpPr>
        <p:spPr>
          <a:xfrm flipH="1">
            <a:off x="784881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96849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7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8599" y="0"/>
            <a:ext cx="10072255" cy="637849"/>
          </a:xfrm>
        </p:spPr>
        <p:txBody>
          <a:bodyPr/>
          <a:lstStyle/>
          <a:p>
            <a:pPr eaLnBrk="1" hangingPunct="1"/>
            <a:r>
              <a:rPr lang="en-US" sz="3200" b="1" dirty="0">
                <a:ea typeface="ＭＳ Ｐゴシック" pitchFamily="-106" charset="-128"/>
                <a:cs typeface="ＭＳ Ｐゴシック" pitchFamily="-106" charset="-128"/>
              </a:rPr>
              <a:t>Active Responsibility: The Social Context</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28599" y="4437113"/>
            <a:ext cx="10188577" cy="1892441"/>
          </a:xfrm>
        </p:spPr>
        <p:txBody>
          <a:bodyPr/>
          <a:lstStyle/>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Regulators</a:t>
            </a:r>
            <a:r>
              <a:rPr lang="en-US" sz="1600" dirty="0">
                <a:ea typeface="ＭＳ Ｐゴシック" pitchFamily="-106" charset="-128"/>
                <a:cs typeface="ＭＳ Ｐゴシック" pitchFamily="-106" charset="-128"/>
              </a:rPr>
              <a:t>: Organizations who formulate rules or regulations that engineering products have to meet such as ruling concerning health and safety, but also rulings linked to relations between competitors.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Interests</a:t>
            </a:r>
            <a:r>
              <a:rPr lang="en-US" sz="1600" dirty="0">
                <a:ea typeface="ＭＳ Ｐゴシック" pitchFamily="-106" charset="-128"/>
                <a:cs typeface="ＭＳ Ｐゴシック" pitchFamily="-106" charset="-128"/>
              </a:rPr>
              <a:t>: Action that actors strive for because they are beneficial or advantageous for them.</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Stakeholders</a:t>
            </a:r>
            <a:r>
              <a:rPr lang="en-US" sz="1600" dirty="0">
                <a:ea typeface="ＭＳ Ｐゴシック" pitchFamily="-106" charset="-128"/>
                <a:cs typeface="ＭＳ Ｐゴシック" pitchFamily="-106" charset="-128"/>
              </a:rPr>
              <a:t>: Actors that have an interest (“a stake”) in the development of a technology.</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a:p>
        </p:txBody>
      </p:sp>
      <p:sp>
        <p:nvSpPr>
          <p:cNvPr id="2" name="TextBox 1"/>
          <p:cNvSpPr txBox="1"/>
          <p:nvPr/>
        </p:nvSpPr>
        <p:spPr>
          <a:xfrm>
            <a:off x="9116749" y="122811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2423592"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Developers &amp; producers</a:t>
            </a:r>
          </a:p>
        </p:txBody>
      </p:sp>
      <p:sp>
        <p:nvSpPr>
          <p:cNvPr id="8" name="Rounded Rectangle 7"/>
          <p:cNvSpPr/>
          <p:nvPr/>
        </p:nvSpPr>
        <p:spPr>
          <a:xfrm>
            <a:off x="4655840"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Technology development</a:t>
            </a:r>
          </a:p>
        </p:txBody>
      </p:sp>
      <p:sp>
        <p:nvSpPr>
          <p:cNvPr id="9" name="Rounded Rectangle 8"/>
          <p:cNvSpPr/>
          <p:nvPr/>
        </p:nvSpPr>
        <p:spPr>
          <a:xfrm>
            <a:off x="6888088"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Regulators</a:t>
            </a:r>
            <a:endParaRPr lang="en-US" sz="1600" dirty="0">
              <a:solidFill>
                <a:schemeClr val="tx1"/>
              </a:solidFill>
            </a:endParaRPr>
          </a:p>
        </p:txBody>
      </p:sp>
      <p:cxnSp>
        <p:nvCxnSpPr>
          <p:cNvPr id="6" name="Straight Arrow Connector 5"/>
          <p:cNvCxnSpPr>
            <a:stCxn id="9" idx="1"/>
            <a:endCxn id="8" idx="3"/>
          </p:cNvCxnSpPr>
          <p:nvPr/>
        </p:nvCxnSpPr>
        <p:spPr>
          <a:xfrm flipH="1">
            <a:off x="6455840"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223592"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655840" y="3465004"/>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Other actors</a:t>
            </a:r>
          </a:p>
        </p:txBody>
      </p:sp>
      <p:sp>
        <p:nvSpPr>
          <p:cNvPr id="13" name="Rounded Rectangle 12"/>
          <p:cNvSpPr/>
          <p:nvPr/>
        </p:nvSpPr>
        <p:spPr>
          <a:xfrm>
            <a:off x="4655840" y="1412776"/>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7" name="Straight Arrow Connector 6"/>
          <p:cNvCxnSpPr>
            <a:stCxn id="13" idx="2"/>
            <a:endCxn id="8" idx="0"/>
          </p:cNvCxnSpPr>
          <p:nvPr/>
        </p:nvCxnSpPr>
        <p:spPr>
          <a:xfrm>
            <a:off x="5555840" y="2168860"/>
            <a:ext cx="0" cy="2880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12" idx="0"/>
          </p:cNvCxnSpPr>
          <p:nvPr/>
        </p:nvCxnSpPr>
        <p:spPr>
          <a:xfrm>
            <a:off x="5555840" y="3212976"/>
            <a:ext cx="0" cy="2520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0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0"/>
            <a:ext cx="9940637" cy="576293"/>
          </a:xfrm>
        </p:spPr>
        <p:txBody>
          <a:bodyPr/>
          <a:lstStyle/>
          <a:p>
            <a:pPr eaLnBrk="1" hangingPunct="1"/>
            <a:r>
              <a:rPr lang="en-US" sz="2800" b="1" dirty="0">
                <a:ea typeface="ＭＳ Ｐゴシック" pitchFamily="-106" charset="-128"/>
                <a:cs typeface="ＭＳ Ｐゴシック" pitchFamily="-106" charset="-128"/>
              </a:rPr>
              <a:t>Active Responsibility: Technology Assessment</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74073" y="1017091"/>
            <a:ext cx="11478491"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Technology Assessment (TA)</a:t>
            </a:r>
            <a:r>
              <a:rPr lang="en-US" dirty="0">
                <a:ea typeface="ＭＳ Ｐゴシック" pitchFamily="-106" charset="-128"/>
                <a:cs typeface="ＭＳ Ｐゴシック" pitchFamily="-106" charset="-128"/>
              </a:rPr>
              <a:t>: Systematic method for exploring future technology developments and assessing their potential societal consequences.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b="1" dirty="0" err="1">
                <a:solidFill>
                  <a:schemeClr val="accent1"/>
                </a:solidFill>
                <a:ea typeface="ＭＳ Ｐゴシック" pitchFamily="-106" charset="-128"/>
                <a:cs typeface="ＭＳ Ｐゴシック" pitchFamily="-106" charset="-128"/>
              </a:rPr>
              <a:t>Collingridge</a:t>
            </a:r>
            <a:r>
              <a:rPr lang="en-US" b="1" dirty="0">
                <a:solidFill>
                  <a:schemeClr val="accent1"/>
                </a:solidFill>
                <a:ea typeface="ＭＳ Ｐゴシック" pitchFamily="-106" charset="-128"/>
                <a:cs typeface="ＭＳ Ｐゴシック" pitchFamily="-106" charset="-128"/>
              </a:rPr>
              <a:t> Dilemma</a:t>
            </a:r>
            <a:r>
              <a:rPr lang="en-US" dirty="0">
                <a:ea typeface="ＭＳ Ｐゴシック" pitchFamily="-106" charset="-128"/>
                <a:cs typeface="ＭＳ Ｐゴシック" pitchFamily="-106" charset="-128"/>
              </a:rPr>
              <a:t>: The double-blind problem to control the direction of technological development. On the one hand, it is often not possible to predict the consequences of new technology early on. On the other hand, once the (negative) consequences materialize, it often has become difficult to change the direction. </a:t>
            </a:r>
          </a:p>
          <a:p>
            <a:pPr eaLnBrk="1" hangingPunct="1">
              <a:buClr>
                <a:schemeClr val="accent1"/>
              </a:buClr>
              <a:buSzPct val="80000"/>
            </a:pPr>
            <a:r>
              <a:rPr lang="en-US" dirty="0">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Constructive Technology Assessment (CTA)</a:t>
            </a:r>
            <a:r>
              <a:rPr lang="en-US" dirty="0">
                <a:ea typeface="ＭＳ Ｐゴシック" pitchFamily="-106" charset="-128"/>
                <a:cs typeface="ＭＳ Ｐゴシック" pitchFamily="-106" charset="-128"/>
              </a:rPr>
              <a:t>: TA approach in which TA-like efforts are carried out parallel to the process of technological development and are fed back to the development and design process.</a:t>
            </a:r>
            <a:br>
              <a:rPr lang="en-US" dirty="0">
                <a:ea typeface="ＭＳ Ｐゴシック" pitchFamily="-106" charset="-128"/>
                <a:cs typeface="ＭＳ Ｐゴシック" pitchFamily="-106" charset="-128"/>
              </a:rPr>
            </a:b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dirty="0"/>
          </a:p>
        </p:txBody>
      </p:sp>
      <p:sp>
        <p:nvSpPr>
          <p:cNvPr id="2" name="TextBox 1"/>
          <p:cNvSpPr txBox="1"/>
          <p:nvPr/>
        </p:nvSpPr>
        <p:spPr>
          <a:xfrm>
            <a:off x="9017557" y="609704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7151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0945" y="0"/>
            <a:ext cx="9892146" cy="637849"/>
          </a:xfrm>
        </p:spPr>
        <p:txBody>
          <a:bodyPr/>
          <a:lstStyle/>
          <a:p>
            <a:pPr eaLnBrk="1" hangingPunct="1"/>
            <a:r>
              <a:rPr lang="en-US" sz="3200" b="1" dirty="0">
                <a:ea typeface="ＭＳ Ｐゴシック" pitchFamily="-106" charset="-128"/>
                <a:cs typeface="ＭＳ Ｐゴシック" pitchFamily="-106" charset="-128"/>
              </a:rPr>
              <a:t>Active Responsibility: Whistle-Blowing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0945" y="1128158"/>
            <a:ext cx="11610110" cy="4623958"/>
          </a:xfrm>
        </p:spPr>
        <p:txBody>
          <a:bodyPr/>
          <a:lstStyle/>
          <a:p>
            <a:pPr eaLnBrk="1" hangingPunct="1">
              <a:buClr>
                <a:schemeClr val="accent1"/>
              </a:buClr>
              <a:buSzPct val="80000"/>
            </a:pPr>
            <a:r>
              <a:rPr lang="en-US" b="1" dirty="0">
                <a:solidFill>
                  <a:schemeClr val="accent1"/>
                </a:solidFill>
                <a:ea typeface="ＭＳ Ｐゴシック" pitchFamily="-106" charset="-128"/>
                <a:cs typeface="ＭＳ Ｐゴシック" pitchFamily="-106" charset="-128"/>
              </a:rPr>
              <a:t>Whistle-Blowing</a:t>
            </a:r>
            <a:r>
              <a:rPr lang="en-US" dirty="0">
                <a:ea typeface="ＭＳ Ｐゴシック" pitchFamily="-106" charset="-128"/>
                <a:cs typeface="ＭＳ Ｐゴシック" pitchFamily="-106" charset="-128"/>
              </a:rPr>
              <a:t>: The disclosure of certain abuses in a company by an employee in which he or she is employed, without the consent of his/her superiors, and in order to remedy these abuses and/or to warn the public about these abuses. Guidelines: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Reason must be to prevent serious and considerable harm to the public</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identified the threat of harm, reported it to its superiors making clear the treat, and concluded that the superior will nothing effective.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exhausted other internal procedures within the organization (as the danger to others and her own safety make reasonable)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evidence that convince a reasonable, impartial observer that her view of the threat is correct.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good reasons to believe that revealing the threat will (probably) prevent the harm at reasonable cost.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2" name="TextBox 1"/>
          <p:cNvSpPr txBox="1"/>
          <p:nvPr/>
        </p:nvSpPr>
        <p:spPr>
          <a:xfrm>
            <a:off x="9356993" y="603472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9828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40244" y="0"/>
            <a:ext cx="8376036" cy="734291"/>
          </a:xfrm>
        </p:spPr>
        <p:txBody>
          <a:bodyPr/>
          <a:lstStyle/>
          <a:p>
            <a:pPr eaLnBrk="1" hangingPunct="1"/>
            <a:r>
              <a:rPr lang="en-US" sz="3600" b="1" dirty="0">
                <a:ea typeface="ＭＳ Ｐゴシック" pitchFamily="-106" charset="-128"/>
                <a:cs typeface="ＭＳ Ｐゴシック" pitchFamily="-106" charset="-128"/>
              </a:rPr>
              <a:t>Codes of Conduct</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1026" y="924955"/>
            <a:ext cx="11690730" cy="5718300"/>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Codes of Conduct</a:t>
            </a:r>
            <a:r>
              <a:rPr lang="en-US" sz="2000" dirty="0">
                <a:ea typeface="ＭＳ Ｐゴシック" pitchFamily="-106" charset="-128"/>
                <a:cs typeface="ＭＳ Ｐゴシック" pitchFamily="-106" charset="-128"/>
              </a:rPr>
              <a:t>: A code in which organizations lay down guidelines for responsible behavior of their members. Types: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Code</a:t>
            </a:r>
            <a:r>
              <a:rPr lang="en-US" dirty="0">
                <a:ea typeface="ＭＳ Ｐゴシック" pitchFamily="-106" charset="-128"/>
                <a:cs typeface="ＭＳ Ｐゴシック" pitchFamily="-106" charset="-128"/>
              </a:rPr>
              <a:t>: Code of conduct that is formulated by a professional association (e.g., IEEE, ACM, ...).</a:t>
            </a:r>
          </a:p>
          <a:p>
            <a:pPr lvl="2" eaLnBrk="1" hangingPunct="1">
              <a:buSzPct val="80000"/>
              <a:buFont typeface=".AppleSDGothicNeoI-Regular" charset="-127"/>
              <a:buChar char="◼︎"/>
            </a:pPr>
            <a:r>
              <a:rPr lang="en-US" sz="1200" dirty="0"/>
              <a:t>IEEE-CS/ACM Joint Task Force on Software Engineering Ethics and Professional Practices: Software Engineering Code of Ethics https://</a:t>
            </a:r>
            <a:r>
              <a:rPr lang="en-US" sz="1200" dirty="0" err="1"/>
              <a:t>www.computer.org</a:t>
            </a:r>
            <a:r>
              <a:rPr lang="en-US" sz="1200" dirty="0"/>
              <a:t>/web/education/code-of-ethics</a:t>
            </a:r>
          </a:p>
          <a:p>
            <a:pPr lvl="2" eaLnBrk="1" hangingPunct="1">
              <a:buSzPct val="80000"/>
              <a:buFont typeface=".AppleSDGothicNeoI-Regular" charset="-127"/>
              <a:buChar char="◼︎"/>
            </a:pPr>
            <a:r>
              <a:rPr lang="en-US" sz="1200" dirty="0"/>
              <a:t>IEEE https://</a:t>
            </a:r>
            <a:r>
              <a:rPr lang="en-US" sz="1200" dirty="0" err="1"/>
              <a:t>www.ieee.org</a:t>
            </a:r>
            <a:r>
              <a:rPr lang="en-US" sz="1200" dirty="0"/>
              <a:t>/about/corporate/governance/p7-8.html</a:t>
            </a:r>
          </a:p>
          <a:p>
            <a:pPr lvl="2" eaLnBrk="1" hangingPunct="1">
              <a:buSzPct val="80000"/>
              <a:buFont typeface=".AppleSDGothicNeoI-Regular" charset="-127"/>
              <a:buChar char="◼︎"/>
            </a:pPr>
            <a:r>
              <a:rPr lang="en-US" sz="1200" dirty="0"/>
              <a:t>ACM </a:t>
            </a:r>
            <a:r>
              <a:rPr lang="en-US" sz="1200" dirty="0">
                <a:ea typeface="ＭＳ Ｐゴシック" pitchFamily="-106" charset="-128"/>
                <a:cs typeface="ＭＳ Ｐゴシック" pitchFamily="-106" charset="-128"/>
              </a:rPr>
              <a:t>https://www.acm.org/about-acm/acm-code-of-ethics-and-professional-conduct</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Code</a:t>
            </a:r>
            <a:r>
              <a:rPr lang="en-US" dirty="0">
                <a:ea typeface="ＭＳ Ｐゴシック" pitchFamily="-106" charset="-128"/>
                <a:cs typeface="ＭＳ Ｐゴシック" pitchFamily="-106" charset="-128"/>
              </a:rPr>
              <a:t>: Code of conduct that is formulated by a company.</a:t>
            </a:r>
          </a:p>
          <a:p>
            <a:pPr lvl="2" eaLnBrk="1" hangingPunct="1">
              <a:buSzPct val="80000"/>
              <a:buFont typeface=".AppleSDGothicNeoI-Regular" charset="-127"/>
              <a:buChar char="◼︎"/>
            </a:pPr>
            <a:r>
              <a:rPr lang="en-US" sz="1200" dirty="0"/>
              <a:t>Tesla’s Code of Business Conduct and Ethics </a:t>
            </a:r>
            <a:br>
              <a:rPr lang="en-US" sz="1200" dirty="0"/>
            </a:br>
            <a:r>
              <a:rPr lang="en-US" sz="1200" dirty="0">
                <a:ea typeface="ＭＳ Ｐゴシック" pitchFamily="-106" charset="-128"/>
                <a:cs typeface="ＭＳ Ｐゴシック" pitchFamily="-106" charset="-128"/>
              </a:rPr>
              <a:t>http://</a:t>
            </a:r>
            <a:r>
              <a:rPr lang="en-US" sz="1200" dirty="0" err="1">
                <a:ea typeface="ＭＳ Ｐゴシック" pitchFamily="-106" charset="-128"/>
                <a:cs typeface="ＭＳ Ｐゴシック" pitchFamily="-106" charset="-128"/>
              </a:rPr>
              <a:t>ir.tesla.com</a:t>
            </a: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corporate-governance-document.cfm?documentid</a:t>
            </a:r>
            <a:r>
              <a:rPr lang="en-US" sz="1200" dirty="0">
                <a:ea typeface="ＭＳ Ｐゴシック" pitchFamily="-106" charset="-128"/>
                <a:cs typeface="ＭＳ Ｐゴシック" pitchFamily="-106" charset="-128"/>
              </a:rPr>
              <a:t>=7159</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Global Code</a:t>
            </a:r>
            <a:r>
              <a:rPr lang="en-US" dirty="0">
                <a:ea typeface="ＭＳ Ｐゴシック" pitchFamily="-106" charset="-128"/>
                <a:cs typeface="ＭＳ Ｐゴシック" pitchFamily="-106" charset="-128"/>
              </a:rPr>
              <a:t>: Code of conduct that is believed to apply worldwide.</a:t>
            </a:r>
          </a:p>
          <a:p>
            <a:pPr lvl="2" eaLnBrk="1" hangingPunct="1">
              <a:buSzPct val="80000"/>
              <a:buFont typeface=".AppleSDGothicNeoI-Regular" charset="-127"/>
              <a:buChar char="◼︎"/>
            </a:pPr>
            <a:r>
              <a:rPr lang="en-US" sz="1200" dirty="0"/>
              <a:t>The Ten Principles of the UN Global Compact </a:t>
            </a:r>
            <a:br>
              <a:rPr lang="en-US" sz="1200" dirty="0"/>
            </a:br>
            <a:r>
              <a:rPr lang="en-US" sz="1200" dirty="0"/>
              <a:t>https://</a:t>
            </a:r>
            <a:r>
              <a:rPr lang="en-US" sz="1200" dirty="0" err="1"/>
              <a:t>www.unglobalcompact.org</a:t>
            </a:r>
            <a:r>
              <a:rPr lang="en-US" sz="1200" dirty="0"/>
              <a:t>/what-is-</a:t>
            </a:r>
            <a:r>
              <a:rPr lang="en-US" sz="1200" dirty="0" err="1"/>
              <a:t>gc</a:t>
            </a:r>
            <a:r>
              <a:rPr lang="en-US" sz="1200" dirty="0"/>
              <a:t>/mission/principles</a:t>
            </a:r>
            <a:endParaRPr lang="en-US" sz="1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2" name="TextBox 1"/>
          <p:cNvSpPr txBox="1"/>
          <p:nvPr/>
        </p:nvSpPr>
        <p:spPr>
          <a:xfrm>
            <a:off x="9356993" y="60131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31073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3318" y="0"/>
            <a:ext cx="8382962" cy="741218"/>
          </a:xfrm>
        </p:spPr>
        <p:txBody>
          <a:bodyPr/>
          <a:lstStyle/>
          <a:p>
            <a:pPr eaLnBrk="1" hangingPunct="1"/>
            <a:r>
              <a:rPr lang="en-US" sz="3600" b="1" dirty="0">
                <a:ea typeface="ＭＳ Ｐゴシック" pitchFamily="-106" charset="-128"/>
                <a:cs typeface="ＭＳ Ｐゴシック" pitchFamily="-106" charset="-128"/>
              </a:rPr>
              <a:t>Education and Licensing</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33318" y="1084282"/>
            <a:ext cx="11840918" cy="3550063"/>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Formal Education</a:t>
            </a:r>
            <a:r>
              <a:rPr lang="en-US" dirty="0">
                <a:ea typeface="ＭＳ Ｐゴシック" pitchFamily="-106" charset="-128"/>
                <a:cs typeface="ＭＳ Ｐゴシック" pitchFamily="-106" charset="-128"/>
              </a:rPr>
              <a:t>: include material in the curriculum</a:t>
            </a:r>
            <a:r>
              <a:rPr lang="en-GB" sz="2000" dirty="0">
                <a:latin typeface="Arial" pitchFamily="-112" charset="0"/>
                <a:ea typeface="ＭＳ Ｐゴシック" pitchFamily="-112" charset="-128"/>
                <a:cs typeface="ＭＳ Ｐゴシック" pitchFamily="-112" charset="-128"/>
              </a:rPr>
              <a:t> [Kizza2013] </a:t>
            </a:r>
            <a:endParaRPr lang="en-US" dirty="0">
              <a:ea typeface="ＭＳ Ｐゴシック" pitchFamily="-106" charset="-128"/>
              <a:cs typeface="ＭＳ Ｐゴシック" pitchFamily="-106" charset="-128"/>
            </a:endParaRPr>
          </a:p>
          <a:p>
            <a:pPr lvl="2">
              <a:buSzPct val="80000"/>
              <a:buFont typeface=".AppleSDGothicNeoI-Regular" charset="-127"/>
              <a:buChar char="◼︎"/>
            </a:pPr>
            <a:r>
              <a:rPr lang="en-US" dirty="0">
                <a:ea typeface="ＭＳ Ｐゴシック" pitchFamily="-106" charset="-128"/>
                <a:cs typeface="ＭＳ Ｐゴシック" pitchFamily="-106" charset="-128"/>
              </a:rPr>
              <a:t>Ensuring that individuals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individuals understand the codes of conduct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grants individuals formal and legal permission to practice their profession</a:t>
            </a:r>
          </a:p>
          <a:p>
            <a:pPr lvl="2">
              <a:buSzPct val="80000"/>
              <a:buFont typeface=".AppleSDGothicNeoI-Regular" charset="-127"/>
              <a:buChar char="◼︎"/>
            </a:pPr>
            <a:r>
              <a:rPr lang="en-US" dirty="0">
                <a:ea typeface="ＭＳ Ｐゴシック" pitchFamily="-106" charset="-128"/>
                <a:cs typeface="ＭＳ Ｐゴシック" pitchFamily="-106" charset="-128"/>
              </a:rPr>
              <a:t>Can be bound to a certain formal education</a:t>
            </a:r>
          </a:p>
          <a:p>
            <a:pPr lvl="2">
              <a:buSzPct val="80000"/>
              <a:buFont typeface=".AppleSDGothicNeoI-Regular" charset="-127"/>
              <a:buChar char="◼︎"/>
            </a:pPr>
            <a:r>
              <a:rPr lang="en-US" dirty="0">
                <a:ea typeface="ＭＳ Ｐゴシック" pitchFamily="-106" charset="-128"/>
                <a:cs typeface="ＭＳ Ｐゴシック" pitchFamily="-106" charset="-128"/>
              </a:rPr>
              <a:t>Can require to demonstrate skill in dedicated tests</a:t>
            </a:r>
          </a:p>
          <a:p>
            <a:pPr lvl="2">
              <a:buSzPct val="80000"/>
              <a:buFont typeface=".AppleSDGothicNeoI-Regular" charset="-127"/>
              <a:buChar char="◼︎"/>
            </a:pPr>
            <a:r>
              <a:rPr lang="en-US" dirty="0">
                <a:ea typeface="ＭＳ Ｐゴシック" pitchFamily="-106" charset="-128"/>
                <a:cs typeface="ＭＳ Ｐゴシック" pitchFamily="-106" charset="-128"/>
              </a:rPr>
              <a:t>Ensuring that professionals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professionals understand the codes of conduct</a:t>
            </a:r>
            <a:endParaRPr lang="en-US" sz="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19</a:t>
            </a:fld>
            <a:endParaRPr lang="de-DE"/>
          </a:p>
        </p:txBody>
      </p:sp>
      <p:sp>
        <p:nvSpPr>
          <p:cNvPr id="2" name="TextBox 1"/>
          <p:cNvSpPr txBox="1"/>
          <p:nvPr/>
        </p:nvSpPr>
        <p:spPr>
          <a:xfrm>
            <a:off x="75110" y="6432535"/>
            <a:ext cx="5766450" cy="307777"/>
          </a:xfrm>
          <a:prstGeom prst="rect">
            <a:avLst/>
          </a:prstGeom>
          <a:noFill/>
        </p:spPr>
        <p:txBody>
          <a:bodyPr wrap="none" rtlCol="0">
            <a:spAutoFit/>
          </a:bodyPr>
          <a:lstStyle/>
          <a:p>
            <a:r>
              <a:rPr lang="en-GB" sz="1400" dirty="0">
                <a:latin typeface="Arial" pitchFamily="-112" charset="0"/>
                <a:ea typeface="ＭＳ Ｐゴシック" pitchFamily="-112" charset="-128"/>
                <a:cs typeface="ＭＳ Ｐゴシック" pitchFamily="-112" charset="-128"/>
              </a:rPr>
              <a:t>[Kizza2013] </a:t>
            </a:r>
            <a:r>
              <a:rPr lang="en-US" sz="1400" dirty="0"/>
              <a:t>Kizza, J. M. (2016). </a:t>
            </a:r>
            <a:r>
              <a:rPr lang="en-US" sz="1400" i="1" dirty="0"/>
              <a:t>Ethics in computing</a:t>
            </a:r>
            <a:r>
              <a:rPr lang="en-US" sz="1400" dirty="0"/>
              <a:t>. Springer.</a:t>
            </a:r>
            <a:r>
              <a:rPr lang="en-GB" sz="1400" dirty="0">
                <a:latin typeface="Arial" pitchFamily="-112" charset="0"/>
                <a:ea typeface="ＭＳ Ｐゴシック" pitchFamily="-112" charset="-128"/>
                <a:cs typeface="ＭＳ Ｐゴシック" pitchFamily="-112" charset="-128"/>
              </a:rPr>
              <a:t> </a:t>
            </a:r>
            <a:endParaRPr lang="en-US" sz="1400" dirty="0"/>
          </a:p>
        </p:txBody>
      </p:sp>
      <p:sp>
        <p:nvSpPr>
          <p:cNvPr id="9" name="TextBox 8">
            <a:extLst>
              <a:ext uri="{FF2B5EF4-FFF2-40B4-BE49-F238E27FC236}">
                <a16:creationId xmlns:a16="http://schemas.microsoft.com/office/drawing/2014/main" id="{6712048A-640A-4654-8917-5B546A4C4F23}"/>
              </a:ext>
            </a:extLst>
          </p:cNvPr>
          <p:cNvSpPr txBox="1"/>
          <p:nvPr/>
        </p:nvSpPr>
        <p:spPr bwMode="gray">
          <a:xfrm>
            <a:off x="2070768" y="4779817"/>
            <a:ext cx="7541583" cy="1384995"/>
          </a:xfrm>
          <a:prstGeom prst="rect">
            <a:avLst/>
          </a:prstGeom>
          <a:solidFill>
            <a:schemeClr val="accent3">
              <a:lumMod val="20000"/>
              <a:lumOff val="80000"/>
            </a:schemeClr>
          </a:solidFill>
        </p:spPr>
        <p:txBody>
          <a:bodyPr wrap="square">
            <a:spAutoFit/>
          </a:bodyPr>
          <a:lstStyle/>
          <a:p>
            <a:pPr marL="179388" lvl="1" indent="0" algn="ctr">
              <a:buSzPct val="80000"/>
              <a:buNone/>
            </a:pPr>
            <a:r>
              <a:rPr lang="en-US" b="1" dirty="0">
                <a:ea typeface="ＭＳ Ｐゴシック" pitchFamily="-106" charset="-128"/>
                <a:cs typeface="ＭＳ Ｐゴシック" pitchFamily="-106" charset="-128"/>
              </a:rPr>
              <a:t>HOWEVER: </a:t>
            </a:r>
            <a:r>
              <a:rPr lang="en-US" dirty="0">
                <a:ea typeface="ＭＳ Ｐゴシック" pitchFamily="-106" charset="-128"/>
                <a:cs typeface="ＭＳ Ｐゴシック" pitchFamily="-106" charset="-128"/>
              </a:rPr>
              <a:t>The software engineering community has neither established that </a:t>
            </a:r>
            <a:r>
              <a:rPr lang="en-US" b="1" dirty="0">
                <a:ea typeface="ＭＳ Ｐゴシック" pitchFamily="-106" charset="-128"/>
                <a:cs typeface="ＭＳ Ｐゴシック" pitchFamily="-106" charset="-128"/>
              </a:rPr>
              <a:t>formal education </a:t>
            </a:r>
            <a:r>
              <a:rPr lang="en-US" dirty="0">
                <a:ea typeface="ＭＳ Ｐゴシック" pitchFamily="-106" charset="-128"/>
                <a:cs typeface="ＭＳ Ｐゴシック" pitchFamily="-106" charset="-128"/>
              </a:rPr>
              <a:t>nor </a:t>
            </a:r>
            <a:r>
              <a:rPr lang="en-US" b="1" dirty="0">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are prerequisites to act as a software engineering professional in related projects. </a:t>
            </a:r>
            <a:br>
              <a:rPr lang="en-US" dirty="0">
                <a:ea typeface="ＭＳ Ｐゴシック" pitchFamily="-106" charset="-128"/>
                <a:cs typeface="ＭＳ Ｐゴシック" pitchFamily="-106" charset="-128"/>
              </a:rPr>
            </a:br>
            <a:r>
              <a:rPr lang="en-US" sz="1200" dirty="0">
                <a:ea typeface="ＭＳ Ｐゴシック" pitchFamily="-106" charset="-128"/>
                <a:cs typeface="ＭＳ Ｐゴシック" pitchFamily="-106" charset="-128"/>
              </a:rPr>
              <a:t>(ACM abandon related efforts, IEEE continues them)</a:t>
            </a:r>
          </a:p>
        </p:txBody>
      </p:sp>
    </p:spTree>
    <p:extLst>
      <p:ext uri="{BB962C8B-B14F-4D97-AF65-F5344CB8AC3E}">
        <p14:creationId xmlns:p14="http://schemas.microsoft.com/office/powerpoint/2010/main" val="2461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7772400"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Lecture-3: </a:t>
            </a:r>
            <a:r>
              <a:rPr lang="en-US" sz="3200" b="1" dirty="0">
                <a:ea typeface="ＭＳ Ｐゴシック" pitchFamily="-106" charset="-128"/>
                <a:cs typeface="ＭＳ Ｐゴシック" pitchFamily="-106" charset="-128"/>
              </a:rPr>
              <a:t>Responsibilities &amp; Codes of Conduct</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2</a:t>
            </a:fld>
            <a:endParaRPr lang="en-US"/>
          </a:p>
        </p:txBody>
      </p:sp>
    </p:spTree>
    <p:extLst>
      <p:ext uri="{BB962C8B-B14F-4D97-AF65-F5344CB8AC3E}">
        <p14:creationId xmlns:p14="http://schemas.microsoft.com/office/powerpoint/2010/main" val="1097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018-748B-4F25-8BAC-BF147F9F0C04}"/>
              </a:ext>
            </a:extLst>
          </p:cNvPr>
          <p:cNvSpPr>
            <a:spLocks noGrp="1"/>
          </p:cNvSpPr>
          <p:nvPr>
            <p:ph type="title"/>
          </p:nvPr>
        </p:nvSpPr>
        <p:spPr/>
        <p:txBody>
          <a:bodyPr/>
          <a:lstStyle/>
          <a:p>
            <a:r>
              <a:rPr lang="en-US" dirty="0"/>
              <a:t>EU regulation [1][2] – Uses of AI</a:t>
            </a:r>
          </a:p>
        </p:txBody>
      </p:sp>
      <p:sp>
        <p:nvSpPr>
          <p:cNvPr id="3" name="Content Placeholder 2">
            <a:extLst>
              <a:ext uri="{FF2B5EF4-FFF2-40B4-BE49-F238E27FC236}">
                <a16:creationId xmlns:a16="http://schemas.microsoft.com/office/drawing/2014/main" id="{43646576-7D48-486A-8930-74D50035E51B}"/>
              </a:ext>
            </a:extLst>
          </p:cNvPr>
          <p:cNvSpPr>
            <a:spLocks noGrp="1"/>
          </p:cNvSpPr>
          <p:nvPr>
            <p:ph idx="1"/>
          </p:nvPr>
        </p:nvSpPr>
        <p:spPr>
          <a:xfrm>
            <a:off x="478369" y="1213308"/>
            <a:ext cx="11473384" cy="3938514"/>
          </a:xfrm>
        </p:spPr>
        <p:txBody>
          <a:bodyPr/>
          <a:lstStyle/>
          <a:p>
            <a:r>
              <a:rPr lang="en-US" dirty="0"/>
              <a:t>The proposal sets a nuanced regulatory structure that </a:t>
            </a:r>
          </a:p>
          <a:p>
            <a:pPr marL="342900" indent="-342900">
              <a:buFont typeface="Wingdings" panose="05000000000000000000" pitchFamily="2" charset="2"/>
              <a:buChar char="§"/>
            </a:pPr>
            <a:r>
              <a:rPr lang="en-US" dirty="0"/>
              <a:t>bans some uses of AI</a:t>
            </a:r>
          </a:p>
          <a:p>
            <a:pPr marL="584194" lvl="1" indent="-342900">
              <a:buFont typeface="Wingdings" panose="05000000000000000000" pitchFamily="2" charset="2"/>
              <a:buChar char="§"/>
            </a:pPr>
            <a:r>
              <a:rPr lang="en-US" dirty="0"/>
              <a:t>Paragraph 23 - The use of AI systems for ‘real-time’ remote biometric identification of natural persons in publicly accessible spaces for the purpose of law enforcement necessarily involves the processing of biometric data.</a:t>
            </a:r>
          </a:p>
          <a:p>
            <a:pPr marL="342900" indent="-342900">
              <a:buFont typeface="Wingdings" panose="05000000000000000000" pitchFamily="2" charset="2"/>
              <a:buChar char="§"/>
            </a:pPr>
            <a:r>
              <a:rPr lang="en-US" dirty="0"/>
              <a:t>heavily regulates high-risk uses</a:t>
            </a:r>
          </a:p>
          <a:p>
            <a:pPr marL="584194" lvl="1" indent="-342900">
              <a:buFont typeface="Wingdings" panose="05000000000000000000" pitchFamily="2" charset="2"/>
              <a:buChar char="§"/>
            </a:pPr>
            <a:r>
              <a:rPr lang="en-US" dirty="0"/>
              <a:t>rules on data and data governance; documentation and record-keeping; transparency and provision of information to users; human oversight; and robustness, accuracy and security.</a:t>
            </a:r>
          </a:p>
          <a:p>
            <a:pPr marL="342900" indent="-342900">
              <a:buFont typeface="Wingdings" panose="05000000000000000000" pitchFamily="2" charset="2"/>
              <a:buChar char="§"/>
            </a:pPr>
            <a:r>
              <a:rPr lang="en-US" dirty="0"/>
              <a:t>lightly regulates less risky AI systems</a:t>
            </a:r>
          </a:p>
        </p:txBody>
      </p:sp>
      <p:sp>
        <p:nvSpPr>
          <p:cNvPr id="4" name="Slide Number Placeholder 4">
            <a:extLst>
              <a:ext uri="{FF2B5EF4-FFF2-40B4-BE49-F238E27FC236}">
                <a16:creationId xmlns:a16="http://schemas.microsoft.com/office/drawing/2014/main" id="{0921E304-37E6-443A-92CF-F072F7FD9888}"/>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20</a:t>
            </a:fld>
            <a:endParaRPr lang="de-DE" dirty="0"/>
          </a:p>
        </p:txBody>
      </p:sp>
      <p:sp>
        <p:nvSpPr>
          <p:cNvPr id="6" name="TextBox 5">
            <a:extLst>
              <a:ext uri="{FF2B5EF4-FFF2-40B4-BE49-F238E27FC236}">
                <a16:creationId xmlns:a16="http://schemas.microsoft.com/office/drawing/2014/main" id="{260BC71D-10C5-4116-A242-321C63EDE50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Tree>
    <p:extLst>
      <p:ext uri="{BB962C8B-B14F-4D97-AF65-F5344CB8AC3E}">
        <p14:creationId xmlns:p14="http://schemas.microsoft.com/office/powerpoint/2010/main" val="38341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97F1-D4D1-40BF-B23E-CA2E9210C06F}"/>
              </a:ext>
            </a:extLst>
          </p:cNvPr>
          <p:cNvSpPr>
            <a:spLocks noGrp="1"/>
          </p:cNvSpPr>
          <p:nvPr>
            <p:ph type="title"/>
          </p:nvPr>
        </p:nvSpPr>
        <p:spPr/>
        <p:txBody>
          <a:bodyPr/>
          <a:lstStyle/>
          <a:p>
            <a:r>
              <a:rPr lang="en-US" dirty="0"/>
              <a:t>EU regulation [1][2] – Robustness for High-Risk AI</a:t>
            </a:r>
          </a:p>
        </p:txBody>
      </p:sp>
      <p:sp>
        <p:nvSpPr>
          <p:cNvPr id="3" name="Content Placeholder 2">
            <a:extLst>
              <a:ext uri="{FF2B5EF4-FFF2-40B4-BE49-F238E27FC236}">
                <a16:creationId xmlns:a16="http://schemas.microsoft.com/office/drawing/2014/main" id="{0B46B58A-6B34-451E-AA7B-EA3110A8B8B8}"/>
              </a:ext>
            </a:extLst>
          </p:cNvPr>
          <p:cNvSpPr>
            <a:spLocks noGrp="1"/>
          </p:cNvSpPr>
          <p:nvPr>
            <p:ph idx="1"/>
          </p:nvPr>
        </p:nvSpPr>
        <p:spPr>
          <a:xfrm>
            <a:off x="478369" y="1213308"/>
            <a:ext cx="11473384" cy="3835922"/>
          </a:xfrm>
        </p:spPr>
        <p:txBody>
          <a:bodyPr/>
          <a:lstStyle/>
          <a:p>
            <a:pPr marL="342900" indent="-342900">
              <a:buFont typeface="Arial" panose="020B0604020202020204" pitchFamily="34" charset="0"/>
              <a:buChar char="•"/>
            </a:pPr>
            <a:r>
              <a:rPr lang="en-US" dirty="0"/>
              <a:t>has “proportionate” </a:t>
            </a:r>
            <a:r>
              <a:rPr lang="en-US" dirty="0" err="1"/>
              <a:t>postmarket</a:t>
            </a:r>
            <a:r>
              <a:rPr lang="en-US" dirty="0"/>
              <a:t> monitoring system to collect data on the system’s operation to ensure its “continuous compliance”</a:t>
            </a:r>
          </a:p>
          <a:p>
            <a:pPr marL="342900" indent="-342900">
              <a:buFont typeface="Arial" panose="020B0604020202020204" pitchFamily="34" charset="0"/>
              <a:buChar char="•"/>
            </a:pPr>
            <a:r>
              <a:rPr lang="en-US" dirty="0"/>
              <a:t>be “sufficiently transparent to enable users to understand and control how the high-risk AI system produces its output.” </a:t>
            </a:r>
          </a:p>
          <a:p>
            <a:pPr marL="342900" indent="-342900">
              <a:buFont typeface="Arial" panose="020B0604020202020204" pitchFamily="34" charset="0"/>
              <a:buChar char="•"/>
            </a:pPr>
            <a:r>
              <a:rPr lang="en-US" dirty="0"/>
              <a:t>discloses its “the level of accuracy, robustness and security,”</a:t>
            </a:r>
          </a:p>
          <a:p>
            <a:pPr marL="342900" indent="-342900">
              <a:buFont typeface="Arial" panose="020B0604020202020204" pitchFamily="34" charset="0"/>
              <a:buChar char="•"/>
            </a:pPr>
            <a:r>
              <a:rPr lang="en-US" dirty="0"/>
              <a:t>“meet a high level of accuracy that is appropriate for their intended purpose” and to continue to perform at that level of accuracy in use. </a:t>
            </a:r>
          </a:p>
          <a:p>
            <a:pPr marL="342900" indent="-342900">
              <a:buFont typeface="Arial" panose="020B0604020202020204" pitchFamily="34" charset="0"/>
              <a:buChar char="•"/>
            </a:pPr>
            <a:r>
              <a:rPr lang="en-US" dirty="0"/>
              <a:t>be resilient against “errors, faults or inconsistencies” and also against “attempts to alter their use or performance by malicious third parties intending to exploit system vulnerabilities.”</a:t>
            </a:r>
          </a:p>
        </p:txBody>
      </p:sp>
      <p:sp>
        <p:nvSpPr>
          <p:cNvPr id="4" name="TextBox 3">
            <a:extLst>
              <a:ext uri="{FF2B5EF4-FFF2-40B4-BE49-F238E27FC236}">
                <a16:creationId xmlns:a16="http://schemas.microsoft.com/office/drawing/2014/main" id="{76171E3B-68CA-4746-8D57-58FB78253B8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FD12FD90-0302-477F-A950-598099F1E066}"/>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21</a:t>
            </a:fld>
            <a:endParaRPr lang="de-DE" dirty="0"/>
          </a:p>
        </p:txBody>
      </p:sp>
    </p:spTree>
    <p:extLst>
      <p:ext uri="{BB962C8B-B14F-4D97-AF65-F5344CB8AC3E}">
        <p14:creationId xmlns:p14="http://schemas.microsoft.com/office/powerpoint/2010/main" val="286928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33A-C50D-47AE-8EB4-B80226342DDC}"/>
              </a:ext>
            </a:extLst>
          </p:cNvPr>
          <p:cNvSpPr>
            <a:spLocks noGrp="1"/>
          </p:cNvSpPr>
          <p:nvPr>
            <p:ph type="title"/>
          </p:nvPr>
        </p:nvSpPr>
        <p:spPr/>
        <p:txBody>
          <a:bodyPr/>
          <a:lstStyle/>
          <a:p>
            <a:r>
              <a:rPr lang="en-US" dirty="0"/>
              <a:t>EU regulation [1][2] – Providers </a:t>
            </a:r>
          </a:p>
        </p:txBody>
      </p:sp>
      <p:sp>
        <p:nvSpPr>
          <p:cNvPr id="3" name="Content Placeholder 2">
            <a:extLst>
              <a:ext uri="{FF2B5EF4-FFF2-40B4-BE49-F238E27FC236}">
                <a16:creationId xmlns:a16="http://schemas.microsoft.com/office/drawing/2014/main" id="{EC7091B9-AB64-45EE-8137-92003D233048}"/>
              </a:ext>
            </a:extLst>
          </p:cNvPr>
          <p:cNvSpPr>
            <a:spLocks noGrp="1"/>
          </p:cNvSpPr>
          <p:nvPr>
            <p:ph idx="1"/>
          </p:nvPr>
        </p:nvSpPr>
        <p:spPr>
          <a:xfrm>
            <a:off x="478369" y="1213308"/>
            <a:ext cx="11473384" cy="2694584"/>
          </a:xfrm>
        </p:spPr>
        <p:txBody>
          <a:bodyPr/>
          <a:lstStyle/>
          <a:p>
            <a:pPr marL="342900" indent="-342900">
              <a:buFont typeface="Arial" panose="020B0604020202020204" pitchFamily="34" charset="0"/>
              <a:buChar char="•"/>
            </a:pPr>
            <a:r>
              <a:rPr lang="en-US" dirty="0"/>
              <a:t>The providers of AI systems used as safety components of consumer products, who are already subject to third-party ex-ante conformity assessment under current product safety law, now must also demonstrate compliance with the AI Act [2].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conduct conformity assessments demonstrating that the high-risk system complies with these rules. </a:t>
            </a:r>
          </a:p>
          <a:p>
            <a:endParaRPr lang="en-US" dirty="0"/>
          </a:p>
        </p:txBody>
      </p:sp>
      <p:sp>
        <p:nvSpPr>
          <p:cNvPr id="4" name="TextBox 3">
            <a:extLst>
              <a:ext uri="{FF2B5EF4-FFF2-40B4-BE49-F238E27FC236}">
                <a16:creationId xmlns:a16="http://schemas.microsoft.com/office/drawing/2014/main" id="{5029F200-B89A-401E-A3D2-EF53508A5CA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9C156C9A-4657-4D8A-8489-8C7F56555FFD}"/>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22</a:t>
            </a:fld>
            <a:endParaRPr lang="de-DE" dirty="0"/>
          </a:p>
        </p:txBody>
      </p:sp>
    </p:spTree>
    <p:extLst>
      <p:ext uri="{BB962C8B-B14F-4D97-AF65-F5344CB8AC3E}">
        <p14:creationId xmlns:p14="http://schemas.microsoft.com/office/powerpoint/2010/main" val="3373220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2D80-C87C-404C-9C4C-8663FE4A8BFE}"/>
              </a:ext>
            </a:extLst>
          </p:cNvPr>
          <p:cNvSpPr>
            <a:spLocks noGrp="1"/>
          </p:cNvSpPr>
          <p:nvPr>
            <p:ph type="title"/>
          </p:nvPr>
        </p:nvSpPr>
        <p:spPr/>
        <p:txBody>
          <a:bodyPr/>
          <a:lstStyle/>
          <a:p>
            <a:r>
              <a:rPr lang="en-US" dirty="0"/>
              <a:t>EU regulation [1][2] – Gaps?</a:t>
            </a:r>
          </a:p>
        </p:txBody>
      </p:sp>
      <p:sp>
        <p:nvSpPr>
          <p:cNvPr id="3" name="Content Placeholder 2">
            <a:extLst>
              <a:ext uri="{FF2B5EF4-FFF2-40B4-BE49-F238E27FC236}">
                <a16:creationId xmlns:a16="http://schemas.microsoft.com/office/drawing/2014/main" id="{C5D45329-73DC-4945-A434-E843DE479B67}"/>
              </a:ext>
            </a:extLst>
          </p:cNvPr>
          <p:cNvSpPr>
            <a:spLocks noGrp="1"/>
          </p:cNvSpPr>
          <p:nvPr>
            <p:ph idx="1"/>
          </p:nvPr>
        </p:nvSpPr>
        <p:spPr>
          <a:xfrm>
            <a:off x="478369" y="1213308"/>
            <a:ext cx="11473384" cy="1104405"/>
          </a:xfrm>
        </p:spPr>
        <p:txBody>
          <a:bodyPr/>
          <a:lstStyle/>
          <a:p>
            <a:pPr marL="342900" indent="-342900">
              <a:buFont typeface="Arial" panose="020B0604020202020204" pitchFamily="34" charset="0"/>
              <a:buChar char="•"/>
            </a:pPr>
            <a:r>
              <a:rPr lang="en-US" dirty="0"/>
              <a:t>People should be informed when they “interact with” an AI system or when their emotions or gender, race, ethnicity or sexual orientation are “recognized” by an AI system.  </a:t>
            </a:r>
          </a:p>
          <a:p>
            <a:pPr marL="342900" indent="-342900">
              <a:buFont typeface="Arial" panose="020B0604020202020204" pitchFamily="34" charset="0"/>
              <a:buChar char="•"/>
            </a:pPr>
            <a:r>
              <a:rPr lang="en-US" dirty="0"/>
              <a:t>They must be told when “deepfake” systems artificially create or manipulate material.</a:t>
            </a:r>
          </a:p>
        </p:txBody>
      </p:sp>
      <p:sp>
        <p:nvSpPr>
          <p:cNvPr id="4" name="TextBox 3">
            <a:extLst>
              <a:ext uri="{FF2B5EF4-FFF2-40B4-BE49-F238E27FC236}">
                <a16:creationId xmlns:a16="http://schemas.microsoft.com/office/drawing/2014/main" id="{EB85DA68-89EF-4E83-83F1-F5273C7E8F5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72A1CEB7-B097-4688-A22C-F95E16729CC2}"/>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23</a:t>
            </a:fld>
            <a:endParaRPr lang="de-DE" dirty="0"/>
          </a:p>
        </p:txBody>
      </p:sp>
      <p:sp>
        <p:nvSpPr>
          <p:cNvPr id="7" name="TextBox 6">
            <a:extLst>
              <a:ext uri="{FF2B5EF4-FFF2-40B4-BE49-F238E27FC236}">
                <a16:creationId xmlns:a16="http://schemas.microsoft.com/office/drawing/2014/main" id="{62F2113C-21EC-449D-B171-EDE2E52399FD}"/>
              </a:ext>
            </a:extLst>
          </p:cNvPr>
          <p:cNvSpPr txBox="1"/>
          <p:nvPr/>
        </p:nvSpPr>
        <p:spPr bwMode="gray">
          <a:xfrm>
            <a:off x="1163782" y="3116502"/>
            <a:ext cx="9407236" cy="1754326"/>
          </a:xfrm>
          <a:prstGeom prst="rect">
            <a:avLst/>
          </a:prstGeom>
          <a:solidFill>
            <a:schemeClr val="accent3">
              <a:lumMod val="20000"/>
              <a:lumOff val="80000"/>
            </a:schemeClr>
          </a:solidFill>
        </p:spPr>
        <p:txBody>
          <a:bodyPr wrap="square">
            <a:spAutoFit/>
          </a:bodyPr>
          <a:lstStyle/>
          <a:p>
            <a:r>
              <a:rPr lang="en-US" b="1" dirty="0"/>
              <a:t>However</a:t>
            </a:r>
            <a:r>
              <a:rPr lang="en-US" dirty="0"/>
              <a:t>,</a:t>
            </a:r>
          </a:p>
          <a:p>
            <a:pPr marL="342900" indent="-342900">
              <a:buFont typeface="Arial" panose="020B0604020202020204" pitchFamily="34" charset="0"/>
              <a:buChar char="•"/>
            </a:pPr>
            <a:r>
              <a:rPr lang="en-US" dirty="0"/>
              <a:t>no requirements to inform people when thy are subjected to algorithmic assessments. </a:t>
            </a:r>
          </a:p>
          <a:p>
            <a:pPr marL="342900" indent="-342900">
              <a:buFont typeface="Arial" panose="020B0604020202020204" pitchFamily="34" charset="0"/>
              <a:buChar char="•"/>
            </a:pPr>
            <a:r>
              <a:rPr lang="en-US" dirty="0"/>
              <a:t>no goals for algorithmic fairness (although it was discussed in meetings)</a:t>
            </a:r>
          </a:p>
          <a:p>
            <a:pPr marL="342900" indent="-342900">
              <a:buFont typeface="Arial" panose="020B0604020202020204" pitchFamily="34" charset="0"/>
              <a:buChar char="•"/>
            </a:pPr>
            <a:r>
              <a:rPr lang="en-US" dirty="0"/>
              <a:t>required conformity assessments cover only internal processes, i.e., not documents that could be reviewed by the public or a regulator.</a:t>
            </a:r>
          </a:p>
        </p:txBody>
      </p:sp>
    </p:spTree>
    <p:extLst>
      <p:ext uri="{BB962C8B-B14F-4D97-AF65-F5344CB8AC3E}">
        <p14:creationId xmlns:p14="http://schemas.microsoft.com/office/powerpoint/2010/main" val="2236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8D6C-A79C-4000-B028-1E04D09D700B}"/>
              </a:ext>
            </a:extLst>
          </p:cNvPr>
          <p:cNvSpPr>
            <a:spLocks noGrp="1"/>
          </p:cNvSpPr>
          <p:nvPr>
            <p:ph type="title"/>
          </p:nvPr>
        </p:nvSpPr>
        <p:spPr/>
        <p:txBody>
          <a:bodyPr/>
          <a:lstStyle/>
          <a:p>
            <a:r>
              <a:rPr lang="en-US" dirty="0"/>
              <a:t>Informal Definition/Aspirations </a:t>
            </a:r>
            <a:r>
              <a:rPr lang="en-US" sz="2000" dirty="0"/>
              <a:t>[R</a:t>
            </a:r>
            <a:r>
              <a:rPr lang="en-US" sz="2000" baseline="30000" dirty="0"/>
              <a:t>2</a:t>
            </a:r>
            <a:r>
              <a:rPr lang="en-US" sz="2000" dirty="0"/>
              <a:t>AW 2021]</a:t>
            </a:r>
            <a:endParaRPr lang="en-US" dirty="0"/>
          </a:p>
        </p:txBody>
      </p:sp>
      <p:sp>
        <p:nvSpPr>
          <p:cNvPr id="3" name="Content Placeholder 2">
            <a:extLst>
              <a:ext uri="{FF2B5EF4-FFF2-40B4-BE49-F238E27FC236}">
                <a16:creationId xmlns:a16="http://schemas.microsoft.com/office/drawing/2014/main" id="{ACFF9CB2-322B-436D-BAD4-41462CF4EBE5}"/>
              </a:ext>
            </a:extLst>
          </p:cNvPr>
          <p:cNvSpPr>
            <a:spLocks noGrp="1"/>
          </p:cNvSpPr>
          <p:nvPr>
            <p:ph idx="1"/>
          </p:nvPr>
        </p:nvSpPr>
        <p:spPr>
          <a:xfrm>
            <a:off x="478369" y="1213308"/>
            <a:ext cx="11473384" cy="3823098"/>
          </a:xfrm>
        </p:spPr>
        <p:txBody>
          <a:bodyPr/>
          <a:lstStyle/>
          <a:p>
            <a:pPr rtl="0" fontAlgn="ctr">
              <a:spcBef>
                <a:spcPts val="0"/>
              </a:spcBef>
              <a:spcAft>
                <a:spcPts val="0"/>
              </a:spcAft>
            </a:pPr>
            <a:r>
              <a:rPr lang="en-US" sz="2000" b="1" dirty="0">
                <a:solidFill>
                  <a:schemeClr val="accent1"/>
                </a:solidFill>
                <a:latin typeface="+mj-lt"/>
                <a:ea typeface="ＭＳ Ｐゴシック" pitchFamily="-106" charset="-128"/>
              </a:rPr>
              <a:t>Topics for Robust and Reliable Autonomy in the Wild</a:t>
            </a:r>
          </a:p>
          <a:p>
            <a:pPr marL="285750" indent="-285750" rtl="0" fontAlgn="ctr">
              <a:spcBef>
                <a:spcPts val="0"/>
              </a:spcBef>
              <a:spcAft>
                <a:spcPts val="0"/>
              </a:spcAft>
              <a:buFont typeface="Wingdings" panose="05000000000000000000" pitchFamily="2" charset="2"/>
              <a:buChar char="§"/>
            </a:pPr>
            <a:r>
              <a:rPr lang="en-US" sz="1800" dirty="0">
                <a:latin typeface="+mj-lt"/>
              </a:rPr>
              <a:t>Definitions of safety, robustness, reliability, and resilience</a:t>
            </a:r>
          </a:p>
          <a:p>
            <a:pPr marL="285750" indent="-285750" rtl="0" fontAlgn="ctr">
              <a:spcBef>
                <a:spcPts val="0"/>
              </a:spcBef>
              <a:spcAft>
                <a:spcPts val="0"/>
              </a:spcAft>
              <a:buFont typeface="Wingdings" panose="05000000000000000000" pitchFamily="2" charset="2"/>
              <a:buChar char="§"/>
            </a:pPr>
            <a:r>
              <a:rPr lang="en-US" sz="1800" dirty="0">
                <a:latin typeface="+mj-lt"/>
              </a:rPr>
              <a:t>Evaluation metrics for robustness and reliability, under model imprecision</a:t>
            </a:r>
          </a:p>
          <a:p>
            <a:pPr marL="285750" indent="-285750" rtl="0" fontAlgn="ctr">
              <a:spcBef>
                <a:spcPts val="0"/>
              </a:spcBef>
              <a:spcAft>
                <a:spcPts val="0"/>
              </a:spcAft>
              <a:buFont typeface="Wingdings" panose="05000000000000000000" pitchFamily="2" charset="2"/>
              <a:buChar char="§"/>
            </a:pPr>
            <a:r>
              <a:rPr lang="en-US" sz="1800" dirty="0">
                <a:latin typeface="+mj-lt"/>
              </a:rPr>
              <a:t>Decision-making representations, models, and algorithms for the open world</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achieve resilient decision-making, under unmodelled disturbances</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recognize and avoid negative side effects of AI systems</a:t>
            </a:r>
          </a:p>
          <a:p>
            <a:pPr marL="285750" indent="-285750" rtl="0" fontAlgn="ctr">
              <a:spcBef>
                <a:spcPts val="0"/>
              </a:spcBef>
              <a:spcAft>
                <a:spcPts val="0"/>
              </a:spcAft>
              <a:buFont typeface="Wingdings" panose="05000000000000000000" pitchFamily="2" charset="2"/>
              <a:buChar char="§"/>
            </a:pPr>
            <a:r>
              <a:rPr lang="en-US" sz="1800" dirty="0">
                <a:latin typeface="+mj-lt"/>
              </a:rPr>
              <a:t>Techniques for ethical, interpretable, fair, and trustworthy decision-making</a:t>
            </a:r>
          </a:p>
          <a:p>
            <a:pPr marL="285750" indent="-285750" rtl="0" fontAlgn="ctr">
              <a:spcBef>
                <a:spcPts val="0"/>
              </a:spcBef>
              <a:spcAft>
                <a:spcPts val="0"/>
              </a:spcAft>
              <a:buFont typeface="Wingdings" panose="05000000000000000000" pitchFamily="2" charset="2"/>
              <a:buChar char="§"/>
            </a:pPr>
            <a:r>
              <a:rPr lang="en-US" sz="1800" dirty="0">
                <a:latin typeface="+mj-lt"/>
              </a:rPr>
              <a:t>Case studies of robustness and reliability in deployed autonomous systems</a:t>
            </a:r>
          </a:p>
          <a:p>
            <a:pPr marL="285750" indent="-285750" rtl="0" fontAlgn="ctr">
              <a:spcBef>
                <a:spcPts val="0"/>
              </a:spcBef>
              <a:spcAft>
                <a:spcPts val="0"/>
              </a:spcAft>
              <a:buFont typeface="Wingdings" panose="05000000000000000000" pitchFamily="2" charset="2"/>
              <a:buChar char="§"/>
            </a:pPr>
            <a:r>
              <a:rPr lang="en-US" sz="1800" dirty="0">
                <a:latin typeface="+mj-lt"/>
              </a:rPr>
              <a:t>Learning to improve robustness and reliability from human feedback </a:t>
            </a:r>
          </a:p>
          <a:p>
            <a:pPr rtl="0" fontAlgn="ctr">
              <a:spcBef>
                <a:spcPts val="0"/>
              </a:spcBef>
              <a:spcAft>
                <a:spcPts val="0"/>
              </a:spcAft>
            </a:pPr>
            <a:endParaRPr lang="pt-BR" sz="1800" dirty="0">
              <a:latin typeface="+mj-lt"/>
            </a:endParaRPr>
          </a:p>
          <a:p>
            <a:endParaRPr lang="en-US" dirty="0">
              <a:latin typeface="+mj-lt"/>
            </a:endParaRPr>
          </a:p>
        </p:txBody>
      </p:sp>
      <p:sp>
        <p:nvSpPr>
          <p:cNvPr id="4" name="Slide Number Placeholder 4">
            <a:extLst>
              <a:ext uri="{FF2B5EF4-FFF2-40B4-BE49-F238E27FC236}">
                <a16:creationId xmlns:a16="http://schemas.microsoft.com/office/drawing/2014/main" id="{C23424F9-62E9-49C2-9520-9AFC616586CA}"/>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24</a:t>
            </a:fld>
            <a:endParaRPr lang="de-DE" dirty="0"/>
          </a:p>
        </p:txBody>
      </p:sp>
      <p:sp>
        <p:nvSpPr>
          <p:cNvPr id="6" name="TextBox 5">
            <a:extLst>
              <a:ext uri="{FF2B5EF4-FFF2-40B4-BE49-F238E27FC236}">
                <a16:creationId xmlns:a16="http://schemas.microsoft.com/office/drawing/2014/main" id="{170EEFE2-E5BB-407B-A87C-7350B4A7CCFF}"/>
              </a:ext>
            </a:extLst>
          </p:cNvPr>
          <p:cNvSpPr txBox="1"/>
          <p:nvPr/>
        </p:nvSpPr>
        <p:spPr bwMode="gray">
          <a:xfrm>
            <a:off x="164285" y="6317528"/>
            <a:ext cx="11863430" cy="338554"/>
          </a:xfrm>
          <a:prstGeom prst="rect">
            <a:avLst/>
          </a:prstGeom>
          <a:noFill/>
        </p:spPr>
        <p:txBody>
          <a:bodyPr wrap="square">
            <a:spAutoFit/>
          </a:bodyPr>
          <a:lstStyle/>
          <a:p>
            <a:pPr fontAlgn="ctr">
              <a:spcBef>
                <a:spcPts val="0"/>
              </a:spcBef>
              <a:spcAft>
                <a:spcPts val="0"/>
              </a:spcAft>
            </a:pPr>
            <a:r>
              <a:rPr lang="en-US" sz="1400" dirty="0">
                <a:latin typeface="+mj-lt"/>
              </a:rPr>
              <a:t>R</a:t>
            </a:r>
            <a:r>
              <a:rPr lang="en-US" sz="1400" baseline="30000" dirty="0">
                <a:latin typeface="+mj-lt"/>
              </a:rPr>
              <a:t>2</a:t>
            </a:r>
            <a:r>
              <a:rPr lang="en-US" sz="1400" dirty="0">
                <a:latin typeface="+mj-lt"/>
              </a:rPr>
              <a:t>AW, 2021, IJCAI 2021 Workshop  on Robust and Reliable Autonomy in the Wild, </a:t>
            </a:r>
            <a:r>
              <a:rPr lang="pt-BR" sz="1600" dirty="0">
                <a:effectLst/>
                <a:latin typeface="+mj-lt"/>
                <a:hlinkClick r:id="rId2"/>
              </a:rPr>
              <a:t>http://rbr.cs.umass.edu/r2aw/</a:t>
            </a:r>
            <a:endParaRPr lang="pt-BR" sz="1600" dirty="0">
              <a:effectLst/>
              <a:latin typeface="+mj-lt"/>
            </a:endParaRPr>
          </a:p>
        </p:txBody>
      </p:sp>
    </p:spTree>
    <p:extLst>
      <p:ext uri="{BB962C8B-B14F-4D97-AF65-F5344CB8AC3E}">
        <p14:creationId xmlns:p14="http://schemas.microsoft.com/office/powerpoint/2010/main" val="27321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84B7-6348-4216-9384-0C84F77EDE26}"/>
              </a:ext>
            </a:extLst>
          </p:cNvPr>
          <p:cNvSpPr>
            <a:spLocks noGrp="1"/>
          </p:cNvSpPr>
          <p:nvPr>
            <p:ph type="title"/>
          </p:nvPr>
        </p:nvSpPr>
        <p:spPr/>
        <p:txBody>
          <a:bodyPr/>
          <a:lstStyle/>
          <a:p>
            <a:r>
              <a:rPr lang="en-US" dirty="0"/>
              <a:t>Suggested Task for the Week</a:t>
            </a:r>
          </a:p>
        </p:txBody>
      </p:sp>
      <p:sp>
        <p:nvSpPr>
          <p:cNvPr id="3" name="Content Placeholder 2">
            <a:extLst>
              <a:ext uri="{FF2B5EF4-FFF2-40B4-BE49-F238E27FC236}">
                <a16:creationId xmlns:a16="http://schemas.microsoft.com/office/drawing/2014/main" id="{C378E8C4-523B-48C7-8110-43B7FDE29EE9}"/>
              </a:ext>
            </a:extLst>
          </p:cNvPr>
          <p:cNvSpPr>
            <a:spLocks noGrp="1"/>
          </p:cNvSpPr>
          <p:nvPr>
            <p:ph idx="1"/>
          </p:nvPr>
        </p:nvSpPr>
        <p:spPr>
          <a:xfrm>
            <a:off x="478369" y="1074249"/>
            <a:ext cx="10799231" cy="5673348"/>
          </a:xfrm>
        </p:spPr>
        <p:txBody>
          <a:bodyPr/>
          <a:lstStyle/>
          <a:p>
            <a:r>
              <a:rPr lang="en-US" dirty="0"/>
              <a:t>Read the IEEE code of Ethics [1], IEEE code of Conduct [2], and the EU Rules on AI (AI Act) [2-3]</a:t>
            </a:r>
          </a:p>
          <a:p>
            <a:endParaRPr lang="en-US" dirty="0"/>
          </a:p>
          <a:p>
            <a:r>
              <a:rPr lang="en-US" dirty="0"/>
              <a:t>Are there specific orientations in these codes that contribute to mitigate the dilemma that you described in your previous tasks?</a:t>
            </a:r>
          </a:p>
          <a:p>
            <a:pPr marL="342900" indent="-342900">
              <a:buFontTx/>
              <a:buChar char="-"/>
            </a:pPr>
            <a:r>
              <a:rPr lang="en-US" dirty="0"/>
              <a:t>If positive, please explain (2 sentences) how.</a:t>
            </a:r>
          </a:p>
          <a:p>
            <a:pPr marL="342900" indent="-342900">
              <a:buFontTx/>
              <a:buChar char="-"/>
            </a:pPr>
            <a:r>
              <a:rPr lang="en-US" dirty="0"/>
              <a:t>If negative, what would you recommend to be added or stated more precise/specific in these codes in order to contribute to a particular mitigation action? </a:t>
            </a:r>
          </a:p>
          <a:p>
            <a:pPr marL="342900" indent="-342900">
              <a:buFontTx/>
              <a:buChar char="-"/>
            </a:pPr>
            <a:endParaRPr lang="en-US" dirty="0"/>
          </a:p>
          <a:p>
            <a:endParaRPr lang="en-US" dirty="0"/>
          </a:p>
          <a:p>
            <a:pPr>
              <a:lnSpc>
                <a:spcPct val="100000"/>
              </a:lnSpc>
            </a:pPr>
            <a:r>
              <a:rPr lang="en-US" sz="1100" dirty="0"/>
              <a:t>[1] IEEE Code of Ethics, 2020, </a:t>
            </a:r>
            <a:r>
              <a:rPr lang="en-US" sz="1100" dirty="0">
                <a:hlinkClick r:id="rId2"/>
              </a:rPr>
              <a:t>https://www.ieee.org/content/dam/ieee-org/ieee/web/org/about/corporate/ieee-code-of-ethics.pdf</a:t>
            </a:r>
            <a:r>
              <a:rPr lang="en-US" sz="1100" dirty="0"/>
              <a:t> </a:t>
            </a:r>
          </a:p>
          <a:p>
            <a:pPr>
              <a:lnSpc>
                <a:spcPct val="100000"/>
              </a:lnSpc>
            </a:pPr>
            <a:r>
              <a:rPr lang="en-US" sz="1100" dirty="0"/>
              <a:t>[2] IEEE Code of Conduct, 2014, </a:t>
            </a:r>
            <a:r>
              <a:rPr lang="en-US" sz="1100" dirty="0">
                <a:hlinkClick r:id="rId3"/>
              </a:rPr>
              <a:t>https://www.ieee.org/content/dam/ieee-org/ieee/web/org/about/ieee_code_of_conduct.pdf</a:t>
            </a:r>
            <a:r>
              <a:rPr lang="en-US" sz="1100" dirty="0"/>
              <a:t>   </a:t>
            </a:r>
          </a:p>
          <a:p>
            <a:pPr>
              <a:lnSpc>
                <a:spcPct val="100000"/>
              </a:lnSpc>
            </a:pPr>
            <a:r>
              <a:rPr lang="en-US" sz="1100" dirty="0"/>
              <a:t>[3] </a:t>
            </a:r>
            <a:r>
              <a:rPr lang="en-US" sz="1100" dirty="0" err="1"/>
              <a:t>MacCarthy</a:t>
            </a:r>
            <a:r>
              <a:rPr lang="en-US" sz="1100" dirty="0"/>
              <a:t>, M., &amp; Propp, K., 2021, Machines learn that Brussels writes the rules: The EU’s new AI regulation, </a:t>
            </a:r>
            <a:r>
              <a:rPr lang="en-US" sz="1100" dirty="0">
                <a:hlinkClick r:id="rId4"/>
              </a:rPr>
              <a:t>https://www.brookings.edu/blog/techtank/2021/05/04/machines-learn-that-brussels-writes-the-rules-the-eus-new-ai-regulation/</a:t>
            </a:r>
            <a:r>
              <a:rPr lang="en-US" sz="1100" dirty="0"/>
              <a:t> </a:t>
            </a:r>
          </a:p>
          <a:p>
            <a:pPr>
              <a:lnSpc>
                <a:spcPct val="100000"/>
              </a:lnSpc>
            </a:pPr>
            <a:r>
              <a:rPr lang="en-US" sz="1100" dirty="0"/>
              <a:t>[4] European Commission, 2021, Proposal for a REGULATION OF THE EUROPEAN PARLIAMENT AND OF THE COUNCIL LAYING DOWN HARMONISED RULES ON ARTIFICIAL INTELLIGENCE (ARTIFICIAL INTELLIGENCE ACT) AND AMENDING CERTAIN UNION LEGISLATIVE ACTS, </a:t>
            </a:r>
            <a:r>
              <a:rPr lang="en-US" sz="1100" dirty="0">
                <a:hlinkClick r:id="rId5"/>
              </a:rPr>
              <a:t>https://eur-lex.europa.eu/legal-content/EN/TXT/?qid=1623335154975&amp;uri=CELEX%3A52021PC0206</a:t>
            </a:r>
            <a:r>
              <a:rPr lang="en-US" sz="1100" dirty="0"/>
              <a:t> </a:t>
            </a:r>
          </a:p>
        </p:txBody>
      </p:sp>
      <p:sp>
        <p:nvSpPr>
          <p:cNvPr id="4" name="Slide Number Placeholder 4">
            <a:extLst>
              <a:ext uri="{FF2B5EF4-FFF2-40B4-BE49-F238E27FC236}">
                <a16:creationId xmlns:a16="http://schemas.microsoft.com/office/drawing/2014/main" id="{AFC97EE5-CE7F-4D45-800A-E5BCAC02A8C4}"/>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25</a:t>
            </a:fld>
            <a:endParaRPr lang="de-DE" dirty="0"/>
          </a:p>
        </p:txBody>
      </p:sp>
    </p:spTree>
    <p:extLst>
      <p:ext uri="{BB962C8B-B14F-4D97-AF65-F5344CB8AC3E}">
        <p14:creationId xmlns:p14="http://schemas.microsoft.com/office/powerpoint/2010/main" val="225354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E9012CD-B8D1-4ED0-B204-49C2967B0EB3}"/>
              </a:ext>
            </a:extLst>
          </p:cNvPr>
          <p:cNvSpPr>
            <a:spLocks noGrp="1"/>
          </p:cNvSpPr>
          <p:nvPr>
            <p:ph type="body" sz="quarter" idx="1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A1A9A4F0-DB82-47EA-9FD0-30CF96600565}"/>
              </a:ext>
            </a:extLst>
          </p:cNvPr>
          <p:cNvSpPr>
            <a:spLocks noGrp="1"/>
          </p:cNvSpPr>
          <p:nvPr>
            <p:ph type="ctrTitle"/>
          </p:nvPr>
        </p:nvSpPr>
        <p:spPr>
          <a:xfrm>
            <a:off x="478367" y="4805681"/>
            <a:ext cx="11228919" cy="870014"/>
          </a:xfrm>
        </p:spPr>
        <p:txBody>
          <a:bodyPr/>
          <a:lstStyle/>
          <a:p>
            <a:r>
              <a:rPr lang="en-US" sz="4000" dirty="0"/>
              <a:t>End</a:t>
            </a:r>
          </a:p>
        </p:txBody>
      </p:sp>
    </p:spTree>
    <p:extLst>
      <p:ext uri="{BB962C8B-B14F-4D97-AF65-F5344CB8AC3E}">
        <p14:creationId xmlns:p14="http://schemas.microsoft.com/office/powerpoint/2010/main" val="35239142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74073" y="0"/>
            <a:ext cx="8242207" cy="699404"/>
          </a:xfrm>
        </p:spPr>
        <p:txBody>
          <a:bodyPr/>
          <a:lstStyle/>
          <a:p>
            <a:pPr eaLnBrk="1" hangingPunct="1"/>
            <a:r>
              <a:rPr lang="en-US" sz="3600" b="1" dirty="0">
                <a:ea typeface="ＭＳ Ｐゴシック" pitchFamily="-106" charset="-128"/>
                <a:cs typeface="ＭＳ Ｐゴシック" pitchFamily="-106" charset="-128"/>
              </a:rPr>
              <a:t>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72" y="1462689"/>
            <a:ext cx="11473384" cy="3246017"/>
          </a:xfrm>
        </p:spPr>
        <p:txBody>
          <a:bodyPr/>
          <a:lstStyle/>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In case of a </a:t>
            </a:r>
            <a:r>
              <a:rPr lang="en-US" sz="2400" b="1" dirty="0">
                <a:solidFill>
                  <a:schemeClr val="accent1"/>
                </a:solidFill>
                <a:ea typeface="ＭＳ Ｐゴシック" pitchFamily="-106" charset="-128"/>
                <a:cs typeface="ＭＳ Ｐゴシック" pitchFamily="-106" charset="-128"/>
              </a:rPr>
              <a:t>disaster</a:t>
            </a:r>
            <a:r>
              <a:rPr lang="en-US" sz="2400" dirty="0">
                <a:ea typeface="ＭＳ Ｐゴシック" pitchFamily="-106" charset="-128"/>
                <a:cs typeface="ＭＳ Ｐゴシック" pitchFamily="-106" charset="-128"/>
              </a:rPr>
              <a:t> or </a:t>
            </a:r>
            <a:r>
              <a:rPr lang="en-US" sz="2400" b="1" dirty="0">
                <a:solidFill>
                  <a:schemeClr val="accent1"/>
                </a:solidFill>
                <a:ea typeface="ＭＳ Ｐゴシック" pitchFamily="-106" charset="-128"/>
                <a:cs typeface="ＭＳ Ｐゴシック" pitchFamily="-106" charset="-128"/>
              </a:rPr>
              <a:t>system failure </a:t>
            </a:r>
            <a:r>
              <a:rPr lang="en-US" sz="2400" dirty="0">
                <a:ea typeface="ＭＳ Ｐゴシック" pitchFamily="-106" charset="-128"/>
                <a:cs typeface="ＭＳ Ｐゴシック" pitchFamily="-106" charset="-128"/>
              </a:rPr>
              <a:t>the question who is responsible naturally arises!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Active responsibility</a:t>
            </a:r>
            <a:r>
              <a:rPr lang="en-US" sz="2400" dirty="0">
                <a:ea typeface="ＭＳ Ｐゴシック" pitchFamily="-106" charset="-128"/>
                <a:cs typeface="ＭＳ Ｐゴシック" pitchFamily="-106" charset="-128"/>
              </a:rPr>
              <a:t>: before the event</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Passive responsibility</a:t>
            </a:r>
            <a:r>
              <a:rPr lang="en-US" sz="2400" dirty="0">
                <a:ea typeface="ＭＳ Ｐゴシック" pitchFamily="-106" charset="-128"/>
                <a:cs typeface="ＭＳ Ｐゴシック" pitchFamily="-106" charset="-128"/>
              </a:rPr>
              <a:t>: after the event</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Different roles result in different responsibilities (engineer vs. employee)</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Responsibilities can result from contracts, code of conducts, or moral norms and moral duties</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2" name="TextBox 1"/>
          <p:cNvSpPr txBox="1"/>
          <p:nvPr/>
        </p:nvSpPr>
        <p:spPr>
          <a:xfrm>
            <a:off x="9356993" y="55082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1C2B6BF8-89B3-4930-A20C-C4A12D98FF58}"/>
              </a:ext>
            </a:extLst>
          </p:cNvPr>
          <p:cNvSpPr txBox="1"/>
          <p:nvPr/>
        </p:nvSpPr>
        <p:spPr bwMode="gray">
          <a:xfrm>
            <a:off x="0" y="6478701"/>
            <a:ext cx="11611840" cy="276999"/>
          </a:xfrm>
          <a:prstGeom prst="rect">
            <a:avLst/>
          </a:prstGeom>
          <a:noFill/>
        </p:spPr>
        <p:txBody>
          <a:bodyPr wrap="square">
            <a:spAutoFit/>
          </a:bodyPr>
          <a:lstStyle/>
          <a:p>
            <a:r>
              <a:rPr lang="en-GB" sz="1200" dirty="0">
                <a:latin typeface="Arial" pitchFamily="-112" charset="0"/>
                <a:ea typeface="ＭＳ Ｐゴシック" pitchFamily="-112" charset="-128"/>
                <a:cs typeface="ＭＳ Ｐゴシック" pitchFamily="-112" charset="-128"/>
              </a:rPr>
              <a:t>[dePoel&amp;Royakkers2011] </a:t>
            </a:r>
            <a:r>
              <a:rPr lang="en-US" sz="1200" dirty="0"/>
              <a:t>Van de Poel, I., &amp; </a:t>
            </a:r>
            <a:r>
              <a:rPr lang="en-US" sz="1200" dirty="0" err="1"/>
              <a:t>Royakkers</a:t>
            </a:r>
            <a:r>
              <a:rPr lang="en-US" sz="1200" dirty="0"/>
              <a:t>, L. (2011). </a:t>
            </a:r>
            <a:r>
              <a:rPr lang="en-US" sz="1200" i="1" dirty="0"/>
              <a:t>Ethics, technology, and engineering: An introduction</a:t>
            </a:r>
            <a:r>
              <a:rPr lang="en-US" sz="1200" dirty="0"/>
              <a:t>. John Wiley &amp; Sons.</a:t>
            </a:r>
          </a:p>
        </p:txBody>
      </p:sp>
    </p:spTree>
    <p:extLst>
      <p:ext uri="{BB962C8B-B14F-4D97-AF65-F5344CB8AC3E}">
        <p14:creationId xmlns:p14="http://schemas.microsoft.com/office/powerpoint/2010/main" val="201228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5527" y="0"/>
            <a:ext cx="8380753" cy="831273"/>
          </a:xfrm>
        </p:spPr>
        <p:txBody>
          <a:bodyPr/>
          <a:lstStyle/>
          <a:p>
            <a:pPr eaLnBrk="1" hangingPunct="1"/>
            <a:r>
              <a:rPr lang="en-US" sz="3600" b="1" dirty="0">
                <a:ea typeface="ＭＳ Ｐゴシック" pitchFamily="-106" charset="-128"/>
                <a:cs typeface="ＭＳ Ｐゴシック" pitchFamily="-106" charset="-128"/>
              </a:rPr>
              <a:t>Kind of Responsibilities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Role responsibility</a:t>
            </a:r>
            <a:r>
              <a:rPr lang="en-US" sz="2400" dirty="0">
                <a:ea typeface="ＭＳ Ｐゴシック" pitchFamily="-106" charset="-128"/>
                <a:cs typeface="ＭＳ Ｐゴシック" pitchFamily="-106" charset="-128"/>
              </a:rPr>
              <a:t>: The responsibility that is based on the role one has or plays in a certain situation.</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Moral responsibility</a:t>
            </a:r>
            <a:r>
              <a:rPr lang="en-US" sz="2400" dirty="0">
                <a:ea typeface="ＭＳ Ｐゴシック" pitchFamily="-106" charset="-128"/>
                <a:cs typeface="ＭＳ Ｐゴシック" pitchFamily="-106" charset="-128"/>
              </a:rPr>
              <a:t>: Responsibility that is based on moral obligations, moral norms or moral duties.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Professional responsibility</a:t>
            </a:r>
            <a:r>
              <a:rPr lang="en-US" sz="2400" dirty="0">
                <a:ea typeface="ＭＳ Ｐゴシック" pitchFamily="-106" charset="-128"/>
                <a:cs typeface="ＭＳ Ｐゴシック" pitchFamily="-106" charset="-128"/>
              </a:rPr>
              <a:t>: The responsibility that is based on one’s role as professional in as far it stays within the limits of what is morally allowed.</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5</a:t>
            </a:fld>
            <a:endParaRPr lang="de-DE"/>
          </a:p>
        </p:txBody>
      </p:sp>
      <p:sp>
        <p:nvSpPr>
          <p:cNvPr id="2" name="TextBox 1"/>
          <p:cNvSpPr txBox="1"/>
          <p:nvPr/>
        </p:nvSpPr>
        <p:spPr>
          <a:xfrm>
            <a:off x="9240092" y="3991178"/>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99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67145" y="0"/>
            <a:ext cx="8249135" cy="1136650"/>
          </a:xfrm>
        </p:spPr>
        <p:txBody>
          <a:bodyPr/>
          <a:lstStyle/>
          <a:p>
            <a:pPr eaLnBrk="1" hangingPunct="1"/>
            <a:r>
              <a:rPr lang="en-US" sz="3600" b="1" dirty="0">
                <a:ea typeface="ＭＳ Ｐゴシック" pitchFamily="-106" charset="-128"/>
                <a:cs typeface="ＭＳ Ｐゴシック" pitchFamily="-106" charset="-128"/>
              </a:rPr>
              <a:t>Distribution of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47863" y="1091415"/>
            <a:ext cx="9940713"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Collective Responsibility</a:t>
            </a:r>
            <a:r>
              <a:rPr lang="en-US" dirty="0">
                <a:ea typeface="ＭＳ Ｐゴシック" pitchFamily="-106" charset="-128"/>
                <a:cs typeface="ＭＳ Ｐゴシック" pitchFamily="-106" charset="-128"/>
              </a:rPr>
              <a:t>: The responsibility of a collective of people.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Problem of many hands</a:t>
            </a:r>
            <a:r>
              <a:rPr lang="en-US" dirty="0">
                <a:ea typeface="ＭＳ Ｐゴシック" pitchFamily="-106" charset="-128"/>
                <a:cs typeface="ＭＳ Ｐゴシック" pitchFamily="-106" charset="-128"/>
              </a:rPr>
              <a:t>: The occurrence of the situation in which the collective can reasonably be held morally responsible for an outcome, while none of the individuals can be held responsible for that outcome.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Distribution of Responsibility</a:t>
            </a:r>
            <a:r>
              <a:rPr lang="en-US" dirty="0">
                <a:ea typeface="ＭＳ Ｐゴシック" pitchFamily="-106" charset="-128"/>
                <a:cs typeface="ＭＳ Ｐゴシック" pitchFamily="-106" charset="-128"/>
              </a:rPr>
              <a:t>: The ascription or apportioning of (individual) responsibilities to various actors.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Fairness Requirement</a:t>
            </a:r>
            <a:r>
              <a:rPr lang="en-US" dirty="0">
                <a:ea typeface="ＭＳ Ｐゴシック" pitchFamily="-106" charset="-128"/>
                <a:cs typeface="ＭＳ Ｐゴシック" pitchFamily="-106" charset="-128"/>
              </a:rPr>
              <a:t>: The requirement that a distribution of responsibility should be fair (see Blameworthiness).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Effectiveness Requirement</a:t>
            </a:r>
            <a:r>
              <a:rPr lang="en-US" dirty="0">
                <a:ea typeface="ＭＳ Ｐゴシック" pitchFamily="-106" charset="-128"/>
                <a:cs typeface="ＭＳ Ｐゴシック" pitchFamily="-106" charset="-128"/>
              </a:rPr>
              <a:t>: The moral requirement that states that responsibility should be so distributed that the best consequences, that is, is effective in preventing harm (and in achieving positive consequences).</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6</a:t>
            </a:fld>
            <a:endParaRPr lang="de-DE"/>
          </a:p>
        </p:txBody>
      </p:sp>
      <p:sp>
        <p:nvSpPr>
          <p:cNvPr id="2" name="TextBox 1"/>
          <p:cNvSpPr txBox="1"/>
          <p:nvPr/>
        </p:nvSpPr>
        <p:spPr>
          <a:xfrm>
            <a:off x="9356993" y="539725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97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782782"/>
          </a:xfrm>
        </p:spPr>
        <p:txBody>
          <a:bodyPr/>
          <a:lstStyle/>
          <a:p>
            <a:pPr eaLnBrk="1" hangingPunct="1"/>
            <a:r>
              <a:rPr lang="en-US" sz="3600" b="1" dirty="0">
                <a:ea typeface="ＭＳ Ｐゴシック" pitchFamily="-106" charset="-128"/>
                <a:cs typeface="ＭＳ Ｐゴシック" pitchFamily="-106" charset="-128"/>
              </a:rPr>
              <a:t>Passive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08157" y="918027"/>
            <a:ext cx="10495370" cy="4823817"/>
          </a:xfrm>
        </p:spPr>
        <p:txBody>
          <a:bodyPr>
            <a:normAutofit fontScale="92500"/>
          </a:bodyPr>
          <a:lstStyle/>
          <a:p>
            <a:pPr marL="0" indent="0">
              <a:buClr>
                <a:schemeClr val="accent1"/>
              </a:buClr>
              <a:buSzPct val="80000"/>
            </a:pPr>
            <a:r>
              <a:rPr lang="en-US" dirty="0">
                <a:ea typeface="ＭＳ Ｐゴシック" pitchFamily="-106" charset="-128"/>
                <a:cs typeface="ＭＳ Ｐゴシック" pitchFamily="-106" charset="-128"/>
              </a:rPr>
              <a:t>Backward-looking responsibility, relevant after something occurred; specific forms are: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Accountability</a:t>
            </a:r>
            <a:r>
              <a:rPr lang="en-US" dirty="0">
                <a:ea typeface="ＭＳ Ｐゴシック" pitchFamily="-106" charset="-128"/>
                <a:cs typeface="ＭＳ Ｐゴシック" pitchFamily="-106" charset="-128"/>
              </a:rPr>
              <a:t>: Backward-looking responsibility in the sense of being held to account for or justify one’s action towards others.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Blameworthiness</a:t>
            </a:r>
            <a:r>
              <a:rPr lang="en-US" dirty="0">
                <a:ea typeface="ＭＳ Ｐゴシック" pitchFamily="-106" charset="-128"/>
                <a:cs typeface="ＭＳ Ｐゴシック" pitchFamily="-106" charset="-128"/>
              </a:rPr>
              <a:t>: Backward-looking responsibility in the sense of being a proper target for blame for one’s action or its consequences. The following conditions need to apply:</a:t>
            </a:r>
          </a:p>
          <a:p>
            <a:pPr lvl="2">
              <a:buSzPct val="80000"/>
              <a:buFont typeface=".AppleSDGothicNeoI-Regular" charset="-127"/>
              <a:buChar char="◼︎"/>
            </a:pPr>
            <a:r>
              <a:rPr lang="en-US" dirty="0">
                <a:ea typeface="ＭＳ Ｐゴシック" pitchFamily="-106" charset="-128"/>
                <a:cs typeface="ＭＳ Ｐゴシック" pitchFamily="-106" charset="-128"/>
              </a:rPr>
              <a:t>wrong-doing</a:t>
            </a:r>
          </a:p>
          <a:p>
            <a:pPr lvl="2">
              <a:buSzPct val="80000"/>
              <a:buFont typeface=".AppleSDGothicNeoI-Regular" charset="-127"/>
              <a:buChar char="◼︎"/>
            </a:pPr>
            <a:r>
              <a:rPr lang="en-US" dirty="0">
                <a:ea typeface="ＭＳ Ｐゴシック" pitchFamily="-106" charset="-128"/>
                <a:cs typeface="ＭＳ Ｐゴシック" pitchFamily="-106" charset="-128"/>
              </a:rPr>
              <a:t>causal contribution</a:t>
            </a:r>
          </a:p>
          <a:p>
            <a:pPr lvl="2">
              <a:buSzPct val="80000"/>
              <a:buFont typeface=".AppleSDGothicNeoI-Regular" charset="-127"/>
              <a:buChar char="◼︎"/>
            </a:pPr>
            <a:r>
              <a:rPr lang="en-US" dirty="0">
                <a:ea typeface="ＭＳ Ｐゴシック" pitchFamily="-106" charset="-128"/>
                <a:cs typeface="ＭＳ Ｐゴシック" pitchFamily="-106" charset="-128"/>
              </a:rPr>
              <a:t>foreseeability, and </a:t>
            </a:r>
          </a:p>
          <a:p>
            <a:pPr lvl="2">
              <a:buSzPct val="80000"/>
              <a:buFont typeface=".AppleSDGothicNeoI-Regular" charset="-127"/>
              <a:buChar char="◼︎"/>
            </a:pPr>
            <a:r>
              <a:rPr lang="en-US" dirty="0">
                <a:ea typeface="ＭＳ Ｐゴシック" pitchFamily="-106" charset="-128"/>
                <a:cs typeface="ＭＳ Ｐゴシック" pitchFamily="-106" charset="-128"/>
              </a:rPr>
              <a:t>Freedom of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Liability / Legal Responsibility</a:t>
            </a:r>
            <a:r>
              <a:rPr lang="en-US" dirty="0">
                <a:ea typeface="ＭＳ Ｐゴシック" pitchFamily="-106" charset="-128"/>
                <a:cs typeface="ＭＳ Ｐゴシック" pitchFamily="-106" charset="-128"/>
              </a:rPr>
              <a:t>: Backward-looking responsibility according to the law.</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7</a:t>
            </a:fld>
            <a:endParaRPr lang="de-DE"/>
          </a:p>
        </p:txBody>
      </p:sp>
      <p:sp>
        <p:nvSpPr>
          <p:cNvPr id="2" name="TextBox 1"/>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9627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7873" y="0"/>
            <a:ext cx="9795163" cy="699404"/>
          </a:xfrm>
        </p:spPr>
        <p:txBody>
          <a:bodyPr/>
          <a:lstStyle/>
          <a:p>
            <a:pPr eaLnBrk="1" hangingPunct="1"/>
            <a:r>
              <a:rPr lang="en-US" sz="3600" b="1" dirty="0">
                <a:ea typeface="ＭＳ Ｐゴシック" pitchFamily="-106" charset="-128"/>
                <a:cs typeface="ＭＳ Ｐゴシック" pitchFamily="-106" charset="-128"/>
              </a:rPr>
              <a:t>Moral Responsibility vs. Liability </a:t>
            </a:r>
            <a:endParaRPr lang="de-DE" sz="36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8</a:t>
            </a:fld>
            <a:endParaRPr lang="de-DE"/>
          </a:p>
        </p:txBody>
      </p:sp>
      <p:sp>
        <p:nvSpPr>
          <p:cNvPr id="2" name="TextBox 1"/>
          <p:cNvSpPr txBox="1"/>
          <p:nvPr/>
        </p:nvSpPr>
        <p:spPr>
          <a:xfrm>
            <a:off x="8344999" y="61174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20997030"/>
              </p:ext>
            </p:extLst>
          </p:nvPr>
        </p:nvGraphicFramePr>
        <p:xfrm>
          <a:off x="628613" y="1060977"/>
          <a:ext cx="10441463" cy="4574496"/>
        </p:xfrm>
        <a:graphic>
          <a:graphicData uri="http://schemas.openxmlformats.org/drawingml/2006/table">
            <a:tbl>
              <a:tblPr firstRow="1" bandRow="1">
                <a:tableStyleId>{5C22544A-7EE6-4342-B048-85BDC9FD1C3A}</a:tableStyleId>
              </a:tblPr>
              <a:tblGrid>
                <a:gridCol w="5032885">
                  <a:extLst>
                    <a:ext uri="{9D8B030D-6E8A-4147-A177-3AD203B41FA5}">
                      <a16:colId xmlns:a16="http://schemas.microsoft.com/office/drawing/2014/main" val="20000"/>
                    </a:ext>
                  </a:extLst>
                </a:gridCol>
                <a:gridCol w="5408578">
                  <a:extLst>
                    <a:ext uri="{9D8B030D-6E8A-4147-A177-3AD203B41FA5}">
                      <a16:colId xmlns:a16="http://schemas.microsoft.com/office/drawing/2014/main" val="20001"/>
                    </a:ext>
                  </a:extLst>
                </a:gridCol>
              </a:tblGrid>
              <a:tr h="604603">
                <a:tc>
                  <a:txBody>
                    <a:bodyPr/>
                    <a:lstStyle/>
                    <a:p>
                      <a:r>
                        <a:rPr lang="en-US" dirty="0"/>
                        <a:t>Moral</a:t>
                      </a:r>
                      <a:r>
                        <a:rPr lang="en-US" baseline="0" dirty="0"/>
                        <a:t> Responsibility</a:t>
                      </a:r>
                      <a:endParaRPr lang="en-US" dirty="0"/>
                    </a:p>
                  </a:txBody>
                  <a:tcPr/>
                </a:tc>
                <a:tc>
                  <a:txBody>
                    <a:bodyPr/>
                    <a:lstStyle/>
                    <a:p>
                      <a:r>
                        <a:rPr lang="en-US" dirty="0"/>
                        <a:t>Legal Liability</a:t>
                      </a:r>
                    </a:p>
                  </a:txBody>
                  <a:tcPr/>
                </a:tc>
                <a:extLst>
                  <a:ext uri="{0D108BD9-81ED-4DB2-BD59-A6C34878D82A}">
                    <a16:rowId xmlns:a16="http://schemas.microsoft.com/office/drawing/2014/main" val="10000"/>
                  </a:ext>
                </a:extLst>
              </a:tr>
              <a:tr h="1088285">
                <a:tc>
                  <a:txBody>
                    <a:bodyPr/>
                    <a:lstStyle/>
                    <a:p>
                      <a:r>
                        <a:rPr lang="en-US" dirty="0"/>
                        <a:t>Blameworthiness (wrong-doing, causality, foreseeability, freedom)</a:t>
                      </a:r>
                    </a:p>
                  </a:txBody>
                  <a:tcPr/>
                </a:tc>
                <a:tc>
                  <a:txBody>
                    <a:bodyPr/>
                    <a:lstStyle/>
                    <a:p>
                      <a:r>
                        <a:rPr lang="en-US" dirty="0"/>
                        <a:t>Based on conditions formulated in </a:t>
                      </a:r>
                      <a:r>
                        <a:rPr lang="en-US" b="1" dirty="0">
                          <a:solidFill>
                            <a:schemeClr val="accent1"/>
                          </a:solidFill>
                        </a:rPr>
                        <a:t>laws</a:t>
                      </a:r>
                    </a:p>
                  </a:txBody>
                  <a:tcPr/>
                </a:tc>
                <a:extLst>
                  <a:ext uri="{0D108BD9-81ED-4DB2-BD59-A6C34878D82A}">
                    <a16:rowId xmlns:a16="http://schemas.microsoft.com/office/drawing/2014/main" val="10001"/>
                  </a:ext>
                </a:extLst>
              </a:tr>
              <a:tr h="604603">
                <a:tc>
                  <a:txBody>
                    <a:bodyPr/>
                    <a:lstStyle/>
                    <a:p>
                      <a:r>
                        <a:rPr lang="en-US" dirty="0"/>
                        <a:t>Informally established</a:t>
                      </a:r>
                    </a:p>
                  </a:txBody>
                  <a:tcPr/>
                </a:tc>
                <a:tc>
                  <a:txBody>
                    <a:bodyPr/>
                    <a:lstStyle/>
                    <a:p>
                      <a:r>
                        <a:rPr lang="en-US" dirty="0"/>
                        <a:t>Formally established in court</a:t>
                      </a:r>
                    </a:p>
                  </a:txBody>
                  <a:tcPr/>
                </a:tc>
                <a:extLst>
                  <a:ext uri="{0D108BD9-81ED-4DB2-BD59-A6C34878D82A}">
                    <a16:rowId xmlns:a16="http://schemas.microsoft.com/office/drawing/2014/main" val="10002"/>
                  </a:ext>
                </a:extLst>
              </a:tr>
              <a:tr h="1088285">
                <a:tc>
                  <a:txBody>
                    <a:bodyPr/>
                    <a:lstStyle/>
                    <a:p>
                      <a:r>
                        <a:rPr lang="en-US" dirty="0"/>
                        <a:t>Not necessarily connected to punishment or compensation</a:t>
                      </a:r>
                    </a:p>
                  </a:txBody>
                  <a:tcPr/>
                </a:tc>
                <a:tc>
                  <a:txBody>
                    <a:bodyPr/>
                    <a:lstStyle/>
                    <a:p>
                      <a:r>
                        <a:rPr lang="en-US" dirty="0"/>
                        <a:t>Implies obligation</a:t>
                      </a:r>
                      <a:r>
                        <a:rPr lang="en-US" baseline="0" dirty="0"/>
                        <a:t> to pay a fine or to repay damages</a:t>
                      </a:r>
                      <a:endParaRPr lang="en-US" dirty="0"/>
                    </a:p>
                  </a:txBody>
                  <a:tcPr/>
                </a:tc>
                <a:extLst>
                  <a:ext uri="{0D108BD9-81ED-4DB2-BD59-A6C34878D82A}">
                    <a16:rowId xmlns:a16="http://schemas.microsoft.com/office/drawing/2014/main" val="10003"/>
                  </a:ext>
                </a:extLst>
              </a:tr>
              <a:tr h="1088285">
                <a:tc>
                  <a:txBody>
                    <a:bodyPr/>
                    <a:lstStyle/>
                    <a:p>
                      <a:r>
                        <a:rPr lang="en-US" dirty="0"/>
                        <a:t>Backward-looking and </a:t>
                      </a:r>
                      <a:r>
                        <a:rPr lang="en-US" b="1" dirty="0">
                          <a:solidFill>
                            <a:schemeClr val="accent1"/>
                          </a:solidFill>
                        </a:rPr>
                        <a:t>forward-looking</a:t>
                      </a:r>
                    </a:p>
                  </a:txBody>
                  <a:tcPr/>
                </a:tc>
                <a:tc>
                  <a:txBody>
                    <a:bodyPr/>
                    <a:lstStyle/>
                    <a:p>
                      <a:r>
                        <a:rPr lang="en-US" dirty="0"/>
                        <a:t>Only</a:t>
                      </a:r>
                      <a:r>
                        <a:rPr lang="en-US" baseline="0" dirty="0"/>
                        <a:t> b</a:t>
                      </a:r>
                      <a:r>
                        <a:rPr lang="en-US" dirty="0"/>
                        <a:t>ackward-looking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22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9292-F2A2-45CC-9607-C624B7AA2DAA}"/>
              </a:ext>
            </a:extLst>
          </p:cNvPr>
          <p:cNvSpPr>
            <a:spLocks noGrp="1"/>
          </p:cNvSpPr>
          <p:nvPr>
            <p:ph type="title"/>
          </p:nvPr>
        </p:nvSpPr>
        <p:spPr>
          <a:xfrm>
            <a:off x="478369" y="144001"/>
            <a:ext cx="9169401" cy="687272"/>
          </a:xfrm>
        </p:spPr>
        <p:txBody>
          <a:bodyPr/>
          <a:lstStyle/>
          <a:p>
            <a:r>
              <a:rPr lang="en-US" sz="3600" b="1" dirty="0">
                <a:ea typeface="ＭＳ Ｐゴシック" pitchFamily="-106" charset="-128"/>
              </a:rPr>
              <a:t>Regulation</a:t>
            </a:r>
          </a:p>
        </p:txBody>
      </p:sp>
      <p:sp>
        <p:nvSpPr>
          <p:cNvPr id="4" name="Rectangle 3">
            <a:extLst>
              <a:ext uri="{FF2B5EF4-FFF2-40B4-BE49-F238E27FC236}">
                <a16:creationId xmlns:a16="http://schemas.microsoft.com/office/drawing/2014/main" id="{A7361A73-36AE-4AD6-8744-8AC8BD37121F}"/>
              </a:ext>
            </a:extLst>
          </p:cNvPr>
          <p:cNvSpPr>
            <a:spLocks noGrp="1" noChangeArrowheads="1"/>
          </p:cNvSpPr>
          <p:nvPr>
            <p:ph idx="1"/>
          </p:nvPr>
        </p:nvSpPr>
        <p:spPr>
          <a:xfrm>
            <a:off x="477838" y="1212850"/>
            <a:ext cx="11474450" cy="2141538"/>
          </a:xfrm>
        </p:spPr>
        <p:txBody>
          <a:bodyPr>
            <a:normAutofit/>
          </a:bodyPr>
          <a:lstStyle/>
          <a:p>
            <a:pPr marL="0" indent="0">
              <a:buClr>
                <a:schemeClr val="accent1"/>
              </a:buClr>
              <a:buSzPct val="80000"/>
            </a:pPr>
            <a:r>
              <a:rPr lang="en-US" dirty="0">
                <a:ea typeface="ＭＳ Ｐゴシック" pitchFamily="-106" charset="-128"/>
                <a:cs typeface="ＭＳ Ｐゴシック" pitchFamily="-106" charset="-128"/>
              </a:rPr>
              <a:t>Other tools to deal with social consequences of technology: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Regulation</a:t>
            </a:r>
            <a:r>
              <a:rPr lang="en-US" dirty="0">
                <a:ea typeface="ＭＳ Ｐゴシック" pitchFamily="-106" charset="-128"/>
                <a:cs typeface="ＭＳ Ｐゴシック" pitchFamily="-106" charset="-128"/>
              </a:rPr>
              <a:t>: A legal tool that can forbid the development, production, or use of certain technological products, but more often it formulates a set of the boundary conditions for the design, production, and use of technologies.</a:t>
            </a:r>
            <a:endParaRPr lang="de-DE"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57684BA0-AC16-4986-A570-53F5BA5A941C}"/>
              </a:ext>
            </a:extLst>
          </p:cNvPr>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248163623"/>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208</TotalTime>
  <Words>3684</Words>
  <Application>Microsoft Office PowerPoint</Application>
  <PresentationFormat>Widescreen</PresentationFormat>
  <Paragraphs>312</Paragraphs>
  <Slides>26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.AppleSDGothicNeoI-Regular</vt:lpstr>
      <vt:lpstr>Arial</vt:lpstr>
      <vt:lpstr>Calibri</vt:lpstr>
      <vt:lpstr>Verdana</vt:lpstr>
      <vt:lpstr>Wingdings</vt:lpstr>
      <vt:lpstr>HPI PPT-Template</vt:lpstr>
      <vt:lpstr>Please  check-in</vt:lpstr>
      <vt:lpstr>Winter Term 21/22 Artificial Intelligence, Ethics &amp; Engineering  Lecture-3: Responsibilities &amp; Codes of Conduct</vt:lpstr>
      <vt:lpstr>Sources (Books)</vt:lpstr>
      <vt:lpstr>Responsibility</vt:lpstr>
      <vt:lpstr>Kind of Responsibilities</vt:lpstr>
      <vt:lpstr>Distribution of Responsibility</vt:lpstr>
      <vt:lpstr>Passive Responsibility</vt:lpstr>
      <vt:lpstr>Moral Responsibility vs. Liability </vt:lpstr>
      <vt:lpstr>Regulation</vt:lpstr>
      <vt:lpstr>Negligence vs. Strict Liability</vt:lpstr>
      <vt:lpstr>Product Liability and its Limits ...</vt:lpstr>
      <vt:lpstr>Active Responsibility</vt:lpstr>
      <vt:lpstr>Active Responsibility &amp; Engineering Ideals</vt:lpstr>
      <vt:lpstr>Active Responsibility: Engineers vs. Managers</vt:lpstr>
      <vt:lpstr>Active Responsibility: The Social Context</vt:lpstr>
      <vt:lpstr>Active Responsibility: Technology Assessment</vt:lpstr>
      <vt:lpstr>Active Responsibility: Whistle-Blowing</vt:lpstr>
      <vt:lpstr>Codes of Conduct</vt:lpstr>
      <vt:lpstr>Education and Licensing</vt:lpstr>
      <vt:lpstr>EU regulation [1][2] – Uses of AI</vt:lpstr>
      <vt:lpstr>EU regulation [1][2] – Robustness for High-Risk AI</vt:lpstr>
      <vt:lpstr>EU regulation [1][2] – Providers </vt:lpstr>
      <vt:lpstr>EU regulation [1][2] – Gaps?</vt:lpstr>
      <vt:lpstr>Informal Definition/Aspirations [R2AW 2021]</vt:lpstr>
      <vt:lpstr>Suggested Task for the Week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Lecture-4: Responsibilities &amp; Codes of Conduct</dc:title>
  <dc:creator>Christian Adriano</dc:creator>
  <cp:lastModifiedBy>Christian Adriano</cp:lastModifiedBy>
  <cp:revision>39</cp:revision>
  <dcterms:created xsi:type="dcterms:W3CDTF">2021-11-08T18:01:26Z</dcterms:created>
  <dcterms:modified xsi:type="dcterms:W3CDTF">2021-11-16T08:09:57Z</dcterms:modified>
</cp:coreProperties>
</file>