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72" r:id="rId4"/>
    <p:sldId id="261" r:id="rId5"/>
    <p:sldId id="287" r:id="rId6"/>
    <p:sldId id="280" r:id="rId7"/>
    <p:sldId id="368" r:id="rId8"/>
    <p:sldId id="271" r:id="rId9"/>
    <p:sldId id="370" r:id="rId10"/>
    <p:sldId id="371" r:id="rId11"/>
    <p:sldId id="372" r:id="rId12"/>
    <p:sldId id="298" r:id="rId13"/>
    <p:sldId id="373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70C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61" d="100"/>
          <a:sy n="61" d="100"/>
        </p:scale>
        <p:origin x="6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Christian.zoellner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ulationtrainingsystems.com/corporate/products/where-do-you-draw-the-line/" TargetMode="External"/><Relationship Id="rId2" Type="http://schemas.openxmlformats.org/officeDocument/2006/relationships/hyperlink" Target="https://www.moralmachine.net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usinessethicssimulation.com/" TargetMode="External"/><Relationship Id="rId4" Type="http://schemas.openxmlformats.org/officeDocument/2006/relationships/hyperlink" Target="https://delphi.allenai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ethicsengineering.slack.com/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chistian.adriano@hpi.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21/22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Artificial Intelligence, Ethics and Engineering</a:t>
            </a:r>
            <a:br>
              <a:rPr lang="en-US" sz="4900" b="1" dirty="0"/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6600" dirty="0">
                <a:ea typeface="ＭＳ Ｐゴシック" charset="-128"/>
              </a:rPr>
              <a:t>Christian Z</a:t>
            </a:r>
            <a:r>
              <a:rPr lang="de-DE" altLang="x-none" sz="6600" dirty="0" err="1">
                <a:ea typeface="ＭＳ Ｐゴシック" charset="-128"/>
              </a:rPr>
              <a:t>öllner</a:t>
            </a:r>
            <a:r>
              <a:rPr lang="en-US" altLang="x-none" sz="6600" dirty="0">
                <a:ea typeface="ＭＳ Ｐゴシック" charset="-128"/>
              </a:rPr>
              <a:t> (</a:t>
            </a:r>
            <a:r>
              <a:rPr lang="en-US" altLang="x-none" sz="6600" dirty="0">
                <a:ea typeface="ＭＳ Ｐゴシック" charset="-128"/>
                <a:hlinkClick r:id="rId5"/>
              </a:rPr>
              <a:t>Christian.zoellner@hpi.de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5B94-86BD-4DDA-B283-D7F00151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Judgements and Dilemmas (examples)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49A9-2AF9-41F6-A01B-5A86231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23372"/>
          </a:xfrm>
        </p:spPr>
        <p:txBody>
          <a:bodyPr/>
          <a:lstStyle/>
          <a:p>
            <a:pPr marL="285750" indent="-28575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How autonomous should a given AI-based system be?</a:t>
            </a:r>
          </a:p>
          <a:p>
            <a:pPr marL="527044" lvl="1" indent="-285750" fontAlgn="base"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Which tasks should be restricted to humans? </a:t>
            </a:r>
          </a:p>
          <a:p>
            <a:pPr marL="527044" lvl="1" indent="-285750" fontAlgn="base"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When not, under which conditions?</a:t>
            </a:r>
          </a:p>
          <a:p>
            <a:pPr marL="285750" indent="-28575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Which biases and mistakes made by autonomous agents are morally less acceptable?</a:t>
            </a:r>
          </a:p>
          <a:p>
            <a:pPr marL="527044" lvl="1" indent="-28575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For these mistakes, what are the possible mitigation actions? </a:t>
            </a:r>
          </a:p>
          <a:p>
            <a:pPr marL="527044" lvl="1" indent="-28575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How is blame and credit attributed?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when complex engineered system rely on multiple AI components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when humans and autonomous systems collaborate to achieve a common goal</a:t>
            </a:r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Are current judgements about autonomous agents atemporal or they might change?</a:t>
            </a:r>
          </a:p>
          <a:p>
            <a:pPr marL="527044" lvl="1" indent="-28575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If they change, who should decide about their acceptability?</a:t>
            </a:r>
          </a:p>
        </p:txBody>
      </p:sp>
    </p:spTree>
    <p:extLst>
      <p:ext uri="{BB962C8B-B14F-4D97-AF65-F5344CB8AC3E}">
        <p14:creationId xmlns:p14="http://schemas.microsoft.com/office/powerpoint/2010/main" val="385452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07E-4250-4F6B-B664-2BFBAC42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D413-5E8A-418A-86B3-73A1691E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71031"/>
            <a:ext cx="11473384" cy="553747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</a:pPr>
            <a:r>
              <a:rPr lang="en-US" sz="1870" b="1" i="0" u="none" strike="noStrike" dirty="0">
                <a:solidFill>
                  <a:srgbClr val="5A6065"/>
                </a:solidFill>
                <a:effectLst/>
                <a:latin typeface="+mj-lt"/>
              </a:rPr>
              <a:t>Software engineering techniques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R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equirements Engineering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A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nalysis &amp; Modeling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C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oding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V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erification &amp; Validation (testing)</a:t>
            </a: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sz="1870" b="0" i="0" u="none" strike="noStrike" dirty="0">
              <a:solidFill>
                <a:srgbClr val="5A6065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SzPct val="125000"/>
            </a:pPr>
            <a:r>
              <a:rPr lang="en-US" sz="1870" b="1" i="0" u="none" strike="noStrike" dirty="0">
                <a:solidFill>
                  <a:srgbClr val="5A6065"/>
                </a:solidFill>
                <a:effectLst/>
                <a:latin typeface="+mj-lt"/>
              </a:rPr>
              <a:t>Surveys 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Focus groups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Crowdsourcing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endParaRPr lang="en-US" sz="1870" b="0" i="0" u="none" strike="noStrike" dirty="0">
              <a:solidFill>
                <a:srgbClr val="5A6065"/>
              </a:solidFill>
              <a:effectLst/>
              <a:latin typeface="+mj-lt"/>
            </a:endParaRPr>
          </a:p>
          <a:p>
            <a:pPr marL="0" lvl="1" indent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None/>
            </a:pPr>
            <a:r>
              <a:rPr lang="en-US" sz="1870" b="1" dirty="0">
                <a:solidFill>
                  <a:srgbClr val="5A6065"/>
                </a:solidFill>
                <a:latin typeface="+mj-lt"/>
              </a:rPr>
              <a:t>Tools</a:t>
            </a:r>
            <a:endParaRPr lang="en-US" sz="1870" b="1" i="0" u="none" strike="noStrike" dirty="0">
              <a:solidFill>
                <a:srgbClr val="5A6065"/>
              </a:solidFill>
              <a:effectLst/>
              <a:latin typeface="+mj-lt"/>
            </a:endParaRP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P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rototyping</a:t>
            </a:r>
            <a:endParaRPr lang="en-US" sz="1870" dirty="0">
              <a:solidFill>
                <a:srgbClr val="5A6065"/>
              </a:solidFill>
              <a:latin typeface="+mj-lt"/>
            </a:endParaRP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G</a:t>
            </a:r>
            <a:r>
              <a:rPr lang="en-US" sz="1870" b="0" i="0" u="none" strike="noStrike" dirty="0">
                <a:solidFill>
                  <a:srgbClr val="5A6065"/>
                </a:solidFill>
                <a:effectLst/>
                <a:latin typeface="+mj-lt"/>
              </a:rPr>
              <a:t>oal-based argumentative techniques</a:t>
            </a:r>
          </a:p>
          <a:p>
            <a:pPr lvl="2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sz="1870" dirty="0">
                <a:solidFill>
                  <a:srgbClr val="5A6065"/>
                </a:solidFill>
                <a:latin typeface="+mj-lt"/>
              </a:rPr>
              <a:t>Ethics Simulators</a:t>
            </a:r>
            <a:endParaRPr lang="en-US" sz="1870" b="0" i="0" u="none" strike="noStrike" dirty="0">
              <a:solidFill>
                <a:srgbClr val="5A606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74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1" y="1225486"/>
            <a:ext cx="11648020" cy="2938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Simulators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Troley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case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https://www.moralmachine.net/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Board game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https://www.simulationtrainingsystems.com/corporate/products/where-do-you-draw-the-line/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Allen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Delphy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https://delphi.allenai.org/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DeepBlue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-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https://businessethicssimulation.com/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74406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tools</a:t>
            </a:r>
          </a:p>
        </p:txBody>
      </p:sp>
    </p:spTree>
    <p:extLst>
      <p:ext uri="{BB962C8B-B14F-4D97-AF65-F5344CB8AC3E}">
        <p14:creationId xmlns:p14="http://schemas.microsoft.com/office/powerpoint/2010/main" val="3578458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DF6F0F-B4DE-4C99-BF2E-255E111C1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104679"/>
          </a:xfrm>
        </p:spPr>
        <p:txBody>
          <a:bodyPr/>
          <a:lstStyle/>
          <a:p>
            <a:r>
              <a:rPr lang="en-US" dirty="0"/>
              <a:t>Prototype a simulator for ethical dilemmas</a:t>
            </a:r>
          </a:p>
          <a:p>
            <a:r>
              <a:rPr lang="en-US" dirty="0"/>
              <a:t>Analyze various aspects of an ethical dilemma using argumentative logic</a:t>
            </a:r>
          </a:p>
          <a:p>
            <a:r>
              <a:rPr lang="en-US" dirty="0"/>
              <a:t>Prototype a tool to validate ethical decisions using logic programming</a:t>
            </a:r>
          </a:p>
          <a:p>
            <a:r>
              <a:rPr lang="en-US" dirty="0"/>
              <a:t>Specify and design an architecture to act as </a:t>
            </a:r>
            <a:r>
              <a:rPr lang="en-US"/>
              <a:t>an ethics </a:t>
            </a:r>
            <a:r>
              <a:rPr lang="en-US" dirty="0"/>
              <a:t>supervisor</a:t>
            </a:r>
          </a:p>
          <a:p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A7EA7-19E9-4CDA-A2F0-E00828DD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Projects</a:t>
            </a:r>
          </a:p>
        </p:txBody>
      </p:sp>
    </p:spTree>
    <p:extLst>
      <p:ext uri="{BB962C8B-B14F-4D97-AF65-F5344CB8AC3E}">
        <p14:creationId xmlns:p14="http://schemas.microsoft.com/office/powerpoint/2010/main" val="36117036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695405"/>
          </a:xfrm>
        </p:spPr>
        <p:txBody>
          <a:bodyPr/>
          <a:lstStyle/>
          <a:p>
            <a:r>
              <a:rPr lang="en-US" dirty="0"/>
              <a:t>Weekly Hours: </a:t>
            </a:r>
            <a:r>
              <a:rPr lang="en-US" b="1" dirty="0"/>
              <a:t>4</a:t>
            </a:r>
          </a:p>
          <a:p>
            <a:r>
              <a:rPr lang="en-US" dirty="0"/>
              <a:t>Credit Points: </a:t>
            </a:r>
            <a:r>
              <a:rPr lang="en-US" b="1" dirty="0"/>
              <a:t>6</a:t>
            </a:r>
          </a:p>
          <a:p>
            <a:r>
              <a:rPr lang="en-US" dirty="0"/>
              <a:t>Teaching Form: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Seminar</a:t>
            </a:r>
          </a:p>
          <a:p>
            <a:r>
              <a:rPr lang="en-US" dirty="0"/>
              <a:t>Enrolment Type: </a:t>
            </a:r>
            <a:r>
              <a:rPr lang="en-US" b="1" dirty="0"/>
              <a:t>Compulsory Elective Module </a:t>
            </a:r>
            <a:r>
              <a:rPr lang="en-US" dirty="0"/>
              <a:t>(“</a:t>
            </a:r>
            <a:r>
              <a:rPr lang="en-US" dirty="0" err="1"/>
              <a:t>Wahlpflichtmodul</a:t>
            </a:r>
            <a:r>
              <a:rPr lang="en-US" dirty="0"/>
              <a:t>”)</a:t>
            </a:r>
          </a:p>
          <a:p>
            <a:r>
              <a:rPr lang="en-US" dirty="0"/>
              <a:t>Course Language: </a:t>
            </a:r>
            <a:r>
              <a:rPr lang="en-US" b="1" dirty="0"/>
              <a:t>English</a:t>
            </a:r>
          </a:p>
          <a:p>
            <a:r>
              <a:rPr lang="en-US" dirty="0"/>
              <a:t>Study Programs and Modules:</a:t>
            </a:r>
          </a:p>
          <a:p>
            <a:pPr lvl="1"/>
            <a:r>
              <a:rPr lang="en-US" sz="1600" b="1" dirty="0"/>
              <a:t>IT-Systems Engineering MA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„Software Architecture &amp; Modeling Technology“ (SAMT)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„Operating Systems &amp; Information Systems” (OSIS)</a:t>
            </a:r>
          </a:p>
          <a:p>
            <a:pPr lvl="1"/>
            <a:r>
              <a:rPr lang="de-DE" sz="1600" b="1" dirty="0"/>
              <a:t>Data Engineering MA </a:t>
            </a:r>
          </a:p>
          <a:p>
            <a:pPr lvl="1"/>
            <a:r>
              <a:rPr lang="en-US" sz="1600" b="1" dirty="0"/>
              <a:t>Digital Health MA</a:t>
            </a:r>
          </a:p>
          <a:p>
            <a:pPr lvl="2"/>
            <a:r>
              <a:rPr lang="en-US" sz="1600" dirty="0"/>
              <a:t>Specialization module(s): </a:t>
            </a:r>
            <a:r>
              <a:rPr lang="en-US" sz="1600" i="1" dirty="0"/>
              <a:t>„Acquisition, Processing and Analysis of Health Data“ (APAD)</a:t>
            </a:r>
            <a:endParaRPr lang="en-US" sz="16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dirty="0"/>
              <a:t>Enrollment deadline: </a:t>
            </a:r>
            <a:r>
              <a:rPr lang="en-US" b="1" dirty="0"/>
              <a:t>22.10.2021 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Cancellation deadline for enrollment: </a:t>
            </a:r>
            <a:r>
              <a:rPr lang="en-US" b="1" dirty="0"/>
              <a:t>30.01.2022</a:t>
            </a:r>
          </a:p>
          <a:p>
            <a:pPr lvl="1"/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02.11.2021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 dirty="0"/>
              <a:t>Presentations will be at the lecture room and the participants will be able to join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68472"/>
              </p:ext>
            </p:extLst>
          </p:nvPr>
        </p:nvGraphicFramePr>
        <p:xfrm>
          <a:off x="263237" y="1022061"/>
          <a:ext cx="110905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https://aiethicsengineering.slack.com</a:t>
                      </a: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4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(preferred)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dirty="0"/>
              <a:t>1- State-of-art 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5 well-selected papers per person</a:t>
            </a:r>
          </a:p>
          <a:p>
            <a:endParaRPr lang="en-US" dirty="0"/>
          </a:p>
          <a:p>
            <a:r>
              <a:rPr lang="en-US" dirty="0"/>
              <a:t>2-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 (ideally before New Years break)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524656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December</a:t>
            </a:r>
          </a:p>
          <a:p>
            <a:pPr lvl="1"/>
            <a:r>
              <a:rPr lang="en-US" sz="1600" dirty="0"/>
              <a:t>Two lectures per week (Tuesday 9:15 and Wednesday 17:00)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 (either Tuesday 9:15 or Wednesday 17:00)</a:t>
            </a:r>
          </a:p>
          <a:p>
            <a:pPr lvl="1"/>
            <a:endParaRPr lang="en-US" sz="1600" dirty="0"/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January or February 2022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one week after the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Road Map (2/2) Topics of Lectures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97835-189F-4BA8-8BEB-296914610F0F}"/>
              </a:ext>
            </a:extLst>
          </p:cNvPr>
          <p:cNvSpPr/>
          <p:nvPr/>
        </p:nvSpPr>
        <p:spPr bwMode="gray">
          <a:xfrm>
            <a:off x="116550" y="909131"/>
            <a:ext cx="12075450" cy="798949"/>
          </a:xfrm>
          <a:prstGeom prst="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116550" y="906114"/>
            <a:ext cx="6565604" cy="558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Intro and Course 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Responsible AI (Fairness, Explainability, Trustworthiness)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Ethics Foundations (Normative Ethics and Normative Argumentation, Ethical Questions in the Design of Technology and their Risks)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Regulations and Governance (IEEE Ethically Aligned Design, EU regulation, Governance)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Experimental Methods for Ethical AI (Simulators, Experimental philosophy)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Requirements Engineering for Ethical AI (feature engineering, specification for fairness, human-in-the-loop)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Validation &amp; Verification Ethical AI (testing, algorithm recourse, model comparison, risks, AI Alignment)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Implementing Ethical AI (logic programming, argumentative methods, safety methods)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9FC556-2B9B-4D36-BEF0-31EB02D6094F}"/>
              </a:ext>
            </a:extLst>
          </p:cNvPr>
          <p:cNvSpPr/>
          <p:nvPr/>
        </p:nvSpPr>
        <p:spPr bwMode="gray">
          <a:xfrm>
            <a:off x="116550" y="1760855"/>
            <a:ext cx="12075450" cy="1796149"/>
          </a:xfrm>
          <a:prstGeom prst="rect">
            <a:avLst/>
          </a:prstGeom>
          <a:solidFill>
            <a:schemeClr val="accent3">
              <a:lumMod val="60000"/>
              <a:lumOff val="40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0114A6-D2F2-4E2F-B3B4-2BBD6DC5357F}"/>
              </a:ext>
            </a:extLst>
          </p:cNvPr>
          <p:cNvSpPr/>
          <p:nvPr/>
        </p:nvSpPr>
        <p:spPr bwMode="gray">
          <a:xfrm>
            <a:off x="116550" y="3609779"/>
            <a:ext cx="12075450" cy="1365974"/>
          </a:xfrm>
          <a:prstGeom prst="rect">
            <a:avLst/>
          </a:prstGeom>
          <a:solidFill>
            <a:schemeClr val="accent4">
              <a:lumMod val="75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98B956-4C8A-444C-BBE6-02565B914777}"/>
              </a:ext>
            </a:extLst>
          </p:cNvPr>
          <p:cNvSpPr/>
          <p:nvPr/>
        </p:nvSpPr>
        <p:spPr bwMode="gray">
          <a:xfrm>
            <a:off x="116550" y="5028527"/>
            <a:ext cx="12075450" cy="1365974"/>
          </a:xfrm>
          <a:prstGeom prst="rect">
            <a:avLst/>
          </a:prstGeom>
          <a:solidFill>
            <a:srgbClr val="00B050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7602122" y="1004149"/>
            <a:ext cx="3722370" cy="1006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Overview and Team Building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7597089" y="2135988"/>
            <a:ext cx="3360080" cy="978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Ethics theory, laws, and best practices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7527422" y="5342642"/>
            <a:ext cx="3977496" cy="11460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Methods and Models to build Ethical AI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D25E4-9E20-4D23-816F-0104578FA615}"/>
              </a:ext>
            </a:extLst>
          </p:cNvPr>
          <p:cNvSpPr txBox="1"/>
          <p:nvPr/>
        </p:nvSpPr>
        <p:spPr bwMode="gray">
          <a:xfrm>
            <a:off x="7597089" y="3773252"/>
            <a:ext cx="3977496" cy="9465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Methods for the elicitation of Ethical AI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5605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5246564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pPr marL="0" indent="0">
              <a:buNone/>
            </a:pPr>
            <a:r>
              <a:rPr lang="en-US" b="1" dirty="0"/>
              <a:t>Project Execution: </a:t>
            </a:r>
            <a:r>
              <a:rPr lang="en-US" b="1" dirty="0">
                <a:solidFill>
                  <a:schemeClr val="accent1"/>
                </a:solidFill>
              </a:rPr>
              <a:t>[60% of final grade]</a:t>
            </a:r>
            <a:endParaRPr lang="en-US" b="1" dirty="0"/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[30%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6 to 10 pages ACM Format per team</a:t>
            </a:r>
          </a:p>
          <a:p>
            <a:pPr lvl="1"/>
            <a:r>
              <a:rPr lang="en-US" sz="1600" dirty="0"/>
              <a:t>Some parts must be attributable to each individual author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[10%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4972-11D2-4F36-95D2-B53C3A05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8506-EC27-4A30-9F2A-37DEE189E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74668"/>
          </a:xfrm>
        </p:spPr>
        <p:txBody>
          <a:bodyPr/>
          <a:lstStyle/>
          <a:p>
            <a:pPr marL="342900" indent="-34290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Lethal Weapons</a:t>
            </a:r>
          </a:p>
          <a:p>
            <a:pPr marL="342900" indent="-342900" rtl="0" fontAlgn="base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Driving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Operation (assembly lines, mining, farming)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Recommender Systems (shopping, dating)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Identification Systems (security, vigilance, medical diagnostics)</a:t>
            </a:r>
          </a:p>
          <a:p>
            <a:pPr marL="342900" indent="-34290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rtl="0" fontAlgn="base">
              <a:spcBef>
                <a:spcPts val="0"/>
              </a:spcBef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Autonomous Support Administrative Decisions (justice, granting parole)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35167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1046</Words>
  <Application>Microsoft Office PowerPoint</Application>
  <PresentationFormat>Widescreen</PresentationFormat>
  <Paragraphs>165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HPI PPT-Template</vt:lpstr>
      <vt:lpstr>Winter Term 21/22  Artificial Intelligence, Ethics and Engineering  Org &amp; Introduction</vt:lpstr>
      <vt:lpstr>Key Facts</vt:lpstr>
      <vt:lpstr>Dates</vt:lpstr>
      <vt:lpstr>Communicantion Plan</vt:lpstr>
      <vt:lpstr>Project Proposal</vt:lpstr>
      <vt:lpstr>Roadmap (1/2)</vt:lpstr>
      <vt:lpstr>Road Map (2/2) Topics of Lectures</vt:lpstr>
      <vt:lpstr>Seminar Work, Deliverables and Grading</vt:lpstr>
      <vt:lpstr>Suggested Domains</vt:lpstr>
      <vt:lpstr>Ethical Judgements and Dilemmas (examples) </vt:lpstr>
      <vt:lpstr>Techniques</vt:lpstr>
      <vt:lpstr>Some tools</vt:lpstr>
      <vt:lpstr>Examples of Projects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84</cp:revision>
  <dcterms:created xsi:type="dcterms:W3CDTF">2020-04-21T18:34:08Z</dcterms:created>
  <dcterms:modified xsi:type="dcterms:W3CDTF">2021-11-02T07:57:02Z</dcterms:modified>
</cp:coreProperties>
</file>