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D6E5F9"/>
          </a:solidFill>
        </a:fill>
      </a:tcStyle>
    </a:wholeTbl>
    <a:band2H>
      <a:tcTxStyle/>
      <a:tcStyle>
        <a:tcBdr/>
        <a:fill>
          <a:solidFill>
            <a:srgbClr val="ECF2FC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E2CECD"/>
          </a:solidFill>
        </a:fill>
      </a:tcStyle>
    </a:wholeTbl>
    <a:band2H>
      <a:tcTxStyle/>
      <a:tcStyle>
        <a:tcBdr/>
        <a:fill>
          <a:solidFill>
            <a:srgbClr val="F1E8E8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>
              <a:lumOff val="44000"/>
            </a:schemeClr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chemeClr val="accent3">
          <a:lumOff val="44000"/>
        </a:schemeClr>
      </a:tcTxStyle>
      <a:tcStyle>
        <a:tcBdr>
          <a:lef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3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chemeClr val="accent3">
              <a:lumOff val="44000"/>
            </a:schemeClr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46"/>
    <p:restoredTop sz="94720"/>
  </p:normalViewPr>
  <p:slideViewPr>
    <p:cSldViewPr snapToGrid="0">
      <p:cViewPr varScale="1">
        <p:scale>
          <a:sx n="215" d="100"/>
          <a:sy n="215" d="100"/>
        </p:scale>
        <p:origin x="10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2" name="Shape 9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400"/>
              </a:spcBef>
              <a:buSzTx/>
              <a:buNone/>
              <a:defRPr sz="1800"/>
            </a:lvl1pPr>
            <a:lvl2pPr marL="0" indent="342900" algn="ctr">
              <a:spcBef>
                <a:spcPts val="400"/>
              </a:spcBef>
              <a:buSzTx/>
              <a:buNone/>
              <a:defRPr sz="1800"/>
            </a:lvl2pPr>
            <a:lvl3pPr marL="0" indent="685800" algn="ctr">
              <a:spcBef>
                <a:spcPts val="400"/>
              </a:spcBef>
              <a:buSzTx/>
              <a:buNone/>
              <a:defRPr sz="1800"/>
            </a:lvl3pPr>
            <a:lvl4pPr marL="0" indent="1028700" algn="ctr">
              <a:spcBef>
                <a:spcPts val="400"/>
              </a:spcBef>
              <a:buSzTx/>
              <a:buNone/>
              <a:defRPr sz="1800"/>
            </a:lvl4pPr>
            <a:lvl5pPr marL="0" indent="1371600" algn="ctr">
              <a:spcBef>
                <a:spcPts val="400"/>
              </a:spcBef>
              <a:buSzTx/>
              <a:buNone/>
              <a:defRPr sz="1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01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1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01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1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t>Title Text</a:t>
            </a:r>
          </a:p>
        </p:txBody>
      </p:sp>
      <p:sp>
        <p:nvSpPr>
          <p:cNvPr id="3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1" cy="150018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400"/>
              </a:spcBef>
              <a:buSzTx/>
              <a:buNone/>
              <a:defRPr sz="1800">
                <a:solidFill>
                  <a:srgbClr val="888888"/>
                </a:solidFill>
              </a:defRPr>
            </a:lvl1pPr>
            <a:lvl2pPr marL="0" indent="342900">
              <a:spcBef>
                <a:spcPts val="400"/>
              </a:spcBef>
              <a:buSzTx/>
              <a:buNone/>
              <a:defRPr sz="1800">
                <a:solidFill>
                  <a:srgbClr val="888888"/>
                </a:solidFill>
              </a:defRPr>
            </a:lvl2pPr>
            <a:lvl3pPr marL="0" indent="685800">
              <a:spcBef>
                <a:spcPts val="400"/>
              </a:spcBef>
              <a:buSzTx/>
              <a:buNone/>
              <a:defRPr sz="1800">
                <a:solidFill>
                  <a:srgbClr val="888888"/>
                </a:solidFill>
              </a:defRPr>
            </a:lvl3pPr>
            <a:lvl4pPr marL="0" indent="1028700">
              <a:spcBef>
                <a:spcPts val="400"/>
              </a:spcBef>
              <a:buSzTx/>
              <a:buNone/>
              <a:defRPr sz="1800">
                <a:solidFill>
                  <a:srgbClr val="888888"/>
                </a:solidFill>
              </a:defRPr>
            </a:lvl4pPr>
            <a:lvl5pPr marL="0" indent="1371600">
              <a:spcBef>
                <a:spcPts val="400"/>
              </a:spcBef>
              <a:buSzTx/>
              <a:buNone/>
              <a:defRPr sz="18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01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609600" y="1600200"/>
            <a:ext cx="5376672" cy="4525963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01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None/>
              <a:defRPr sz="1800" b="1"/>
            </a:lvl1pPr>
            <a:lvl2pPr marL="0" indent="342900">
              <a:spcBef>
                <a:spcPts val="400"/>
              </a:spcBef>
              <a:buSzTx/>
              <a:buNone/>
              <a:defRPr sz="1800" b="1"/>
            </a:lvl2pPr>
            <a:lvl3pPr marL="0" indent="685800">
              <a:spcBef>
                <a:spcPts val="400"/>
              </a:spcBef>
              <a:buSzTx/>
              <a:buNone/>
              <a:defRPr sz="1800" b="1"/>
            </a:lvl3pPr>
            <a:lvl4pPr marL="0" indent="1028700">
              <a:spcBef>
                <a:spcPts val="400"/>
              </a:spcBef>
              <a:buSzTx/>
              <a:buNone/>
              <a:defRPr sz="1800" b="1"/>
            </a:lvl4pPr>
            <a:lvl5pPr marL="0" indent="1371600">
              <a:spcBef>
                <a:spcPts val="400"/>
              </a:spcBef>
              <a:buSzTx/>
              <a:buNone/>
              <a:defRPr sz="18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400"/>
              </a:spcBef>
              <a:buSzTx/>
              <a:buNone/>
              <a:defRPr sz="1800" b="1"/>
            </a:pPr>
            <a:endParaRPr/>
          </a:p>
        </p:txBody>
      </p:sp>
      <p:sp>
        <p:nvSpPr>
          <p:cNvPr id="50" name="01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8" name="01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01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73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spcBef>
                <a:spcPts val="500"/>
              </a:spcBef>
              <a:defRPr sz="2400"/>
            </a:lvl1pPr>
            <a:lvl2pPr>
              <a:spcBef>
                <a:spcPts val="500"/>
              </a:spcBef>
              <a:defRPr sz="2400"/>
            </a:lvl2pPr>
            <a:lvl3pPr>
              <a:spcBef>
                <a:spcPts val="500"/>
              </a:spcBef>
              <a:defRPr sz="2400"/>
            </a:lvl3pPr>
            <a:lvl4pPr>
              <a:spcBef>
                <a:spcPts val="500"/>
              </a:spcBef>
              <a:defRPr sz="2400"/>
            </a:lvl4pPr>
            <a:lvl5pPr>
              <a:spcBef>
                <a:spcPts val="500"/>
              </a:spcBef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200"/>
              </a:spcBef>
              <a:buSzTx/>
              <a:buNone/>
              <a:defRPr sz="1200"/>
            </a:pPr>
            <a:endParaRPr/>
          </a:p>
        </p:txBody>
      </p:sp>
      <p:sp>
        <p:nvSpPr>
          <p:cNvPr id="75" name="01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2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200"/>
              </a:spcBef>
              <a:buSzTx/>
              <a:buNone/>
              <a:defRPr sz="1200"/>
            </a:lvl1pPr>
            <a:lvl2pPr marL="0" indent="342900">
              <a:spcBef>
                <a:spcPts val="200"/>
              </a:spcBef>
              <a:buSzTx/>
              <a:buNone/>
              <a:defRPr sz="1200"/>
            </a:lvl2pPr>
            <a:lvl3pPr marL="0" indent="685800">
              <a:spcBef>
                <a:spcPts val="200"/>
              </a:spcBef>
              <a:buSzTx/>
              <a:buNone/>
              <a:defRPr sz="1200"/>
            </a:lvl3pPr>
            <a:lvl4pPr marL="0" indent="1028700">
              <a:spcBef>
                <a:spcPts val="200"/>
              </a:spcBef>
              <a:buSzTx/>
              <a:buNone/>
              <a:defRPr sz="1200"/>
            </a:lvl4pPr>
            <a:lvl5pPr marL="0" indent="1371600">
              <a:spcBef>
                <a:spcPts val="200"/>
              </a:spcBef>
              <a:buSzTx/>
              <a:buNone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01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Off val="4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01"/>
          <p:cNvSpPr txBox="1">
            <a:spLocks noGrp="1"/>
          </p:cNvSpPr>
          <p:nvPr>
            <p:ph type="sldNum" sz="quarter" idx="2"/>
          </p:nvPr>
        </p:nvSpPr>
        <p:spPr>
          <a:xfrm>
            <a:off x="11280492" y="6245225"/>
            <a:ext cx="301909" cy="288824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 algn="r">
              <a:defRPr sz="1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–"/>
        <a:tabLst/>
        <a:defRPr sz="32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–"/>
        <a:tabLst/>
        <a:defRPr sz="32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»"/>
        <a:tabLst/>
        <a:defRPr sz="32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»"/>
        <a:tabLst/>
        <a:defRPr sz="32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»"/>
        <a:tabLst/>
        <a:defRPr sz="32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»"/>
        <a:tabLst/>
        <a:defRPr sz="32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Tx/>
        <a:buChar char="»"/>
        <a:tabLst/>
        <a:defRPr sz="32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Footer Placeholder 5"/>
          <p:cNvSpPr txBox="1"/>
          <p:nvPr/>
        </p:nvSpPr>
        <p:spPr>
          <a:xfrm>
            <a:off x="4211320" y="6245225"/>
            <a:ext cx="3769360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1400"/>
            </a:lvl1pPr>
          </a:lstStyle>
          <a:p>
            <a:r>
              <a:t>Robert Richter</a:t>
            </a:r>
          </a:p>
        </p:txBody>
      </p:sp>
      <p:sp>
        <p:nvSpPr>
          <p:cNvPr id="95" name="Titel 1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Project #2</a:t>
            </a:r>
          </a:p>
        </p:txBody>
      </p:sp>
      <p:sp>
        <p:nvSpPr>
          <p:cNvPr id="96" name="Untertitel 2"/>
          <p:cNvSpPr txBox="1">
            <a:spLocks noGrp="1"/>
          </p:cNvSpPr>
          <p:nvPr>
            <p:ph type="subTitle" sz="quarter" idx="1"/>
          </p:nvPr>
        </p:nvSpPr>
        <p:spPr>
          <a:xfrm>
            <a:off x="1524000" y="3602037"/>
            <a:ext cx="9144000" cy="1655762"/>
          </a:xfrm>
          <a:prstGeom prst="rect">
            <a:avLst/>
          </a:prstGeom>
        </p:spPr>
        <p:txBody>
          <a:bodyPr/>
          <a:lstStyle/>
          <a:p>
            <a:r>
              <a:t>Robert Richter</a:t>
            </a:r>
          </a:p>
        </p:txBody>
      </p:sp>
      <p:sp>
        <p:nvSpPr>
          <p:cNvPr id="97" name="Date Placeholder 3"/>
          <p:cNvSpPr txBox="1"/>
          <p:nvPr/>
        </p:nvSpPr>
        <p:spPr>
          <a:xfrm>
            <a:off x="655319" y="6245225"/>
            <a:ext cx="2753362" cy="288824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>
              <a:defRPr sz="1400"/>
            </a:pPr>
            <a:endParaRPr/>
          </a:p>
        </p:txBody>
      </p:sp>
      <p:sp>
        <p:nvSpPr>
          <p:cNvPr id="98" name="Slide Number Placeholder 4"/>
          <p:cNvSpPr txBox="1">
            <a:spLocks noGrp="1"/>
          </p:cNvSpPr>
          <p:nvPr>
            <p:ph type="sldNum" sz="quarter" idx="2"/>
          </p:nvPr>
        </p:nvSpPr>
        <p:spPr>
          <a:xfrm>
            <a:off x="11379376" y="6245225"/>
            <a:ext cx="203025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1</a:t>
            </a:fld>
            <a:endParaRPr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Footer Placeholder 4"/>
          <p:cNvSpPr txBox="1"/>
          <p:nvPr/>
        </p:nvSpPr>
        <p:spPr>
          <a:xfrm>
            <a:off x="4211320" y="6245225"/>
            <a:ext cx="3769360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1400"/>
            </a:lvl1pPr>
          </a:lstStyle>
          <a:p>
            <a:r>
              <a:t>Robert Richter</a:t>
            </a:r>
          </a:p>
        </p:txBody>
      </p:sp>
      <p:sp>
        <p:nvSpPr>
          <p:cNvPr id="195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Part 2: Merge Explanations</a:t>
            </a:r>
          </a:p>
        </p:txBody>
      </p:sp>
      <p:sp>
        <p:nvSpPr>
          <p:cNvPr id="196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603250" y="1593850"/>
            <a:ext cx="10972800" cy="4525963"/>
          </a:xfrm>
          <a:prstGeom prst="rect">
            <a:avLst/>
          </a:prstGeom>
        </p:spPr>
        <p:txBody>
          <a:bodyPr/>
          <a:lstStyle/>
          <a:p>
            <a:r>
              <a:t>Model: GPT4o (via OpenAI API)</a:t>
            </a:r>
          </a:p>
          <a:p>
            <a:r>
              <a:t>Approach #1: Only use Test Set (answers predicted to be corrected)</a:t>
            </a:r>
          </a:p>
          <a:p>
            <a:pPr marL="742950" lvl="1" indent="-285750">
              <a:spcBef>
                <a:spcPts val="600"/>
              </a:spcBef>
              <a:defRPr sz="2800"/>
            </a:pPr>
            <a:r>
              <a:t>Answers like “I cannot give a conclusive answer without looking at the code” </a:t>
            </a:r>
            <a:r>
              <a:rPr sz="1400"/>
              <a:t>(but that would be too easy, wouldn’t it?)</a:t>
            </a:r>
          </a:p>
          <a:p>
            <a:pPr marL="742950" lvl="1" indent="-285750">
              <a:spcBef>
                <a:spcPts val="600"/>
              </a:spcBef>
              <a:defRPr sz="2800"/>
            </a:pPr>
            <a:r>
              <a:t>Also, we don’t know whether we predicted correctly</a:t>
            </a:r>
          </a:p>
          <a:p>
            <a:pPr marL="742950" lvl="1" indent="-285750">
              <a:spcBef>
                <a:spcPts val="600"/>
              </a:spcBef>
              <a:defRPr sz="2800"/>
            </a:pPr>
            <a:r>
              <a:t>Improvements: Adding more context, target groups, handing over code files </a:t>
            </a:r>
          </a:p>
        </p:txBody>
      </p:sp>
      <p:sp>
        <p:nvSpPr>
          <p:cNvPr id="197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11280492" y="6245225"/>
            <a:ext cx="301909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10</a:t>
            </a:fld>
            <a:endParaRPr/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Footer Placeholder 4"/>
          <p:cNvSpPr txBox="1"/>
          <p:nvPr/>
        </p:nvSpPr>
        <p:spPr>
          <a:xfrm>
            <a:off x="4211320" y="6245225"/>
            <a:ext cx="3769360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1400"/>
            </a:lvl1pPr>
          </a:lstStyle>
          <a:p>
            <a:r>
              <a:t>Robert Richter</a:t>
            </a:r>
          </a:p>
        </p:txBody>
      </p:sp>
      <p:sp>
        <p:nvSpPr>
          <p:cNvPr id="200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Part 2: Merge Explanations</a:t>
            </a:r>
          </a:p>
        </p:txBody>
      </p:sp>
      <p:sp>
        <p:nvSpPr>
          <p:cNvPr id="201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/>
          <a:lstStyle/>
          <a:p>
            <a:r>
              <a:rPr dirty="0"/>
              <a:t>Approach #2: Use the whole dataset with the ground truth</a:t>
            </a:r>
          </a:p>
          <a:p>
            <a:pPr marL="742950" lvl="1" indent="-285750">
              <a:spcBef>
                <a:spcPts val="600"/>
              </a:spcBef>
              <a:defRPr sz="2800"/>
            </a:pPr>
            <a:r>
              <a:rPr dirty="0"/>
              <a:t>GPT-4o: 0.05 $, 56.51s</a:t>
            </a:r>
          </a:p>
          <a:p>
            <a:pPr marL="742950" lvl="1" indent="-285750">
              <a:spcBef>
                <a:spcPts val="600"/>
              </a:spcBef>
              <a:defRPr sz="2800"/>
            </a:pPr>
            <a:r>
              <a:rPr dirty="0"/>
              <a:t>GPT-4o-mini: 0.003 $, 88.43s</a:t>
            </a:r>
          </a:p>
          <a:p>
            <a:pPr marL="742950" lvl="1" indent="-285750">
              <a:spcBef>
                <a:spcPts val="600"/>
              </a:spcBef>
              <a:defRPr sz="2800"/>
            </a:pPr>
            <a:endParaRPr dirty="0"/>
          </a:p>
          <a:p>
            <a:pPr marL="742950" lvl="1" indent="-285750">
              <a:spcBef>
                <a:spcPts val="600"/>
              </a:spcBef>
              <a:defRPr sz="2800"/>
            </a:pPr>
            <a:r>
              <a:rPr dirty="0"/>
              <a:t>But results were really nice!</a:t>
            </a:r>
            <a:endParaRPr lang="en-US" dirty="0"/>
          </a:p>
          <a:p>
            <a:pPr marL="742950" lvl="1" indent="-285750">
              <a:spcBef>
                <a:spcPts val="600"/>
              </a:spcBef>
              <a:defRPr sz="2800"/>
            </a:pPr>
            <a:endParaRPr dirty="0"/>
          </a:p>
        </p:txBody>
      </p:sp>
      <p:sp>
        <p:nvSpPr>
          <p:cNvPr id="202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11293688" y="6245225"/>
            <a:ext cx="288713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11</a:t>
            </a:fld>
            <a:endParaRPr/>
          </a:p>
        </p:txBody>
      </p:sp>
      <p:sp>
        <p:nvSpPr>
          <p:cNvPr id="203" name="Text Box 6"/>
          <p:cNvSpPr txBox="1"/>
          <p:nvPr/>
        </p:nvSpPr>
        <p:spPr>
          <a:xfrm>
            <a:off x="760094" y="4578350"/>
            <a:ext cx="10822307" cy="1653540"/>
          </a:xfrm>
          <a:prstGeom prst="rect">
            <a:avLst/>
          </a:prstGeom>
          <a:solidFill>
            <a:srgbClr val="80808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1400">
                <a:solidFill>
                  <a:schemeClr val="accent3">
                    <a:lumOff val="44000"/>
                  </a:schemeClr>
                </a:solidFill>
                <a:latin typeface="Academy Engraved LET Plain:1.0"/>
                <a:ea typeface="Academy Engraved LET Plain:1.0"/>
                <a:cs typeface="Academy Engraved LET Plain:1.0"/>
                <a:sym typeface="Academy Engraved LET Plain:1.0"/>
              </a:defRPr>
            </a:lvl1pPr>
          </a:lstStyle>
          <a:p>
            <a:r>
              <a:rPr dirty="0"/>
              <a:t>The issue arises from a check on line 279 of the code which incorrectly restricts the `</a:t>
            </a:r>
            <a:r>
              <a:rPr dirty="0" err="1"/>
              <a:t>minutesOffset</a:t>
            </a:r>
            <a:r>
              <a:rPr dirty="0"/>
              <a:t>` parameter to values between 0 and 59. This restriction is inconsistent with the comments and documentation that indicate `</a:t>
            </a:r>
            <a:r>
              <a:rPr dirty="0" err="1"/>
              <a:t>minutesOffset</a:t>
            </a:r>
            <a:r>
              <a:rPr dirty="0"/>
              <a:t>` can be negative, up to -59, starting from version 2.3. The problem occurs because the check (`if (</a:t>
            </a:r>
            <a:r>
              <a:rPr dirty="0" err="1"/>
              <a:t>minutesOffset</a:t>
            </a:r>
            <a:r>
              <a:rPr dirty="0"/>
              <a:t> &lt; 0 || </a:t>
            </a:r>
            <a:r>
              <a:rPr dirty="0" err="1"/>
              <a:t>minutesOffset</a:t>
            </a:r>
            <a:r>
              <a:rPr dirty="0"/>
              <a:t> &gt; 59)`) throws an `</a:t>
            </a:r>
            <a:r>
              <a:rPr dirty="0" err="1"/>
              <a:t>IllegalArgumentException</a:t>
            </a:r>
            <a:r>
              <a:rPr dirty="0"/>
              <a:t>` for negative values such as -15, as set by `</a:t>
            </a:r>
            <a:r>
              <a:rPr dirty="0" err="1"/>
              <a:t>DateTimeZone.forOffsetHoursMinutes</a:t>
            </a:r>
            <a:r>
              <a:rPr dirty="0"/>
              <a:t>(-2, -15)`. To fix the issue, the check on line 279 should be updated to allow negative values by changing the condition to `if (</a:t>
            </a:r>
            <a:r>
              <a:rPr dirty="0" err="1"/>
              <a:t>minutesOffset</a:t>
            </a:r>
            <a:r>
              <a:rPr dirty="0"/>
              <a:t> &lt; -59 || </a:t>
            </a:r>
            <a:r>
              <a:rPr dirty="0" err="1"/>
              <a:t>minutesOffset</a:t>
            </a:r>
            <a:r>
              <a:rPr dirty="0"/>
              <a:t> &gt; 59)`. This aligns with the documented behavior and allows the code to progress correctly without throwing an exception for valid negative minute offsets.',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Footer Placeholder 7"/>
          <p:cNvSpPr txBox="1"/>
          <p:nvPr/>
        </p:nvSpPr>
        <p:spPr>
          <a:xfrm>
            <a:off x="4211320" y="6245225"/>
            <a:ext cx="3769360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1400"/>
            </a:lvl1pPr>
          </a:lstStyle>
          <a:p>
            <a:r>
              <a:t>Robert Richter</a:t>
            </a:r>
          </a:p>
        </p:txBody>
      </p:sp>
      <p:sp>
        <p:nvSpPr>
          <p:cNvPr id="206" name="Title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Appendix</a:t>
            </a:r>
          </a:p>
        </p:txBody>
      </p:sp>
      <p:sp>
        <p:nvSpPr>
          <p:cNvPr id="207" name="Text Placeholder 4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08" name="Slide Number Placeholder 6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12</a:t>
            </a:fld>
            <a:endParaRPr/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Footer Placeholder 14"/>
          <p:cNvSpPr txBox="1"/>
          <p:nvPr/>
        </p:nvSpPr>
        <p:spPr>
          <a:xfrm>
            <a:off x="4211320" y="6245225"/>
            <a:ext cx="3769360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1400"/>
            </a:lvl1pPr>
          </a:lstStyle>
          <a:p>
            <a:r>
              <a:t>Robert Richter</a:t>
            </a:r>
          </a:p>
        </p:txBody>
      </p:sp>
      <p:sp>
        <p:nvSpPr>
          <p:cNvPr id="211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6102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t>Appendix 1: Adding QuestionID and AnswerID</a:t>
            </a:r>
          </a:p>
        </p:txBody>
      </p:sp>
      <p:pic>
        <p:nvPicPr>
          <p:cNvPr id="212" name="Picture 3" descr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014" y="975360"/>
            <a:ext cx="1790066" cy="2849880"/>
          </a:xfrm>
          <a:prstGeom prst="rect">
            <a:avLst/>
          </a:prstGeom>
          <a:ln w="12700">
            <a:miter lim="400000"/>
          </a:ln>
        </p:spPr>
      </p:pic>
      <p:pic>
        <p:nvPicPr>
          <p:cNvPr id="213" name="Picture 4" descr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825240"/>
            <a:ext cx="3256280" cy="1203961"/>
          </a:xfrm>
          <a:prstGeom prst="rect">
            <a:avLst/>
          </a:prstGeom>
          <a:ln w="12700">
            <a:miter lim="400000"/>
          </a:ln>
        </p:spPr>
      </p:pic>
      <p:sp>
        <p:nvSpPr>
          <p:cNvPr id="214" name="Text Box 5"/>
          <p:cNvSpPr txBox="1"/>
          <p:nvPr/>
        </p:nvSpPr>
        <p:spPr>
          <a:xfrm>
            <a:off x="1031875" y="5176520"/>
            <a:ext cx="3268980" cy="6173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ctr"/>
            <a:r>
              <a:t>Number of Words</a:t>
            </a:r>
          </a:p>
          <a:p>
            <a:pPr algn="ctr"/>
            <a:r>
              <a:t>(untuned model)</a:t>
            </a:r>
          </a:p>
        </p:txBody>
      </p:sp>
      <p:pic>
        <p:nvPicPr>
          <p:cNvPr id="215" name="Picture 6" descr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8475" y="3825240"/>
            <a:ext cx="3256280" cy="1210946"/>
          </a:xfrm>
          <a:prstGeom prst="rect">
            <a:avLst/>
          </a:prstGeom>
          <a:ln w="12700">
            <a:miter lim="400000"/>
          </a:ln>
        </p:spPr>
      </p:pic>
      <p:pic>
        <p:nvPicPr>
          <p:cNvPr id="216" name="Picture 7" descr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79690" y="3825240"/>
            <a:ext cx="3303906" cy="1222376"/>
          </a:xfrm>
          <a:prstGeom prst="rect">
            <a:avLst/>
          </a:prstGeom>
          <a:ln w="12700">
            <a:miter lim="400000"/>
          </a:ln>
        </p:spPr>
      </p:pic>
      <p:pic>
        <p:nvPicPr>
          <p:cNvPr id="217" name="Picture 8" descr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15019" y="975360"/>
            <a:ext cx="1833881" cy="2849880"/>
          </a:xfrm>
          <a:prstGeom prst="rect">
            <a:avLst/>
          </a:prstGeom>
          <a:ln w="12700">
            <a:miter lim="400000"/>
          </a:ln>
        </p:spPr>
      </p:pic>
      <p:pic>
        <p:nvPicPr>
          <p:cNvPr id="218" name="Picture 9" descr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27929" y="975994"/>
            <a:ext cx="1817371" cy="2849247"/>
          </a:xfrm>
          <a:prstGeom prst="rect">
            <a:avLst/>
          </a:prstGeom>
          <a:ln w="12700">
            <a:miter lim="400000"/>
          </a:ln>
        </p:spPr>
      </p:pic>
      <p:sp>
        <p:nvSpPr>
          <p:cNvPr id="219" name="Text Box 10"/>
          <p:cNvSpPr txBox="1"/>
          <p:nvPr/>
        </p:nvSpPr>
        <p:spPr>
          <a:xfrm>
            <a:off x="4302125" y="5176520"/>
            <a:ext cx="3268980" cy="6173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ctr"/>
            <a:r>
              <a:t>Number of Words</a:t>
            </a:r>
          </a:p>
          <a:p>
            <a:pPr algn="ctr"/>
            <a:r>
              <a:t>(tuned model)</a:t>
            </a:r>
          </a:p>
        </p:txBody>
      </p:sp>
      <p:sp>
        <p:nvSpPr>
          <p:cNvPr id="220" name="Text Box 11"/>
          <p:cNvSpPr txBox="1"/>
          <p:nvPr/>
        </p:nvSpPr>
        <p:spPr>
          <a:xfrm>
            <a:off x="7725409" y="5176520"/>
            <a:ext cx="3268981" cy="6173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ctr"/>
            <a:r>
              <a:t>Halstead Metric</a:t>
            </a:r>
          </a:p>
          <a:p>
            <a:pPr algn="ctr"/>
            <a:r>
              <a:t>(tuned model)</a:t>
            </a:r>
          </a:p>
        </p:txBody>
      </p:sp>
      <p:sp>
        <p:nvSpPr>
          <p:cNvPr id="221" name="Slide Number Placeholder 13"/>
          <p:cNvSpPr txBox="1">
            <a:spLocks noGrp="1"/>
          </p:cNvSpPr>
          <p:nvPr>
            <p:ph type="sldNum" sz="quarter" idx="2"/>
          </p:nvPr>
        </p:nvSpPr>
        <p:spPr>
          <a:xfrm>
            <a:off x="11280492" y="6245225"/>
            <a:ext cx="301909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13</a:t>
            </a:fld>
            <a:endParaRPr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Footer Placeholder 5"/>
          <p:cNvSpPr txBox="1"/>
          <p:nvPr/>
        </p:nvSpPr>
        <p:spPr>
          <a:xfrm>
            <a:off x="4211320" y="6245225"/>
            <a:ext cx="3769360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1400"/>
            </a:lvl1pPr>
          </a:lstStyle>
          <a:p>
            <a:r>
              <a:t>Robert Richter</a:t>
            </a:r>
          </a:p>
        </p:txBody>
      </p:sp>
      <p:sp>
        <p:nvSpPr>
          <p:cNvPr id="101" name="Titel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Part 1: Training a Decision Tree Classifier</a:t>
            </a:r>
          </a:p>
        </p:txBody>
      </p:sp>
      <p:sp>
        <p:nvSpPr>
          <p:cNvPr id="102" name="Inhaltsplatzhalter 2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/>
          <a:lstStyle/>
          <a:p>
            <a:pPr marL="514350" indent="-514350">
              <a:buAutoNum type="arabicPeriod"/>
            </a:pPr>
            <a:r>
              <a:t>Prepare Data</a:t>
            </a:r>
          </a:p>
          <a:p>
            <a:pPr marL="514350" indent="-514350">
              <a:buAutoNum type="arabicPeriod"/>
            </a:pPr>
            <a:r>
              <a:t>Train Model</a:t>
            </a:r>
          </a:p>
          <a:p>
            <a:pPr marL="514350" indent="-514350">
              <a:buAutoNum type="arabicPeriod"/>
            </a:pPr>
            <a:r>
              <a:t>Merge Explanations</a:t>
            </a:r>
          </a:p>
        </p:txBody>
      </p:sp>
      <p:sp>
        <p:nvSpPr>
          <p:cNvPr id="103" name="Slide Number Placeholder 4"/>
          <p:cNvSpPr txBox="1">
            <a:spLocks noGrp="1"/>
          </p:cNvSpPr>
          <p:nvPr>
            <p:ph type="sldNum" sz="quarter" idx="2"/>
          </p:nvPr>
        </p:nvSpPr>
        <p:spPr>
          <a:xfrm>
            <a:off x="11379376" y="6245225"/>
            <a:ext cx="203025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2</a:t>
            </a:fld>
            <a:endParaRPr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Footer Placeholder 4"/>
          <p:cNvSpPr txBox="1"/>
          <p:nvPr/>
        </p:nvSpPr>
        <p:spPr>
          <a:xfrm>
            <a:off x="4211320" y="6245225"/>
            <a:ext cx="3769360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1400"/>
            </a:lvl1pPr>
          </a:lstStyle>
          <a:p>
            <a:r>
              <a:t>Robert Richter</a:t>
            </a:r>
          </a:p>
        </p:txBody>
      </p:sp>
      <p:sp>
        <p:nvSpPr>
          <p:cNvPr id="106" name="Titel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3200" b="1"/>
            </a:pPr>
            <a:r>
              <a:t>Preparing Data</a:t>
            </a:r>
            <a:r>
              <a:rPr b="0"/>
              <a:t> – Enums </a:t>
            </a:r>
          </a:p>
        </p:txBody>
      </p:sp>
      <p:sp>
        <p:nvSpPr>
          <p:cNvPr id="107" name="Inhaltsplatzhalter 5"/>
          <p:cNvSpPr txBox="1">
            <a:spLocks noGrp="1"/>
          </p:cNvSpPr>
          <p:nvPr>
            <p:ph type="body" idx="1"/>
          </p:nvPr>
        </p:nvSpPr>
        <p:spPr>
          <a:xfrm>
            <a:off x="838200" y="1298575"/>
            <a:ext cx="10515600" cy="4325938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500"/>
              </a:spcBef>
              <a:defRPr sz="2400" i="1"/>
            </a:pPr>
            <a:r>
              <a:t>DTCs require numbers only: How to transform Strings to Numbers?</a:t>
            </a:r>
          </a:p>
          <a:p>
            <a:pPr>
              <a:spcBef>
                <a:spcPts val="500"/>
              </a:spcBef>
              <a:defRPr sz="2400"/>
            </a:pPr>
            <a:r>
              <a:t>Step 1: All fields with enums can be replaced by numbers</a:t>
            </a:r>
          </a:p>
        </p:txBody>
      </p:sp>
      <p:pic>
        <p:nvPicPr>
          <p:cNvPr id="108" name="Grafik 8" descr="Grafik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042" y="3293676"/>
            <a:ext cx="9745916" cy="2583692"/>
          </a:xfrm>
          <a:prstGeom prst="rect">
            <a:avLst/>
          </a:prstGeom>
          <a:ln w="12700">
            <a:miter lim="400000"/>
          </a:ln>
        </p:spPr>
      </p:pic>
      <p:sp>
        <p:nvSpPr>
          <p:cNvPr id="109" name="Textfeld 9"/>
          <p:cNvSpPr txBox="1"/>
          <p:nvPr/>
        </p:nvSpPr>
        <p:spPr>
          <a:xfrm>
            <a:off x="1144269" y="2721610"/>
            <a:ext cx="753111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1400">
                <a:solidFill>
                  <a:srgbClr val="FF0000"/>
                </a:solidFill>
              </a:defRPr>
            </a:lvl1pPr>
          </a:lstStyle>
          <a:p>
            <a:r>
              <a:t>Enum</a:t>
            </a:r>
          </a:p>
        </p:txBody>
      </p:sp>
      <p:sp>
        <p:nvSpPr>
          <p:cNvPr id="110" name="Textfeld 10"/>
          <p:cNvSpPr txBox="1"/>
          <p:nvPr/>
        </p:nvSpPr>
        <p:spPr>
          <a:xfrm>
            <a:off x="1823720" y="2721610"/>
            <a:ext cx="753111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1400">
                <a:solidFill>
                  <a:srgbClr val="FF0000"/>
                </a:solidFill>
              </a:defRPr>
            </a:lvl1pPr>
          </a:lstStyle>
          <a:p>
            <a:r>
              <a:t>Enum</a:t>
            </a:r>
          </a:p>
        </p:txBody>
      </p:sp>
      <p:sp>
        <p:nvSpPr>
          <p:cNvPr id="111" name="Textfeld 11"/>
          <p:cNvSpPr txBox="1"/>
          <p:nvPr/>
        </p:nvSpPr>
        <p:spPr>
          <a:xfrm>
            <a:off x="3976370" y="2721610"/>
            <a:ext cx="753111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1400">
                <a:solidFill>
                  <a:srgbClr val="FF0000"/>
                </a:solidFill>
              </a:defRPr>
            </a:lvl1pPr>
          </a:lstStyle>
          <a:p>
            <a:r>
              <a:t>Enum</a:t>
            </a:r>
          </a:p>
        </p:txBody>
      </p:sp>
      <p:sp>
        <p:nvSpPr>
          <p:cNvPr id="112" name="Textfeld 12"/>
          <p:cNvSpPr txBox="1"/>
          <p:nvPr/>
        </p:nvSpPr>
        <p:spPr>
          <a:xfrm>
            <a:off x="8205468" y="2721610"/>
            <a:ext cx="753111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1400">
                <a:solidFill>
                  <a:srgbClr val="FF0000"/>
                </a:solidFill>
              </a:defRPr>
            </a:lvl1pPr>
          </a:lstStyle>
          <a:p>
            <a:r>
              <a:t>Enum</a:t>
            </a:r>
          </a:p>
        </p:txBody>
      </p:sp>
      <p:sp>
        <p:nvSpPr>
          <p:cNvPr id="113" name="Textfeld 13"/>
          <p:cNvSpPr txBox="1"/>
          <p:nvPr/>
        </p:nvSpPr>
        <p:spPr>
          <a:xfrm>
            <a:off x="4820918" y="2721610"/>
            <a:ext cx="753111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1400">
                <a:solidFill>
                  <a:srgbClr val="FF0000"/>
                </a:solidFill>
              </a:defRPr>
            </a:lvl1pPr>
          </a:lstStyle>
          <a:p>
            <a:r>
              <a:t>Enum</a:t>
            </a:r>
          </a:p>
        </p:txBody>
      </p:sp>
      <p:sp>
        <p:nvSpPr>
          <p:cNvPr id="114" name="Gerade Verbindung mit Pfeil 15"/>
          <p:cNvSpPr/>
          <p:nvPr/>
        </p:nvSpPr>
        <p:spPr>
          <a:xfrm>
            <a:off x="1524000" y="3026410"/>
            <a:ext cx="0" cy="203201"/>
          </a:xfrm>
          <a:prstGeom prst="line">
            <a:avLst/>
          </a:prstGeom>
          <a:ln w="12700">
            <a:solidFill>
              <a:srgbClr val="FF0000"/>
            </a:solidFill>
            <a:miter/>
            <a:tailEnd type="triangle"/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115" name="Gerade Verbindung mit Pfeil 16"/>
          <p:cNvSpPr/>
          <p:nvPr/>
        </p:nvSpPr>
        <p:spPr>
          <a:xfrm>
            <a:off x="2203449" y="3026410"/>
            <a:ext cx="1" cy="203201"/>
          </a:xfrm>
          <a:prstGeom prst="line">
            <a:avLst/>
          </a:prstGeom>
          <a:ln w="12700">
            <a:solidFill>
              <a:srgbClr val="FF0000"/>
            </a:solidFill>
            <a:miter/>
            <a:tailEnd type="triangle"/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116" name="Gerade Verbindung mit Pfeil 17"/>
          <p:cNvSpPr/>
          <p:nvPr/>
        </p:nvSpPr>
        <p:spPr>
          <a:xfrm>
            <a:off x="4356098" y="3026410"/>
            <a:ext cx="1" cy="203201"/>
          </a:xfrm>
          <a:prstGeom prst="line">
            <a:avLst/>
          </a:prstGeom>
          <a:ln w="12700">
            <a:solidFill>
              <a:srgbClr val="FF0000"/>
            </a:solidFill>
            <a:miter/>
            <a:tailEnd type="triangle"/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117" name="Gerade Verbindung mit Pfeil 18"/>
          <p:cNvSpPr/>
          <p:nvPr/>
        </p:nvSpPr>
        <p:spPr>
          <a:xfrm>
            <a:off x="5232398" y="3026410"/>
            <a:ext cx="1" cy="203201"/>
          </a:xfrm>
          <a:prstGeom prst="line">
            <a:avLst/>
          </a:prstGeom>
          <a:ln w="12700">
            <a:solidFill>
              <a:srgbClr val="FF0000"/>
            </a:solidFill>
            <a:miter/>
            <a:tailEnd type="triangle"/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118" name="Gerade Verbindung mit Pfeil 19"/>
          <p:cNvSpPr/>
          <p:nvPr/>
        </p:nvSpPr>
        <p:spPr>
          <a:xfrm>
            <a:off x="8585197" y="3026410"/>
            <a:ext cx="1" cy="203201"/>
          </a:xfrm>
          <a:prstGeom prst="line">
            <a:avLst/>
          </a:prstGeom>
          <a:ln w="12700">
            <a:solidFill>
              <a:srgbClr val="FF0000"/>
            </a:solidFill>
            <a:miter/>
            <a:tailEnd type="triangle"/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119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379376" y="6245225"/>
            <a:ext cx="203025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3</a:t>
            </a:fld>
            <a:endParaRPr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Footer Placeholder 6"/>
          <p:cNvSpPr txBox="1"/>
          <p:nvPr/>
        </p:nvSpPr>
        <p:spPr>
          <a:xfrm>
            <a:off x="4211320" y="6245225"/>
            <a:ext cx="3769360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1400"/>
            </a:lvl1pPr>
          </a:lstStyle>
          <a:p>
            <a:r>
              <a:t>Robert Richter</a:t>
            </a:r>
          </a:p>
        </p:txBody>
      </p:sp>
      <p:sp>
        <p:nvSpPr>
          <p:cNvPr id="122" name="Titel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3200" b="1"/>
            </a:pPr>
            <a:r>
              <a:t>Preparing Data</a:t>
            </a:r>
            <a:r>
              <a:rPr b="0"/>
              <a:t> – Partial Enums and Explanation Complexity</a:t>
            </a:r>
          </a:p>
        </p:txBody>
      </p:sp>
      <p:sp>
        <p:nvSpPr>
          <p:cNvPr id="123" name="Inhaltsplatzhalter 5"/>
          <p:cNvSpPr txBox="1">
            <a:spLocks noGrp="1"/>
          </p:cNvSpPr>
          <p:nvPr>
            <p:ph type="body" idx="1"/>
          </p:nvPr>
        </p:nvSpPr>
        <p:spPr>
          <a:xfrm>
            <a:off x="838200" y="1298575"/>
            <a:ext cx="10515600" cy="4351338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500"/>
              </a:spcBef>
              <a:defRPr sz="2400" i="1"/>
            </a:pPr>
            <a:r>
              <a:t>Step 2, Partial Enums (i.e., unstructured enums): Scoring (e.g., 1 point per programming language)</a:t>
            </a:r>
          </a:p>
          <a:p>
            <a:pPr>
              <a:spcBef>
                <a:spcPts val="500"/>
              </a:spcBef>
              <a:defRPr sz="2400" i="1"/>
            </a:pPr>
            <a:r>
              <a:t>Step 3, Explanation Complexity: various metrics to test</a:t>
            </a:r>
            <a:br/>
            <a:r>
              <a:t>(here: word count)</a:t>
            </a:r>
          </a:p>
        </p:txBody>
      </p:sp>
      <p:pic>
        <p:nvPicPr>
          <p:cNvPr id="124" name="Grafik 2" descr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550" y="3246390"/>
            <a:ext cx="9740900" cy="2588991"/>
          </a:xfrm>
          <a:prstGeom prst="rect">
            <a:avLst/>
          </a:prstGeom>
          <a:ln w="12700">
            <a:miter lim="400000"/>
          </a:ln>
        </p:spPr>
      </p:pic>
      <p:sp>
        <p:nvSpPr>
          <p:cNvPr id="125" name="Slide Number Placeholder 4"/>
          <p:cNvSpPr txBox="1">
            <a:spLocks noGrp="1"/>
          </p:cNvSpPr>
          <p:nvPr>
            <p:ph type="sldNum" sz="quarter" idx="2"/>
          </p:nvPr>
        </p:nvSpPr>
        <p:spPr>
          <a:xfrm>
            <a:off x="11379376" y="6245225"/>
            <a:ext cx="203025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4</a:t>
            </a:fld>
            <a:endParaRPr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Footer Placeholder 7"/>
          <p:cNvSpPr txBox="1"/>
          <p:nvPr/>
        </p:nvSpPr>
        <p:spPr>
          <a:xfrm>
            <a:off x="4211320" y="6245225"/>
            <a:ext cx="3769360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1400"/>
            </a:lvl1pPr>
          </a:lstStyle>
          <a:p>
            <a:r>
              <a:t>Robert Richter</a:t>
            </a:r>
          </a:p>
        </p:txBody>
      </p:sp>
      <p:sp>
        <p:nvSpPr>
          <p:cNvPr id="128" name="Titel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3200" b="1"/>
            </a:pPr>
            <a:r>
              <a:t>Preparing Data</a:t>
            </a:r>
            <a:r>
              <a:rPr b="0"/>
              <a:t> – Partial Enums and Explanation Complexity</a:t>
            </a:r>
          </a:p>
        </p:txBody>
      </p:sp>
      <p:sp>
        <p:nvSpPr>
          <p:cNvPr id="129" name="Inhaltsplatzhalter 5"/>
          <p:cNvSpPr txBox="1">
            <a:spLocks noGrp="1"/>
          </p:cNvSpPr>
          <p:nvPr>
            <p:ph type="body" idx="1"/>
          </p:nvPr>
        </p:nvSpPr>
        <p:spPr>
          <a:xfrm>
            <a:off x="838200" y="1298575"/>
            <a:ext cx="10515600" cy="4351338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pic>
        <p:nvPicPr>
          <p:cNvPr id="130" name="Grafik 3" descr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87154"/>
            <a:ext cx="10514266" cy="3427702"/>
          </a:xfrm>
          <a:prstGeom prst="rect">
            <a:avLst/>
          </a:prstGeom>
          <a:ln w="12700">
            <a:miter lim="400000"/>
          </a:ln>
        </p:spPr>
      </p:pic>
      <p:sp>
        <p:nvSpPr>
          <p:cNvPr id="131" name="Textfeld 6"/>
          <p:cNvSpPr txBox="1"/>
          <p:nvPr/>
        </p:nvSpPr>
        <p:spPr>
          <a:xfrm>
            <a:off x="934719" y="1835150"/>
            <a:ext cx="753111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1400">
                <a:solidFill>
                  <a:srgbClr val="FF0000"/>
                </a:solidFill>
              </a:defRPr>
            </a:lvl1pPr>
          </a:lstStyle>
          <a:p>
            <a:r>
              <a:t>Enum</a:t>
            </a:r>
          </a:p>
        </p:txBody>
      </p:sp>
      <p:sp>
        <p:nvSpPr>
          <p:cNvPr id="132" name="Gerade Verbindung mit Pfeil 8"/>
          <p:cNvSpPr/>
          <p:nvPr/>
        </p:nvSpPr>
        <p:spPr>
          <a:xfrm>
            <a:off x="1314450" y="2139950"/>
            <a:ext cx="0" cy="203200"/>
          </a:xfrm>
          <a:prstGeom prst="line">
            <a:avLst/>
          </a:prstGeom>
          <a:ln w="12700">
            <a:solidFill>
              <a:srgbClr val="FF0000"/>
            </a:solidFill>
            <a:miter/>
            <a:tailEnd type="triangle"/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133" name="Textfeld 10"/>
          <p:cNvSpPr txBox="1"/>
          <p:nvPr/>
        </p:nvSpPr>
        <p:spPr>
          <a:xfrm>
            <a:off x="1817370" y="1847850"/>
            <a:ext cx="753111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1400">
                <a:solidFill>
                  <a:srgbClr val="FF0000"/>
                </a:solidFill>
              </a:defRPr>
            </a:lvl1pPr>
          </a:lstStyle>
          <a:p>
            <a:r>
              <a:t>Enum</a:t>
            </a:r>
          </a:p>
        </p:txBody>
      </p:sp>
      <p:sp>
        <p:nvSpPr>
          <p:cNvPr id="134" name="Gerade Verbindung mit Pfeil 12"/>
          <p:cNvSpPr/>
          <p:nvPr/>
        </p:nvSpPr>
        <p:spPr>
          <a:xfrm>
            <a:off x="2197100" y="2152650"/>
            <a:ext cx="0" cy="203200"/>
          </a:xfrm>
          <a:prstGeom prst="line">
            <a:avLst/>
          </a:prstGeom>
          <a:ln w="12700">
            <a:solidFill>
              <a:srgbClr val="FF0000"/>
            </a:solidFill>
            <a:miter/>
            <a:tailEnd type="triangle"/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135" name="Gerade Verbindung mit Pfeil 13"/>
          <p:cNvSpPr/>
          <p:nvPr/>
        </p:nvSpPr>
        <p:spPr>
          <a:xfrm>
            <a:off x="311149" y="1835149"/>
            <a:ext cx="11156951" cy="44452"/>
          </a:xfrm>
          <a:prstGeom prst="line">
            <a:avLst/>
          </a:prstGeom>
          <a:ln w="12700">
            <a:solidFill>
              <a:schemeClr val="accent1"/>
            </a:solidFill>
            <a:miter/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136" name="Textfeld 14"/>
          <p:cNvSpPr txBox="1"/>
          <p:nvPr/>
        </p:nvSpPr>
        <p:spPr>
          <a:xfrm>
            <a:off x="2877820" y="1847850"/>
            <a:ext cx="753111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1400">
                <a:solidFill>
                  <a:srgbClr val="FF0000"/>
                </a:solidFill>
              </a:defRPr>
            </a:lvl1pPr>
          </a:lstStyle>
          <a:p>
            <a:r>
              <a:t>Enum</a:t>
            </a:r>
          </a:p>
        </p:txBody>
      </p:sp>
      <p:sp>
        <p:nvSpPr>
          <p:cNvPr id="137" name="Gerade Verbindung mit Pfeil 15"/>
          <p:cNvSpPr/>
          <p:nvPr/>
        </p:nvSpPr>
        <p:spPr>
          <a:xfrm>
            <a:off x="3257550" y="2152649"/>
            <a:ext cx="0" cy="203201"/>
          </a:xfrm>
          <a:prstGeom prst="line">
            <a:avLst/>
          </a:prstGeom>
          <a:ln w="12700">
            <a:solidFill>
              <a:srgbClr val="FF0000"/>
            </a:solidFill>
            <a:miter/>
            <a:tailEnd type="triangle"/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138" name="Textfeld 16"/>
          <p:cNvSpPr txBox="1"/>
          <p:nvPr/>
        </p:nvSpPr>
        <p:spPr>
          <a:xfrm>
            <a:off x="3906518" y="1860550"/>
            <a:ext cx="753111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1400">
                <a:solidFill>
                  <a:srgbClr val="FF0000"/>
                </a:solidFill>
              </a:defRPr>
            </a:lvl1pPr>
          </a:lstStyle>
          <a:p>
            <a:r>
              <a:t>Enum</a:t>
            </a:r>
          </a:p>
        </p:txBody>
      </p:sp>
      <p:sp>
        <p:nvSpPr>
          <p:cNvPr id="139" name="Gerade Verbindung mit Pfeil 17"/>
          <p:cNvSpPr/>
          <p:nvPr/>
        </p:nvSpPr>
        <p:spPr>
          <a:xfrm>
            <a:off x="4286250" y="2165348"/>
            <a:ext cx="0" cy="203201"/>
          </a:xfrm>
          <a:prstGeom prst="line">
            <a:avLst/>
          </a:prstGeom>
          <a:ln w="12700">
            <a:solidFill>
              <a:srgbClr val="FF0000"/>
            </a:solidFill>
            <a:miter/>
            <a:tailEnd type="triangle"/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140" name="Textfeld 18"/>
          <p:cNvSpPr txBox="1"/>
          <p:nvPr/>
        </p:nvSpPr>
        <p:spPr>
          <a:xfrm>
            <a:off x="5259068" y="1860549"/>
            <a:ext cx="753111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1400">
                <a:solidFill>
                  <a:srgbClr val="FF0000"/>
                </a:solidFill>
              </a:defRPr>
            </a:lvl1pPr>
          </a:lstStyle>
          <a:p>
            <a:r>
              <a:t>Score</a:t>
            </a:r>
          </a:p>
        </p:txBody>
      </p:sp>
      <p:sp>
        <p:nvSpPr>
          <p:cNvPr id="141" name="Gerade Verbindung mit Pfeil 19"/>
          <p:cNvSpPr/>
          <p:nvPr/>
        </p:nvSpPr>
        <p:spPr>
          <a:xfrm>
            <a:off x="5638800" y="2165348"/>
            <a:ext cx="0" cy="203201"/>
          </a:xfrm>
          <a:prstGeom prst="line">
            <a:avLst/>
          </a:prstGeom>
          <a:ln w="12700">
            <a:solidFill>
              <a:srgbClr val="FF0000"/>
            </a:solidFill>
            <a:miter/>
            <a:tailEnd type="triangle"/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142" name="Textfeld 20"/>
          <p:cNvSpPr txBox="1"/>
          <p:nvPr/>
        </p:nvSpPr>
        <p:spPr>
          <a:xfrm>
            <a:off x="6700517" y="1860548"/>
            <a:ext cx="753111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1400">
                <a:solidFill>
                  <a:srgbClr val="FF0000"/>
                </a:solidFill>
              </a:defRPr>
            </a:lvl1pPr>
          </a:lstStyle>
          <a:p>
            <a:r>
              <a:t>Enum</a:t>
            </a:r>
          </a:p>
        </p:txBody>
      </p:sp>
      <p:sp>
        <p:nvSpPr>
          <p:cNvPr id="143" name="Gerade Verbindung mit Pfeil 21"/>
          <p:cNvSpPr/>
          <p:nvPr/>
        </p:nvSpPr>
        <p:spPr>
          <a:xfrm>
            <a:off x="7080249" y="2165348"/>
            <a:ext cx="1" cy="203201"/>
          </a:xfrm>
          <a:prstGeom prst="line">
            <a:avLst/>
          </a:prstGeom>
          <a:ln w="12700">
            <a:solidFill>
              <a:srgbClr val="FF0000"/>
            </a:solidFill>
            <a:miter/>
            <a:tailEnd type="triangle"/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144" name="Textfeld 22"/>
          <p:cNvSpPr txBox="1"/>
          <p:nvPr/>
        </p:nvSpPr>
        <p:spPr>
          <a:xfrm>
            <a:off x="8084817" y="1866898"/>
            <a:ext cx="753111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1400">
                <a:solidFill>
                  <a:srgbClr val="FF0000"/>
                </a:solidFill>
              </a:defRPr>
            </a:lvl1pPr>
          </a:lstStyle>
          <a:p>
            <a:r>
              <a:t>Score</a:t>
            </a:r>
          </a:p>
        </p:txBody>
      </p:sp>
      <p:sp>
        <p:nvSpPr>
          <p:cNvPr id="145" name="Gerade Verbindung mit Pfeil 23"/>
          <p:cNvSpPr/>
          <p:nvPr/>
        </p:nvSpPr>
        <p:spPr>
          <a:xfrm>
            <a:off x="8464547" y="2171698"/>
            <a:ext cx="1" cy="203201"/>
          </a:xfrm>
          <a:prstGeom prst="line">
            <a:avLst/>
          </a:prstGeom>
          <a:ln w="12700">
            <a:solidFill>
              <a:srgbClr val="FF0000"/>
            </a:solidFill>
            <a:miter/>
            <a:tailEnd type="triangle"/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146" name="Textfeld 24"/>
          <p:cNvSpPr txBox="1"/>
          <p:nvPr/>
        </p:nvSpPr>
        <p:spPr>
          <a:xfrm>
            <a:off x="9507217" y="1860548"/>
            <a:ext cx="1654811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1400">
                <a:solidFill>
                  <a:srgbClr val="FF0000"/>
                </a:solidFill>
              </a:defRPr>
            </a:lvl1pPr>
          </a:lstStyle>
          <a:p>
            <a:r>
              <a:t>Word Count</a:t>
            </a:r>
          </a:p>
        </p:txBody>
      </p:sp>
      <p:sp>
        <p:nvSpPr>
          <p:cNvPr id="147" name="Gerade Verbindung mit Pfeil 25"/>
          <p:cNvSpPr/>
          <p:nvPr/>
        </p:nvSpPr>
        <p:spPr>
          <a:xfrm>
            <a:off x="10382247" y="2184398"/>
            <a:ext cx="1" cy="203201"/>
          </a:xfrm>
          <a:prstGeom prst="line">
            <a:avLst/>
          </a:prstGeom>
          <a:ln w="12700">
            <a:solidFill>
              <a:srgbClr val="FF0000"/>
            </a:solidFill>
            <a:miter/>
            <a:tailEnd type="triangle"/>
          </a:ln>
        </p:spPr>
        <p:txBody>
          <a:bodyPr lIns="0" tIns="0" rIns="0" bIns="0"/>
          <a:lstStyle/>
          <a:p>
            <a:endParaRPr/>
          </a:p>
        </p:txBody>
      </p:sp>
      <p:sp>
        <p:nvSpPr>
          <p:cNvPr id="148" name="Slide Number Placeholder 4"/>
          <p:cNvSpPr txBox="1">
            <a:spLocks noGrp="1"/>
          </p:cNvSpPr>
          <p:nvPr>
            <p:ph type="sldNum" sz="quarter" idx="2"/>
          </p:nvPr>
        </p:nvSpPr>
        <p:spPr>
          <a:xfrm>
            <a:off x="11379376" y="6245225"/>
            <a:ext cx="203025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5</a:t>
            </a:fld>
            <a:endParaRPr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Footer Placeholder 7"/>
          <p:cNvSpPr txBox="1"/>
          <p:nvPr/>
        </p:nvSpPr>
        <p:spPr>
          <a:xfrm>
            <a:off x="4211320" y="6245225"/>
            <a:ext cx="3769360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1400"/>
            </a:lvl1pPr>
          </a:lstStyle>
          <a:p>
            <a:r>
              <a:t>Robert Richter</a:t>
            </a:r>
          </a:p>
        </p:txBody>
      </p:sp>
      <p:sp>
        <p:nvSpPr>
          <p:cNvPr id="151" name="Rectangle 10"/>
          <p:cNvSpPr/>
          <p:nvPr/>
        </p:nvSpPr>
        <p:spPr>
          <a:xfrm>
            <a:off x="-1" y="0"/>
            <a:ext cx="12188954" cy="6858000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chemeClr val="accent3">
                    <a:lumOff val="44000"/>
                  </a:schemeClr>
                </a:solidFill>
              </a:defRPr>
            </a:pPr>
            <a:endParaRPr/>
          </a:p>
        </p:txBody>
      </p:sp>
      <p:sp>
        <p:nvSpPr>
          <p:cNvPr id="152" name="Titel 1"/>
          <p:cNvSpPr txBox="1">
            <a:spLocks noGrp="1"/>
          </p:cNvSpPr>
          <p:nvPr>
            <p:ph type="title"/>
          </p:nvPr>
        </p:nvSpPr>
        <p:spPr>
          <a:xfrm>
            <a:off x="640079" y="329184"/>
            <a:ext cx="6894578" cy="1783079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t>Performance of this?</a:t>
            </a:r>
          </a:p>
        </p:txBody>
      </p:sp>
      <p:grpSp>
        <p:nvGrpSpPr>
          <p:cNvPr id="155" name="sketch line"/>
          <p:cNvGrpSpPr/>
          <p:nvPr/>
        </p:nvGrpSpPr>
        <p:grpSpPr>
          <a:xfrm>
            <a:off x="758846" y="2375351"/>
            <a:ext cx="4243996" cy="55234"/>
            <a:chOff x="0" y="0"/>
            <a:chExt cx="4243995" cy="55232"/>
          </a:xfrm>
        </p:grpSpPr>
        <p:sp>
          <p:nvSpPr>
            <p:cNvPr id="153" name="Shape"/>
            <p:cNvSpPr/>
            <p:nvPr/>
          </p:nvSpPr>
          <p:spPr>
            <a:xfrm>
              <a:off x="-1" y="6522"/>
              <a:ext cx="4243696" cy="487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8" h="14183" extrusionOk="0">
                  <a:moveTo>
                    <a:pt x="0" y="4034"/>
                  </a:moveTo>
                  <a:cubicBezTo>
                    <a:pt x="732" y="8876"/>
                    <a:pt x="1358" y="8357"/>
                    <a:pt x="2654" y="4034"/>
                  </a:cubicBezTo>
                  <a:cubicBezTo>
                    <a:pt x="3950" y="-289"/>
                    <a:pt x="4146" y="-1022"/>
                    <a:pt x="5091" y="4034"/>
                  </a:cubicBezTo>
                  <a:cubicBezTo>
                    <a:pt x="6037" y="9089"/>
                    <a:pt x="6884" y="-2811"/>
                    <a:pt x="7745" y="4034"/>
                  </a:cubicBezTo>
                  <a:cubicBezTo>
                    <a:pt x="8605" y="10878"/>
                    <a:pt x="9617" y="5743"/>
                    <a:pt x="10830" y="4034"/>
                  </a:cubicBezTo>
                  <a:cubicBezTo>
                    <a:pt x="12043" y="2324"/>
                    <a:pt x="13338" y="-4118"/>
                    <a:pt x="14131" y="4034"/>
                  </a:cubicBezTo>
                  <a:cubicBezTo>
                    <a:pt x="14925" y="12186"/>
                    <a:pt x="15939" y="-3267"/>
                    <a:pt x="17649" y="4034"/>
                  </a:cubicBezTo>
                  <a:cubicBezTo>
                    <a:pt x="19358" y="11334"/>
                    <a:pt x="20447" y="4928"/>
                    <a:pt x="21598" y="4034"/>
                  </a:cubicBezTo>
                  <a:cubicBezTo>
                    <a:pt x="21596" y="5828"/>
                    <a:pt x="21598" y="7462"/>
                    <a:pt x="21598" y="9359"/>
                  </a:cubicBezTo>
                  <a:cubicBezTo>
                    <a:pt x="20449" y="2351"/>
                    <a:pt x="19516" y="7928"/>
                    <a:pt x="18297" y="9359"/>
                  </a:cubicBezTo>
                  <a:cubicBezTo>
                    <a:pt x="17077" y="10789"/>
                    <a:pt x="16308" y="4869"/>
                    <a:pt x="14779" y="9359"/>
                  </a:cubicBezTo>
                  <a:cubicBezTo>
                    <a:pt x="13251" y="13848"/>
                    <a:pt x="12857" y="17482"/>
                    <a:pt x="11262" y="9359"/>
                  </a:cubicBezTo>
                  <a:cubicBezTo>
                    <a:pt x="9667" y="1235"/>
                    <a:pt x="10008" y="12679"/>
                    <a:pt x="8825" y="9359"/>
                  </a:cubicBezTo>
                  <a:cubicBezTo>
                    <a:pt x="7641" y="6038"/>
                    <a:pt x="6839" y="7671"/>
                    <a:pt x="5523" y="9359"/>
                  </a:cubicBezTo>
                  <a:cubicBezTo>
                    <a:pt x="4208" y="11046"/>
                    <a:pt x="3961" y="14401"/>
                    <a:pt x="2654" y="9359"/>
                  </a:cubicBezTo>
                  <a:cubicBezTo>
                    <a:pt x="1347" y="4316"/>
                    <a:pt x="612" y="5277"/>
                    <a:pt x="0" y="9359"/>
                  </a:cubicBezTo>
                  <a:cubicBezTo>
                    <a:pt x="4" y="7178"/>
                    <a:pt x="-2" y="6416"/>
                    <a:pt x="0" y="4034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chemeClr val="accent3">
                      <a:lumOff val="44000"/>
                    </a:schemeClr>
                  </a:solidFill>
                </a:defRPr>
              </a:pPr>
              <a:endParaRPr/>
            </a:p>
          </p:txBody>
        </p:sp>
        <p:sp>
          <p:nvSpPr>
            <p:cNvPr id="154" name="Shape"/>
            <p:cNvSpPr/>
            <p:nvPr/>
          </p:nvSpPr>
          <p:spPr>
            <a:xfrm>
              <a:off x="60" y="-1"/>
              <a:ext cx="4243936" cy="462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6" h="14334" extrusionOk="0">
                  <a:moveTo>
                    <a:pt x="0" y="6315"/>
                  </a:moveTo>
                  <a:cubicBezTo>
                    <a:pt x="1086" y="-195"/>
                    <a:pt x="1565" y="700"/>
                    <a:pt x="2437" y="6315"/>
                  </a:cubicBezTo>
                  <a:cubicBezTo>
                    <a:pt x="3310" y="11930"/>
                    <a:pt x="4229" y="-267"/>
                    <a:pt x="4874" y="6315"/>
                  </a:cubicBezTo>
                  <a:cubicBezTo>
                    <a:pt x="5519" y="12897"/>
                    <a:pt x="6624" y="14102"/>
                    <a:pt x="7743" y="6315"/>
                  </a:cubicBezTo>
                  <a:cubicBezTo>
                    <a:pt x="8863" y="-1472"/>
                    <a:pt x="10026" y="-2716"/>
                    <a:pt x="11260" y="6315"/>
                  </a:cubicBezTo>
                  <a:cubicBezTo>
                    <a:pt x="12494" y="15346"/>
                    <a:pt x="13021" y="4829"/>
                    <a:pt x="13913" y="6315"/>
                  </a:cubicBezTo>
                  <a:cubicBezTo>
                    <a:pt x="14805" y="7802"/>
                    <a:pt x="15761" y="2159"/>
                    <a:pt x="16566" y="6315"/>
                  </a:cubicBezTo>
                  <a:cubicBezTo>
                    <a:pt x="17371" y="10471"/>
                    <a:pt x="20253" y="3178"/>
                    <a:pt x="21594" y="6315"/>
                  </a:cubicBezTo>
                  <a:cubicBezTo>
                    <a:pt x="21599" y="9097"/>
                    <a:pt x="21592" y="9216"/>
                    <a:pt x="21594" y="11983"/>
                  </a:cubicBezTo>
                  <a:cubicBezTo>
                    <a:pt x="20654" y="15999"/>
                    <a:pt x="19899" y="7294"/>
                    <a:pt x="18294" y="11983"/>
                  </a:cubicBezTo>
                  <a:cubicBezTo>
                    <a:pt x="16689" y="16673"/>
                    <a:pt x="16894" y="5083"/>
                    <a:pt x="15641" y="11983"/>
                  </a:cubicBezTo>
                  <a:cubicBezTo>
                    <a:pt x="14387" y="18884"/>
                    <a:pt x="14083" y="6893"/>
                    <a:pt x="12988" y="11983"/>
                  </a:cubicBezTo>
                  <a:cubicBezTo>
                    <a:pt x="11893" y="17074"/>
                    <a:pt x="11103" y="12367"/>
                    <a:pt x="9687" y="11983"/>
                  </a:cubicBezTo>
                  <a:cubicBezTo>
                    <a:pt x="8270" y="11599"/>
                    <a:pt x="7927" y="13808"/>
                    <a:pt x="6170" y="11983"/>
                  </a:cubicBezTo>
                  <a:cubicBezTo>
                    <a:pt x="4413" y="10159"/>
                    <a:pt x="4450" y="11159"/>
                    <a:pt x="3733" y="11983"/>
                  </a:cubicBezTo>
                  <a:cubicBezTo>
                    <a:pt x="3016" y="12808"/>
                    <a:pt x="934" y="10888"/>
                    <a:pt x="0" y="11983"/>
                  </a:cubicBezTo>
                  <a:cubicBezTo>
                    <a:pt x="-1" y="10723"/>
                    <a:pt x="3" y="8118"/>
                    <a:pt x="0" y="6315"/>
                  </a:cubicBezTo>
                  <a:close/>
                </a:path>
              </a:pathLst>
            </a:custGeom>
            <a:noFill/>
            <a:ln w="41275" cap="rnd">
              <a:solidFill>
                <a:schemeClr val="accent2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chemeClr val="accent3">
                      <a:lumOff val="44000"/>
                    </a:schemeClr>
                  </a:solidFill>
                </a:defRPr>
              </a:pPr>
              <a:endParaRPr/>
            </a:p>
          </p:txBody>
        </p:sp>
      </p:grpSp>
      <p:sp>
        <p:nvSpPr>
          <p:cNvPr id="156" name="Textfeld 5"/>
          <p:cNvSpPr txBox="1"/>
          <p:nvPr/>
        </p:nvSpPr>
        <p:spPr>
          <a:xfrm>
            <a:off x="685800" y="2706623"/>
            <a:ext cx="6803136" cy="34838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defRPr sz="2200"/>
            </a:pPr>
            <a:r>
              <a:t>Parameters:</a:t>
            </a:r>
          </a:p>
          <a:p>
            <a:pPr marL="285750" indent="-228600">
              <a:lnSpc>
                <a:spcPct val="90000"/>
              </a:lnSpc>
              <a:spcBef>
                <a:spcPts val="600"/>
              </a:spcBef>
              <a:buSzPct val="100000"/>
              <a:buFont typeface="Arial"/>
              <a:buChar char="•"/>
              <a:defRPr sz="2200"/>
            </a:pPr>
            <a:r>
              <a:t>ccp_alpha: 0.04</a:t>
            </a:r>
          </a:p>
          <a:p>
            <a:pPr marL="285750" indent="-228600">
              <a:lnSpc>
                <a:spcPct val="90000"/>
              </a:lnSpc>
              <a:spcBef>
                <a:spcPts val="600"/>
              </a:spcBef>
              <a:buSzPct val="100000"/>
              <a:buFont typeface="Arial"/>
              <a:buChar char="•"/>
              <a:defRPr sz="2200"/>
            </a:pPr>
            <a:r>
              <a:t>criterion: entropy</a:t>
            </a:r>
          </a:p>
          <a:p>
            <a:pPr marL="285750" indent="-228600">
              <a:lnSpc>
                <a:spcPct val="90000"/>
              </a:lnSpc>
              <a:spcBef>
                <a:spcPts val="600"/>
              </a:spcBef>
              <a:buSzPct val="100000"/>
              <a:buFont typeface="Arial"/>
              <a:buChar char="•"/>
              <a:defRPr sz="2200"/>
            </a:pPr>
            <a:r>
              <a:t>Test size: 20 Samples</a:t>
            </a:r>
          </a:p>
          <a:p>
            <a:pPr marL="285750" indent="-228600">
              <a:lnSpc>
                <a:spcPct val="90000"/>
              </a:lnSpc>
              <a:spcBef>
                <a:spcPts val="600"/>
              </a:spcBef>
              <a:buSzPct val="100000"/>
              <a:buFont typeface="Arial"/>
              <a:buChar char="•"/>
              <a:defRPr sz="2200"/>
            </a:pPr>
            <a:r>
              <a:t>Explanation Complexity: Word Count</a:t>
            </a:r>
          </a:p>
        </p:txBody>
      </p:sp>
      <p:pic>
        <p:nvPicPr>
          <p:cNvPr id="157" name="Grafik 4" descr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3284" y="329183"/>
            <a:ext cx="2555327" cy="3429969"/>
          </a:xfrm>
          <a:prstGeom prst="rect">
            <a:avLst/>
          </a:prstGeom>
          <a:ln w="12700">
            <a:miter lim="400000"/>
          </a:ln>
        </p:spPr>
      </p:pic>
      <p:pic>
        <p:nvPicPr>
          <p:cNvPr id="158" name="Inhaltsplatzhalter 3" descr="Inhaltsplatzhalt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3840" y="4438072"/>
            <a:ext cx="3995929" cy="1458514"/>
          </a:xfrm>
          <a:prstGeom prst="rect">
            <a:avLst/>
          </a:prstGeom>
          <a:ln w="12700">
            <a:miter lim="400000"/>
          </a:ln>
        </p:spPr>
      </p:pic>
      <p:sp>
        <p:nvSpPr>
          <p:cNvPr id="159" name="Slide Number Placeholder 6"/>
          <p:cNvSpPr txBox="1">
            <a:spLocks noGrp="1"/>
          </p:cNvSpPr>
          <p:nvPr>
            <p:ph type="sldNum" sz="quarter" idx="2"/>
          </p:nvPr>
        </p:nvSpPr>
        <p:spPr>
          <a:xfrm>
            <a:off x="11379376" y="6245225"/>
            <a:ext cx="203025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6</a:t>
            </a:fld>
            <a:endParaRPr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Footer Placeholder 4"/>
          <p:cNvSpPr txBox="1"/>
          <p:nvPr/>
        </p:nvSpPr>
        <p:spPr>
          <a:xfrm>
            <a:off x="4211320" y="6245225"/>
            <a:ext cx="3769360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1400"/>
            </a:lvl1pPr>
          </a:lstStyle>
          <a:p>
            <a:r>
              <a:t>Robert Richter</a:t>
            </a:r>
          </a:p>
        </p:txBody>
      </p:sp>
      <p:sp>
        <p:nvSpPr>
          <p:cNvPr id="162" name="Rectangle 15"/>
          <p:cNvSpPr/>
          <p:nvPr/>
        </p:nvSpPr>
        <p:spPr>
          <a:xfrm>
            <a:off x="3046" y="154379"/>
            <a:ext cx="12188954" cy="6858000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chemeClr val="accent3">
                    <a:lumOff val="44000"/>
                  </a:schemeClr>
                </a:solidFill>
              </a:defRPr>
            </a:pPr>
            <a:endParaRPr/>
          </a:p>
        </p:txBody>
      </p:sp>
      <p:sp>
        <p:nvSpPr>
          <p:cNvPr id="163" name="Titel 1"/>
          <p:cNvSpPr txBox="1">
            <a:spLocks noGrp="1"/>
          </p:cNvSpPr>
          <p:nvPr>
            <p:ph type="title"/>
          </p:nvPr>
        </p:nvSpPr>
        <p:spPr>
          <a:xfrm>
            <a:off x="640079" y="329184"/>
            <a:ext cx="6894578" cy="1783079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t>Untuned Model even better?</a:t>
            </a:r>
          </a:p>
        </p:txBody>
      </p:sp>
      <p:grpSp>
        <p:nvGrpSpPr>
          <p:cNvPr id="166" name="sketch line"/>
          <p:cNvGrpSpPr/>
          <p:nvPr/>
        </p:nvGrpSpPr>
        <p:grpSpPr>
          <a:xfrm>
            <a:off x="758846" y="2375351"/>
            <a:ext cx="4243996" cy="55234"/>
            <a:chOff x="0" y="0"/>
            <a:chExt cx="4243995" cy="55232"/>
          </a:xfrm>
        </p:grpSpPr>
        <p:sp>
          <p:nvSpPr>
            <p:cNvPr id="164" name="Shape"/>
            <p:cNvSpPr/>
            <p:nvPr/>
          </p:nvSpPr>
          <p:spPr>
            <a:xfrm>
              <a:off x="-1" y="6522"/>
              <a:ext cx="4243696" cy="487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8" h="14183" extrusionOk="0">
                  <a:moveTo>
                    <a:pt x="0" y="4034"/>
                  </a:moveTo>
                  <a:cubicBezTo>
                    <a:pt x="732" y="8876"/>
                    <a:pt x="1358" y="8357"/>
                    <a:pt x="2654" y="4034"/>
                  </a:cubicBezTo>
                  <a:cubicBezTo>
                    <a:pt x="3950" y="-289"/>
                    <a:pt x="4146" y="-1022"/>
                    <a:pt x="5091" y="4034"/>
                  </a:cubicBezTo>
                  <a:cubicBezTo>
                    <a:pt x="6037" y="9089"/>
                    <a:pt x="6884" y="-2811"/>
                    <a:pt x="7745" y="4034"/>
                  </a:cubicBezTo>
                  <a:cubicBezTo>
                    <a:pt x="8605" y="10878"/>
                    <a:pt x="9617" y="5743"/>
                    <a:pt x="10830" y="4034"/>
                  </a:cubicBezTo>
                  <a:cubicBezTo>
                    <a:pt x="12043" y="2324"/>
                    <a:pt x="13338" y="-4118"/>
                    <a:pt x="14131" y="4034"/>
                  </a:cubicBezTo>
                  <a:cubicBezTo>
                    <a:pt x="14925" y="12186"/>
                    <a:pt x="15939" y="-3267"/>
                    <a:pt x="17649" y="4034"/>
                  </a:cubicBezTo>
                  <a:cubicBezTo>
                    <a:pt x="19358" y="11334"/>
                    <a:pt x="20447" y="4928"/>
                    <a:pt x="21598" y="4034"/>
                  </a:cubicBezTo>
                  <a:cubicBezTo>
                    <a:pt x="21596" y="5828"/>
                    <a:pt x="21598" y="7462"/>
                    <a:pt x="21598" y="9359"/>
                  </a:cubicBezTo>
                  <a:cubicBezTo>
                    <a:pt x="20449" y="2351"/>
                    <a:pt x="19516" y="7928"/>
                    <a:pt x="18297" y="9359"/>
                  </a:cubicBezTo>
                  <a:cubicBezTo>
                    <a:pt x="17077" y="10789"/>
                    <a:pt x="16308" y="4869"/>
                    <a:pt x="14779" y="9359"/>
                  </a:cubicBezTo>
                  <a:cubicBezTo>
                    <a:pt x="13251" y="13848"/>
                    <a:pt x="12857" y="17482"/>
                    <a:pt x="11262" y="9359"/>
                  </a:cubicBezTo>
                  <a:cubicBezTo>
                    <a:pt x="9667" y="1235"/>
                    <a:pt x="10008" y="12679"/>
                    <a:pt x="8825" y="9359"/>
                  </a:cubicBezTo>
                  <a:cubicBezTo>
                    <a:pt x="7641" y="6038"/>
                    <a:pt x="6839" y="7671"/>
                    <a:pt x="5523" y="9359"/>
                  </a:cubicBezTo>
                  <a:cubicBezTo>
                    <a:pt x="4208" y="11046"/>
                    <a:pt x="3961" y="14401"/>
                    <a:pt x="2654" y="9359"/>
                  </a:cubicBezTo>
                  <a:cubicBezTo>
                    <a:pt x="1347" y="4316"/>
                    <a:pt x="612" y="5277"/>
                    <a:pt x="0" y="9359"/>
                  </a:cubicBezTo>
                  <a:cubicBezTo>
                    <a:pt x="4" y="7178"/>
                    <a:pt x="-2" y="6416"/>
                    <a:pt x="0" y="4034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chemeClr val="accent3">
                      <a:lumOff val="44000"/>
                    </a:schemeClr>
                  </a:solidFill>
                </a:defRPr>
              </a:pPr>
              <a:endParaRPr/>
            </a:p>
          </p:txBody>
        </p:sp>
        <p:sp>
          <p:nvSpPr>
            <p:cNvPr id="165" name="Shape"/>
            <p:cNvSpPr/>
            <p:nvPr/>
          </p:nvSpPr>
          <p:spPr>
            <a:xfrm>
              <a:off x="60" y="-1"/>
              <a:ext cx="4243936" cy="462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6" h="14334" extrusionOk="0">
                  <a:moveTo>
                    <a:pt x="0" y="6315"/>
                  </a:moveTo>
                  <a:cubicBezTo>
                    <a:pt x="1086" y="-195"/>
                    <a:pt x="1565" y="700"/>
                    <a:pt x="2437" y="6315"/>
                  </a:cubicBezTo>
                  <a:cubicBezTo>
                    <a:pt x="3310" y="11930"/>
                    <a:pt x="4229" y="-267"/>
                    <a:pt x="4874" y="6315"/>
                  </a:cubicBezTo>
                  <a:cubicBezTo>
                    <a:pt x="5519" y="12897"/>
                    <a:pt x="6624" y="14102"/>
                    <a:pt x="7743" y="6315"/>
                  </a:cubicBezTo>
                  <a:cubicBezTo>
                    <a:pt x="8863" y="-1472"/>
                    <a:pt x="10026" y="-2716"/>
                    <a:pt x="11260" y="6315"/>
                  </a:cubicBezTo>
                  <a:cubicBezTo>
                    <a:pt x="12494" y="15346"/>
                    <a:pt x="13021" y="4829"/>
                    <a:pt x="13913" y="6315"/>
                  </a:cubicBezTo>
                  <a:cubicBezTo>
                    <a:pt x="14805" y="7802"/>
                    <a:pt x="15761" y="2159"/>
                    <a:pt x="16566" y="6315"/>
                  </a:cubicBezTo>
                  <a:cubicBezTo>
                    <a:pt x="17371" y="10471"/>
                    <a:pt x="20253" y="3178"/>
                    <a:pt x="21594" y="6315"/>
                  </a:cubicBezTo>
                  <a:cubicBezTo>
                    <a:pt x="21599" y="9097"/>
                    <a:pt x="21592" y="9216"/>
                    <a:pt x="21594" y="11983"/>
                  </a:cubicBezTo>
                  <a:cubicBezTo>
                    <a:pt x="20654" y="15999"/>
                    <a:pt x="19899" y="7294"/>
                    <a:pt x="18294" y="11983"/>
                  </a:cubicBezTo>
                  <a:cubicBezTo>
                    <a:pt x="16689" y="16673"/>
                    <a:pt x="16894" y="5083"/>
                    <a:pt x="15641" y="11983"/>
                  </a:cubicBezTo>
                  <a:cubicBezTo>
                    <a:pt x="14387" y="18884"/>
                    <a:pt x="14083" y="6893"/>
                    <a:pt x="12988" y="11983"/>
                  </a:cubicBezTo>
                  <a:cubicBezTo>
                    <a:pt x="11893" y="17074"/>
                    <a:pt x="11103" y="12367"/>
                    <a:pt x="9687" y="11983"/>
                  </a:cubicBezTo>
                  <a:cubicBezTo>
                    <a:pt x="8270" y="11599"/>
                    <a:pt x="7927" y="13808"/>
                    <a:pt x="6170" y="11983"/>
                  </a:cubicBezTo>
                  <a:cubicBezTo>
                    <a:pt x="4413" y="10159"/>
                    <a:pt x="4450" y="11159"/>
                    <a:pt x="3733" y="11983"/>
                  </a:cubicBezTo>
                  <a:cubicBezTo>
                    <a:pt x="3016" y="12808"/>
                    <a:pt x="934" y="10888"/>
                    <a:pt x="0" y="11983"/>
                  </a:cubicBezTo>
                  <a:cubicBezTo>
                    <a:pt x="-1" y="10723"/>
                    <a:pt x="3" y="8118"/>
                    <a:pt x="0" y="6315"/>
                  </a:cubicBezTo>
                  <a:close/>
                </a:path>
              </a:pathLst>
            </a:custGeom>
            <a:noFill/>
            <a:ln w="41275" cap="rnd">
              <a:solidFill>
                <a:schemeClr val="accent2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chemeClr val="accent3">
                      <a:lumOff val="44000"/>
                    </a:schemeClr>
                  </a:solidFill>
                </a:defRPr>
              </a:pPr>
              <a:endParaRPr/>
            </a:p>
          </p:txBody>
        </p:sp>
      </p:grpSp>
      <p:sp>
        <p:nvSpPr>
          <p:cNvPr id="167" name="Textfeld 5"/>
          <p:cNvSpPr txBox="1"/>
          <p:nvPr/>
        </p:nvSpPr>
        <p:spPr>
          <a:xfrm>
            <a:off x="685800" y="2706623"/>
            <a:ext cx="6803136" cy="34838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defRPr sz="2200"/>
            </a:pPr>
            <a:r>
              <a:rPr dirty="0"/>
              <a:t>Parameters:</a:t>
            </a:r>
          </a:p>
          <a:p>
            <a:pPr marL="285750" indent="-228600">
              <a:lnSpc>
                <a:spcPct val="90000"/>
              </a:lnSpc>
              <a:spcBef>
                <a:spcPts val="600"/>
              </a:spcBef>
              <a:buSzPct val="100000"/>
              <a:buFont typeface="Arial"/>
              <a:buChar char="•"/>
              <a:defRPr sz="2200"/>
            </a:pPr>
            <a:r>
              <a:rPr dirty="0" err="1"/>
              <a:t>ccp_alpha</a:t>
            </a:r>
            <a:r>
              <a:rPr dirty="0"/>
              <a:t>: 0</a:t>
            </a:r>
          </a:p>
          <a:p>
            <a:pPr marL="285750" indent="-228600">
              <a:lnSpc>
                <a:spcPct val="90000"/>
              </a:lnSpc>
              <a:spcBef>
                <a:spcPts val="600"/>
              </a:spcBef>
              <a:buSzPct val="100000"/>
              <a:buFont typeface="Arial"/>
              <a:buChar char="•"/>
              <a:defRPr sz="2200"/>
            </a:pPr>
            <a:r>
              <a:rPr dirty="0"/>
              <a:t>criterion: </a:t>
            </a:r>
            <a:r>
              <a:rPr dirty="0" err="1"/>
              <a:t>gini</a:t>
            </a:r>
            <a:endParaRPr dirty="0"/>
          </a:p>
          <a:p>
            <a:pPr marL="285750" indent="-228600">
              <a:lnSpc>
                <a:spcPct val="90000"/>
              </a:lnSpc>
              <a:spcBef>
                <a:spcPts val="600"/>
              </a:spcBef>
              <a:buSzPct val="100000"/>
              <a:buFont typeface="Arial"/>
              <a:buChar char="•"/>
              <a:defRPr sz="2200"/>
            </a:pPr>
            <a:r>
              <a:rPr dirty="0"/>
              <a:t>Test size: 20 Samples</a:t>
            </a:r>
          </a:p>
          <a:p>
            <a:pPr marL="285750" indent="-228600">
              <a:lnSpc>
                <a:spcPct val="90000"/>
              </a:lnSpc>
              <a:spcBef>
                <a:spcPts val="600"/>
              </a:spcBef>
              <a:buSzPct val="100000"/>
              <a:buFont typeface="Arial"/>
              <a:buChar char="•"/>
              <a:defRPr sz="2200"/>
            </a:pPr>
            <a:r>
              <a:rPr dirty="0"/>
              <a:t>Explanation Complexity: Word Count</a:t>
            </a:r>
          </a:p>
          <a:p>
            <a:pPr marL="285750" indent="-228600">
              <a:lnSpc>
                <a:spcPct val="90000"/>
              </a:lnSpc>
              <a:spcBef>
                <a:spcPts val="600"/>
              </a:spcBef>
              <a:buSzPct val="100000"/>
              <a:buFont typeface="Arial"/>
              <a:buChar char="•"/>
              <a:defRPr sz="2200"/>
            </a:pPr>
            <a:endParaRPr dirty="0"/>
          </a:p>
          <a:p>
            <a:pPr indent="-228600">
              <a:lnSpc>
                <a:spcPct val="90000"/>
              </a:lnSpc>
              <a:spcBef>
                <a:spcPts val="600"/>
              </a:spcBef>
              <a:buSzPct val="100000"/>
              <a:buFont typeface="Arial"/>
              <a:buChar char="•"/>
              <a:defRPr sz="2200"/>
            </a:pPr>
            <a:endParaRPr dirty="0"/>
          </a:p>
          <a:p>
            <a:pPr indent="-228600">
              <a:lnSpc>
                <a:spcPct val="90000"/>
              </a:lnSpc>
              <a:spcBef>
                <a:spcPts val="600"/>
              </a:spcBef>
              <a:buSzPct val="100000"/>
              <a:buFont typeface="Arial"/>
              <a:buChar char="•"/>
              <a:defRPr sz="2200"/>
            </a:pPr>
            <a:r>
              <a:rPr dirty="0"/>
              <a:t>This often holds recall &amp; precision of 1 ...</a:t>
            </a:r>
          </a:p>
        </p:txBody>
      </p:sp>
      <p:pic>
        <p:nvPicPr>
          <p:cNvPr id="168" name="Grafik 10" descr="Grafik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7609" y="329183"/>
            <a:ext cx="2366679" cy="3429969"/>
          </a:xfrm>
          <a:prstGeom prst="rect">
            <a:avLst/>
          </a:prstGeom>
          <a:ln w="12700">
            <a:miter lim="400000"/>
          </a:ln>
        </p:spPr>
      </p:pic>
      <p:pic>
        <p:nvPicPr>
          <p:cNvPr id="169" name="Grafik 9" descr="Grafik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3840" y="4428082"/>
            <a:ext cx="3995929" cy="1478494"/>
          </a:xfrm>
          <a:prstGeom prst="rect">
            <a:avLst/>
          </a:prstGeom>
          <a:ln w="12700">
            <a:miter lim="400000"/>
          </a:ln>
        </p:spPr>
      </p:pic>
      <p:sp>
        <p:nvSpPr>
          <p:cNvPr id="170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379376" y="6245225"/>
            <a:ext cx="203025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7</a:t>
            </a:fld>
            <a:endParaRPr/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Footer Placeholder 7"/>
          <p:cNvSpPr txBox="1"/>
          <p:nvPr/>
        </p:nvSpPr>
        <p:spPr>
          <a:xfrm>
            <a:off x="4211320" y="6245225"/>
            <a:ext cx="3769360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1400"/>
            </a:lvl1pPr>
          </a:lstStyle>
          <a:p>
            <a:r>
              <a:t>Robert Richter</a:t>
            </a:r>
          </a:p>
        </p:txBody>
      </p:sp>
      <p:sp>
        <p:nvSpPr>
          <p:cNvPr id="173" name="Rectangle 29"/>
          <p:cNvSpPr/>
          <p:nvPr/>
        </p:nvSpPr>
        <p:spPr>
          <a:xfrm>
            <a:off x="-1" y="0"/>
            <a:ext cx="12188954" cy="6858000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chemeClr val="accent3">
                    <a:lumOff val="44000"/>
                  </a:schemeClr>
                </a:solidFill>
              </a:defRPr>
            </a:pPr>
            <a:endParaRPr/>
          </a:p>
        </p:txBody>
      </p:sp>
      <p:sp>
        <p:nvSpPr>
          <p:cNvPr id="174" name="Titel 1"/>
          <p:cNvSpPr txBox="1">
            <a:spLocks noGrp="1"/>
          </p:cNvSpPr>
          <p:nvPr>
            <p:ph type="title"/>
          </p:nvPr>
        </p:nvSpPr>
        <p:spPr>
          <a:xfrm>
            <a:off x="640079" y="329184"/>
            <a:ext cx="6894578" cy="1783079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t>What about the Halstead Metric?</a:t>
            </a:r>
          </a:p>
        </p:txBody>
      </p:sp>
      <p:grpSp>
        <p:nvGrpSpPr>
          <p:cNvPr id="177" name="sketch line"/>
          <p:cNvGrpSpPr/>
          <p:nvPr/>
        </p:nvGrpSpPr>
        <p:grpSpPr>
          <a:xfrm>
            <a:off x="758846" y="2375351"/>
            <a:ext cx="4243996" cy="55234"/>
            <a:chOff x="0" y="0"/>
            <a:chExt cx="4243995" cy="55232"/>
          </a:xfrm>
        </p:grpSpPr>
        <p:sp>
          <p:nvSpPr>
            <p:cNvPr id="175" name="Shape"/>
            <p:cNvSpPr/>
            <p:nvPr/>
          </p:nvSpPr>
          <p:spPr>
            <a:xfrm>
              <a:off x="-1" y="6522"/>
              <a:ext cx="4243696" cy="487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8" h="14183" extrusionOk="0">
                  <a:moveTo>
                    <a:pt x="0" y="4034"/>
                  </a:moveTo>
                  <a:cubicBezTo>
                    <a:pt x="732" y="8876"/>
                    <a:pt x="1358" y="8357"/>
                    <a:pt x="2654" y="4034"/>
                  </a:cubicBezTo>
                  <a:cubicBezTo>
                    <a:pt x="3950" y="-289"/>
                    <a:pt x="4146" y="-1022"/>
                    <a:pt x="5091" y="4034"/>
                  </a:cubicBezTo>
                  <a:cubicBezTo>
                    <a:pt x="6037" y="9089"/>
                    <a:pt x="6884" y="-2811"/>
                    <a:pt x="7745" y="4034"/>
                  </a:cubicBezTo>
                  <a:cubicBezTo>
                    <a:pt x="8605" y="10878"/>
                    <a:pt x="9617" y="5743"/>
                    <a:pt x="10830" y="4034"/>
                  </a:cubicBezTo>
                  <a:cubicBezTo>
                    <a:pt x="12043" y="2324"/>
                    <a:pt x="13338" y="-4118"/>
                    <a:pt x="14131" y="4034"/>
                  </a:cubicBezTo>
                  <a:cubicBezTo>
                    <a:pt x="14925" y="12186"/>
                    <a:pt x="15939" y="-3267"/>
                    <a:pt x="17649" y="4034"/>
                  </a:cubicBezTo>
                  <a:cubicBezTo>
                    <a:pt x="19358" y="11334"/>
                    <a:pt x="20447" y="4928"/>
                    <a:pt x="21598" y="4034"/>
                  </a:cubicBezTo>
                  <a:cubicBezTo>
                    <a:pt x="21596" y="5828"/>
                    <a:pt x="21598" y="7462"/>
                    <a:pt x="21598" y="9359"/>
                  </a:cubicBezTo>
                  <a:cubicBezTo>
                    <a:pt x="20449" y="2351"/>
                    <a:pt x="19516" y="7928"/>
                    <a:pt x="18297" y="9359"/>
                  </a:cubicBezTo>
                  <a:cubicBezTo>
                    <a:pt x="17077" y="10789"/>
                    <a:pt x="16308" y="4869"/>
                    <a:pt x="14779" y="9359"/>
                  </a:cubicBezTo>
                  <a:cubicBezTo>
                    <a:pt x="13251" y="13848"/>
                    <a:pt x="12857" y="17482"/>
                    <a:pt x="11262" y="9359"/>
                  </a:cubicBezTo>
                  <a:cubicBezTo>
                    <a:pt x="9667" y="1235"/>
                    <a:pt x="10008" y="12679"/>
                    <a:pt x="8825" y="9359"/>
                  </a:cubicBezTo>
                  <a:cubicBezTo>
                    <a:pt x="7641" y="6038"/>
                    <a:pt x="6839" y="7671"/>
                    <a:pt x="5523" y="9359"/>
                  </a:cubicBezTo>
                  <a:cubicBezTo>
                    <a:pt x="4208" y="11046"/>
                    <a:pt x="3961" y="14401"/>
                    <a:pt x="2654" y="9359"/>
                  </a:cubicBezTo>
                  <a:cubicBezTo>
                    <a:pt x="1347" y="4316"/>
                    <a:pt x="612" y="5277"/>
                    <a:pt x="0" y="9359"/>
                  </a:cubicBezTo>
                  <a:cubicBezTo>
                    <a:pt x="4" y="7178"/>
                    <a:pt x="-2" y="6416"/>
                    <a:pt x="0" y="4034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chemeClr val="accent3">
                      <a:lumOff val="44000"/>
                    </a:schemeClr>
                  </a:solidFill>
                </a:defRPr>
              </a:pPr>
              <a:endParaRPr/>
            </a:p>
          </p:txBody>
        </p:sp>
        <p:sp>
          <p:nvSpPr>
            <p:cNvPr id="176" name="Shape"/>
            <p:cNvSpPr/>
            <p:nvPr/>
          </p:nvSpPr>
          <p:spPr>
            <a:xfrm>
              <a:off x="60" y="-1"/>
              <a:ext cx="4243936" cy="462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6" h="14334" extrusionOk="0">
                  <a:moveTo>
                    <a:pt x="0" y="6315"/>
                  </a:moveTo>
                  <a:cubicBezTo>
                    <a:pt x="1086" y="-195"/>
                    <a:pt x="1565" y="700"/>
                    <a:pt x="2437" y="6315"/>
                  </a:cubicBezTo>
                  <a:cubicBezTo>
                    <a:pt x="3310" y="11930"/>
                    <a:pt x="4229" y="-267"/>
                    <a:pt x="4874" y="6315"/>
                  </a:cubicBezTo>
                  <a:cubicBezTo>
                    <a:pt x="5519" y="12897"/>
                    <a:pt x="6624" y="14102"/>
                    <a:pt x="7743" y="6315"/>
                  </a:cubicBezTo>
                  <a:cubicBezTo>
                    <a:pt x="8863" y="-1472"/>
                    <a:pt x="10026" y="-2716"/>
                    <a:pt x="11260" y="6315"/>
                  </a:cubicBezTo>
                  <a:cubicBezTo>
                    <a:pt x="12494" y="15346"/>
                    <a:pt x="13021" y="4829"/>
                    <a:pt x="13913" y="6315"/>
                  </a:cubicBezTo>
                  <a:cubicBezTo>
                    <a:pt x="14805" y="7802"/>
                    <a:pt x="15761" y="2159"/>
                    <a:pt x="16566" y="6315"/>
                  </a:cubicBezTo>
                  <a:cubicBezTo>
                    <a:pt x="17371" y="10471"/>
                    <a:pt x="20253" y="3178"/>
                    <a:pt x="21594" y="6315"/>
                  </a:cubicBezTo>
                  <a:cubicBezTo>
                    <a:pt x="21599" y="9097"/>
                    <a:pt x="21592" y="9216"/>
                    <a:pt x="21594" y="11983"/>
                  </a:cubicBezTo>
                  <a:cubicBezTo>
                    <a:pt x="20654" y="15999"/>
                    <a:pt x="19899" y="7294"/>
                    <a:pt x="18294" y="11983"/>
                  </a:cubicBezTo>
                  <a:cubicBezTo>
                    <a:pt x="16689" y="16673"/>
                    <a:pt x="16894" y="5083"/>
                    <a:pt x="15641" y="11983"/>
                  </a:cubicBezTo>
                  <a:cubicBezTo>
                    <a:pt x="14387" y="18884"/>
                    <a:pt x="14083" y="6893"/>
                    <a:pt x="12988" y="11983"/>
                  </a:cubicBezTo>
                  <a:cubicBezTo>
                    <a:pt x="11893" y="17074"/>
                    <a:pt x="11103" y="12367"/>
                    <a:pt x="9687" y="11983"/>
                  </a:cubicBezTo>
                  <a:cubicBezTo>
                    <a:pt x="8270" y="11599"/>
                    <a:pt x="7927" y="13808"/>
                    <a:pt x="6170" y="11983"/>
                  </a:cubicBezTo>
                  <a:cubicBezTo>
                    <a:pt x="4413" y="10159"/>
                    <a:pt x="4450" y="11159"/>
                    <a:pt x="3733" y="11983"/>
                  </a:cubicBezTo>
                  <a:cubicBezTo>
                    <a:pt x="3016" y="12808"/>
                    <a:pt x="934" y="10888"/>
                    <a:pt x="0" y="11983"/>
                  </a:cubicBezTo>
                  <a:cubicBezTo>
                    <a:pt x="-1" y="10723"/>
                    <a:pt x="3" y="8118"/>
                    <a:pt x="0" y="6315"/>
                  </a:cubicBezTo>
                  <a:close/>
                </a:path>
              </a:pathLst>
            </a:custGeom>
            <a:noFill/>
            <a:ln w="41275" cap="rnd">
              <a:solidFill>
                <a:schemeClr val="accent2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chemeClr val="accent3">
                      <a:lumOff val="44000"/>
                    </a:schemeClr>
                  </a:solidFill>
                </a:defRPr>
              </a:pPr>
              <a:endParaRPr/>
            </a:p>
          </p:txBody>
        </p:sp>
      </p:grpSp>
      <p:sp>
        <p:nvSpPr>
          <p:cNvPr id="178" name="Textfeld 5"/>
          <p:cNvSpPr txBox="1"/>
          <p:nvPr/>
        </p:nvSpPr>
        <p:spPr>
          <a:xfrm>
            <a:off x="685800" y="2706623"/>
            <a:ext cx="6803136" cy="34838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pPr indent="-228600">
              <a:lnSpc>
                <a:spcPct val="90000"/>
              </a:lnSpc>
              <a:spcBef>
                <a:spcPts val="600"/>
              </a:spcBef>
              <a:buSzPct val="100000"/>
              <a:buFont typeface="Arial"/>
              <a:buChar char="•"/>
              <a:defRPr sz="2200"/>
            </a:pPr>
            <a:r>
              <a:t>Parameters:</a:t>
            </a:r>
          </a:p>
          <a:p>
            <a:pPr marL="285750" indent="-228600">
              <a:lnSpc>
                <a:spcPct val="90000"/>
              </a:lnSpc>
              <a:spcBef>
                <a:spcPts val="600"/>
              </a:spcBef>
              <a:buSzPct val="100000"/>
              <a:buFont typeface="Arial"/>
              <a:buChar char="•"/>
              <a:defRPr sz="2200"/>
            </a:pPr>
            <a:r>
              <a:t>ccp_alpha: 0.04</a:t>
            </a:r>
          </a:p>
          <a:p>
            <a:pPr marL="285750" indent="-228600">
              <a:lnSpc>
                <a:spcPct val="90000"/>
              </a:lnSpc>
              <a:spcBef>
                <a:spcPts val="600"/>
              </a:spcBef>
              <a:buSzPct val="100000"/>
              <a:buFont typeface="Arial"/>
              <a:buChar char="•"/>
              <a:defRPr sz="2200"/>
            </a:pPr>
            <a:r>
              <a:t>criterion: gini</a:t>
            </a:r>
          </a:p>
          <a:p>
            <a:pPr marL="285750" indent="-228600">
              <a:lnSpc>
                <a:spcPct val="90000"/>
              </a:lnSpc>
              <a:spcBef>
                <a:spcPts val="600"/>
              </a:spcBef>
              <a:buSzPct val="100000"/>
              <a:buFont typeface="Arial"/>
              <a:buChar char="•"/>
              <a:defRPr sz="2200"/>
            </a:pPr>
            <a:r>
              <a:t>Test size: 20 Samples</a:t>
            </a:r>
          </a:p>
          <a:p>
            <a:pPr marL="285750" indent="-228600">
              <a:lnSpc>
                <a:spcPct val="90000"/>
              </a:lnSpc>
              <a:spcBef>
                <a:spcPts val="600"/>
              </a:spcBef>
              <a:buSzPct val="100000"/>
              <a:buFont typeface="Arial"/>
              <a:buChar char="•"/>
              <a:defRPr sz="2200"/>
            </a:pPr>
            <a:r>
              <a:t>Explanation Complexity: Word Count</a:t>
            </a:r>
          </a:p>
          <a:p>
            <a:pPr marL="285750" indent="-228600">
              <a:lnSpc>
                <a:spcPct val="90000"/>
              </a:lnSpc>
              <a:spcBef>
                <a:spcPts val="600"/>
              </a:spcBef>
              <a:buSzPct val="100000"/>
              <a:buFont typeface="Arial"/>
              <a:buChar char="•"/>
              <a:defRPr sz="2200"/>
            </a:pPr>
            <a:endParaRPr/>
          </a:p>
          <a:p>
            <a:pPr indent="-228600">
              <a:lnSpc>
                <a:spcPct val="90000"/>
              </a:lnSpc>
              <a:spcBef>
                <a:spcPts val="600"/>
              </a:spcBef>
              <a:buSzPct val="100000"/>
              <a:buFont typeface="Arial"/>
              <a:buChar char="•"/>
              <a:defRPr sz="2200"/>
            </a:pPr>
            <a:endParaRPr/>
          </a:p>
          <a:p>
            <a:pPr indent="-228600">
              <a:lnSpc>
                <a:spcPct val="90000"/>
              </a:lnSpc>
              <a:spcBef>
                <a:spcPts val="600"/>
              </a:spcBef>
              <a:buSzPct val="100000"/>
              <a:buFont typeface="Arial"/>
              <a:buChar char="•"/>
              <a:defRPr sz="2200"/>
            </a:pPr>
            <a:r>
              <a:t>Halstead makes it worse</a:t>
            </a:r>
          </a:p>
          <a:p>
            <a:pPr indent="-228600">
              <a:lnSpc>
                <a:spcPct val="90000"/>
              </a:lnSpc>
              <a:spcBef>
                <a:spcPts val="600"/>
              </a:spcBef>
              <a:buSzPct val="100000"/>
              <a:buFont typeface="Arial"/>
              <a:buChar char="•"/>
              <a:defRPr sz="2200"/>
            </a:pPr>
            <a:r>
              <a:t>Should we </a:t>
            </a:r>
            <a:r>
              <a:rPr i="1"/>
              <a:t>not</a:t>
            </a:r>
            <a:r>
              <a:t> look at the code?</a:t>
            </a:r>
          </a:p>
        </p:txBody>
      </p:sp>
      <p:pic>
        <p:nvPicPr>
          <p:cNvPr id="179" name="Grafik 3" descr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9021" y="329183"/>
            <a:ext cx="2443853" cy="3429969"/>
          </a:xfrm>
          <a:prstGeom prst="rect">
            <a:avLst/>
          </a:prstGeom>
          <a:ln w="12700">
            <a:miter lim="400000"/>
          </a:ln>
        </p:spPr>
      </p:pic>
      <p:pic>
        <p:nvPicPr>
          <p:cNvPr id="180" name="Grafik 2" descr="Grafi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3840" y="4438072"/>
            <a:ext cx="3995929" cy="1458514"/>
          </a:xfrm>
          <a:prstGeom prst="rect">
            <a:avLst/>
          </a:prstGeom>
          <a:ln w="12700">
            <a:miter lim="400000"/>
          </a:ln>
        </p:spPr>
      </p:pic>
      <p:sp>
        <p:nvSpPr>
          <p:cNvPr id="181" name="Slide Number Placeholder 6"/>
          <p:cNvSpPr txBox="1">
            <a:spLocks noGrp="1"/>
          </p:cNvSpPr>
          <p:nvPr>
            <p:ph type="sldNum" sz="quarter" idx="2"/>
          </p:nvPr>
        </p:nvSpPr>
        <p:spPr>
          <a:xfrm>
            <a:off x="11379376" y="6245225"/>
            <a:ext cx="203025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8</a:t>
            </a:fld>
            <a:endParaRPr/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Footer Placeholder 7"/>
          <p:cNvSpPr txBox="1"/>
          <p:nvPr/>
        </p:nvSpPr>
        <p:spPr>
          <a:xfrm>
            <a:off x="4211320" y="6245225"/>
            <a:ext cx="3769360" cy="288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1400"/>
            </a:lvl1pPr>
          </a:lstStyle>
          <a:p>
            <a:r>
              <a:t>Robert Richter</a:t>
            </a:r>
          </a:p>
        </p:txBody>
      </p:sp>
      <p:sp>
        <p:nvSpPr>
          <p:cNvPr id="184" name="Rectangle 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Off val="44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chemeClr val="accent3">
                    <a:lumOff val="44000"/>
                  </a:schemeClr>
                </a:solidFill>
              </a:defRPr>
            </a:pPr>
            <a:endParaRPr/>
          </a:p>
        </p:txBody>
      </p:sp>
      <p:sp>
        <p:nvSpPr>
          <p:cNvPr id="185" name="Freeform: Shape 11"/>
          <p:cNvSpPr/>
          <p:nvPr/>
        </p:nvSpPr>
        <p:spPr>
          <a:xfrm>
            <a:off x="-1" y="0"/>
            <a:ext cx="4455673" cy="6858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5720" y="0"/>
                </a:lnTo>
                <a:lnTo>
                  <a:pt x="16025" y="218"/>
                </a:lnTo>
                <a:cubicBezTo>
                  <a:pt x="19470" y="2926"/>
                  <a:pt x="21600" y="6668"/>
                  <a:pt x="21600" y="10800"/>
                </a:cubicBezTo>
                <a:cubicBezTo>
                  <a:pt x="21600" y="14932"/>
                  <a:pt x="19470" y="18674"/>
                  <a:pt x="16025" y="21382"/>
                </a:cubicBezTo>
                <a:lnTo>
                  <a:pt x="1572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3">
              <a:lumOff val="44000"/>
            </a:schemeClr>
          </a:solidFill>
          <a:ln>
            <a:solidFill>
              <a:srgbClr val="EFEFEF"/>
            </a:solidFill>
            <a:miter/>
          </a:ln>
          <a:effectLst>
            <a:outerShdw blurRad="88900" dist="38100" rotWithShape="0">
              <a:srgbClr val="D9D9D9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algn="ctr">
              <a:defRPr>
                <a:solidFill>
                  <a:schemeClr val="accent3">
                    <a:lumOff val="44000"/>
                  </a:schemeClr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186" name="Freeform: Shape 13"/>
          <p:cNvSpPr/>
          <p:nvPr/>
        </p:nvSpPr>
        <p:spPr>
          <a:xfrm>
            <a:off x="0" y="0"/>
            <a:ext cx="4446529" cy="6858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5708" y="0"/>
                </a:lnTo>
                <a:lnTo>
                  <a:pt x="16014" y="218"/>
                </a:lnTo>
                <a:cubicBezTo>
                  <a:pt x="19465" y="2926"/>
                  <a:pt x="21600" y="6668"/>
                  <a:pt x="21600" y="10800"/>
                </a:cubicBezTo>
                <a:cubicBezTo>
                  <a:pt x="21600" y="14932"/>
                  <a:pt x="19465" y="18674"/>
                  <a:pt x="16014" y="21382"/>
                </a:cubicBezTo>
                <a:lnTo>
                  <a:pt x="15708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3">
              <a:lumOff val="44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chemeClr val="accent3">
                    <a:lumOff val="44000"/>
                  </a:schemeClr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187" name="Titel 1"/>
          <p:cNvSpPr txBox="1">
            <a:spLocks noGrp="1"/>
          </p:cNvSpPr>
          <p:nvPr>
            <p:ph type="title"/>
          </p:nvPr>
        </p:nvSpPr>
        <p:spPr>
          <a:xfrm>
            <a:off x="371093" y="1161288"/>
            <a:ext cx="3438146" cy="123901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r>
              <a:t>Part 1: Conclusion</a:t>
            </a:r>
          </a:p>
        </p:txBody>
      </p:sp>
      <p:sp>
        <p:nvSpPr>
          <p:cNvPr id="188" name="Rectangle 15"/>
          <p:cNvSpPr/>
          <p:nvPr/>
        </p:nvSpPr>
        <p:spPr>
          <a:xfrm>
            <a:off x="0" y="1426545"/>
            <a:ext cx="128016" cy="653904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chemeClr val="accent3">
                    <a:lumOff val="44000"/>
                  </a:schemeClr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189" name="Rectangle 17"/>
          <p:cNvSpPr/>
          <p:nvPr/>
        </p:nvSpPr>
        <p:spPr>
          <a:xfrm>
            <a:off x="395893" y="2443479"/>
            <a:ext cx="3383280" cy="18289"/>
          </a:xfrm>
          <a:prstGeom prst="rect">
            <a:avLst/>
          </a:prstGeom>
          <a:solidFill>
            <a:srgbClr val="D5D5D5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chemeClr val="accent3">
                    <a:lumOff val="44000"/>
                  </a:schemeClr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190" name="Inhaltsplatzhalter 2"/>
          <p:cNvSpPr txBox="1">
            <a:spLocks noGrp="1"/>
          </p:cNvSpPr>
          <p:nvPr>
            <p:ph type="body" sz="quarter" idx="1"/>
          </p:nvPr>
        </p:nvSpPr>
        <p:spPr>
          <a:xfrm>
            <a:off x="370839" y="2717800"/>
            <a:ext cx="3439161" cy="3763646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90000"/>
              </a:lnSpc>
              <a:spcBef>
                <a:spcPts val="400"/>
              </a:spcBef>
              <a:buSzTx/>
              <a:buNone/>
              <a:defRPr sz="1700"/>
            </a:pPr>
            <a:r>
              <a:t>Running the model purely on the prepared data without tuning the DTC gave the best results.</a:t>
            </a:r>
          </a:p>
          <a:p>
            <a:pPr>
              <a:lnSpc>
                <a:spcPct val="90000"/>
              </a:lnSpc>
              <a:defRPr sz="1700"/>
            </a:pPr>
            <a:endParaRPr/>
          </a:p>
          <a:p>
            <a:pPr>
              <a:lnSpc>
                <a:spcPct val="90000"/>
              </a:lnSpc>
              <a:spcBef>
                <a:spcPts val="400"/>
              </a:spcBef>
              <a:defRPr sz="1700" i="1"/>
            </a:pPr>
            <a:r>
              <a:t>What I did not mention: Adding QuestionIDs and AnswerIDs yielded perfect results (ask for it!)</a:t>
            </a:r>
          </a:p>
        </p:txBody>
      </p:sp>
      <p:pic>
        <p:nvPicPr>
          <p:cNvPr id="191" name="Grafik 4" descr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4997" y="841247"/>
            <a:ext cx="6874383" cy="5276090"/>
          </a:xfrm>
          <a:prstGeom prst="rect">
            <a:avLst/>
          </a:prstGeom>
          <a:ln w="12700">
            <a:miter lim="400000"/>
          </a:ln>
        </p:spPr>
      </p:pic>
      <p:sp>
        <p:nvSpPr>
          <p:cNvPr id="192" name="Slide Number Placeholder 6"/>
          <p:cNvSpPr txBox="1">
            <a:spLocks noGrp="1"/>
          </p:cNvSpPr>
          <p:nvPr>
            <p:ph type="sldNum" sz="quarter" idx="2"/>
          </p:nvPr>
        </p:nvSpPr>
        <p:spPr>
          <a:xfrm>
            <a:off x="11379376" y="6245225"/>
            <a:ext cx="203025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9</a:t>
            </a:fld>
            <a:endParaRPr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Default Design">
  <a:themeElements>
    <a:clrScheme name="Default Desig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7DB6EF"/>
      </a:accent1>
      <a:accent2>
        <a:srgbClr val="C0504D"/>
      </a:accent2>
      <a:accent3>
        <a:srgbClr val="8F8F8F"/>
      </a:accent3>
      <a:accent4>
        <a:srgbClr val="707070"/>
      </a:accent4>
      <a:accent5>
        <a:srgbClr val="C0D7F5"/>
      </a:accent5>
      <a:accent6>
        <a:srgbClr val="AC4744"/>
      </a:accent6>
      <a:hlink>
        <a:srgbClr val="0000FF"/>
      </a:hlink>
      <a:folHlink>
        <a:srgbClr val="FF00FF"/>
      </a:folHlink>
    </a:clrScheme>
    <a:fontScheme name="Default Design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Default Desig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 Design">
  <a:themeElements>
    <a:clrScheme name="Default Desig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7DB6EF"/>
      </a:accent1>
      <a:accent2>
        <a:srgbClr val="C0504D"/>
      </a:accent2>
      <a:accent3>
        <a:srgbClr val="8F8F8F"/>
      </a:accent3>
      <a:accent4>
        <a:srgbClr val="707070"/>
      </a:accent4>
      <a:accent5>
        <a:srgbClr val="C0D7F5"/>
      </a:accent5>
      <a:accent6>
        <a:srgbClr val="AC4744"/>
      </a:accent6>
      <a:hlink>
        <a:srgbClr val="0000FF"/>
      </a:hlink>
      <a:folHlink>
        <a:srgbClr val="FF00FF"/>
      </a:folHlink>
    </a:clrScheme>
    <a:fontScheme name="Default Design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Default Desig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585</Words>
  <Application>Microsoft Macintosh PowerPoint</Application>
  <PresentationFormat>Widescreen</PresentationFormat>
  <Paragraphs>102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Default Design</vt:lpstr>
      <vt:lpstr>Project #2</vt:lpstr>
      <vt:lpstr>Part 1: Training a Decision Tree Classifier</vt:lpstr>
      <vt:lpstr>Preparing Data – Enums </vt:lpstr>
      <vt:lpstr>Preparing Data – Partial Enums and Explanation Complexity</vt:lpstr>
      <vt:lpstr>Preparing Data – Partial Enums and Explanation Complexity</vt:lpstr>
      <vt:lpstr>Performance of this?</vt:lpstr>
      <vt:lpstr>Untuned Model even better?</vt:lpstr>
      <vt:lpstr>What about the Halstead Metric?</vt:lpstr>
      <vt:lpstr>Part 1: Conclusion</vt:lpstr>
      <vt:lpstr>Part 2: Merge Explanations</vt:lpstr>
      <vt:lpstr>Part 2: Merge Explanations</vt:lpstr>
      <vt:lpstr>Appendix</vt:lpstr>
      <vt:lpstr>Appendix 1: Adding QuestionID and AnswerID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Robert Richter</cp:lastModifiedBy>
  <cp:revision>1</cp:revision>
  <dcterms:modified xsi:type="dcterms:W3CDTF">2025-01-16T09:15:15Z</dcterms:modified>
</cp:coreProperties>
</file>