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0EB47-8898-4A60-B81C-C3B4C00E6B5F}">
  <a:tblStyle styleId="{F8C0EB47-8898-4A60-B81C-C3B4C00E6B5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13B690-AC26-4186-B4BE-E763955D697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56341bb8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56341bb8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56341bb8e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56341bb8e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56341bb8e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56341bb8e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56341bb8e_4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56341bb8e_4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56341bb8e_4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56341bb8e_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56341bb8e_4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256341bb8e_4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56341bb8e_4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256341bb8e_4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56341bb8e_4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256341bb8e_4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56341bb8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56341bb8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56341bb8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56341bb8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56341bb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56341bb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56341bb8e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56341bb8e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56341bb8e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56341bb8e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56341bb8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56341bb8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56341bb8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56341bb8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BLEU: n-gram overlap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56341bb8e_4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56341bb8e_4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BLEU: n-gram overlap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14" name="Google Shape;14;p2"/>
          <p:cNvSpPr/>
          <p:nvPr/>
        </p:nvSpPr>
        <p:spPr>
          <a:xfrm>
            <a:off x="8615150" y="85300"/>
            <a:ext cx="469200" cy="54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pic>
        <p:nvPicPr>
          <p:cNvPr id="9" name="Google Shape;9;p1"/>
          <p:cNvPicPr preferRelativeResize="0"/>
          <p:nvPr/>
        </p:nvPicPr>
        <p:blipFill>
          <a:blip r:embed="rId1">
            <a:alphaModFix amt="50000"/>
          </a:blip>
          <a:stretch>
            <a:fillRect/>
          </a:stretch>
        </p:blipFill>
        <p:spPr>
          <a:xfrm>
            <a:off x="8668200" y="165500"/>
            <a:ext cx="279524" cy="279524"/>
          </a:xfrm>
          <a:prstGeom prst="rect">
            <a:avLst/>
          </a:prstGeom>
          <a:solidFill>
            <a:srgbClr val="FFFFFF"/>
          </a:solid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reddit.com/r/ChatGPTPro/comments/13n55w7/highly_efficient_prompt_for_summarizing_gpt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reddit.com/r/ChatGPTPro/comments/13n55w7/highly_efficient_prompt_for_summarizing_gpt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ddit.com/r/ChatGPTPro/comments/13n55w7/highly_efficient_prompt_for_summarizing_gpt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1250925" y="1659900"/>
            <a:ext cx="2082651" cy="137082"/>
          </a:xfrm>
          <a:prstGeom prst="rect">
            <a:avLst/>
          </a:prstGeom>
        </p:spPr>
        <p:txBody>
          <a:bodyPr>
            <a:prstTxWarp prst="textPlain"/>
          </a:bodyPr>
          <a:lstStyle/>
          <a:p>
            <a:pPr lvl="0" algn="ctr"/>
            <a:r>
              <a:rPr b="0" i="0">
                <a:ln>
                  <a:noFill/>
                </a:ln>
                <a:solidFill>
                  <a:srgbClr val="485376"/>
                </a:solidFill>
                <a:latin typeface="Helvetica Neue"/>
              </a:rPr>
              <a:t>Belana Zwadsich, Ole Schmitt</a:t>
            </a:r>
          </a:p>
        </p:txBody>
      </p:sp>
      <p:sp>
        <p:nvSpPr>
          <p:cNvPr id="57" name="Google Shape;57;p13"/>
          <p:cNvSpPr txBox="1"/>
          <p:nvPr/>
        </p:nvSpPr>
        <p:spPr>
          <a:xfrm>
            <a:off x="1148100" y="1804950"/>
            <a:ext cx="799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3000">
                <a:solidFill>
                  <a:srgbClr val="000E3C"/>
                </a:solidFill>
                <a:latin typeface="Helvetica Neue"/>
                <a:ea typeface="Helvetica Neue"/>
                <a:cs typeface="Helvetica Neue"/>
                <a:sym typeface="Helvetica Neue"/>
              </a:rPr>
              <a:t>Mini Project 2:</a:t>
            </a:r>
            <a:endParaRPr b="1" sz="3000">
              <a:solidFill>
                <a:srgbClr val="000E3C"/>
              </a:solidFill>
              <a:latin typeface="Helvetica Neue"/>
              <a:ea typeface="Helvetica Neue"/>
              <a:cs typeface="Helvetica Neue"/>
              <a:sym typeface="Helvetica Neue"/>
            </a:endParaRPr>
          </a:p>
          <a:p>
            <a:pPr indent="0" lvl="0" marL="0" rtl="0" algn="l">
              <a:spcBef>
                <a:spcPts val="0"/>
              </a:spcBef>
              <a:spcAft>
                <a:spcPts val="0"/>
              </a:spcAft>
              <a:buNone/>
            </a:pPr>
            <a:r>
              <a:rPr b="1" lang="de" sz="3000">
                <a:solidFill>
                  <a:srgbClr val="000E3C"/>
                </a:solidFill>
                <a:latin typeface="Helvetica Neue"/>
                <a:ea typeface="Helvetica Neue"/>
                <a:cs typeface="Helvetica Neue"/>
                <a:sym typeface="Helvetica Neue"/>
              </a:rPr>
              <a:t>Consolidate Bug Report Explanations</a:t>
            </a:r>
            <a:endParaRPr b="1" sz="3000">
              <a:solidFill>
                <a:srgbClr val="000E3C"/>
              </a:solidFill>
              <a:latin typeface="Helvetica Neue"/>
              <a:ea typeface="Helvetica Neue"/>
              <a:cs typeface="Helvetica Neue"/>
              <a:sym typeface="Helvetica Neue"/>
            </a:endParaRPr>
          </a:p>
        </p:txBody>
      </p:sp>
      <p:sp>
        <p:nvSpPr>
          <p:cNvPr id="58" name="Google Shape;58;p13"/>
          <p:cNvSpPr txBox="1"/>
          <p:nvPr/>
        </p:nvSpPr>
        <p:spPr>
          <a:xfrm>
            <a:off x="1148100" y="2883563"/>
            <a:ext cx="3767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300">
                <a:solidFill>
                  <a:srgbClr val="AFB3C7"/>
                </a:solidFill>
                <a:latin typeface="Helvetica Neue Light"/>
                <a:ea typeface="Helvetica Neue Light"/>
                <a:cs typeface="Helvetica Neue Light"/>
                <a:sym typeface="Helvetica Neue Light"/>
              </a:rPr>
              <a:t>Advanced Software Engineering</a:t>
            </a:r>
            <a:endParaRPr sz="1300">
              <a:solidFill>
                <a:srgbClr val="AFB3C7"/>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de" sz="1300">
                <a:solidFill>
                  <a:srgbClr val="AFB3C7"/>
                </a:solidFill>
                <a:latin typeface="Helvetica Neue Light"/>
                <a:ea typeface="Helvetica Neue Light"/>
                <a:cs typeface="Helvetica Neue Light"/>
                <a:sym typeface="Helvetica Neue Light"/>
              </a:rPr>
              <a:t>WiSe 24-25</a:t>
            </a:r>
            <a:endParaRPr sz="1300">
              <a:solidFill>
                <a:srgbClr val="AFB3C7"/>
              </a:solidFill>
              <a:latin typeface="Helvetica Neue Light"/>
              <a:ea typeface="Helvetica Neue Light"/>
              <a:cs typeface="Helvetica Neue Light"/>
              <a:sym typeface="Helvetica Neue Light"/>
            </a:endParaRPr>
          </a:p>
        </p:txBody>
      </p:sp>
      <p:pic>
        <p:nvPicPr>
          <p:cNvPr id="59" name="Google Shape;59;p13"/>
          <p:cNvPicPr preferRelativeResize="0"/>
          <p:nvPr/>
        </p:nvPicPr>
        <p:blipFill>
          <a:blip r:embed="rId3">
            <a:alphaModFix/>
          </a:blip>
          <a:stretch>
            <a:fillRect/>
          </a:stretch>
        </p:blipFill>
        <p:spPr>
          <a:xfrm>
            <a:off x="7054648" y="2985275"/>
            <a:ext cx="846052" cy="39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Reflection</a:t>
            </a:r>
            <a:endParaRPr/>
          </a:p>
        </p:txBody>
      </p:sp>
      <p:sp>
        <p:nvSpPr>
          <p:cNvPr id="180" name="Google Shape;180;p22"/>
          <p:cNvSpPr txBox="1"/>
          <p:nvPr>
            <p:ph idx="1" type="body"/>
          </p:nvPr>
        </p:nvSpPr>
        <p:spPr>
          <a:xfrm>
            <a:off x="311700" y="1152475"/>
            <a:ext cx="8520600" cy="3759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de"/>
              <a:t>D</a:t>
            </a:r>
            <a:r>
              <a:rPr b="1" lang="de"/>
              <a:t>ata quality:</a:t>
            </a:r>
            <a:r>
              <a:rPr lang="de"/>
              <a:t> crowd-sourced, diverse, uncleaned</a:t>
            </a:r>
            <a:br>
              <a:rPr lang="de"/>
            </a:br>
            <a:endParaRPr/>
          </a:p>
          <a:p>
            <a:pPr indent="-342900" lvl="0" marL="457200" rtl="0" algn="l">
              <a:spcBef>
                <a:spcPts val="0"/>
              </a:spcBef>
              <a:spcAft>
                <a:spcPts val="0"/>
              </a:spcAft>
              <a:buSzPts val="1800"/>
              <a:buChar char="●"/>
            </a:pPr>
            <a:r>
              <a:rPr b="1" lang="de"/>
              <a:t>C</a:t>
            </a:r>
            <a:r>
              <a:rPr b="1" lang="de"/>
              <a:t>lassifier update:</a:t>
            </a:r>
            <a:r>
              <a:rPr lang="de"/>
              <a:t> results may worsen over time (concept drift), updating / re-training strategy necessary; concept shift detection difficult</a:t>
            </a:r>
            <a:br>
              <a:rPr lang="de"/>
            </a:br>
            <a:endParaRPr/>
          </a:p>
          <a:p>
            <a:pPr indent="-342900" lvl="0" marL="457200" rtl="0" algn="l">
              <a:spcBef>
                <a:spcPts val="0"/>
              </a:spcBef>
              <a:spcAft>
                <a:spcPts val="0"/>
              </a:spcAft>
              <a:buSzPts val="1800"/>
              <a:buChar char="●"/>
            </a:pPr>
            <a:r>
              <a:rPr b="1" lang="de"/>
              <a:t>O</a:t>
            </a:r>
            <a:r>
              <a:rPr b="1" lang="de"/>
              <a:t>utput testing of classifier &amp; LLM:</a:t>
            </a:r>
            <a:r>
              <a:rPr lang="de"/>
              <a:t> error propagation risk, manual review, monitor metrics, curate golden data set</a:t>
            </a:r>
            <a:br>
              <a:rPr lang="de"/>
            </a:br>
            <a:endParaRPr/>
          </a:p>
          <a:p>
            <a:pPr indent="-342900" lvl="0" marL="457200" rtl="0" algn="l">
              <a:spcBef>
                <a:spcPts val="0"/>
              </a:spcBef>
              <a:spcAft>
                <a:spcPts val="0"/>
              </a:spcAft>
              <a:buSzPts val="1800"/>
              <a:buChar char="●"/>
            </a:pPr>
            <a:r>
              <a:rPr b="1" lang="de"/>
              <a:t>Estimate consolidation quality:</a:t>
            </a:r>
            <a:r>
              <a:rPr lang="de"/>
              <a:t> BLEU / ROUGE seem limited, manual review, field study of devs uing summaries in the wild</a:t>
            </a:r>
            <a:br>
              <a:rPr lang="de"/>
            </a:br>
            <a:endParaRPr/>
          </a:p>
          <a:p>
            <a:pPr indent="-342900" lvl="0" marL="457200" rtl="0" algn="l">
              <a:spcBef>
                <a:spcPts val="0"/>
              </a:spcBef>
              <a:spcAft>
                <a:spcPts val="0"/>
              </a:spcAft>
              <a:buSzPts val="1800"/>
              <a:buChar char="●"/>
            </a:pPr>
            <a:r>
              <a:rPr b="1" lang="de"/>
              <a:t>Classifier-LLM integration: </a:t>
            </a:r>
            <a:r>
              <a:rPr lang="de"/>
              <a:t>manual copy paste, (tested) data exchange pipeline necessary</a:t>
            </a:r>
            <a:endParaRPr/>
          </a:p>
        </p:txBody>
      </p:sp>
      <p:sp>
        <p:nvSpPr>
          <p:cNvPr id="181" name="Google Shape;18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Anhang</a:t>
            </a:r>
            <a:endParaRPr/>
          </a:p>
        </p:txBody>
      </p:sp>
      <p:sp>
        <p:nvSpPr>
          <p:cNvPr id="187" name="Google Shape;18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Chain of Density</a:t>
            </a:r>
            <a:endParaRPr/>
          </a:p>
        </p:txBody>
      </p:sp>
      <p:sp>
        <p:nvSpPr>
          <p:cNvPr id="193" name="Google Shape;19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94" name="Google Shape;194;p24"/>
          <p:cNvSpPr txBox="1"/>
          <p:nvPr/>
        </p:nvSpPr>
        <p:spPr>
          <a:xfrm>
            <a:off x="311700" y="4541125"/>
            <a:ext cx="8332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de" sz="1000">
                <a:solidFill>
                  <a:srgbClr val="AFB3C7"/>
                </a:solidFill>
                <a:latin typeface="Helvetica Neue"/>
                <a:ea typeface="Helvetica Neue"/>
                <a:cs typeface="Helvetica Neue"/>
                <a:sym typeface="Helvetica Neue"/>
              </a:rPr>
              <a:t>Adapted from: </a:t>
            </a:r>
            <a:r>
              <a:rPr lang="de" sz="1000">
                <a:solidFill>
                  <a:srgbClr val="AFB3C7"/>
                </a:solidFill>
                <a:latin typeface="Helvetica Neue"/>
                <a:ea typeface="Helvetica Neue"/>
                <a:cs typeface="Helvetica Neue"/>
                <a:sym typeface="Helvetica Neue"/>
              </a:rPr>
              <a:t>Adams, Griffin &amp; Fabbri, Alexander &amp; Ladhak, Faisal &amp; Lehman, Eric &amp; Elhadad, Noémie. (2023). From Sparse to Dense: GPT-4 Summarization with Chain of Density Prompting. 10.48550/arXiv.2309.04269. </a:t>
            </a:r>
            <a:endParaRPr sz="1000">
              <a:solidFill>
                <a:srgbClr val="AFB3C7"/>
              </a:solidFill>
              <a:latin typeface="Helvetica Neue"/>
              <a:ea typeface="Helvetica Neue"/>
              <a:cs typeface="Helvetica Neue"/>
              <a:sym typeface="Helvetica Neue"/>
            </a:endParaRPr>
          </a:p>
        </p:txBody>
      </p:sp>
      <p:sp>
        <p:nvSpPr>
          <p:cNvPr id="195" name="Google Shape;195;p24"/>
          <p:cNvSpPr txBox="1"/>
          <p:nvPr/>
        </p:nvSpPr>
        <p:spPr>
          <a:xfrm>
            <a:off x="311700" y="1017725"/>
            <a:ext cx="8391900" cy="356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You will generate increasingly concise, entity-dense summaries of the above answer explanations.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rPr>
              <a:t> </a:t>
            </a:r>
            <a:endParaRPr sz="800">
              <a:solidFill>
                <a:srgbClr val="000E3C"/>
              </a:solidFill>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Repeat the following 2 steps 5 times.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Step 1. Identify 1-3 informative entities (";" delimited) from the article that are missing from the previously generated summary.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Step 2. Write a new, denser summary of identical length which covers every entity and detail from the previous summary plus the missing entities.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rPr>
              <a:t> </a:t>
            </a:r>
            <a:endParaRPr sz="800">
              <a:solidFill>
                <a:srgbClr val="000E3C"/>
              </a:solidFill>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A missing entity is: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Relevant to the main answer explanations,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Specific yet concise (5 words or fewer),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Novel (not in the previous summary),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Faithful (present in the answer explanations),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Anywhere (can be located anywhere in the answer explanations).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rPr>
              <a:t> </a:t>
            </a:r>
            <a:endParaRPr sz="800">
              <a:solidFill>
                <a:srgbClr val="000E3C"/>
              </a:solidFill>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Guidelines: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The first summary should be long (4-5 sentences, ~80 words) yet highly non-specific, containing little information beyond the entities marked as missing. Use overly verbose language and fillers (e.g., "these answer explanations discuss") to reach ~80 words.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Make every word count: rewrite the previous summary to improve flow and make space for additional entities.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Make space with fusion, compression, and removal of uninformative phrases like "the article discusses".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The summaries should become highly dense and concise yet self-contained, i.e., easily understood without the answer explanations.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Missing entities can appear anywhere in the new summary.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 Never drop entities from the previous summary. If space cannot be made, add fewer new entities. </a:t>
            </a:r>
            <a:endParaRPr sz="80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800">
                <a:solidFill>
                  <a:srgbClr val="000E3C"/>
                </a:solidFill>
              </a:rPr>
              <a:t> </a:t>
            </a:r>
            <a:endParaRPr sz="800">
              <a:solidFill>
                <a:srgbClr val="000E3C"/>
              </a:solidFill>
            </a:endParaRPr>
          </a:p>
          <a:p>
            <a:pPr indent="0" lvl="0" marL="0" rtl="0" algn="l">
              <a:lnSpc>
                <a:spcPct val="115000"/>
              </a:lnSpc>
              <a:spcBef>
                <a:spcPts val="0"/>
              </a:spcBef>
              <a:spcAft>
                <a:spcPts val="0"/>
              </a:spcAft>
              <a:buNone/>
            </a:pPr>
            <a:r>
              <a:rPr lang="de" sz="800">
                <a:solidFill>
                  <a:srgbClr val="000E3C"/>
                </a:solidFill>
                <a:latin typeface="Courier New"/>
                <a:ea typeface="Courier New"/>
                <a:cs typeface="Courier New"/>
                <a:sym typeface="Courier New"/>
              </a:rPr>
              <a:t>Remember, use the exact same number of words for each summary. </a:t>
            </a:r>
            <a:endParaRPr sz="800">
              <a:solidFill>
                <a:srgbClr val="000E3C"/>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Chain of Density Result</a:t>
            </a:r>
            <a:endParaRPr/>
          </a:p>
        </p:txBody>
      </p:sp>
      <p:sp>
        <p:nvSpPr>
          <p:cNvPr id="201" name="Google Shape;20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02" name="Google Shape;202;p25"/>
          <p:cNvSpPr txBox="1"/>
          <p:nvPr/>
        </p:nvSpPr>
        <p:spPr>
          <a:xfrm>
            <a:off x="311700" y="4541125"/>
            <a:ext cx="8332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de" sz="1000">
                <a:solidFill>
                  <a:srgbClr val="AFB3C7"/>
                </a:solidFill>
                <a:latin typeface="Helvetica Neue"/>
                <a:ea typeface="Helvetica Neue"/>
                <a:cs typeface="Helvetica Neue"/>
                <a:sym typeface="Helvetica Neue"/>
              </a:rPr>
              <a:t>Adapted from: Adams, Griffin &amp; Fabbri, Alexander &amp; Ladhak, Faisal &amp; Lehman, Eric &amp; Elhadad, Noémie. (2023). From Sparse to Dense: GPT-4 Summarization with Chain of Density Prompting. 10.48550/arXiv.2309.04269. </a:t>
            </a:r>
            <a:endParaRPr sz="1000">
              <a:solidFill>
                <a:srgbClr val="AFB3C7"/>
              </a:solidFill>
              <a:latin typeface="Helvetica Neue"/>
              <a:ea typeface="Helvetica Neue"/>
              <a:cs typeface="Helvetica Neue"/>
              <a:sym typeface="Helvetica Neue"/>
            </a:endParaRPr>
          </a:p>
        </p:txBody>
      </p:sp>
      <p:sp>
        <p:nvSpPr>
          <p:cNvPr id="203" name="Google Shape;203;p25"/>
          <p:cNvSpPr txBox="1"/>
          <p:nvPr/>
        </p:nvSpPr>
        <p:spPr>
          <a:xfrm>
            <a:off x="311700" y="1017725"/>
            <a:ext cx="8391900" cy="1915800"/>
          </a:xfrm>
          <a:prstGeom prst="rect">
            <a:avLst/>
          </a:prstGeom>
          <a:noFill/>
          <a:ln>
            <a:noFill/>
          </a:ln>
        </p:spPr>
        <p:txBody>
          <a:bodyPr anchorCtr="0" anchor="t" bIns="91425" lIns="91425" spcFirstLastPara="1" rIns="91425" wrap="square" tIns="91425">
            <a:spAutoFit/>
          </a:bodyPr>
          <a:lstStyle/>
          <a:p>
            <a:pPr indent="0" lvl="0" marL="0" rtl="0" algn="l">
              <a:lnSpc>
                <a:spcPct val="140655"/>
              </a:lnSpc>
              <a:spcBef>
                <a:spcPts val="0"/>
              </a:spcBef>
              <a:spcAft>
                <a:spcPts val="0"/>
              </a:spcAft>
              <a:buNone/>
            </a:pPr>
            <a:r>
              <a:rPr lang="de">
                <a:solidFill>
                  <a:srgbClr val="000E3C"/>
                </a:solidFill>
                <a:latin typeface="Helvetica Neue"/>
                <a:ea typeface="Helvetica Neue"/>
                <a:cs typeface="Helvetica Neue"/>
                <a:sym typeface="Helvetica Neue"/>
              </a:rPr>
              <a:t>The "g" variable, scaled within a 255 range and cast to int, impacts the Color class, triggering IllegalArgumentException if bounds fail. this.lowerBound and this.upperBound inadequacies prevent sanitization, allowing negatives. Misusing "value" over "v" (line 117) worsens errors. Reliance on Math.max() and Math.min(), double types, and input consistency is emphasized. The Color(float, float, float) constructor and RuntimeException encapsulate broader dependency issues in parameter handling.</a:t>
            </a:r>
            <a:endParaRPr>
              <a:solidFill>
                <a:srgbClr val="000E3C"/>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Our Prompt</a:t>
            </a:r>
            <a:endParaRPr/>
          </a:p>
        </p:txBody>
      </p:sp>
      <p:sp>
        <p:nvSpPr>
          <p:cNvPr id="209" name="Google Shape;2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10" name="Google Shape;210;p26"/>
          <p:cNvSpPr txBox="1"/>
          <p:nvPr/>
        </p:nvSpPr>
        <p:spPr>
          <a:xfrm>
            <a:off x="311700" y="1017725"/>
            <a:ext cx="7580400" cy="14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I have a list of explanations of where there is a bug in a given code statement. Please merge the  explanations in a way that minimizes redundant information, while keeping the information that would be necessary for someone else to fix the bug.Types of information that, if present in the explanation, should be preserved - how the program works,how the failure is happening, what is problem in the code, etc. </a:t>
            </a:r>
            <a:endParaRPr sz="1200">
              <a:solidFill>
                <a:srgbClr val="000E3C"/>
              </a:solidFill>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Be short, concise, do not use verbose laguage.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800">
              <a:solidFill>
                <a:srgbClr val="000E3C"/>
              </a:solidFill>
              <a:latin typeface="Courier New"/>
              <a:ea typeface="Courier New"/>
              <a:cs typeface="Courier New"/>
              <a:sym typeface="Courier New"/>
            </a:endParaRPr>
          </a:p>
        </p:txBody>
      </p:sp>
      <p:sp>
        <p:nvSpPr>
          <p:cNvPr id="211" name="Google Shape;211;p26"/>
          <p:cNvSpPr txBox="1"/>
          <p:nvPr>
            <p:ph type="title"/>
          </p:nvPr>
        </p:nvSpPr>
        <p:spPr>
          <a:xfrm>
            <a:off x="311700" y="2514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Summarize</a:t>
            </a:r>
            <a:endParaRPr/>
          </a:p>
        </p:txBody>
      </p:sp>
      <p:sp>
        <p:nvSpPr>
          <p:cNvPr id="212" name="Google Shape;212;p26"/>
          <p:cNvSpPr txBox="1"/>
          <p:nvPr/>
        </p:nvSpPr>
        <p:spPr>
          <a:xfrm>
            <a:off x="311700" y="3086700"/>
            <a:ext cx="7580400" cy="5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Summarize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00E3C"/>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Professional Summarizer</a:t>
            </a:r>
            <a:endParaRPr/>
          </a:p>
        </p:txBody>
      </p:sp>
      <p:sp>
        <p:nvSpPr>
          <p:cNvPr id="218" name="Google Shape;21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19" name="Google Shape;219;p27"/>
          <p:cNvSpPr txBox="1"/>
          <p:nvPr/>
        </p:nvSpPr>
        <p:spPr>
          <a:xfrm>
            <a:off x="311700" y="1017725"/>
            <a:ext cx="8055600" cy="24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As a professional summarizer, create a concise and comprehensive summary of the provided text, be it an article, post, conversation, or passage, while adhering to these guidelines: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200">
                <a:solidFill>
                  <a:srgbClr val="000E3C"/>
                </a:solidFill>
              </a:rPr>
              <a:t> </a:t>
            </a:r>
            <a:endParaRPr sz="1200">
              <a:solidFill>
                <a:srgbClr val="000E3C"/>
              </a:solidFill>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1. Craft a summary that is detailed, thorough, in-depth, and complex, while maintaining clarity and conciseness.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200">
                <a:solidFill>
                  <a:srgbClr val="000E3C"/>
                </a:solidFill>
              </a:rPr>
              <a:t> </a:t>
            </a:r>
            <a:endParaRPr sz="1200">
              <a:solidFill>
                <a:srgbClr val="000E3C"/>
              </a:solidFill>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2. Incorporate main ideas and essential information, eliminating extraneous language and focusing on critical aspects.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200">
                <a:solidFill>
                  <a:srgbClr val="000E3C"/>
                </a:solidFill>
              </a:rPr>
              <a:t> </a:t>
            </a:r>
            <a:endParaRPr sz="1200">
              <a:solidFill>
                <a:srgbClr val="000E3C"/>
              </a:solidFill>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3. Rely strictly on the provided text, without including external information.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200">
                <a:solidFill>
                  <a:srgbClr val="000E3C"/>
                </a:solidFill>
              </a:rPr>
              <a:t> </a:t>
            </a:r>
            <a:endParaRPr sz="1200">
              <a:solidFill>
                <a:srgbClr val="000E3C"/>
              </a:solidFill>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4. Format the summary in paragraph form for easy understanding. </a:t>
            </a:r>
            <a:endParaRPr sz="1050">
              <a:solidFill>
                <a:srgbClr val="000E3C"/>
              </a:solidFill>
              <a:latin typeface="Courier New"/>
              <a:ea typeface="Courier New"/>
              <a:cs typeface="Courier New"/>
              <a:sym typeface="Courier New"/>
            </a:endParaRPr>
          </a:p>
        </p:txBody>
      </p:sp>
      <p:sp>
        <p:nvSpPr>
          <p:cNvPr id="220" name="Google Shape;220;p27"/>
          <p:cNvSpPr txBox="1"/>
          <p:nvPr/>
        </p:nvSpPr>
        <p:spPr>
          <a:xfrm>
            <a:off x="416750" y="45839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solidFill>
                  <a:srgbClr val="AFB3C7"/>
                </a:solidFill>
              </a:rPr>
              <a:t>Adapted from: </a:t>
            </a:r>
            <a:r>
              <a:rPr lang="de" sz="1200">
                <a:solidFill>
                  <a:srgbClr val="AFB3C7"/>
                </a:solidFill>
              </a:rPr>
              <a:t>[</a:t>
            </a:r>
            <a:r>
              <a:rPr lang="de" sz="1200" u="sng">
                <a:solidFill>
                  <a:srgbClr val="AFB3C7"/>
                </a:solidFill>
                <a:hlinkClick r:id="rId3">
                  <a:extLst>
                    <a:ext uri="{A12FA001-AC4F-418D-AE19-62706E023703}">
                      <ahyp:hlinkClr val="tx"/>
                    </a:ext>
                  </a:extLst>
                </a:hlinkClick>
              </a:rPr>
              <a:t>Reddit</a:t>
            </a:r>
            <a:r>
              <a:rPr lang="de" sz="1200">
                <a:solidFill>
                  <a:srgbClr val="AFB3C7"/>
                </a:solidFill>
              </a:rPr>
              <a:t>]</a:t>
            </a:r>
            <a:endParaRPr>
              <a:solidFill>
                <a:srgbClr val="AFB3C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Professional Summarizer Result</a:t>
            </a:r>
            <a:endParaRPr/>
          </a:p>
        </p:txBody>
      </p:sp>
      <p:sp>
        <p:nvSpPr>
          <p:cNvPr id="226" name="Google Shape;22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27" name="Google Shape;227;p28"/>
          <p:cNvSpPr txBox="1"/>
          <p:nvPr/>
        </p:nvSpPr>
        <p:spPr>
          <a:xfrm>
            <a:off x="311700" y="1380450"/>
            <a:ext cx="80556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de">
                <a:solidFill>
                  <a:srgbClr val="000E3C"/>
                </a:solidFill>
                <a:latin typeface="Helvetica Neue"/>
                <a:ea typeface="Helvetica Neue"/>
                <a:cs typeface="Helvetica Neue"/>
                <a:sym typeface="Helvetica Neue"/>
              </a:rPr>
              <a:t>The provided text discusses a technical issue involving the use of the "g" variable in a coding context, where it is scaled within a range of 255 and cast to an integer, potentially causing problems in the Color class. Specifically, an IllegalArgumentException is triggered when values exceed defined bounds. The failure to properly sanitize the this.lowerBound and this.upperBound variables allows negative values, compounding the issue. Additionally, incorrect usage of "value" instead of "v" on line 117 introduces further complications. The text underscores the importance of using methods like Math.max() and Math.min() with consistent double-type inputs to ensure reliability. Broader challenges are identified with parameter handling in the Color(float, float, float) constructor, with dependencies further obscured by encapsulating issues in a RuntimeException. </a:t>
            </a:r>
            <a:endParaRPr>
              <a:solidFill>
                <a:srgbClr val="000E3C"/>
              </a:solidFill>
              <a:latin typeface="Helvetica Neue"/>
              <a:ea typeface="Helvetica Neue"/>
              <a:cs typeface="Helvetica Neue"/>
              <a:sym typeface="Helvetica Neue"/>
            </a:endParaRPr>
          </a:p>
        </p:txBody>
      </p:sp>
      <p:sp>
        <p:nvSpPr>
          <p:cNvPr id="228" name="Google Shape;228;p28"/>
          <p:cNvSpPr txBox="1"/>
          <p:nvPr/>
        </p:nvSpPr>
        <p:spPr>
          <a:xfrm>
            <a:off x="416750" y="45839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200">
                <a:solidFill>
                  <a:srgbClr val="AFB3C7"/>
                </a:solidFill>
              </a:rPr>
              <a:t>Adapted from: [</a:t>
            </a:r>
            <a:r>
              <a:rPr lang="de" sz="1200" u="sng">
                <a:solidFill>
                  <a:srgbClr val="AFB3C7"/>
                </a:solidFill>
                <a:hlinkClick r:id="rId3">
                  <a:extLst>
                    <a:ext uri="{A12FA001-AC4F-418D-AE19-62706E023703}">
                      <ahyp:hlinkClr val="tx"/>
                    </a:ext>
                  </a:extLst>
                </a:hlinkClick>
              </a:rPr>
              <a:t>Reddit</a:t>
            </a:r>
            <a:r>
              <a:rPr lang="de" sz="1200">
                <a:solidFill>
                  <a:srgbClr val="AFB3C7"/>
                </a:solidFill>
              </a:rPr>
              <a:t>]</a:t>
            </a:r>
            <a:endParaRPr>
              <a:solidFill>
                <a:srgbClr val="AFB3C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 Copied Task</a:t>
            </a:r>
            <a:endParaRPr/>
          </a:p>
        </p:txBody>
      </p:sp>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235" name="Google Shape;235;p29"/>
          <p:cNvSpPr txBox="1"/>
          <p:nvPr/>
        </p:nvSpPr>
        <p:spPr>
          <a:xfrm>
            <a:off x="311700" y="1017725"/>
            <a:ext cx="8055600" cy="146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generate a single explanation by merging the participants’ explanations in a way that minimizes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redundant information, while keeping the information that would be necessary for someone else to fix the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bug.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de" sz="1050">
                <a:solidFill>
                  <a:srgbClr val="000E3C"/>
                </a:solidFill>
                <a:latin typeface="Courier New"/>
                <a:ea typeface="Courier New"/>
                <a:cs typeface="Courier New"/>
                <a:sym typeface="Courier New"/>
              </a:rPr>
              <a:t>Types of information that, if present in the explanation, should be preserved - how the program works, how the failure is happening, what is problem in the code, etc. </a:t>
            </a:r>
            <a:endParaRPr sz="1050">
              <a:solidFill>
                <a:srgbClr val="000E3C"/>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00E3C"/>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Training the Model: Prepare Data</a:t>
            </a:r>
            <a:endParaRPr/>
          </a:p>
        </p:txBody>
      </p:sp>
      <p:sp>
        <p:nvSpPr>
          <p:cNvPr id="65" name="Google Shape;65;p14"/>
          <p:cNvSpPr txBox="1"/>
          <p:nvPr>
            <p:ph idx="1" type="body"/>
          </p:nvPr>
        </p:nvSpPr>
        <p:spPr>
          <a:xfrm>
            <a:off x="464100" y="3168825"/>
            <a:ext cx="7112100" cy="1419300"/>
          </a:xfrm>
          <a:prstGeom prst="rect">
            <a:avLst/>
          </a:prstGeom>
          <a:ln cap="flat" cmpd="sng" w="9525">
            <a:solidFill>
              <a:srgbClr val="AFB3C7"/>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b="1" lang="de" sz="1400">
                <a:solidFill>
                  <a:srgbClr val="1155CC"/>
                </a:solidFill>
                <a:latin typeface="Courier"/>
                <a:ea typeface="Courier"/>
                <a:cs typeface="Courier"/>
                <a:sym typeface="Courier"/>
              </a:rPr>
              <a:t>def</a:t>
            </a:r>
            <a:r>
              <a:rPr b="1" lang="de" sz="1400">
                <a:latin typeface="Courier"/>
                <a:ea typeface="Courier"/>
                <a:cs typeface="Courier"/>
                <a:sym typeface="Courier"/>
              </a:rPr>
              <a:t> calculate_ttr(</a:t>
            </a:r>
            <a:r>
              <a:rPr lang="de" sz="1400">
                <a:latin typeface="Courier"/>
                <a:ea typeface="Courier"/>
                <a:cs typeface="Courier"/>
                <a:sym typeface="Courier"/>
              </a:rPr>
              <a:t>text</a:t>
            </a:r>
            <a:r>
              <a:rPr b="1" lang="de" sz="1400">
                <a:latin typeface="Courier"/>
                <a:ea typeface="Courier"/>
                <a:cs typeface="Courier"/>
                <a:sym typeface="Courier"/>
              </a:rPr>
              <a:t>):</a:t>
            </a:r>
            <a:br>
              <a:rPr lang="de" sz="1400">
                <a:latin typeface="Courier"/>
                <a:ea typeface="Courier"/>
                <a:cs typeface="Courier"/>
                <a:sym typeface="Courier"/>
              </a:rPr>
            </a:br>
            <a:r>
              <a:rPr lang="de" sz="1400">
                <a:latin typeface="Courier"/>
                <a:ea typeface="Courier"/>
                <a:cs typeface="Courier"/>
                <a:sym typeface="Courier"/>
              </a:rPr>
              <a:t>    </a:t>
            </a:r>
            <a:r>
              <a:rPr lang="de" sz="1400">
                <a:solidFill>
                  <a:srgbClr val="38761D"/>
                </a:solidFill>
                <a:latin typeface="Courier"/>
                <a:ea typeface="Courier"/>
                <a:cs typeface="Courier"/>
                <a:sym typeface="Courier"/>
              </a:rPr>
              <a:t># </a:t>
            </a:r>
            <a:r>
              <a:rPr lang="de" sz="1400">
                <a:solidFill>
                  <a:srgbClr val="38761D"/>
                </a:solidFill>
                <a:latin typeface="Courier"/>
                <a:ea typeface="Courier"/>
                <a:cs typeface="Courier"/>
                <a:sym typeface="Courier"/>
              </a:rPr>
              <a:t>split on non-alpha. chars, lower case</a:t>
            </a:r>
            <a:br>
              <a:rPr lang="de" sz="1400">
                <a:latin typeface="Courier"/>
                <a:ea typeface="Courier"/>
                <a:cs typeface="Courier"/>
                <a:sym typeface="Courier"/>
              </a:rPr>
            </a:br>
            <a:r>
              <a:rPr lang="de" sz="1400">
                <a:latin typeface="Courier"/>
                <a:ea typeface="Courier"/>
                <a:cs typeface="Courier"/>
                <a:sym typeface="Courier"/>
              </a:rPr>
              <a:t>    tokens </a:t>
            </a:r>
            <a:r>
              <a:rPr lang="de" sz="1400">
                <a:solidFill>
                  <a:srgbClr val="674EA7"/>
                </a:solidFill>
                <a:latin typeface="Courier"/>
                <a:ea typeface="Courier"/>
                <a:cs typeface="Courier"/>
                <a:sym typeface="Courier"/>
              </a:rPr>
              <a:t>=</a:t>
            </a:r>
            <a:r>
              <a:rPr lang="de" sz="1400">
                <a:latin typeface="Courier"/>
                <a:ea typeface="Courier"/>
                <a:cs typeface="Courier"/>
                <a:sym typeface="Courier"/>
              </a:rPr>
              <a:t> tokenize(text)</a:t>
            </a:r>
            <a:br>
              <a:rPr lang="de" sz="1400">
                <a:latin typeface="Courier"/>
                <a:ea typeface="Courier"/>
                <a:cs typeface="Courier"/>
                <a:sym typeface="Courier"/>
              </a:rPr>
            </a:br>
            <a:r>
              <a:rPr lang="de" sz="1400">
                <a:latin typeface="Courier"/>
                <a:ea typeface="Courier"/>
                <a:cs typeface="Courier"/>
                <a:sym typeface="Courier"/>
              </a:rPr>
              <a:t>    </a:t>
            </a:r>
            <a:r>
              <a:rPr lang="de" sz="1400">
                <a:solidFill>
                  <a:srgbClr val="38761D"/>
                </a:solidFill>
                <a:latin typeface="Courier"/>
                <a:ea typeface="Courier"/>
                <a:cs typeface="Courier"/>
                <a:sym typeface="Courier"/>
              </a:rPr>
              <a:t># unique tokens</a:t>
            </a:r>
            <a:br>
              <a:rPr lang="de" sz="1400">
                <a:latin typeface="Courier"/>
                <a:ea typeface="Courier"/>
                <a:cs typeface="Courier"/>
                <a:sym typeface="Courier"/>
              </a:rPr>
            </a:br>
            <a:r>
              <a:rPr lang="de" sz="1400">
                <a:latin typeface="Courier"/>
                <a:ea typeface="Courier"/>
                <a:cs typeface="Courier"/>
                <a:sym typeface="Courier"/>
              </a:rPr>
              <a:t>    types </a:t>
            </a:r>
            <a:r>
              <a:rPr lang="de" sz="1400">
                <a:solidFill>
                  <a:srgbClr val="674EA7"/>
                </a:solidFill>
                <a:latin typeface="Courier"/>
                <a:ea typeface="Courier"/>
                <a:cs typeface="Courier"/>
                <a:sym typeface="Courier"/>
              </a:rPr>
              <a:t>=</a:t>
            </a:r>
            <a:r>
              <a:rPr lang="de" sz="1400">
                <a:latin typeface="Courier"/>
                <a:ea typeface="Courier"/>
                <a:cs typeface="Courier"/>
                <a:sym typeface="Courier"/>
              </a:rPr>
              <a:t> set(tokens) </a:t>
            </a:r>
            <a:br>
              <a:rPr lang="de" sz="1400">
                <a:latin typeface="Courier"/>
                <a:ea typeface="Courier"/>
                <a:cs typeface="Courier"/>
                <a:sym typeface="Courier"/>
              </a:rPr>
            </a:br>
            <a:r>
              <a:rPr lang="de" sz="1400">
                <a:latin typeface="Courier"/>
                <a:ea typeface="Courier"/>
                <a:cs typeface="Courier"/>
                <a:sym typeface="Courier"/>
              </a:rPr>
              <a:t>    </a:t>
            </a:r>
            <a:r>
              <a:rPr b="1" lang="de" sz="1400">
                <a:solidFill>
                  <a:srgbClr val="1155CC"/>
                </a:solidFill>
                <a:latin typeface="Courier"/>
                <a:ea typeface="Courier"/>
                <a:cs typeface="Courier"/>
                <a:sym typeface="Courier"/>
              </a:rPr>
              <a:t>return</a:t>
            </a:r>
            <a:r>
              <a:rPr lang="de" sz="1400">
                <a:latin typeface="Courier"/>
                <a:ea typeface="Courier"/>
                <a:cs typeface="Courier"/>
                <a:sym typeface="Courier"/>
              </a:rPr>
              <a:t> l</a:t>
            </a:r>
            <a:r>
              <a:rPr lang="de" sz="1400">
                <a:latin typeface="Courier"/>
                <a:ea typeface="Courier"/>
                <a:cs typeface="Courier"/>
                <a:sym typeface="Courier"/>
              </a:rPr>
              <a:t>en(types)</a:t>
            </a:r>
            <a:r>
              <a:rPr lang="de" sz="1400">
                <a:latin typeface="Courier"/>
                <a:ea typeface="Courier"/>
                <a:cs typeface="Courier"/>
                <a:sym typeface="Courier"/>
              </a:rPr>
              <a:t> </a:t>
            </a:r>
            <a:r>
              <a:rPr lang="de" sz="1400">
                <a:solidFill>
                  <a:srgbClr val="674EA7"/>
                </a:solidFill>
                <a:latin typeface="Courier"/>
                <a:ea typeface="Courier"/>
                <a:cs typeface="Courier"/>
                <a:sym typeface="Courier"/>
              </a:rPr>
              <a:t>/</a:t>
            </a:r>
            <a:r>
              <a:rPr lang="de" sz="1400">
                <a:latin typeface="Courier"/>
                <a:ea typeface="Courier"/>
                <a:cs typeface="Courier"/>
                <a:sym typeface="Courier"/>
              </a:rPr>
              <a:t> </a:t>
            </a:r>
            <a:r>
              <a:rPr lang="de" sz="1400">
                <a:latin typeface="Courier"/>
                <a:ea typeface="Courier"/>
                <a:cs typeface="Courier"/>
                <a:sym typeface="Courier"/>
              </a:rPr>
              <a:t>len(tokens)</a:t>
            </a:r>
            <a:r>
              <a:rPr lang="de" sz="1400">
                <a:latin typeface="Courier"/>
                <a:ea typeface="Courier"/>
                <a:cs typeface="Courier"/>
                <a:sym typeface="Courier"/>
              </a:rPr>
              <a:t> if </a:t>
            </a:r>
            <a:r>
              <a:rPr lang="de" sz="1400">
                <a:latin typeface="Courier"/>
                <a:ea typeface="Courier"/>
                <a:cs typeface="Courier"/>
                <a:sym typeface="Courier"/>
              </a:rPr>
              <a:t>len(tokens)</a:t>
            </a:r>
            <a:r>
              <a:rPr lang="de" sz="1400">
                <a:latin typeface="Courier"/>
                <a:ea typeface="Courier"/>
                <a:cs typeface="Courier"/>
                <a:sym typeface="Courier"/>
              </a:rPr>
              <a:t> </a:t>
            </a:r>
            <a:r>
              <a:rPr lang="de" sz="1400">
                <a:solidFill>
                  <a:srgbClr val="674EA7"/>
                </a:solidFill>
                <a:latin typeface="Courier"/>
                <a:ea typeface="Courier"/>
                <a:cs typeface="Courier"/>
                <a:sym typeface="Courier"/>
              </a:rPr>
              <a:t>&gt;</a:t>
            </a:r>
            <a:r>
              <a:rPr lang="de" sz="1400">
                <a:latin typeface="Courier"/>
                <a:ea typeface="Courier"/>
                <a:cs typeface="Courier"/>
                <a:sym typeface="Courier"/>
              </a:rPr>
              <a:t> 0 else 0</a:t>
            </a:r>
            <a:endParaRPr sz="1400">
              <a:latin typeface="Courier"/>
              <a:ea typeface="Courier"/>
              <a:cs typeface="Courier"/>
              <a:sym typeface="Courier"/>
            </a:endParaRPr>
          </a:p>
        </p:txBody>
      </p:sp>
      <p:sp>
        <p:nvSpPr>
          <p:cNvPr id="66" name="Google Shape;66;p14"/>
          <p:cNvSpPr txBox="1"/>
          <p:nvPr/>
        </p:nvSpPr>
        <p:spPr>
          <a:xfrm>
            <a:off x="311700" y="1123100"/>
            <a:ext cx="8360400" cy="1448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Helvetica Neue"/>
              <a:buChar char="●"/>
            </a:pPr>
            <a:r>
              <a:rPr lang="de" sz="1800">
                <a:solidFill>
                  <a:schemeClr val="dk2"/>
                </a:solidFill>
                <a:latin typeface="Helvetica Neue"/>
                <a:ea typeface="Helvetica Neue"/>
                <a:cs typeface="Helvetica Neue"/>
                <a:sym typeface="Helvetica Neue"/>
              </a:rPr>
              <a:t>adding text complexity column</a:t>
            </a:r>
            <a:endParaRPr sz="1800">
              <a:solidFill>
                <a:schemeClr val="dk2"/>
              </a:solidFill>
              <a:latin typeface="Helvetica Neue"/>
              <a:ea typeface="Helvetica Neue"/>
              <a:cs typeface="Helvetica Neue"/>
              <a:sym typeface="Helvetica Neue"/>
            </a:endParaRPr>
          </a:p>
          <a:p>
            <a:pPr indent="-342900" lvl="0" marL="457200" rtl="0" algn="l">
              <a:spcBef>
                <a:spcPts val="0"/>
              </a:spcBef>
              <a:spcAft>
                <a:spcPts val="0"/>
              </a:spcAft>
              <a:buClr>
                <a:schemeClr val="dk2"/>
              </a:buClr>
              <a:buSzPts val="1800"/>
              <a:buFont typeface="Helvetica Neue"/>
              <a:buChar char="●"/>
            </a:pPr>
            <a:r>
              <a:rPr lang="de" sz="1800">
                <a:solidFill>
                  <a:schemeClr val="dk2"/>
                </a:solidFill>
                <a:latin typeface="Helvetica Neue"/>
                <a:ea typeface="Helvetica Neue"/>
                <a:cs typeface="Helvetica Neue"/>
                <a:sym typeface="Helvetica Neue"/>
              </a:rPr>
              <a:t>chose TTR (type-token-ratio) as metric for diversity of vocabulary</a:t>
            </a:r>
            <a:endParaRPr sz="1800">
              <a:solidFill>
                <a:schemeClr val="dk2"/>
              </a:solidFill>
              <a:latin typeface="Helvetica Neue"/>
              <a:ea typeface="Helvetica Neue"/>
              <a:cs typeface="Helvetica Neue"/>
              <a:sym typeface="Helvetica Neue"/>
            </a:endParaRPr>
          </a:p>
          <a:p>
            <a:pPr indent="-342900" lvl="1" marL="914400" rtl="0" algn="l">
              <a:spcBef>
                <a:spcPts val="0"/>
              </a:spcBef>
              <a:spcAft>
                <a:spcPts val="0"/>
              </a:spcAft>
              <a:buClr>
                <a:schemeClr val="dk2"/>
              </a:buClr>
              <a:buSzPts val="1800"/>
              <a:buFont typeface="Helvetica Neue"/>
              <a:buChar char="○"/>
            </a:pPr>
            <a:r>
              <a:rPr lang="de" sz="1800">
                <a:solidFill>
                  <a:schemeClr val="dk2"/>
                </a:solidFill>
                <a:latin typeface="Helvetica Neue"/>
                <a:ea typeface="Helvetica Neue"/>
                <a:cs typeface="Helvetica Neue"/>
                <a:sym typeface="Helvetica Neue"/>
              </a:rPr>
              <a:t>low value = tendency to use same words</a:t>
            </a:r>
            <a:endParaRPr sz="1800">
              <a:solidFill>
                <a:schemeClr val="dk2"/>
              </a:solidFill>
              <a:latin typeface="Helvetica Neue"/>
              <a:ea typeface="Helvetica Neue"/>
              <a:cs typeface="Helvetica Neue"/>
              <a:sym typeface="Helvetica Neue"/>
            </a:endParaRPr>
          </a:p>
          <a:p>
            <a:pPr indent="-342900" lvl="1" marL="914400" rtl="0" algn="l">
              <a:spcBef>
                <a:spcPts val="0"/>
              </a:spcBef>
              <a:spcAft>
                <a:spcPts val="0"/>
              </a:spcAft>
              <a:buClr>
                <a:schemeClr val="dk2"/>
              </a:buClr>
              <a:buSzPts val="1800"/>
              <a:buFont typeface="Helvetica Neue"/>
              <a:buChar char="○"/>
            </a:pPr>
            <a:r>
              <a:rPr lang="de" sz="1800">
                <a:solidFill>
                  <a:schemeClr val="dk2"/>
                </a:solidFill>
                <a:latin typeface="Helvetica Neue"/>
                <a:ea typeface="Helvetica Neue"/>
                <a:cs typeface="Helvetica Neue"/>
                <a:sym typeface="Helvetica Neue"/>
              </a:rPr>
              <a:t>easy to comprehend &amp; implement</a:t>
            </a:r>
            <a:endParaRPr sz="1800">
              <a:solidFill>
                <a:schemeClr val="dk2"/>
              </a:solidFill>
              <a:latin typeface="Helvetica Neue"/>
              <a:ea typeface="Helvetica Neue"/>
              <a:cs typeface="Helvetica Neue"/>
              <a:sym typeface="Helvetica Neue"/>
            </a:endParaRPr>
          </a:p>
          <a:p>
            <a:pPr indent="-342900" lvl="1" marL="914400" rtl="0" algn="l">
              <a:spcBef>
                <a:spcPts val="0"/>
              </a:spcBef>
              <a:spcAft>
                <a:spcPts val="0"/>
              </a:spcAft>
              <a:buClr>
                <a:schemeClr val="dk2"/>
              </a:buClr>
              <a:buSzPts val="1800"/>
              <a:buFont typeface="Helvetica Neue"/>
              <a:buChar char="○"/>
            </a:pPr>
            <a:r>
              <a:rPr lang="de" sz="1800">
                <a:solidFill>
                  <a:schemeClr val="dk2"/>
                </a:solidFill>
                <a:latin typeface="Helvetica Neue"/>
                <a:ea typeface="Helvetica Neue"/>
                <a:cs typeface="Helvetica Neue"/>
                <a:sym typeface="Helvetica Neue"/>
              </a:rPr>
              <a:t>text length influences score</a:t>
            </a:r>
            <a:endParaRPr sz="1800">
              <a:solidFill>
                <a:schemeClr val="dk2"/>
              </a:solidFill>
              <a:latin typeface="Helvetica Neue"/>
              <a:ea typeface="Helvetica Neue"/>
              <a:cs typeface="Helvetica Neue"/>
              <a:sym typeface="Helvetica Neue"/>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Training the Model: Precision &amp; Recall</a:t>
            </a:r>
            <a:endParaRPr/>
          </a:p>
        </p:txBody>
      </p:sp>
      <p:sp>
        <p:nvSpPr>
          <p:cNvPr id="73" name="Google Shape;73;p15"/>
          <p:cNvSpPr txBox="1"/>
          <p:nvPr>
            <p:ph idx="1" type="body"/>
          </p:nvPr>
        </p:nvSpPr>
        <p:spPr>
          <a:xfrm>
            <a:off x="4418375" y="1152475"/>
            <a:ext cx="5175900" cy="1419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de"/>
              <a:t>used Random Forest Classifier</a:t>
            </a:r>
            <a:endParaRPr/>
          </a:p>
          <a:p>
            <a:pPr indent="-334327" lvl="0" marL="457200" rtl="0" algn="l">
              <a:spcBef>
                <a:spcPts val="0"/>
              </a:spcBef>
              <a:spcAft>
                <a:spcPts val="0"/>
              </a:spcAft>
              <a:buSzPct val="100000"/>
              <a:buChar char="●"/>
            </a:pPr>
            <a:r>
              <a:rPr lang="de"/>
              <a:t>not so great results</a:t>
            </a:r>
            <a:endParaRPr/>
          </a:p>
          <a:p>
            <a:pPr indent="-334327" lvl="0" marL="457200" rtl="0" algn="l">
              <a:spcBef>
                <a:spcPts val="0"/>
              </a:spcBef>
              <a:spcAft>
                <a:spcPts val="0"/>
              </a:spcAft>
              <a:buSzPct val="100000"/>
              <a:buChar char="●"/>
            </a:pPr>
            <a:r>
              <a:rPr lang="de"/>
              <a:t>small amount of data</a:t>
            </a:r>
            <a:endParaRPr/>
          </a:p>
          <a:p>
            <a:pPr indent="-334327" lvl="0" marL="457200" rtl="0" algn="l">
              <a:spcBef>
                <a:spcPts val="0"/>
              </a:spcBef>
              <a:spcAft>
                <a:spcPts val="0"/>
              </a:spcAft>
              <a:buSzPct val="100000"/>
              <a:buChar char="●"/>
            </a:pPr>
            <a:r>
              <a:rPr lang="de"/>
              <a:t>ground truth heavily skewed </a:t>
            </a:r>
            <a:br>
              <a:rPr lang="de"/>
            </a:br>
            <a:r>
              <a:rPr lang="de"/>
              <a:t>(training set - 0: 1840, 1: 420)</a:t>
            </a:r>
            <a:endParaRPr/>
          </a:p>
        </p:txBody>
      </p:sp>
      <p:graphicFrame>
        <p:nvGraphicFramePr>
          <p:cNvPr id="74" name="Google Shape;74;p15"/>
          <p:cNvGraphicFramePr/>
          <p:nvPr/>
        </p:nvGraphicFramePr>
        <p:xfrm>
          <a:off x="1150825" y="1152475"/>
          <a:ext cx="3000000" cy="3000000"/>
        </p:xfrm>
        <a:graphic>
          <a:graphicData uri="http://schemas.openxmlformats.org/drawingml/2006/table">
            <a:tbl>
              <a:tblPr>
                <a:noFill/>
                <a:tableStyleId>{F8C0EB47-8898-4A60-B81C-C3B4C00E6B5F}</a:tableStyleId>
              </a:tblPr>
              <a:tblGrid>
                <a:gridCol w="1115575"/>
                <a:gridCol w="969450"/>
                <a:gridCol w="810450"/>
              </a:tblGrid>
              <a:tr h="200025">
                <a:tc>
                  <a:txBody>
                    <a:bodyPr/>
                    <a:lstStyle/>
                    <a:p>
                      <a:pPr indent="0" lvl="0" marL="0" rtl="0" algn="l">
                        <a:spcBef>
                          <a:spcPts val="0"/>
                        </a:spcBef>
                        <a:spcAft>
                          <a:spcPts val="0"/>
                        </a:spcAft>
                        <a:buNone/>
                      </a:pPr>
                      <a:r>
                        <a:rPr b="1" lang="de" sz="1300">
                          <a:solidFill>
                            <a:schemeClr val="dk1"/>
                          </a:solidFill>
                          <a:latin typeface="Helvetica Neue"/>
                          <a:ea typeface="Helvetica Neue"/>
                          <a:cs typeface="Helvetica Neue"/>
                          <a:sym typeface="Helvetica Neue"/>
                        </a:rPr>
                        <a:t>Bug Report</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sz="1300">
                          <a:latin typeface="Helvetica Neue"/>
                          <a:ea typeface="Helvetica Neue"/>
                          <a:cs typeface="Helvetica Neue"/>
                          <a:sym typeface="Helvetica Neue"/>
                        </a:rPr>
                        <a:t>Precision</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sz="1300">
                          <a:latin typeface="Helvetica Neue"/>
                          <a:ea typeface="Helvetica Neue"/>
                          <a:cs typeface="Helvetica Neue"/>
                          <a:sym typeface="Helvetica Neue"/>
                        </a:rPr>
                        <a:t>Recall</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Overall</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0.2286</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0.0381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HIT03_6</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0.44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0.09</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HIT04_7</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0.08</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0.02</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HIT05_35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0.25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HIT06_51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0.02</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HIT07_33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0.60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HIT08_54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0.02</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bl>
          </a:graphicData>
        </a:graphic>
      </p:graphicFrame>
      <p:sp>
        <p:nvSpPr>
          <p:cNvPr id="75" name="Google Shape;75;p15"/>
          <p:cNvSpPr txBox="1"/>
          <p:nvPr/>
        </p:nvSpPr>
        <p:spPr>
          <a:xfrm>
            <a:off x="1098563" y="43107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rgbClr val="485376"/>
                </a:solidFill>
                <a:latin typeface="Helvetica Neue"/>
                <a:ea typeface="Helvetica Neue"/>
                <a:cs typeface="Helvetica Neue"/>
                <a:sym typeface="Helvetica Neue"/>
              </a:rPr>
              <a:t>Cross-Validation Metrics</a:t>
            </a:r>
            <a:endParaRPr>
              <a:solidFill>
                <a:srgbClr val="485376"/>
              </a:solidFill>
              <a:latin typeface="Helvetica Neue"/>
              <a:ea typeface="Helvetica Neue"/>
              <a:cs typeface="Helvetica Neue"/>
              <a:sym typeface="Helvetica Neue"/>
            </a:endParaRPr>
          </a:p>
        </p:txBody>
      </p:sp>
      <p:graphicFrame>
        <p:nvGraphicFramePr>
          <p:cNvPr id="76" name="Google Shape;76;p15"/>
          <p:cNvGraphicFramePr/>
          <p:nvPr/>
        </p:nvGraphicFramePr>
        <p:xfrm>
          <a:off x="4926400" y="2722075"/>
          <a:ext cx="3000000" cy="3000000"/>
        </p:xfrm>
        <a:graphic>
          <a:graphicData uri="http://schemas.openxmlformats.org/drawingml/2006/table">
            <a:tbl>
              <a:tblPr>
                <a:noFill/>
                <a:tableStyleId>{F8C0EB47-8898-4A60-B81C-C3B4C00E6B5F}</a:tableStyleId>
              </a:tblPr>
              <a:tblGrid>
                <a:gridCol w="1115575"/>
                <a:gridCol w="969450"/>
                <a:gridCol w="810425"/>
              </a:tblGrid>
              <a:tr h="200025">
                <a:tc>
                  <a:txBody>
                    <a:bodyPr/>
                    <a:lstStyle/>
                    <a:p>
                      <a:pPr indent="0" lvl="0" marL="0" rtl="0" algn="l">
                        <a:lnSpc>
                          <a:spcPct val="115000"/>
                        </a:lnSpc>
                        <a:spcBef>
                          <a:spcPts val="0"/>
                        </a:spcBef>
                        <a:spcAft>
                          <a:spcPts val="0"/>
                        </a:spcAft>
                        <a:buNone/>
                      </a:pPr>
                      <a:r>
                        <a:rPr b="1" lang="de" sz="1300">
                          <a:latin typeface="Helvetica Neue"/>
                          <a:ea typeface="Helvetica Neue"/>
                          <a:cs typeface="Helvetica Neue"/>
                          <a:sym typeface="Helvetica Neue"/>
                        </a:rPr>
                        <a:t>Dataset</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sz="1300">
                          <a:latin typeface="Helvetica Neue"/>
                          <a:ea typeface="Helvetica Neue"/>
                          <a:cs typeface="Helvetica Neue"/>
                          <a:sym typeface="Helvetica Neue"/>
                        </a:rPr>
                        <a:t>Precision</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sz="1300">
                          <a:latin typeface="Helvetica Neue"/>
                          <a:ea typeface="Helvetica Neue"/>
                          <a:cs typeface="Helvetica Neue"/>
                          <a:sym typeface="Helvetica Neue"/>
                        </a:rPr>
                        <a:t>Recall</a:t>
                      </a:r>
                      <a:endParaRPr b="1" sz="1300">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Holdout</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0.3333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0.025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HIT01_8</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0.25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HIT02_24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0.50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bl>
          </a:graphicData>
        </a:graphic>
      </p:graphicFrame>
      <p:sp>
        <p:nvSpPr>
          <p:cNvPr id="77" name="Google Shape;77;p15"/>
          <p:cNvSpPr txBox="1"/>
          <p:nvPr/>
        </p:nvSpPr>
        <p:spPr>
          <a:xfrm>
            <a:off x="4926388" y="43107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rgbClr val="485376"/>
                </a:solidFill>
                <a:latin typeface="Helvetica Neue"/>
                <a:ea typeface="Helvetica Neue"/>
                <a:cs typeface="Helvetica Neue"/>
                <a:sym typeface="Helvetica Neue"/>
              </a:rPr>
              <a:t>Holdout </a:t>
            </a:r>
            <a:r>
              <a:rPr lang="de">
                <a:solidFill>
                  <a:srgbClr val="485376"/>
                </a:solidFill>
                <a:latin typeface="Helvetica Neue"/>
                <a:ea typeface="Helvetica Neue"/>
                <a:cs typeface="Helvetica Neue"/>
                <a:sym typeface="Helvetica Neue"/>
              </a:rPr>
              <a:t>Metrics</a:t>
            </a:r>
            <a:endParaRPr>
              <a:solidFill>
                <a:srgbClr val="485376"/>
              </a:solidFill>
              <a:latin typeface="Helvetica Neue"/>
              <a:ea typeface="Helvetica Neue"/>
              <a:cs typeface="Helvetica Neue"/>
              <a:sym typeface="Helvetica Neue"/>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16"/>
          <p:cNvGrpSpPr/>
          <p:nvPr/>
        </p:nvGrpSpPr>
        <p:grpSpPr>
          <a:xfrm>
            <a:off x="3414456" y="2712863"/>
            <a:ext cx="5057982" cy="2255713"/>
            <a:chOff x="3414456" y="2712863"/>
            <a:chExt cx="5057982" cy="2255713"/>
          </a:xfrm>
        </p:grpSpPr>
        <p:grpSp>
          <p:nvGrpSpPr>
            <p:cNvPr id="84" name="Google Shape;84;p16"/>
            <p:cNvGrpSpPr/>
            <p:nvPr/>
          </p:nvGrpSpPr>
          <p:grpSpPr>
            <a:xfrm>
              <a:off x="3414456" y="2712863"/>
              <a:ext cx="5057982" cy="2255713"/>
              <a:chOff x="2033894" y="3274813"/>
              <a:chExt cx="5057982" cy="2255713"/>
            </a:xfrm>
          </p:grpSpPr>
          <p:pic>
            <p:nvPicPr>
              <p:cNvPr descr="Ein Bild, das Diagramm, Text, Screenshot, Reihe enthält.&#10;&#10;Automatisch generierte Beschreibung" id="85" name="Google Shape;85;p16"/>
              <p:cNvPicPr preferRelativeResize="0"/>
              <p:nvPr/>
            </p:nvPicPr>
            <p:blipFill rotWithShape="1">
              <a:blip r:embed="rId3">
                <a:alphaModFix/>
              </a:blip>
              <a:srcRect b="0" l="0" r="0" t="50399"/>
              <a:stretch/>
            </p:blipFill>
            <p:spPr>
              <a:xfrm>
                <a:off x="2268975" y="3519500"/>
                <a:ext cx="4822900" cy="1785875"/>
              </a:xfrm>
              <a:prstGeom prst="rect">
                <a:avLst/>
              </a:prstGeom>
              <a:noFill/>
              <a:ln>
                <a:noFill/>
              </a:ln>
            </p:spPr>
          </p:pic>
          <p:sp>
            <p:nvSpPr>
              <p:cNvPr id="86" name="Google Shape;86;p16"/>
              <p:cNvSpPr txBox="1"/>
              <p:nvPr/>
            </p:nvSpPr>
            <p:spPr>
              <a:xfrm>
                <a:off x="2888780" y="521702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Explanation.size</a:t>
                </a:r>
                <a:endParaRPr sz="800">
                  <a:solidFill>
                    <a:srgbClr val="485376"/>
                  </a:solidFill>
                  <a:latin typeface="Helvetica Neue"/>
                  <a:ea typeface="Helvetica Neue"/>
                  <a:cs typeface="Helvetica Neue"/>
                  <a:sym typeface="Helvetica Neue"/>
                </a:endParaRPr>
              </a:p>
            </p:txBody>
          </p:sp>
          <p:sp>
            <p:nvSpPr>
              <p:cNvPr id="87" name="Google Shape;87;p16"/>
              <p:cNvSpPr txBox="1"/>
              <p:nvPr/>
            </p:nvSpPr>
            <p:spPr>
              <a:xfrm>
                <a:off x="5224005" y="521702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TTR</a:t>
                </a:r>
                <a:endParaRPr sz="800">
                  <a:solidFill>
                    <a:srgbClr val="485376"/>
                  </a:solidFill>
                  <a:latin typeface="Helvetica Neue"/>
                  <a:ea typeface="Helvetica Neue"/>
                  <a:cs typeface="Helvetica Neue"/>
                  <a:sym typeface="Helvetica Neue"/>
                </a:endParaRPr>
              </a:p>
            </p:txBody>
          </p:sp>
          <p:sp>
            <p:nvSpPr>
              <p:cNvPr id="88" name="Google Shape;88;p16"/>
              <p:cNvSpPr txBox="1"/>
              <p:nvPr/>
            </p:nvSpPr>
            <p:spPr>
              <a:xfrm>
                <a:off x="2347400" y="3274825"/>
                <a:ext cx="24570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Correct Labels by Explanation Size (GT=0)</a:t>
                </a:r>
                <a:endParaRPr sz="900">
                  <a:solidFill>
                    <a:srgbClr val="485376"/>
                  </a:solidFill>
                  <a:latin typeface="Helvetica Neue"/>
                  <a:ea typeface="Helvetica Neue"/>
                  <a:cs typeface="Helvetica Neue"/>
                  <a:sym typeface="Helvetica Neue"/>
                </a:endParaRPr>
              </a:p>
            </p:txBody>
          </p:sp>
          <p:sp>
            <p:nvSpPr>
              <p:cNvPr id="89" name="Google Shape;89;p16"/>
              <p:cNvSpPr txBox="1"/>
              <p:nvPr/>
            </p:nvSpPr>
            <p:spPr>
              <a:xfrm>
                <a:off x="4806750" y="3274813"/>
                <a:ext cx="22803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Correct Labels by TTR (GT=0)</a:t>
                </a:r>
                <a:endParaRPr sz="900">
                  <a:solidFill>
                    <a:srgbClr val="485376"/>
                  </a:solidFill>
                  <a:latin typeface="Helvetica Neue"/>
                  <a:ea typeface="Helvetica Neue"/>
                  <a:cs typeface="Helvetica Neue"/>
                  <a:sym typeface="Helvetica Neue"/>
                </a:endParaRPr>
              </a:p>
            </p:txBody>
          </p:sp>
          <p:sp>
            <p:nvSpPr>
              <p:cNvPr id="90" name="Google Shape;90;p16"/>
              <p:cNvSpPr txBox="1"/>
              <p:nvPr/>
            </p:nvSpPr>
            <p:spPr>
              <a:xfrm rot="-5400000">
                <a:off x="1783844" y="4241125"/>
                <a:ext cx="8136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Count</a:t>
                </a:r>
                <a:endParaRPr sz="800">
                  <a:solidFill>
                    <a:srgbClr val="485376"/>
                  </a:solidFill>
                  <a:latin typeface="Helvetica Neue"/>
                  <a:ea typeface="Helvetica Neue"/>
                  <a:cs typeface="Helvetica Neue"/>
                  <a:sym typeface="Helvetica Neue"/>
                </a:endParaRPr>
              </a:p>
            </p:txBody>
          </p:sp>
        </p:grpSp>
        <p:sp>
          <p:nvSpPr>
            <p:cNvPr id="91" name="Google Shape;91;p16"/>
            <p:cNvSpPr/>
            <p:nvPr/>
          </p:nvSpPr>
          <p:spPr>
            <a:xfrm>
              <a:off x="6189381" y="3034800"/>
              <a:ext cx="548700" cy="49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grpSp>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Training the Model: Categorizing Answers</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pic>
        <p:nvPicPr>
          <p:cNvPr descr="Ein Bild, das Diagramm, Text, Screenshot, Reihe enthält.&#10;&#10;Automatisch generierte Beschreibung" id="94" name="Google Shape;94;p16"/>
          <p:cNvPicPr preferRelativeResize="0"/>
          <p:nvPr/>
        </p:nvPicPr>
        <p:blipFill rotWithShape="1">
          <a:blip r:embed="rId3">
            <a:alphaModFix/>
          </a:blip>
          <a:srcRect b="90468" l="44180" r="49544" t="2821"/>
          <a:stretch/>
        </p:blipFill>
        <p:spPr>
          <a:xfrm>
            <a:off x="5534925" y="3034788"/>
            <a:ext cx="548700" cy="438017"/>
          </a:xfrm>
          <a:prstGeom prst="rect">
            <a:avLst/>
          </a:prstGeom>
          <a:noFill/>
          <a:ln>
            <a:noFill/>
          </a:ln>
        </p:spPr>
      </p:pic>
      <p:grpSp>
        <p:nvGrpSpPr>
          <p:cNvPr id="95" name="Google Shape;95;p16"/>
          <p:cNvGrpSpPr/>
          <p:nvPr/>
        </p:nvGrpSpPr>
        <p:grpSpPr>
          <a:xfrm>
            <a:off x="3414456" y="1142388"/>
            <a:ext cx="5057982" cy="1509463"/>
            <a:chOff x="3414456" y="1142388"/>
            <a:chExt cx="5057982" cy="1509463"/>
          </a:xfrm>
        </p:grpSpPr>
        <p:grpSp>
          <p:nvGrpSpPr>
            <p:cNvPr id="96" name="Google Shape;96;p16"/>
            <p:cNvGrpSpPr/>
            <p:nvPr/>
          </p:nvGrpSpPr>
          <p:grpSpPr>
            <a:xfrm>
              <a:off x="3414456" y="1142388"/>
              <a:ext cx="5057982" cy="1509463"/>
              <a:chOff x="2043006" y="1436388"/>
              <a:chExt cx="5057982" cy="1509463"/>
            </a:xfrm>
          </p:grpSpPr>
          <p:pic>
            <p:nvPicPr>
              <p:cNvPr descr="Ein Bild, das Diagramm, Text, Screenshot, Reihe enthält.&#10;&#10;Automatisch generierte Beschreibung" id="97" name="Google Shape;97;p16"/>
              <p:cNvPicPr preferRelativeResize="0"/>
              <p:nvPr/>
            </p:nvPicPr>
            <p:blipFill rotWithShape="1">
              <a:blip r:embed="rId3">
                <a:alphaModFix/>
              </a:blip>
              <a:srcRect b="96561" l="0" r="0" t="0"/>
              <a:stretch/>
            </p:blipFill>
            <p:spPr>
              <a:xfrm>
                <a:off x="2278088" y="1673397"/>
                <a:ext cx="4822900" cy="123800"/>
              </a:xfrm>
              <a:prstGeom prst="rect">
                <a:avLst/>
              </a:prstGeom>
              <a:noFill/>
              <a:ln>
                <a:noFill/>
              </a:ln>
            </p:spPr>
          </p:pic>
          <p:pic>
            <p:nvPicPr>
              <p:cNvPr descr="Ein Bild, das Diagramm, Text, Screenshot, Reihe enthält.&#10;&#10;Automatisch generierte Beschreibung" id="98" name="Google Shape;98;p16"/>
              <p:cNvPicPr preferRelativeResize="0"/>
              <p:nvPr/>
            </p:nvPicPr>
            <p:blipFill rotWithShape="1">
              <a:blip r:embed="rId3">
                <a:alphaModFix/>
              </a:blip>
              <a:srcRect b="49951" l="0" r="0" t="24454"/>
              <a:stretch/>
            </p:blipFill>
            <p:spPr>
              <a:xfrm>
                <a:off x="2278088" y="1787963"/>
                <a:ext cx="4822900" cy="921501"/>
              </a:xfrm>
              <a:prstGeom prst="rect">
                <a:avLst/>
              </a:prstGeom>
              <a:noFill/>
              <a:ln>
                <a:noFill/>
              </a:ln>
            </p:spPr>
          </p:pic>
          <p:sp>
            <p:nvSpPr>
              <p:cNvPr id="99" name="Google Shape;99;p16"/>
              <p:cNvSpPr txBox="1"/>
              <p:nvPr/>
            </p:nvSpPr>
            <p:spPr>
              <a:xfrm>
                <a:off x="2964530" y="2632350"/>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Explanation.size</a:t>
                </a:r>
                <a:endParaRPr sz="800">
                  <a:solidFill>
                    <a:srgbClr val="485376"/>
                  </a:solidFill>
                  <a:latin typeface="Helvetica Neue"/>
                  <a:ea typeface="Helvetica Neue"/>
                  <a:cs typeface="Helvetica Neue"/>
                  <a:sym typeface="Helvetica Neue"/>
                </a:endParaRPr>
              </a:p>
            </p:txBody>
          </p:sp>
          <p:sp>
            <p:nvSpPr>
              <p:cNvPr id="100" name="Google Shape;100;p16"/>
              <p:cNvSpPr txBox="1"/>
              <p:nvPr/>
            </p:nvSpPr>
            <p:spPr>
              <a:xfrm>
                <a:off x="5299755" y="2632350"/>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TTR</a:t>
                </a:r>
                <a:endParaRPr sz="800">
                  <a:solidFill>
                    <a:srgbClr val="485376"/>
                  </a:solidFill>
                  <a:latin typeface="Helvetica Neue"/>
                  <a:ea typeface="Helvetica Neue"/>
                  <a:cs typeface="Helvetica Neue"/>
                  <a:sym typeface="Helvetica Neue"/>
                </a:endParaRPr>
              </a:p>
            </p:txBody>
          </p:sp>
          <p:sp>
            <p:nvSpPr>
              <p:cNvPr id="101" name="Google Shape;101;p16"/>
              <p:cNvSpPr txBox="1"/>
              <p:nvPr/>
            </p:nvSpPr>
            <p:spPr>
              <a:xfrm>
                <a:off x="2356500" y="1436400"/>
                <a:ext cx="24570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Correct Labels by Explanation Size (GT=1)</a:t>
                </a:r>
                <a:endParaRPr sz="900">
                  <a:solidFill>
                    <a:srgbClr val="485376"/>
                  </a:solidFill>
                  <a:latin typeface="Helvetica Neue"/>
                  <a:ea typeface="Helvetica Neue"/>
                  <a:cs typeface="Helvetica Neue"/>
                  <a:sym typeface="Helvetica Neue"/>
                </a:endParaRPr>
              </a:p>
            </p:txBody>
          </p:sp>
          <p:sp>
            <p:nvSpPr>
              <p:cNvPr id="102" name="Google Shape;102;p16"/>
              <p:cNvSpPr txBox="1"/>
              <p:nvPr/>
            </p:nvSpPr>
            <p:spPr>
              <a:xfrm>
                <a:off x="4806750" y="1436388"/>
                <a:ext cx="22803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Correct Labels by TTR (GT=1)</a:t>
                </a:r>
                <a:endParaRPr sz="900">
                  <a:solidFill>
                    <a:srgbClr val="485376"/>
                  </a:solidFill>
                  <a:latin typeface="Helvetica Neue"/>
                  <a:ea typeface="Helvetica Neue"/>
                  <a:cs typeface="Helvetica Neue"/>
                  <a:sym typeface="Helvetica Neue"/>
                </a:endParaRPr>
              </a:p>
            </p:txBody>
          </p:sp>
          <p:sp>
            <p:nvSpPr>
              <p:cNvPr id="103" name="Google Shape;103;p16"/>
              <p:cNvSpPr txBox="1"/>
              <p:nvPr/>
            </p:nvSpPr>
            <p:spPr>
              <a:xfrm rot="-5400000">
                <a:off x="1792956" y="1959075"/>
                <a:ext cx="8136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Count</a:t>
                </a:r>
                <a:endParaRPr sz="800">
                  <a:solidFill>
                    <a:srgbClr val="485376"/>
                  </a:solidFill>
                  <a:latin typeface="Helvetica Neue"/>
                  <a:ea typeface="Helvetica Neue"/>
                  <a:cs typeface="Helvetica Neue"/>
                  <a:sym typeface="Helvetica Neue"/>
                </a:endParaRPr>
              </a:p>
            </p:txBody>
          </p:sp>
        </p:grpSp>
        <p:sp>
          <p:nvSpPr>
            <p:cNvPr id="104" name="Google Shape;104;p16"/>
            <p:cNvSpPr/>
            <p:nvPr/>
          </p:nvSpPr>
          <p:spPr>
            <a:xfrm>
              <a:off x="5534931" y="1483550"/>
              <a:ext cx="548700" cy="493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05" name="Google Shape;105;p16"/>
            <p:cNvSpPr/>
            <p:nvPr/>
          </p:nvSpPr>
          <p:spPr>
            <a:xfrm>
              <a:off x="7878850" y="1483550"/>
              <a:ext cx="548700" cy="12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grpSp>
      <p:sp>
        <p:nvSpPr>
          <p:cNvPr id="106" name="Google Shape;106;p16"/>
          <p:cNvSpPr txBox="1"/>
          <p:nvPr/>
        </p:nvSpPr>
        <p:spPr>
          <a:xfrm>
            <a:off x="311700" y="1322425"/>
            <a:ext cx="3188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de"/>
              <a:t>detection performance on holdout set</a:t>
            </a:r>
            <a:endParaRPr/>
          </a:p>
          <a:p>
            <a:pPr indent="-317500" lvl="0" marL="457200" rtl="0" algn="l">
              <a:spcBef>
                <a:spcPts val="0"/>
              </a:spcBef>
              <a:spcAft>
                <a:spcPts val="0"/>
              </a:spcAft>
              <a:buSzPts val="1400"/>
              <a:buChar char="●"/>
            </a:pPr>
            <a:r>
              <a:rPr lang="de"/>
              <a:t>classifier biased towards predicting 0</a:t>
            </a:r>
            <a:endParaRPr/>
          </a:p>
          <a:p>
            <a:pPr indent="-317500" lvl="0" marL="457200" rtl="0" algn="l">
              <a:spcBef>
                <a:spcPts val="0"/>
              </a:spcBef>
              <a:spcAft>
                <a:spcPts val="0"/>
              </a:spcAft>
              <a:buSzPts val="1400"/>
              <a:buChar char="●"/>
            </a:pPr>
            <a:r>
              <a:rPr lang="de"/>
              <a:t>label 1 predicted </a:t>
            </a:r>
            <a:br>
              <a:rPr lang="de"/>
            </a:br>
            <a:r>
              <a:rPr lang="de"/>
              <a:t>in only 6 of 320 cases</a:t>
            </a:r>
            <a:endParaRPr/>
          </a:p>
          <a:p>
            <a:pPr indent="0" lvl="0" marL="0" rtl="0" algn="l">
              <a:spcBef>
                <a:spcPts val="0"/>
              </a:spcBef>
              <a:spcAft>
                <a:spcPts val="0"/>
              </a:spcAft>
              <a:buNone/>
            </a:pPr>
            <a:r>
              <a:rPr lang="de"/>
              <a:t>→ balance / augment dataset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
              <a:t>most explanations short</a:t>
            </a:r>
            <a:endParaRPr/>
          </a:p>
          <a:p>
            <a:pPr indent="-317500" lvl="0" marL="457200" rtl="0" algn="l">
              <a:spcBef>
                <a:spcPts val="0"/>
              </a:spcBef>
              <a:spcAft>
                <a:spcPts val="0"/>
              </a:spcAft>
              <a:buSzPts val="1400"/>
              <a:buChar char="●"/>
            </a:pPr>
            <a:r>
              <a:rPr lang="de"/>
              <a:t>TTR high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Training the Model: Categorizing Answers</a:t>
            </a:r>
            <a:endParaRPr/>
          </a:p>
        </p:txBody>
      </p:sp>
      <p:sp>
        <p:nvSpPr>
          <p:cNvPr id="112" name="Google Shape;11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13" name="Google Shape;113;p17"/>
          <p:cNvSpPr txBox="1"/>
          <p:nvPr/>
        </p:nvSpPr>
        <p:spPr>
          <a:xfrm>
            <a:off x="311700" y="132242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
                <a:solidFill>
                  <a:schemeClr val="dk1"/>
                </a:solidFill>
              </a:rPr>
              <a:t>detection performance on holdout set</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classifier biased towards predicting 0</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label 1 predicted </a:t>
            </a:r>
            <a:br>
              <a:rPr lang="de">
                <a:solidFill>
                  <a:schemeClr val="dk1"/>
                </a:solidFill>
              </a:rPr>
            </a:br>
            <a:r>
              <a:rPr lang="de">
                <a:solidFill>
                  <a:schemeClr val="dk1"/>
                </a:solidFill>
              </a:rPr>
              <a:t>in only 6 of 320 cases</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 balance / augment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most explanations short</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TTR high</a:t>
            </a:r>
            <a:endParaRPr/>
          </a:p>
        </p:txBody>
      </p:sp>
      <p:grpSp>
        <p:nvGrpSpPr>
          <p:cNvPr id="114" name="Google Shape;114;p17"/>
          <p:cNvGrpSpPr/>
          <p:nvPr/>
        </p:nvGrpSpPr>
        <p:grpSpPr>
          <a:xfrm>
            <a:off x="3311706" y="1150713"/>
            <a:ext cx="5325294" cy="1204663"/>
            <a:chOff x="3311706" y="1150713"/>
            <a:chExt cx="5325294" cy="1204663"/>
          </a:xfrm>
        </p:grpSpPr>
        <p:grpSp>
          <p:nvGrpSpPr>
            <p:cNvPr id="115" name="Google Shape;115;p17"/>
            <p:cNvGrpSpPr/>
            <p:nvPr/>
          </p:nvGrpSpPr>
          <p:grpSpPr>
            <a:xfrm>
              <a:off x="3528150" y="1374900"/>
              <a:ext cx="5108850" cy="756301"/>
              <a:chOff x="3337650" y="2160725"/>
              <a:chExt cx="5108850" cy="756301"/>
            </a:xfrm>
          </p:grpSpPr>
          <p:pic>
            <p:nvPicPr>
              <p:cNvPr descr="Ein Bild, das Text, Diagramm, Reihe, Screenshot enthält.&#10;&#10;Automatisch generierte Beschreibung" id="116" name="Google Shape;116;p17"/>
              <p:cNvPicPr preferRelativeResize="0"/>
              <p:nvPr/>
            </p:nvPicPr>
            <p:blipFill rotWithShape="1">
              <a:blip r:embed="rId3">
                <a:alphaModFix/>
              </a:blip>
              <a:srcRect b="50148" l="0" r="0" t="31726"/>
              <a:stretch/>
            </p:blipFill>
            <p:spPr>
              <a:xfrm>
                <a:off x="3337650" y="2226475"/>
                <a:ext cx="5108850" cy="690551"/>
              </a:xfrm>
              <a:prstGeom prst="rect">
                <a:avLst/>
              </a:prstGeom>
              <a:noFill/>
              <a:ln>
                <a:noFill/>
              </a:ln>
            </p:spPr>
          </p:pic>
          <p:pic>
            <p:nvPicPr>
              <p:cNvPr descr="Ein Bild, das Text, Diagramm, Reihe, Screenshot enthält.&#10;&#10;Automatisch generierte Beschreibung" id="117" name="Google Shape;117;p17"/>
              <p:cNvPicPr preferRelativeResize="0"/>
              <p:nvPr/>
            </p:nvPicPr>
            <p:blipFill rotWithShape="1">
              <a:blip r:embed="rId3">
                <a:alphaModFix/>
              </a:blip>
              <a:srcRect b="97336" l="0" r="0" t="0"/>
              <a:stretch/>
            </p:blipFill>
            <p:spPr>
              <a:xfrm>
                <a:off x="3337650" y="2160725"/>
                <a:ext cx="5108850" cy="101475"/>
              </a:xfrm>
              <a:prstGeom prst="rect">
                <a:avLst/>
              </a:prstGeom>
              <a:noFill/>
              <a:ln>
                <a:noFill/>
              </a:ln>
            </p:spPr>
          </p:pic>
        </p:grpSp>
        <p:sp>
          <p:nvSpPr>
            <p:cNvPr id="118" name="Google Shape;118;p17"/>
            <p:cNvSpPr txBox="1"/>
            <p:nvPr/>
          </p:nvSpPr>
          <p:spPr>
            <a:xfrm>
              <a:off x="4325330" y="204187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Explanation.size</a:t>
              </a:r>
              <a:endParaRPr sz="800">
                <a:solidFill>
                  <a:srgbClr val="485376"/>
                </a:solidFill>
                <a:latin typeface="Helvetica Neue"/>
                <a:ea typeface="Helvetica Neue"/>
                <a:cs typeface="Helvetica Neue"/>
                <a:sym typeface="Helvetica Neue"/>
              </a:endParaRPr>
            </a:p>
          </p:txBody>
        </p:sp>
        <p:sp>
          <p:nvSpPr>
            <p:cNvPr id="119" name="Google Shape;119;p17"/>
            <p:cNvSpPr txBox="1"/>
            <p:nvPr/>
          </p:nvSpPr>
          <p:spPr>
            <a:xfrm>
              <a:off x="6660555" y="204187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TTR</a:t>
              </a:r>
              <a:endParaRPr sz="800">
                <a:solidFill>
                  <a:srgbClr val="485376"/>
                </a:solidFill>
                <a:latin typeface="Helvetica Neue"/>
                <a:ea typeface="Helvetica Neue"/>
                <a:cs typeface="Helvetica Neue"/>
                <a:sym typeface="Helvetica Neue"/>
              </a:endParaRPr>
            </a:p>
          </p:txBody>
        </p:sp>
        <p:sp>
          <p:nvSpPr>
            <p:cNvPr id="120" name="Google Shape;120;p17"/>
            <p:cNvSpPr txBox="1"/>
            <p:nvPr/>
          </p:nvSpPr>
          <p:spPr>
            <a:xfrm>
              <a:off x="3717300" y="1150725"/>
              <a:ext cx="24570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Explanation Size Distribution</a:t>
              </a:r>
              <a:r>
                <a:rPr lang="de" sz="900">
                  <a:solidFill>
                    <a:srgbClr val="485376"/>
                  </a:solidFill>
                  <a:latin typeface="Helvetica Neue"/>
                  <a:ea typeface="Helvetica Neue"/>
                  <a:cs typeface="Helvetica Neue"/>
                  <a:sym typeface="Helvetica Neue"/>
                </a:rPr>
                <a:t> (GT=1)</a:t>
              </a:r>
              <a:endParaRPr sz="900">
                <a:solidFill>
                  <a:srgbClr val="485376"/>
                </a:solidFill>
                <a:latin typeface="Helvetica Neue"/>
                <a:ea typeface="Helvetica Neue"/>
                <a:cs typeface="Helvetica Neue"/>
                <a:sym typeface="Helvetica Neue"/>
              </a:endParaRPr>
            </a:p>
          </p:txBody>
        </p:sp>
        <p:sp>
          <p:nvSpPr>
            <p:cNvPr id="121" name="Google Shape;121;p17"/>
            <p:cNvSpPr txBox="1"/>
            <p:nvPr/>
          </p:nvSpPr>
          <p:spPr>
            <a:xfrm>
              <a:off x="6167550" y="1150713"/>
              <a:ext cx="22803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TTR Distribution </a:t>
              </a:r>
              <a:r>
                <a:rPr lang="de" sz="900">
                  <a:solidFill>
                    <a:srgbClr val="485376"/>
                  </a:solidFill>
                  <a:latin typeface="Helvetica Neue"/>
                  <a:ea typeface="Helvetica Neue"/>
                  <a:cs typeface="Helvetica Neue"/>
                  <a:sym typeface="Helvetica Neue"/>
                </a:rPr>
                <a:t>(GT=1)</a:t>
              </a:r>
              <a:endParaRPr sz="900">
                <a:solidFill>
                  <a:srgbClr val="485376"/>
                </a:solidFill>
                <a:latin typeface="Helvetica Neue"/>
                <a:ea typeface="Helvetica Neue"/>
                <a:cs typeface="Helvetica Neue"/>
                <a:sym typeface="Helvetica Neue"/>
              </a:endParaRPr>
            </a:p>
          </p:txBody>
        </p:sp>
        <p:sp>
          <p:nvSpPr>
            <p:cNvPr id="122" name="Google Shape;122;p17"/>
            <p:cNvSpPr txBox="1"/>
            <p:nvPr/>
          </p:nvSpPr>
          <p:spPr>
            <a:xfrm rot="-5400000">
              <a:off x="3061656" y="1596300"/>
              <a:ext cx="8136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Count</a:t>
              </a:r>
              <a:endParaRPr sz="800">
                <a:solidFill>
                  <a:srgbClr val="485376"/>
                </a:solidFill>
                <a:latin typeface="Helvetica Neue"/>
                <a:ea typeface="Helvetica Neue"/>
                <a:cs typeface="Helvetica Neue"/>
                <a:sym typeface="Helvetica Neue"/>
              </a:endParaRPr>
            </a:p>
          </p:txBody>
        </p:sp>
      </p:grpSp>
      <p:grpSp>
        <p:nvGrpSpPr>
          <p:cNvPr id="123" name="Google Shape;123;p17"/>
          <p:cNvGrpSpPr/>
          <p:nvPr/>
        </p:nvGrpSpPr>
        <p:grpSpPr>
          <a:xfrm>
            <a:off x="3311706" y="2455113"/>
            <a:ext cx="5325294" cy="2356863"/>
            <a:chOff x="3311706" y="2683713"/>
            <a:chExt cx="5325294" cy="2356863"/>
          </a:xfrm>
        </p:grpSpPr>
        <p:pic>
          <p:nvPicPr>
            <p:cNvPr descr="Ein Bild, das Text, Diagramm, Reihe, Screenshot enthält.&#10;&#10;Automatisch generierte Beschreibung" id="124" name="Google Shape;124;p17"/>
            <p:cNvPicPr preferRelativeResize="0"/>
            <p:nvPr/>
          </p:nvPicPr>
          <p:blipFill rotWithShape="1">
            <a:blip r:embed="rId3">
              <a:alphaModFix/>
            </a:blip>
            <a:srcRect b="0" l="0" r="0" t="49852"/>
            <a:stretch/>
          </p:blipFill>
          <p:spPr>
            <a:xfrm>
              <a:off x="3528150" y="2917025"/>
              <a:ext cx="5108850" cy="1910700"/>
            </a:xfrm>
            <a:prstGeom prst="rect">
              <a:avLst/>
            </a:prstGeom>
            <a:noFill/>
            <a:ln>
              <a:noFill/>
            </a:ln>
          </p:spPr>
        </p:pic>
        <p:sp>
          <p:nvSpPr>
            <p:cNvPr id="125" name="Google Shape;125;p17"/>
            <p:cNvSpPr txBox="1"/>
            <p:nvPr/>
          </p:nvSpPr>
          <p:spPr>
            <a:xfrm>
              <a:off x="4198417" y="472707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Explanation.size</a:t>
              </a:r>
              <a:endParaRPr sz="800">
                <a:solidFill>
                  <a:srgbClr val="485376"/>
                </a:solidFill>
                <a:latin typeface="Helvetica Neue"/>
                <a:ea typeface="Helvetica Neue"/>
                <a:cs typeface="Helvetica Neue"/>
                <a:sym typeface="Helvetica Neue"/>
              </a:endParaRPr>
            </a:p>
          </p:txBody>
        </p:sp>
        <p:sp>
          <p:nvSpPr>
            <p:cNvPr id="126" name="Google Shape;126;p17"/>
            <p:cNvSpPr txBox="1"/>
            <p:nvPr/>
          </p:nvSpPr>
          <p:spPr>
            <a:xfrm>
              <a:off x="6533642" y="4727075"/>
              <a:ext cx="14331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TTR</a:t>
              </a:r>
              <a:endParaRPr sz="800">
                <a:solidFill>
                  <a:srgbClr val="485376"/>
                </a:solidFill>
                <a:latin typeface="Helvetica Neue"/>
                <a:ea typeface="Helvetica Neue"/>
                <a:cs typeface="Helvetica Neue"/>
                <a:sym typeface="Helvetica Neue"/>
              </a:endParaRPr>
            </a:p>
          </p:txBody>
        </p:sp>
        <p:sp>
          <p:nvSpPr>
            <p:cNvPr id="127" name="Google Shape;127;p17"/>
            <p:cNvSpPr txBox="1"/>
            <p:nvPr/>
          </p:nvSpPr>
          <p:spPr>
            <a:xfrm rot="-5400000">
              <a:off x="3061656" y="3715613"/>
              <a:ext cx="8136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800">
                  <a:solidFill>
                    <a:srgbClr val="485376"/>
                  </a:solidFill>
                  <a:latin typeface="Helvetica Neue"/>
                  <a:ea typeface="Helvetica Neue"/>
                  <a:cs typeface="Helvetica Neue"/>
                  <a:sym typeface="Helvetica Neue"/>
                </a:rPr>
                <a:t>Count</a:t>
              </a:r>
              <a:endParaRPr sz="800">
                <a:solidFill>
                  <a:srgbClr val="485376"/>
                </a:solidFill>
                <a:latin typeface="Helvetica Neue"/>
                <a:ea typeface="Helvetica Neue"/>
                <a:cs typeface="Helvetica Neue"/>
                <a:sym typeface="Helvetica Neue"/>
              </a:endParaRPr>
            </a:p>
          </p:txBody>
        </p:sp>
        <p:sp>
          <p:nvSpPr>
            <p:cNvPr id="128" name="Google Shape;128;p17"/>
            <p:cNvSpPr txBox="1"/>
            <p:nvPr/>
          </p:nvSpPr>
          <p:spPr>
            <a:xfrm>
              <a:off x="3717300" y="2683725"/>
              <a:ext cx="24570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Explanation Size Distribution (GT=0)</a:t>
              </a:r>
              <a:endParaRPr sz="900">
                <a:solidFill>
                  <a:srgbClr val="485376"/>
                </a:solidFill>
                <a:latin typeface="Helvetica Neue"/>
                <a:ea typeface="Helvetica Neue"/>
                <a:cs typeface="Helvetica Neue"/>
                <a:sym typeface="Helvetica Neue"/>
              </a:endParaRPr>
            </a:p>
          </p:txBody>
        </p:sp>
        <p:sp>
          <p:nvSpPr>
            <p:cNvPr id="129" name="Google Shape;129;p17"/>
            <p:cNvSpPr txBox="1"/>
            <p:nvPr/>
          </p:nvSpPr>
          <p:spPr>
            <a:xfrm>
              <a:off x="6167550" y="2683713"/>
              <a:ext cx="22803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TTR Distribution (GT=0)</a:t>
              </a:r>
              <a:endParaRPr sz="900">
                <a:solidFill>
                  <a:srgbClr val="485376"/>
                </a:solidFill>
                <a:latin typeface="Helvetica Neue"/>
                <a:ea typeface="Helvetica Neue"/>
                <a:cs typeface="Helvetica Neue"/>
                <a:sym typeface="Helvetica Neu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Training the Model: Categorizing Answers</a:t>
            </a:r>
            <a:endParaRPr/>
          </a:p>
        </p:txBody>
      </p:sp>
      <p:sp>
        <p:nvSpPr>
          <p:cNvPr id="135" name="Google Shape;13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36" name="Google Shape;136;p18"/>
          <p:cNvSpPr txBox="1"/>
          <p:nvPr/>
        </p:nvSpPr>
        <p:spPr>
          <a:xfrm>
            <a:off x="311700" y="1322425"/>
            <a:ext cx="3000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de">
                <a:solidFill>
                  <a:schemeClr val="dk1"/>
                </a:solidFill>
              </a:rPr>
              <a:t>detection performance on holdout set</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classifier biased towards predicting 0</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label 1 predicted </a:t>
            </a:r>
            <a:br>
              <a:rPr lang="de">
                <a:solidFill>
                  <a:schemeClr val="dk1"/>
                </a:solidFill>
              </a:rPr>
            </a:br>
            <a:r>
              <a:rPr lang="de">
                <a:solidFill>
                  <a:schemeClr val="dk1"/>
                </a:solidFill>
              </a:rPr>
              <a:t>in only 6 of 320 cases</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 balance / augment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most explanations short</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TTR high</a:t>
            </a:r>
            <a:endParaRPr>
              <a:solidFill>
                <a:schemeClr val="dk1"/>
              </a:solidFill>
            </a:endParaRPr>
          </a:p>
          <a:p>
            <a:pPr indent="-317500" lvl="0" marL="457200" rtl="0" algn="l">
              <a:spcBef>
                <a:spcPts val="0"/>
              </a:spcBef>
              <a:spcAft>
                <a:spcPts val="0"/>
              </a:spcAft>
              <a:buClr>
                <a:schemeClr val="dk1"/>
              </a:buClr>
              <a:buSzPts val="1400"/>
              <a:buChar char="●"/>
            </a:pPr>
            <a:r>
              <a:rPr lang="de">
                <a:solidFill>
                  <a:schemeClr val="dk1"/>
                </a:solidFill>
              </a:rPr>
              <a:t>model relied on TTR as 2nd most important feature</a:t>
            </a:r>
            <a:endParaRPr>
              <a:solidFill>
                <a:schemeClr val="dk1"/>
              </a:solidFill>
            </a:endParaRPr>
          </a:p>
          <a:p>
            <a:pPr indent="0" lvl="0" marL="0" rtl="0" algn="l">
              <a:spcBef>
                <a:spcPts val="0"/>
              </a:spcBef>
              <a:spcAft>
                <a:spcPts val="0"/>
              </a:spcAft>
              <a:buNone/>
            </a:pPr>
            <a:r>
              <a:rPr lang="de">
                <a:solidFill>
                  <a:schemeClr val="dk1"/>
                </a:solidFill>
              </a:rPr>
              <a:t>→ more data for positive examples </a:t>
            </a:r>
            <a:endParaRPr/>
          </a:p>
        </p:txBody>
      </p:sp>
      <p:grpSp>
        <p:nvGrpSpPr>
          <p:cNvPr id="137" name="Google Shape;137;p18"/>
          <p:cNvGrpSpPr/>
          <p:nvPr/>
        </p:nvGrpSpPr>
        <p:grpSpPr>
          <a:xfrm>
            <a:off x="3082275" y="1142375"/>
            <a:ext cx="5648701" cy="3332013"/>
            <a:chOff x="3082275" y="1142375"/>
            <a:chExt cx="5648701" cy="3332013"/>
          </a:xfrm>
        </p:grpSpPr>
        <p:pic>
          <p:nvPicPr>
            <p:cNvPr descr="Ein Bild, das Text, Screenshot, Diagramm, Reihe enthält.&#10;&#10;Automatisch generierte Beschreibung" id="138" name="Google Shape;138;p18"/>
            <p:cNvPicPr preferRelativeResize="0"/>
            <p:nvPr/>
          </p:nvPicPr>
          <p:blipFill>
            <a:blip r:embed="rId3">
              <a:alphaModFix/>
            </a:blip>
            <a:stretch>
              <a:fillRect/>
            </a:stretch>
          </p:blipFill>
          <p:spPr>
            <a:xfrm>
              <a:off x="3529002" y="1322425"/>
              <a:ext cx="5201974" cy="2986200"/>
            </a:xfrm>
            <a:prstGeom prst="rect">
              <a:avLst/>
            </a:prstGeom>
            <a:noFill/>
            <a:ln>
              <a:noFill/>
            </a:ln>
          </p:spPr>
        </p:pic>
        <p:sp>
          <p:nvSpPr>
            <p:cNvPr id="139" name="Google Shape;139;p18"/>
            <p:cNvSpPr txBox="1"/>
            <p:nvPr/>
          </p:nvSpPr>
          <p:spPr>
            <a:xfrm>
              <a:off x="5011450" y="1142375"/>
              <a:ext cx="30612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200">
                  <a:solidFill>
                    <a:srgbClr val="485376"/>
                  </a:solidFill>
                  <a:latin typeface="Helvetica Neue"/>
                  <a:ea typeface="Helvetica Neue"/>
                  <a:cs typeface="Helvetica Neue"/>
                  <a:sym typeface="Helvetica Neue"/>
                </a:rPr>
                <a:t>Random Forest Feature Importance</a:t>
              </a:r>
              <a:endParaRPr sz="1200">
                <a:solidFill>
                  <a:srgbClr val="485376"/>
                </a:solidFill>
                <a:latin typeface="Helvetica Neue"/>
                <a:ea typeface="Helvetica Neue"/>
                <a:cs typeface="Helvetica Neue"/>
                <a:sym typeface="Helvetica Neue"/>
              </a:endParaRPr>
            </a:p>
          </p:txBody>
        </p:sp>
        <p:sp>
          <p:nvSpPr>
            <p:cNvPr id="140" name="Google Shape;140;p18"/>
            <p:cNvSpPr txBox="1"/>
            <p:nvPr/>
          </p:nvSpPr>
          <p:spPr>
            <a:xfrm>
              <a:off x="5401900" y="4160888"/>
              <a:ext cx="22803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900">
                  <a:solidFill>
                    <a:srgbClr val="485376"/>
                  </a:solidFill>
                  <a:latin typeface="Helvetica Neue"/>
                  <a:ea typeface="Helvetica Neue"/>
                  <a:cs typeface="Helvetica Neue"/>
                  <a:sym typeface="Helvetica Neue"/>
                </a:rPr>
                <a:t>Feature Importance</a:t>
              </a:r>
              <a:endParaRPr sz="900">
                <a:solidFill>
                  <a:srgbClr val="485376"/>
                </a:solidFill>
                <a:latin typeface="Helvetica Neue"/>
                <a:ea typeface="Helvetica Neue"/>
                <a:cs typeface="Helvetica Neue"/>
                <a:sym typeface="Helvetica Neue"/>
              </a:endParaRPr>
            </a:p>
          </p:txBody>
        </p:sp>
        <p:sp>
          <p:nvSpPr>
            <p:cNvPr id="141" name="Google Shape;141;p18"/>
            <p:cNvSpPr txBox="1"/>
            <p:nvPr/>
          </p:nvSpPr>
          <p:spPr>
            <a:xfrm>
              <a:off x="3082275" y="1539225"/>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Duration</a:t>
              </a:r>
              <a:endParaRPr sz="900">
                <a:solidFill>
                  <a:srgbClr val="485376"/>
                </a:solidFill>
                <a:latin typeface="Helvetica Neue"/>
                <a:ea typeface="Helvetica Neue"/>
                <a:cs typeface="Helvetica Neue"/>
                <a:sym typeface="Helvetica Neue"/>
              </a:endParaRPr>
            </a:p>
          </p:txBody>
        </p:sp>
        <p:sp>
          <p:nvSpPr>
            <p:cNvPr id="142" name="Google Shape;142;p18"/>
            <p:cNvSpPr txBox="1"/>
            <p:nvPr/>
          </p:nvSpPr>
          <p:spPr>
            <a:xfrm>
              <a:off x="3082275" y="1977375"/>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TTR</a:t>
              </a:r>
              <a:endParaRPr sz="900">
                <a:solidFill>
                  <a:srgbClr val="485376"/>
                </a:solidFill>
                <a:latin typeface="Helvetica Neue"/>
                <a:ea typeface="Helvetica Neue"/>
                <a:cs typeface="Helvetica Neue"/>
                <a:sym typeface="Helvetica Neue"/>
              </a:endParaRPr>
            </a:p>
          </p:txBody>
        </p:sp>
        <p:sp>
          <p:nvSpPr>
            <p:cNvPr id="143" name="Google Shape;143;p18"/>
            <p:cNvSpPr txBox="1"/>
            <p:nvPr/>
          </p:nvSpPr>
          <p:spPr>
            <a:xfrm>
              <a:off x="3082275" y="2415525"/>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Confidence</a:t>
              </a:r>
              <a:endParaRPr sz="900">
                <a:solidFill>
                  <a:srgbClr val="485376"/>
                </a:solidFill>
                <a:latin typeface="Helvetica Neue"/>
                <a:ea typeface="Helvetica Neue"/>
                <a:cs typeface="Helvetica Neue"/>
                <a:sym typeface="Helvetica Neue"/>
              </a:endParaRPr>
            </a:p>
          </p:txBody>
        </p:sp>
        <p:sp>
          <p:nvSpPr>
            <p:cNvPr id="144" name="Google Shape;144;p18"/>
            <p:cNvSpPr txBox="1"/>
            <p:nvPr/>
          </p:nvSpPr>
          <p:spPr>
            <a:xfrm>
              <a:off x="3082275" y="2794150"/>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Worker Profession</a:t>
              </a:r>
              <a:endParaRPr sz="900">
                <a:solidFill>
                  <a:srgbClr val="485376"/>
                </a:solidFill>
                <a:latin typeface="Helvetica Neue"/>
                <a:ea typeface="Helvetica Neue"/>
                <a:cs typeface="Helvetica Neue"/>
                <a:sym typeface="Helvetica Neue"/>
              </a:endParaRPr>
            </a:p>
          </p:txBody>
        </p:sp>
        <p:sp>
          <p:nvSpPr>
            <p:cNvPr id="145" name="Google Shape;145;p18"/>
            <p:cNvSpPr txBox="1"/>
            <p:nvPr/>
          </p:nvSpPr>
          <p:spPr>
            <a:xfrm>
              <a:off x="3082275" y="3214806"/>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Difficulty</a:t>
              </a:r>
              <a:endParaRPr sz="900">
                <a:solidFill>
                  <a:srgbClr val="485376"/>
                </a:solidFill>
                <a:latin typeface="Helvetica Neue"/>
                <a:ea typeface="Helvetica Neue"/>
                <a:cs typeface="Helvetica Neue"/>
                <a:sym typeface="Helvetica Neue"/>
              </a:endParaRPr>
            </a:p>
          </p:txBody>
        </p:sp>
        <p:sp>
          <p:nvSpPr>
            <p:cNvPr id="146" name="Google Shape;146;p18"/>
            <p:cNvSpPr txBox="1"/>
            <p:nvPr/>
          </p:nvSpPr>
          <p:spPr>
            <a:xfrm>
              <a:off x="3082275" y="3634738"/>
              <a:ext cx="1358700" cy="313500"/>
            </a:xfrm>
            <a:prstGeom prst="rect">
              <a:avLst/>
            </a:prstGeom>
            <a:solidFill>
              <a:schemeClr val="lt1"/>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de" sz="900">
                  <a:solidFill>
                    <a:srgbClr val="485376"/>
                  </a:solidFill>
                  <a:latin typeface="Helvetica Neue"/>
                  <a:ea typeface="Helvetica Neue"/>
                  <a:cs typeface="Helvetica Neue"/>
                  <a:sym typeface="Helvetica Neue"/>
                </a:rPr>
                <a:t>Worker Score</a:t>
              </a:r>
              <a:endParaRPr sz="900">
                <a:solidFill>
                  <a:srgbClr val="485376"/>
                </a:solidFill>
                <a:latin typeface="Helvetica Neue"/>
                <a:ea typeface="Helvetica Neue"/>
                <a:cs typeface="Helvetica Neue"/>
                <a:sym typeface="Helvetica Neue"/>
              </a:endParaRPr>
            </a:p>
          </p:txBody>
        </p:sp>
        <p:sp>
          <p:nvSpPr>
            <p:cNvPr id="147" name="Google Shape;147;p18"/>
            <p:cNvSpPr/>
            <p:nvPr/>
          </p:nvSpPr>
          <p:spPr>
            <a:xfrm>
              <a:off x="3311700" y="2707100"/>
              <a:ext cx="548700" cy="12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Consolidating Explanations</a:t>
            </a:r>
            <a:endParaRPr/>
          </a:p>
        </p:txBody>
      </p:sp>
      <p:sp>
        <p:nvSpPr>
          <p:cNvPr id="153" name="Google Shape;15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graphicFrame>
        <p:nvGraphicFramePr>
          <p:cNvPr id="154" name="Google Shape;154;p19"/>
          <p:cNvGraphicFramePr/>
          <p:nvPr/>
        </p:nvGraphicFramePr>
        <p:xfrm>
          <a:off x="416750" y="1513425"/>
          <a:ext cx="3000000" cy="3000000"/>
        </p:xfrm>
        <a:graphic>
          <a:graphicData uri="http://schemas.openxmlformats.org/drawingml/2006/table">
            <a:tbl>
              <a:tblPr>
                <a:noFill/>
                <a:tableStyleId>{2113B690-AC26-4186-B4BE-E763955D697B}</a:tableStyleId>
              </a:tblPr>
              <a:tblGrid>
                <a:gridCol w="1365250"/>
                <a:gridCol w="1365250"/>
                <a:gridCol w="1365250"/>
                <a:gridCol w="1365250"/>
                <a:gridCol w="1365250"/>
                <a:gridCol w="13652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de"/>
                        <a:t>Chain of Density </a:t>
                      </a:r>
                      <a:r>
                        <a:rPr lang="de" sz="1200">
                          <a:solidFill>
                            <a:srgbClr val="485376"/>
                          </a:solidFill>
                        </a:rPr>
                        <a:t>[Adams23]</a:t>
                      </a:r>
                      <a:endParaRPr sz="1200">
                        <a:solidFill>
                          <a:srgbClr val="485376"/>
                        </a:solidFill>
                      </a:endParaRPr>
                    </a:p>
                  </a:txBody>
                  <a:tcPr marT="91425" marB="91425" marR="91425" marL="91425"/>
                </a:tc>
                <a:tc>
                  <a:txBody>
                    <a:bodyPr/>
                    <a:lstStyle/>
                    <a:p>
                      <a:pPr indent="0" lvl="0" marL="0" rtl="0" algn="l">
                        <a:spcBef>
                          <a:spcPts val="0"/>
                        </a:spcBef>
                        <a:spcAft>
                          <a:spcPts val="0"/>
                        </a:spcAft>
                        <a:buNone/>
                      </a:pPr>
                      <a:r>
                        <a:rPr lang="de"/>
                        <a:t>Our prompt</a:t>
                      </a:r>
                      <a:endParaRPr/>
                    </a:p>
                  </a:txBody>
                  <a:tcPr marT="91425" marB="91425" marR="91425" marL="91425"/>
                </a:tc>
                <a:tc>
                  <a:txBody>
                    <a:bodyPr/>
                    <a:lstStyle/>
                    <a:p>
                      <a:pPr indent="0" lvl="0" marL="0" rtl="0" algn="l">
                        <a:spcBef>
                          <a:spcPts val="0"/>
                        </a:spcBef>
                        <a:spcAft>
                          <a:spcPts val="0"/>
                        </a:spcAft>
                        <a:buNone/>
                      </a:pPr>
                      <a:r>
                        <a:rPr lang="de"/>
                        <a:t>Summarize</a:t>
                      </a:r>
                      <a:endParaRPr/>
                    </a:p>
                  </a:txBody>
                  <a:tcPr marT="91425" marB="91425" marR="91425" marL="91425"/>
                </a:tc>
                <a:tc>
                  <a:txBody>
                    <a:bodyPr/>
                    <a:lstStyle/>
                    <a:p>
                      <a:pPr indent="0" lvl="0" marL="0" rtl="0" algn="l">
                        <a:spcBef>
                          <a:spcPts val="0"/>
                        </a:spcBef>
                        <a:spcAft>
                          <a:spcPts val="0"/>
                        </a:spcAft>
                        <a:buNone/>
                      </a:pPr>
                      <a:r>
                        <a:rPr lang="de"/>
                        <a:t>Professional Summarizer</a:t>
                      </a:r>
                      <a:endParaRPr/>
                    </a:p>
                    <a:p>
                      <a:pPr indent="0" lvl="0" marL="0" rtl="0" algn="l">
                        <a:spcBef>
                          <a:spcPts val="0"/>
                        </a:spcBef>
                        <a:spcAft>
                          <a:spcPts val="0"/>
                        </a:spcAft>
                        <a:buNone/>
                      </a:pPr>
                      <a:r>
                        <a:rPr lang="de" sz="1200">
                          <a:solidFill>
                            <a:srgbClr val="485376"/>
                          </a:solidFill>
                        </a:rPr>
                        <a:t>[</a:t>
                      </a:r>
                      <a:r>
                        <a:rPr lang="de" sz="1200" u="sng">
                          <a:solidFill>
                            <a:srgbClr val="485376"/>
                          </a:solidFill>
                          <a:hlinkClick r:id="rId3">
                            <a:extLst>
                              <a:ext uri="{A12FA001-AC4F-418D-AE19-62706E023703}">
                                <ahyp:hlinkClr val="tx"/>
                              </a:ext>
                            </a:extLst>
                          </a:hlinkClick>
                        </a:rPr>
                        <a:t>Reddit</a:t>
                      </a:r>
                      <a:r>
                        <a:rPr lang="de" sz="1200">
                          <a:solidFill>
                            <a:srgbClr val="485376"/>
                          </a:solidFill>
                        </a:rPr>
                        <a:t>]</a:t>
                      </a:r>
                      <a:endParaRPr sz="1200">
                        <a:solidFill>
                          <a:srgbClr val="485376"/>
                        </a:solidFill>
                      </a:endParaRPr>
                    </a:p>
                  </a:txBody>
                  <a:tcPr marT="91425" marB="91425" marR="91425" marL="91425"/>
                </a:tc>
                <a:tc>
                  <a:txBody>
                    <a:bodyPr/>
                    <a:lstStyle/>
                    <a:p>
                      <a:pPr indent="0" lvl="0" marL="0" rtl="0" algn="l">
                        <a:spcBef>
                          <a:spcPts val="0"/>
                        </a:spcBef>
                        <a:spcAft>
                          <a:spcPts val="0"/>
                        </a:spcAft>
                        <a:buNone/>
                      </a:pPr>
                      <a:r>
                        <a:rPr lang="de"/>
                        <a:t>Task copied</a:t>
                      </a:r>
                      <a:endParaRPr/>
                    </a:p>
                  </a:txBody>
                  <a:tcPr marT="91425" marB="91425" marR="91425" marL="91425"/>
                </a:tc>
              </a:tr>
              <a:tr h="381000">
                <a:tc>
                  <a:txBody>
                    <a:bodyPr/>
                    <a:lstStyle/>
                    <a:p>
                      <a:pPr indent="0" lvl="0" marL="0" rtl="0" algn="l">
                        <a:spcBef>
                          <a:spcPts val="0"/>
                        </a:spcBef>
                        <a:spcAft>
                          <a:spcPts val="0"/>
                        </a:spcAft>
                        <a:buNone/>
                      </a:pPr>
                      <a:r>
                        <a:rPr lang="de">
                          <a:solidFill>
                            <a:srgbClr val="000E3C"/>
                          </a:solidFill>
                        </a:rPr>
                        <a:t>Word Count</a:t>
                      </a:r>
                      <a:endParaRPr>
                        <a:solidFill>
                          <a:srgbClr val="000E3C"/>
                        </a:solidFill>
                      </a:endParaRPr>
                    </a:p>
                  </a:txBody>
                  <a:tcPr marT="91425" marB="91425" marR="91425" marL="91425"/>
                </a:tc>
                <a:tc>
                  <a:txBody>
                    <a:bodyPr/>
                    <a:lstStyle/>
                    <a:p>
                      <a:pPr indent="0" lvl="0" marL="0" rtl="0" algn="l">
                        <a:spcBef>
                          <a:spcPts val="0"/>
                        </a:spcBef>
                        <a:spcAft>
                          <a:spcPts val="0"/>
                        </a:spcAft>
                        <a:buNone/>
                      </a:pPr>
                      <a:r>
                        <a:rPr lang="de">
                          <a:solidFill>
                            <a:srgbClr val="38761D"/>
                          </a:solidFill>
                        </a:rPr>
                        <a:t>63</a:t>
                      </a:r>
                      <a:endParaRPr>
                        <a:solidFill>
                          <a:srgbClr val="38761D"/>
                        </a:solidFill>
                      </a:endParaRPr>
                    </a:p>
                  </a:txBody>
                  <a:tcPr marT="91425" marB="91425" marR="91425" marL="91425"/>
                </a:tc>
                <a:tc>
                  <a:txBody>
                    <a:bodyPr/>
                    <a:lstStyle/>
                    <a:p>
                      <a:pPr indent="0" lvl="0" marL="0" rtl="0" algn="l">
                        <a:spcBef>
                          <a:spcPts val="0"/>
                        </a:spcBef>
                        <a:spcAft>
                          <a:spcPts val="0"/>
                        </a:spcAft>
                        <a:buNone/>
                      </a:pPr>
                      <a:r>
                        <a:rPr lang="de"/>
                        <a:t>348</a:t>
                      </a:r>
                      <a:endParaRPr/>
                    </a:p>
                  </a:txBody>
                  <a:tcPr marT="91425" marB="91425" marR="91425" marL="91425"/>
                </a:tc>
                <a:tc>
                  <a:txBody>
                    <a:bodyPr/>
                    <a:lstStyle/>
                    <a:p>
                      <a:pPr indent="0" lvl="0" marL="0" rtl="0" algn="l">
                        <a:spcBef>
                          <a:spcPts val="0"/>
                        </a:spcBef>
                        <a:spcAft>
                          <a:spcPts val="0"/>
                        </a:spcAft>
                        <a:buNone/>
                      </a:pPr>
                      <a:r>
                        <a:rPr lang="de"/>
                        <a:t>299</a:t>
                      </a:r>
                      <a:endParaRPr/>
                    </a:p>
                  </a:txBody>
                  <a:tcPr marT="91425" marB="91425" marR="91425" marL="91425"/>
                </a:tc>
                <a:tc>
                  <a:txBody>
                    <a:bodyPr/>
                    <a:lstStyle/>
                    <a:p>
                      <a:pPr indent="0" lvl="0" marL="0" rtl="0" algn="l">
                        <a:spcBef>
                          <a:spcPts val="0"/>
                        </a:spcBef>
                        <a:spcAft>
                          <a:spcPts val="0"/>
                        </a:spcAft>
                        <a:buNone/>
                      </a:pPr>
                      <a:r>
                        <a:rPr lang="de"/>
                        <a:t>121</a:t>
                      </a:r>
                      <a:endParaRPr/>
                    </a:p>
                  </a:txBody>
                  <a:tcPr marT="91425" marB="91425" marR="91425" marL="91425"/>
                </a:tc>
                <a:tc>
                  <a:txBody>
                    <a:bodyPr/>
                    <a:lstStyle/>
                    <a:p>
                      <a:pPr indent="0" lvl="0" marL="0" rtl="0" algn="l">
                        <a:spcBef>
                          <a:spcPts val="0"/>
                        </a:spcBef>
                        <a:spcAft>
                          <a:spcPts val="0"/>
                        </a:spcAft>
                        <a:buNone/>
                      </a:pPr>
                      <a:r>
                        <a:rPr lang="de">
                          <a:solidFill>
                            <a:srgbClr val="990000"/>
                          </a:solidFill>
                        </a:rPr>
                        <a:t>511</a:t>
                      </a:r>
                      <a:endParaRPr>
                        <a:solidFill>
                          <a:srgbClr val="990000"/>
                        </a:solidFill>
                      </a:endParaRPr>
                    </a:p>
                  </a:txBody>
                  <a:tcPr marT="91425" marB="91425" marR="91425" marL="91425"/>
                </a:tc>
              </a:tr>
              <a:tr h="381000">
                <a:tc>
                  <a:txBody>
                    <a:bodyPr/>
                    <a:lstStyle/>
                    <a:p>
                      <a:pPr indent="0" lvl="0" marL="0" rtl="0" algn="l">
                        <a:spcBef>
                          <a:spcPts val="0"/>
                        </a:spcBef>
                        <a:spcAft>
                          <a:spcPts val="0"/>
                        </a:spcAft>
                        <a:buNone/>
                      </a:pPr>
                      <a:r>
                        <a:rPr lang="de"/>
                        <a:t>TTR</a:t>
                      </a:r>
                      <a:endParaRPr/>
                    </a:p>
                  </a:txBody>
                  <a:tcPr marT="91425" marB="91425" marR="91425" marL="91425"/>
                </a:tc>
                <a:tc>
                  <a:txBody>
                    <a:bodyPr/>
                    <a:lstStyle/>
                    <a:p>
                      <a:pPr indent="0" lvl="0" marL="0" rtl="0" algn="l">
                        <a:spcBef>
                          <a:spcPts val="0"/>
                        </a:spcBef>
                        <a:spcAft>
                          <a:spcPts val="0"/>
                        </a:spcAft>
                        <a:buNone/>
                      </a:pPr>
                      <a:r>
                        <a:rPr lang="de">
                          <a:solidFill>
                            <a:srgbClr val="38761D"/>
                          </a:solidFill>
                        </a:rPr>
                        <a:t>0.838</a:t>
                      </a:r>
                      <a:endParaRPr>
                        <a:solidFill>
                          <a:srgbClr val="38761D"/>
                        </a:solidFill>
                      </a:endParaRPr>
                    </a:p>
                  </a:txBody>
                  <a:tcPr marT="91425" marB="91425" marR="91425" marL="91425"/>
                </a:tc>
                <a:tc>
                  <a:txBody>
                    <a:bodyPr/>
                    <a:lstStyle/>
                    <a:p>
                      <a:pPr indent="0" lvl="0" marL="0" rtl="0" algn="l">
                        <a:spcBef>
                          <a:spcPts val="0"/>
                        </a:spcBef>
                        <a:spcAft>
                          <a:spcPts val="0"/>
                        </a:spcAft>
                        <a:buNone/>
                      </a:pPr>
                      <a:r>
                        <a:rPr lang="de"/>
                        <a:t>0.277</a:t>
                      </a:r>
                      <a:endParaRPr/>
                    </a:p>
                  </a:txBody>
                  <a:tcPr marT="91425" marB="91425" marR="91425" marL="91425"/>
                </a:tc>
                <a:tc>
                  <a:txBody>
                    <a:bodyPr/>
                    <a:lstStyle/>
                    <a:p>
                      <a:pPr indent="0" lvl="0" marL="0" rtl="0" algn="l">
                        <a:spcBef>
                          <a:spcPts val="0"/>
                        </a:spcBef>
                        <a:spcAft>
                          <a:spcPts val="0"/>
                        </a:spcAft>
                        <a:buNone/>
                      </a:pPr>
                      <a:r>
                        <a:rPr lang="de"/>
                        <a:t>0.377</a:t>
                      </a:r>
                      <a:endParaRPr/>
                    </a:p>
                  </a:txBody>
                  <a:tcPr marT="91425" marB="91425" marR="91425" marL="91425"/>
                </a:tc>
                <a:tc>
                  <a:txBody>
                    <a:bodyPr/>
                    <a:lstStyle/>
                    <a:p>
                      <a:pPr indent="0" lvl="0" marL="0" rtl="0" algn="l">
                        <a:spcBef>
                          <a:spcPts val="0"/>
                        </a:spcBef>
                        <a:spcAft>
                          <a:spcPts val="0"/>
                        </a:spcAft>
                        <a:buNone/>
                      </a:pPr>
                      <a:r>
                        <a:rPr lang="de"/>
                        <a:t>0.717</a:t>
                      </a:r>
                      <a:endParaRPr/>
                    </a:p>
                  </a:txBody>
                  <a:tcPr marT="91425" marB="91425" marR="91425" marL="91425"/>
                </a:tc>
                <a:tc>
                  <a:txBody>
                    <a:bodyPr/>
                    <a:lstStyle/>
                    <a:p>
                      <a:pPr indent="0" lvl="0" marL="0" rtl="0" algn="l">
                        <a:spcBef>
                          <a:spcPts val="0"/>
                        </a:spcBef>
                        <a:spcAft>
                          <a:spcPts val="0"/>
                        </a:spcAft>
                        <a:buNone/>
                      </a:pPr>
                      <a:r>
                        <a:rPr lang="de">
                          <a:solidFill>
                            <a:srgbClr val="990000"/>
                          </a:solidFill>
                        </a:rPr>
                        <a:t>0.227</a:t>
                      </a:r>
                      <a:endParaRPr>
                        <a:solidFill>
                          <a:srgbClr val="990000"/>
                        </a:solidFill>
                      </a:endParaRPr>
                    </a:p>
                  </a:txBody>
                  <a:tcPr marT="91425" marB="91425" marR="91425" marL="91425"/>
                </a:tc>
              </a:tr>
              <a:tr h="381000">
                <a:tc>
                  <a:txBody>
                    <a:bodyPr/>
                    <a:lstStyle/>
                    <a:p>
                      <a:pPr indent="0" lvl="0" marL="0" rtl="0" algn="l">
                        <a:spcBef>
                          <a:spcPts val="0"/>
                        </a:spcBef>
                        <a:spcAft>
                          <a:spcPts val="0"/>
                        </a:spcAft>
                        <a:buNone/>
                      </a:pPr>
                      <a:r>
                        <a:rPr lang="de"/>
                        <a:t>Readability</a:t>
                      </a:r>
                      <a:endParaRPr/>
                    </a:p>
                  </a:txBody>
                  <a:tcPr marT="91425" marB="91425" marR="91425" marL="91425"/>
                </a:tc>
                <a:tc>
                  <a:txBody>
                    <a:bodyPr/>
                    <a:lstStyle/>
                    <a:p>
                      <a:pPr indent="0" lvl="0" marL="0" rtl="0" algn="l">
                        <a:spcBef>
                          <a:spcPts val="0"/>
                        </a:spcBef>
                        <a:spcAft>
                          <a:spcPts val="0"/>
                        </a:spcAft>
                        <a:buNone/>
                      </a:pPr>
                      <a:r>
                        <a:rPr lang="de">
                          <a:solidFill>
                            <a:srgbClr val="990000"/>
                          </a:solidFill>
                        </a:rPr>
                        <a:t>-</a:t>
                      </a:r>
                      <a:endParaRPr>
                        <a:solidFill>
                          <a:srgbClr val="990000"/>
                        </a:solidFill>
                      </a:endParaRPr>
                    </a:p>
                  </a:txBody>
                  <a:tcPr marT="91425" marB="91425" marR="91425" marL="91425"/>
                </a:tc>
                <a:tc>
                  <a:txBody>
                    <a:bodyPr/>
                    <a:lstStyle/>
                    <a:p>
                      <a:pPr indent="0" lvl="0" marL="0" rtl="0" algn="l">
                        <a:spcBef>
                          <a:spcPts val="0"/>
                        </a:spcBef>
                        <a:spcAft>
                          <a:spcPts val="0"/>
                        </a:spcAft>
                        <a:buNone/>
                      </a:pPr>
                      <a:r>
                        <a:rPr lang="de"/>
                        <a:t>o</a:t>
                      </a:r>
                      <a:endParaRPr/>
                    </a:p>
                  </a:txBody>
                  <a:tcPr marT="91425" marB="91425" marR="91425" marL="91425"/>
                </a:tc>
                <a:tc>
                  <a:txBody>
                    <a:bodyPr/>
                    <a:lstStyle/>
                    <a:p>
                      <a:pPr indent="0" lvl="0" marL="0" rtl="0" algn="l">
                        <a:spcBef>
                          <a:spcPts val="0"/>
                        </a:spcBef>
                        <a:spcAft>
                          <a:spcPts val="0"/>
                        </a:spcAft>
                        <a:buNone/>
                      </a:pPr>
                      <a:r>
                        <a:rPr lang="de"/>
                        <a:t>o</a:t>
                      </a:r>
                      <a:endParaRPr/>
                    </a:p>
                  </a:txBody>
                  <a:tcPr marT="91425" marB="91425" marR="91425" marL="91425"/>
                </a:tc>
                <a:tc>
                  <a:txBody>
                    <a:bodyPr/>
                    <a:lstStyle/>
                    <a:p>
                      <a:pPr indent="0" lvl="0" marL="0" rtl="0" algn="l">
                        <a:spcBef>
                          <a:spcPts val="0"/>
                        </a:spcBef>
                        <a:spcAft>
                          <a:spcPts val="0"/>
                        </a:spcAft>
                        <a:buNone/>
                      </a:pPr>
                      <a:r>
                        <a:rPr lang="de">
                          <a:solidFill>
                            <a:srgbClr val="38761D"/>
                          </a:solidFill>
                        </a:rPr>
                        <a:t>++</a:t>
                      </a:r>
                      <a:endParaRPr>
                        <a:solidFill>
                          <a:srgbClr val="38761D"/>
                        </a:solidFill>
                      </a:endParaRPr>
                    </a:p>
                  </a:txBody>
                  <a:tcPr marT="91425" marB="91425" marR="91425" marL="91425"/>
                </a:tc>
                <a:tc>
                  <a:txBody>
                    <a:bodyPr/>
                    <a:lstStyle/>
                    <a:p>
                      <a:pPr indent="0" lvl="0" marL="0" rtl="0" algn="l">
                        <a:spcBef>
                          <a:spcPts val="0"/>
                        </a:spcBef>
                        <a:spcAft>
                          <a:spcPts val="0"/>
                        </a:spcAft>
                        <a:buNone/>
                      </a:pPr>
                      <a:r>
                        <a:rPr lang="de">
                          <a:solidFill>
                            <a:srgbClr val="000E3C"/>
                          </a:solidFill>
                        </a:rPr>
                        <a:t>+</a:t>
                      </a:r>
                      <a:endParaRPr>
                        <a:solidFill>
                          <a:srgbClr val="000E3C"/>
                        </a:solidFill>
                      </a:endParaRPr>
                    </a:p>
                  </a:txBody>
                  <a:tcPr marT="91425" marB="91425" marR="91425" marL="91425"/>
                </a:tc>
              </a:tr>
              <a:tr h="381000">
                <a:tc>
                  <a:txBody>
                    <a:bodyPr/>
                    <a:lstStyle/>
                    <a:p>
                      <a:pPr indent="0" lvl="0" marL="0" rtl="0" algn="l">
                        <a:spcBef>
                          <a:spcPts val="0"/>
                        </a:spcBef>
                        <a:spcAft>
                          <a:spcPts val="0"/>
                        </a:spcAft>
                        <a:buNone/>
                      </a:pPr>
                      <a:r>
                        <a:rPr lang="de"/>
                        <a:t>Speed*</a:t>
                      </a:r>
                      <a:endParaRPr/>
                    </a:p>
                  </a:txBody>
                  <a:tcPr marT="91425" marB="91425" marR="91425" marL="91425"/>
                </a:tc>
                <a:tc>
                  <a:txBody>
                    <a:bodyPr/>
                    <a:lstStyle/>
                    <a:p>
                      <a:pPr indent="0" lvl="0" marL="0" rtl="0" algn="l">
                        <a:spcBef>
                          <a:spcPts val="0"/>
                        </a:spcBef>
                        <a:spcAft>
                          <a:spcPts val="0"/>
                        </a:spcAft>
                        <a:buNone/>
                      </a:pPr>
                      <a:r>
                        <a:rPr lang="de">
                          <a:solidFill>
                            <a:srgbClr val="990000"/>
                          </a:solidFill>
                        </a:rPr>
                        <a:t>-</a:t>
                      </a:r>
                      <a:endParaRPr>
                        <a:solidFill>
                          <a:srgbClr val="990000"/>
                        </a:solidFill>
                      </a:endParaRPr>
                    </a:p>
                  </a:txBody>
                  <a:tcPr marT="91425" marB="91425" marR="91425" marL="91425"/>
                </a:tc>
                <a:tc>
                  <a:txBody>
                    <a:bodyPr/>
                    <a:lstStyle/>
                    <a:p>
                      <a:pPr indent="0" lvl="0" marL="0" rtl="0" algn="l">
                        <a:spcBef>
                          <a:spcPts val="0"/>
                        </a:spcBef>
                        <a:spcAft>
                          <a:spcPts val="0"/>
                        </a:spcAft>
                        <a:buNone/>
                      </a:pPr>
                      <a:r>
                        <a:rPr lang="de"/>
                        <a:t>o</a:t>
                      </a:r>
                      <a:endParaRPr/>
                    </a:p>
                  </a:txBody>
                  <a:tcPr marT="91425" marB="91425" marR="91425" marL="91425"/>
                </a:tc>
                <a:tc>
                  <a:txBody>
                    <a:bodyPr/>
                    <a:lstStyle/>
                    <a:p>
                      <a:pPr indent="0" lvl="0" marL="0" rtl="0" algn="l">
                        <a:spcBef>
                          <a:spcPts val="0"/>
                        </a:spcBef>
                        <a:spcAft>
                          <a:spcPts val="0"/>
                        </a:spcAft>
                        <a:buNone/>
                      </a:pPr>
                      <a:r>
                        <a:rPr lang="de"/>
                        <a:t>o</a:t>
                      </a:r>
                      <a:endParaRPr/>
                    </a:p>
                  </a:txBody>
                  <a:tcPr marT="91425" marB="91425" marR="91425" marL="91425"/>
                </a:tc>
                <a:tc>
                  <a:txBody>
                    <a:bodyPr/>
                    <a:lstStyle/>
                    <a:p>
                      <a:pPr indent="0" lvl="0" marL="0" rtl="0" algn="l">
                        <a:spcBef>
                          <a:spcPts val="0"/>
                        </a:spcBef>
                        <a:spcAft>
                          <a:spcPts val="0"/>
                        </a:spcAft>
                        <a:buNone/>
                      </a:pPr>
                      <a:r>
                        <a:rPr lang="de">
                          <a:solidFill>
                            <a:srgbClr val="38761D"/>
                          </a:solidFill>
                        </a:rPr>
                        <a:t>++</a:t>
                      </a:r>
                      <a:endParaRPr>
                        <a:solidFill>
                          <a:srgbClr val="38761D"/>
                        </a:solidFill>
                      </a:endParaRPr>
                    </a:p>
                  </a:txBody>
                  <a:tcPr marT="91425" marB="91425" marR="91425" marL="91425"/>
                </a:tc>
                <a:tc>
                  <a:txBody>
                    <a:bodyPr/>
                    <a:lstStyle/>
                    <a:p>
                      <a:pPr indent="0" lvl="0" marL="0" rtl="0" algn="l">
                        <a:spcBef>
                          <a:spcPts val="0"/>
                        </a:spcBef>
                        <a:spcAft>
                          <a:spcPts val="0"/>
                        </a:spcAft>
                        <a:buNone/>
                      </a:pPr>
                      <a:r>
                        <a:rPr lang="de">
                          <a:solidFill>
                            <a:srgbClr val="000E3C"/>
                          </a:solidFill>
                        </a:rPr>
                        <a:t>o</a:t>
                      </a:r>
                      <a:endParaRPr>
                        <a:solidFill>
                          <a:srgbClr val="000E3C"/>
                        </a:solidFill>
                      </a:endParaRPr>
                    </a:p>
                  </a:txBody>
                  <a:tcPr marT="91425" marB="91425" marR="91425" marL="91425"/>
                </a:tc>
              </a:tr>
              <a:tr h="381000">
                <a:tc>
                  <a:txBody>
                    <a:bodyPr/>
                    <a:lstStyle/>
                    <a:p>
                      <a:pPr indent="0" lvl="0" marL="0" rtl="0" algn="l">
                        <a:spcBef>
                          <a:spcPts val="0"/>
                        </a:spcBef>
                        <a:spcAft>
                          <a:spcPts val="0"/>
                        </a:spcAft>
                        <a:buNone/>
                      </a:pPr>
                      <a:r>
                        <a:rPr lang="de"/>
                        <a:t>Suggestion</a:t>
                      </a:r>
                      <a:endParaRPr/>
                    </a:p>
                  </a:txBody>
                  <a:tcPr marT="91425" marB="91425" marR="91425" marL="91425"/>
                </a:tc>
                <a:tc>
                  <a:txBody>
                    <a:bodyPr/>
                    <a:lstStyle/>
                    <a:p>
                      <a:pPr indent="0" lvl="0" marL="0" rtl="0" algn="l">
                        <a:spcBef>
                          <a:spcPts val="0"/>
                        </a:spcBef>
                        <a:spcAft>
                          <a:spcPts val="0"/>
                        </a:spcAft>
                        <a:buNone/>
                      </a:pPr>
                      <a:r>
                        <a:rPr lang="de">
                          <a:solidFill>
                            <a:srgbClr val="990000"/>
                          </a:solidFill>
                        </a:rPr>
                        <a:t>No</a:t>
                      </a:r>
                      <a:endParaRPr>
                        <a:solidFill>
                          <a:srgbClr val="990000"/>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
                          <a:solidFill>
                            <a:srgbClr val="38761D"/>
                          </a:solidFill>
                        </a:rPr>
                        <a:t>Yes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
                          <a:solidFill>
                            <a:srgbClr val="38761D"/>
                          </a:solidFill>
                        </a:rPr>
                        <a:t>Yes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
                          <a:solidFill>
                            <a:srgbClr val="990000"/>
                          </a:solidFill>
                        </a:rPr>
                        <a:t>No</a:t>
                      </a:r>
                      <a:endParaRPr>
                        <a:solidFill>
                          <a:srgbClr val="38761D"/>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de">
                          <a:solidFill>
                            <a:srgbClr val="38761D"/>
                          </a:solidFill>
                        </a:rPr>
                        <a:t>Yes</a:t>
                      </a:r>
                      <a:endParaRPr>
                        <a:solidFill>
                          <a:srgbClr val="000E3C"/>
                        </a:solidFill>
                      </a:endParaRPr>
                    </a:p>
                  </a:txBody>
                  <a:tcPr marT="91425" marB="91425" marR="91425" marL="91425"/>
                </a:tc>
              </a:tr>
            </a:tbl>
          </a:graphicData>
        </a:graphic>
      </p:graphicFrame>
      <p:sp>
        <p:nvSpPr>
          <p:cNvPr id="155" name="Google Shape;155;p19"/>
          <p:cNvSpPr txBox="1"/>
          <p:nvPr/>
        </p:nvSpPr>
        <p:spPr>
          <a:xfrm>
            <a:off x="416750" y="4386350"/>
            <a:ext cx="63459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de" sz="1000">
                <a:solidFill>
                  <a:srgbClr val="AFB3C7"/>
                </a:solidFill>
                <a:latin typeface="Helvetica Neue"/>
                <a:ea typeface="Helvetica Neue"/>
                <a:cs typeface="Helvetica Neue"/>
                <a:sym typeface="Helvetica Neue"/>
              </a:rPr>
              <a:t>Adams, Griffin &amp; Fabbri, Alexander &amp; Ladhak, Faisal &amp; Lehman, Eric &amp; Elhadad, Noémie. (2023). From Sparse to Dense: GPT-4 Summarization with Chain of Density Prompting. 10.48550/arXiv.2309.04269. </a:t>
            </a:r>
            <a:endParaRPr sz="1000">
              <a:solidFill>
                <a:srgbClr val="AFB3C7"/>
              </a:solidFill>
              <a:latin typeface="Helvetica Neue"/>
              <a:ea typeface="Helvetica Neue"/>
              <a:cs typeface="Helvetica Neue"/>
              <a:sym typeface="Helvetica Neue"/>
            </a:endParaRPr>
          </a:p>
        </p:txBody>
      </p:sp>
      <p:sp>
        <p:nvSpPr>
          <p:cNvPr id="156" name="Google Shape;156;p19"/>
          <p:cNvSpPr txBox="1"/>
          <p:nvPr/>
        </p:nvSpPr>
        <p:spPr>
          <a:xfrm>
            <a:off x="311700" y="1017725"/>
            <a:ext cx="8191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600">
                <a:solidFill>
                  <a:schemeClr val="dk2"/>
                </a:solidFill>
                <a:latin typeface="Helvetica Neue"/>
                <a:ea typeface="Helvetica Neue"/>
                <a:cs typeface="Helvetica Neue"/>
                <a:sym typeface="Helvetica Neue"/>
              </a:rPr>
              <a:t>Compared 5 Prompts for consolidating explanations for HIT02_24 using ChatGPT4o</a:t>
            </a:r>
            <a:endParaRPr sz="1600">
              <a:solidFill>
                <a:schemeClr val="dk2"/>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Comparing Explanations: BLEU</a:t>
            </a:r>
            <a:endParaRPr/>
          </a:p>
        </p:txBody>
      </p:sp>
      <p:sp>
        <p:nvSpPr>
          <p:cNvPr id="162" name="Google Shape;162;p20"/>
          <p:cNvSpPr txBox="1"/>
          <p:nvPr>
            <p:ph idx="1" type="body"/>
          </p:nvPr>
        </p:nvSpPr>
        <p:spPr>
          <a:xfrm>
            <a:off x="311700" y="1152475"/>
            <a:ext cx="51609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de"/>
              <a:t>used Chain of Density (CoD) method for summary</a:t>
            </a:r>
            <a:endParaRPr/>
          </a:p>
          <a:p>
            <a:pPr indent="-325755" lvl="0" marL="457200" rtl="0" algn="l">
              <a:spcBef>
                <a:spcPts val="0"/>
              </a:spcBef>
              <a:spcAft>
                <a:spcPts val="0"/>
              </a:spcAft>
              <a:buSzPct val="100000"/>
              <a:buChar char="●"/>
            </a:pPr>
            <a:r>
              <a:rPr lang="de"/>
              <a:t>BLEU scores low</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de"/>
              <a:t>→ designed for precise matching &amp; lexical overlap</a:t>
            </a:r>
            <a:endParaRPr/>
          </a:p>
          <a:p>
            <a:pPr indent="0" lvl="0" marL="0" rtl="0" algn="l">
              <a:spcBef>
                <a:spcPts val="1200"/>
              </a:spcBef>
              <a:spcAft>
                <a:spcPts val="0"/>
              </a:spcAft>
              <a:buNone/>
            </a:pPr>
            <a:r>
              <a:rPr lang="de"/>
              <a:t>→ explanation length, structure, word choice varies</a:t>
            </a:r>
            <a:endParaRPr/>
          </a:p>
          <a:p>
            <a:pPr indent="0" lvl="0" marL="0" rtl="0" algn="l">
              <a:spcBef>
                <a:spcPts val="1200"/>
              </a:spcBef>
              <a:spcAft>
                <a:spcPts val="0"/>
              </a:spcAft>
              <a:buNone/>
            </a:pPr>
            <a:r>
              <a:rPr lang="de"/>
              <a:t>→ penalizes shorter summaries (fewer n-gram matches)</a:t>
            </a:r>
            <a:endParaRPr/>
          </a:p>
          <a:p>
            <a:pPr indent="0" lvl="0" marL="0" rtl="0" algn="l">
              <a:spcBef>
                <a:spcPts val="1200"/>
              </a:spcBef>
              <a:spcAft>
                <a:spcPts val="0"/>
              </a:spcAft>
              <a:buNone/>
            </a:pPr>
            <a:r>
              <a:rPr lang="de"/>
              <a:t>→ too much density using CoD?</a:t>
            </a:r>
            <a:endParaRPr/>
          </a:p>
          <a:p>
            <a:pPr indent="0" lvl="0" marL="0" rtl="0" algn="l">
              <a:spcBef>
                <a:spcPts val="1200"/>
              </a:spcBef>
              <a:spcAft>
                <a:spcPts val="1200"/>
              </a:spcAft>
              <a:buNone/>
            </a:pPr>
            <a:r>
              <a:rPr lang="de"/>
              <a:t>→ doesn’t account for semantic similarity</a:t>
            </a:r>
            <a:endParaRPr/>
          </a:p>
        </p:txBody>
      </p:sp>
      <p:sp>
        <p:nvSpPr>
          <p:cNvPr id="163" name="Google Shape;16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graphicFrame>
        <p:nvGraphicFramePr>
          <p:cNvPr id="164" name="Google Shape;164;p20"/>
          <p:cNvGraphicFramePr/>
          <p:nvPr/>
        </p:nvGraphicFramePr>
        <p:xfrm>
          <a:off x="5711000" y="1017725"/>
          <a:ext cx="3000000" cy="3000000"/>
        </p:xfrm>
        <a:graphic>
          <a:graphicData uri="http://schemas.openxmlformats.org/drawingml/2006/table">
            <a:tbl>
              <a:tblPr>
                <a:noFill/>
                <a:tableStyleId>{F8C0EB47-8898-4A60-B81C-C3B4C00E6B5F}</a:tableStyleId>
              </a:tblPr>
              <a:tblGrid>
                <a:gridCol w="1227950"/>
                <a:gridCol w="1294950"/>
              </a:tblGrid>
              <a:tr h="200025">
                <a:tc>
                  <a:txBody>
                    <a:bodyPr/>
                    <a:lstStyle/>
                    <a:p>
                      <a:pPr indent="0" lvl="0" marL="0" rtl="0" algn="l">
                        <a:lnSpc>
                          <a:spcPct val="115000"/>
                        </a:lnSpc>
                        <a:spcBef>
                          <a:spcPts val="0"/>
                        </a:spcBef>
                        <a:spcAft>
                          <a:spcPts val="0"/>
                        </a:spcAft>
                        <a:buNone/>
                      </a:pPr>
                      <a:r>
                        <a:rPr b="1" lang="de">
                          <a:latin typeface="Helvetica Neue"/>
                          <a:ea typeface="Helvetica Neue"/>
                          <a:cs typeface="Helvetica Neue"/>
                          <a:sym typeface="Helvetica Neue"/>
                        </a:rPr>
                        <a:t>Issue</a:t>
                      </a:r>
                      <a:endParaRPr b="1">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a:latin typeface="Helvetica Neue"/>
                          <a:ea typeface="Helvetica Neue"/>
                          <a:cs typeface="Helvetica Neue"/>
                          <a:sym typeface="Helvetica Neue"/>
                        </a:rPr>
                        <a:t>BLEU Score</a:t>
                      </a:r>
                      <a:endParaRPr b="1">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HIT01_8</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HIT02_24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HIT03_6</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HIT04_7</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HIT05_35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HIT06_51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HIT07_33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HIT08_54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0.00</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bl>
          </a:graphicData>
        </a:graphic>
      </p:graphicFrame>
      <p:sp>
        <p:nvSpPr>
          <p:cNvPr id="165" name="Google Shape;165;p20"/>
          <p:cNvSpPr txBox="1"/>
          <p:nvPr/>
        </p:nvSpPr>
        <p:spPr>
          <a:xfrm>
            <a:off x="5472438" y="45869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rgbClr val="485376"/>
                </a:solidFill>
                <a:latin typeface="Helvetica Neue"/>
                <a:ea typeface="Helvetica Neue"/>
                <a:cs typeface="Helvetica Neue"/>
                <a:sym typeface="Helvetica Neue"/>
              </a:rPr>
              <a:t>BLEU Scores per Issue</a:t>
            </a:r>
            <a:endParaRPr>
              <a:solidFill>
                <a:srgbClr val="485376"/>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Comparing Explanations: ROUGE</a:t>
            </a:r>
            <a:endParaRPr/>
          </a:p>
        </p:txBody>
      </p:sp>
      <p:sp>
        <p:nvSpPr>
          <p:cNvPr id="171" name="Google Shape;171;p21"/>
          <p:cNvSpPr txBox="1"/>
          <p:nvPr>
            <p:ph idx="1" type="body"/>
          </p:nvPr>
        </p:nvSpPr>
        <p:spPr>
          <a:xfrm>
            <a:off x="311700" y="1152475"/>
            <a:ext cx="48804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de"/>
              <a:t>used Chain of Density (CoD) method for summary</a:t>
            </a:r>
            <a:endParaRPr/>
          </a:p>
          <a:p>
            <a:pPr indent="-334327" lvl="0" marL="457200" rtl="0" algn="l">
              <a:spcBef>
                <a:spcPts val="0"/>
              </a:spcBef>
              <a:spcAft>
                <a:spcPts val="0"/>
              </a:spcAft>
              <a:buSzPct val="100000"/>
              <a:buChar char="●"/>
            </a:pPr>
            <a:r>
              <a:rPr lang="de"/>
              <a:t>ROUGE scores </a:t>
            </a:r>
            <a:r>
              <a:rPr lang="de"/>
              <a:t>similarly low </a:t>
            </a:r>
            <a:br>
              <a:rPr lang="de"/>
            </a:br>
            <a:r>
              <a:rPr lang="de"/>
              <a:t>(for full report see Jupyter Notebook)</a:t>
            </a:r>
            <a:endParaRPr/>
          </a:p>
          <a:p>
            <a:pPr indent="0" lvl="0" marL="0" rtl="0" algn="l">
              <a:spcBef>
                <a:spcPts val="1200"/>
              </a:spcBef>
              <a:spcAft>
                <a:spcPts val="0"/>
              </a:spcAft>
              <a:buNone/>
            </a:pPr>
            <a:r>
              <a:rPr lang="de"/>
              <a:t>→ likely similar reasons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de"/>
              <a:t>low scores do not necessarily mean poor summary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2" name="Google Shape;17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graphicFrame>
        <p:nvGraphicFramePr>
          <p:cNvPr id="173" name="Google Shape;173;p21"/>
          <p:cNvGraphicFramePr/>
          <p:nvPr/>
        </p:nvGraphicFramePr>
        <p:xfrm>
          <a:off x="5472450" y="1017725"/>
          <a:ext cx="3000000" cy="3000000"/>
        </p:xfrm>
        <a:graphic>
          <a:graphicData uri="http://schemas.openxmlformats.org/drawingml/2006/table">
            <a:tbl>
              <a:tblPr>
                <a:noFill/>
                <a:tableStyleId>{F8C0EB47-8898-4A60-B81C-C3B4C00E6B5F}</a:tableStyleId>
              </a:tblPr>
              <a:tblGrid>
                <a:gridCol w="1460175"/>
                <a:gridCol w="1539825"/>
              </a:tblGrid>
              <a:tr h="200025">
                <a:tc>
                  <a:txBody>
                    <a:bodyPr/>
                    <a:lstStyle/>
                    <a:p>
                      <a:pPr indent="0" lvl="0" marL="0" rtl="0" algn="l">
                        <a:lnSpc>
                          <a:spcPct val="115000"/>
                        </a:lnSpc>
                        <a:spcBef>
                          <a:spcPts val="0"/>
                        </a:spcBef>
                        <a:spcAft>
                          <a:spcPts val="0"/>
                        </a:spcAft>
                        <a:buNone/>
                      </a:pPr>
                      <a:r>
                        <a:rPr b="1" lang="de">
                          <a:latin typeface="Helvetica Neue"/>
                          <a:ea typeface="Helvetica Neue"/>
                          <a:cs typeface="Helvetica Neue"/>
                          <a:sym typeface="Helvetica Neue"/>
                        </a:rPr>
                        <a:t>Issue</a:t>
                      </a:r>
                      <a:endParaRPr b="1">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de">
                          <a:latin typeface="Helvetica Neue"/>
                          <a:ea typeface="Helvetica Neue"/>
                          <a:cs typeface="Helvetica Neue"/>
                          <a:sym typeface="Helvetica Neue"/>
                        </a:rPr>
                        <a:t>ROUGE </a:t>
                      </a:r>
                      <a:r>
                        <a:rPr b="1" lang="de">
                          <a:latin typeface="Helvetica Neue"/>
                          <a:ea typeface="Helvetica Neue"/>
                          <a:cs typeface="Helvetica Neue"/>
                          <a:sym typeface="Helvetica Neue"/>
                        </a:rPr>
                        <a:t> Score</a:t>
                      </a:r>
                      <a:endParaRPr b="1">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HIT01_8</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HIT02_24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HIT03_6</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0.09</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HIT04_7</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0.07</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HIT05_35</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0.08</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HIT06_51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0.06</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HIT07_33</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0.11</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r h="200025">
                <a:tc>
                  <a:txBody>
                    <a:bodyPr/>
                    <a:lstStyle/>
                    <a:p>
                      <a:pPr indent="0" lvl="0" marL="0" rtl="0" algn="l">
                        <a:spcBef>
                          <a:spcPts val="0"/>
                        </a:spcBef>
                        <a:spcAft>
                          <a:spcPts val="0"/>
                        </a:spcAft>
                        <a:buNone/>
                      </a:pPr>
                      <a:r>
                        <a:rPr lang="de">
                          <a:latin typeface="Helvetica Neue"/>
                          <a:ea typeface="Helvetica Neue"/>
                          <a:cs typeface="Helvetica Neue"/>
                          <a:sym typeface="Helvetica Neue"/>
                        </a:rPr>
                        <a:t>HIT08_54</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c>
                  <a:txBody>
                    <a:bodyPr/>
                    <a:lstStyle/>
                    <a:p>
                      <a:pPr indent="0" lvl="0" marL="0" rtl="0" algn="l">
                        <a:spcBef>
                          <a:spcPts val="0"/>
                        </a:spcBef>
                        <a:spcAft>
                          <a:spcPts val="0"/>
                        </a:spcAft>
                        <a:buNone/>
                      </a:pPr>
                      <a:r>
                        <a:rPr lang="de">
                          <a:latin typeface="Helvetica Neue"/>
                          <a:ea typeface="Helvetica Neue"/>
                          <a:cs typeface="Helvetica Neue"/>
                          <a:sym typeface="Helvetica Neue"/>
                        </a:rPr>
                        <a:t>0.09</a:t>
                      </a:r>
                      <a:endParaRPr>
                        <a:latin typeface="Helvetica Neue"/>
                        <a:ea typeface="Helvetica Neue"/>
                        <a:cs typeface="Helvetica Neue"/>
                        <a:sym typeface="Helvetica Neue"/>
                      </a:endParaRPr>
                    </a:p>
                  </a:txBody>
                  <a:tcPr marT="91425" marB="91425" marR="91425" marL="91425">
                    <a:lnL cap="flat" cmpd="sng" w="9525">
                      <a:solidFill>
                        <a:srgbClr val="AFB3C7"/>
                      </a:solidFill>
                      <a:prstDash val="solid"/>
                      <a:round/>
                      <a:headEnd len="sm" w="sm" type="none"/>
                      <a:tailEnd len="sm" w="sm" type="none"/>
                    </a:lnL>
                    <a:lnR cap="flat" cmpd="sng" w="9525">
                      <a:solidFill>
                        <a:srgbClr val="AFB3C7"/>
                      </a:solidFill>
                      <a:prstDash val="solid"/>
                      <a:round/>
                      <a:headEnd len="sm" w="sm" type="none"/>
                      <a:tailEnd len="sm" w="sm" type="none"/>
                    </a:lnR>
                    <a:lnT cap="flat" cmpd="sng" w="9525">
                      <a:solidFill>
                        <a:srgbClr val="AFB3C7"/>
                      </a:solidFill>
                      <a:prstDash val="solid"/>
                      <a:round/>
                      <a:headEnd len="sm" w="sm" type="none"/>
                      <a:tailEnd len="sm" w="sm" type="none"/>
                    </a:lnT>
                    <a:lnB cap="flat" cmpd="sng" w="9525">
                      <a:solidFill>
                        <a:srgbClr val="AFB3C7"/>
                      </a:solidFill>
                      <a:prstDash val="solid"/>
                      <a:round/>
                      <a:headEnd len="sm" w="sm" type="none"/>
                      <a:tailEnd len="sm" w="sm" type="none"/>
                    </a:lnB>
                  </a:tcPr>
                </a:tc>
              </a:tr>
            </a:tbl>
          </a:graphicData>
        </a:graphic>
      </p:graphicFrame>
      <p:sp>
        <p:nvSpPr>
          <p:cNvPr id="174" name="Google Shape;174;p21"/>
          <p:cNvSpPr txBox="1"/>
          <p:nvPr/>
        </p:nvSpPr>
        <p:spPr>
          <a:xfrm>
            <a:off x="5472438" y="45869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rgbClr val="485376"/>
                </a:solidFill>
                <a:latin typeface="Helvetica Neue"/>
                <a:ea typeface="Helvetica Neue"/>
                <a:cs typeface="Helvetica Neue"/>
                <a:sym typeface="Helvetica Neue"/>
              </a:rPr>
              <a:t>ROUGE </a:t>
            </a:r>
            <a:r>
              <a:rPr lang="de">
                <a:solidFill>
                  <a:srgbClr val="485376"/>
                </a:solidFill>
                <a:latin typeface="Helvetica Neue"/>
                <a:ea typeface="Helvetica Neue"/>
                <a:cs typeface="Helvetica Neue"/>
                <a:sym typeface="Helvetica Neue"/>
              </a:rPr>
              <a:t>Scores per Issue</a:t>
            </a:r>
            <a:endParaRPr>
              <a:solidFill>
                <a:srgbClr val="485376"/>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