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aleway"/>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Italic.fntdata"/><Relationship Id="rId14" Type="http://schemas.openxmlformats.org/officeDocument/2006/relationships/font" Target="fonts/Raleway-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462c8d66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a462c8d66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462c8d66b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462c8d66b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a462c8d66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a462c8d66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300">
                <a:solidFill>
                  <a:srgbClr val="595959"/>
                </a:solidFill>
                <a:latin typeface="Lato"/>
                <a:ea typeface="Lato"/>
                <a:cs typeface="Lato"/>
                <a:sym typeface="Lato"/>
              </a:rPr>
              <a:t>To begin with, The process of query development from sub task 1 and 2 are not quite straight forward as both required some iterative process to actually get the optimized query needed to fulfill the result. </a:t>
            </a:r>
            <a:endParaRPr sz="1300">
              <a:solidFill>
                <a:srgbClr val="595959"/>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n-GB" sz="1300">
                <a:solidFill>
                  <a:srgbClr val="595959"/>
                </a:solidFill>
                <a:latin typeface="Lato"/>
                <a:ea typeface="Lato"/>
                <a:cs typeface="Lato"/>
                <a:sym typeface="Lato"/>
              </a:rPr>
              <a:t>Automation provided by the llm could integrate holistically into an interactive query development process in the sense that It could be used as a source of ground truth to compare the query generated by the human agent for further refinement and optimization.</a:t>
            </a:r>
            <a:endParaRPr sz="1300">
              <a:solidFill>
                <a:srgbClr val="595959"/>
              </a:solidFill>
              <a:latin typeface="Lato"/>
              <a:ea typeface="Lato"/>
              <a:cs typeface="Lato"/>
              <a:sym typeface="Lato"/>
            </a:endParaRPr>
          </a:p>
          <a:p>
            <a:pPr indent="0" lvl="0" marL="0" rtl="0" algn="l">
              <a:lnSpc>
                <a:spcPct val="115000"/>
              </a:lnSpc>
              <a:spcBef>
                <a:spcPts val="1200"/>
              </a:spcBef>
              <a:spcAft>
                <a:spcPts val="1200"/>
              </a:spcAft>
              <a:buClr>
                <a:schemeClr val="dk1"/>
              </a:buClr>
              <a:buSzPts val="1100"/>
              <a:buFont typeface="Arial"/>
              <a:buNone/>
            </a:pPr>
            <a:r>
              <a:rPr lang="en-GB" sz="1300">
                <a:solidFill>
                  <a:srgbClr val="595959"/>
                </a:solidFill>
                <a:latin typeface="Lato"/>
                <a:ea typeface="Lato"/>
                <a:cs typeface="Lato"/>
                <a:sym typeface="Lato"/>
              </a:rPr>
              <a:t>In addition, With an accurate, concise prompt, the LLM with its vast knowledge of the subject can generate an accurate and efficient query which through automation speeds up the entire development process.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462c8d66b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a462c8d66b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300">
                <a:solidFill>
                  <a:srgbClr val="595959"/>
                </a:solidFill>
                <a:latin typeface="Lato"/>
                <a:ea typeface="Lato"/>
                <a:cs typeface="Lato"/>
                <a:sym typeface="Lato"/>
              </a:rPr>
              <a:t>Task 3.2 Reflection PROVIDE THE CONTENT FOR THE PLACEHOLDER BY TOMORROW. </a:t>
            </a:r>
            <a:endParaRPr sz="1300">
              <a:solidFill>
                <a:srgbClr val="595959"/>
              </a:solidFill>
              <a:latin typeface="Lato"/>
              <a:ea typeface="Lato"/>
              <a:cs typeface="Lato"/>
              <a:sym typeface="Lato"/>
            </a:endParaRPr>
          </a:p>
          <a:p>
            <a:pPr indent="-311150" lvl="0" marL="457200" rtl="0" algn="l">
              <a:lnSpc>
                <a:spcPct val="115000"/>
              </a:lnSpc>
              <a:spcBef>
                <a:spcPts val="1200"/>
              </a:spcBef>
              <a:spcAft>
                <a:spcPts val="0"/>
              </a:spcAft>
              <a:buClr>
                <a:srgbClr val="595959"/>
              </a:buClr>
              <a:buSzPts val="1300"/>
              <a:buFont typeface="Lato"/>
              <a:buChar char="●"/>
            </a:pPr>
            <a:r>
              <a:rPr lang="en-GB" sz="1300">
                <a:solidFill>
                  <a:srgbClr val="595959"/>
                </a:solidFill>
                <a:latin typeface="Lato"/>
                <a:ea typeface="Lato"/>
                <a:cs typeface="Lato"/>
                <a:sym typeface="Lato"/>
              </a:rPr>
              <a:t>The LLM though has made a good effort in generating the execution plan, It just provided the </a:t>
            </a:r>
            <a:r>
              <a:rPr b="1" lang="en-GB" sz="1300" u="sng">
                <a:solidFill>
                  <a:srgbClr val="595959"/>
                </a:solidFill>
                <a:latin typeface="Lato"/>
                <a:ea typeface="Lato"/>
                <a:cs typeface="Lato"/>
                <a:sym typeface="Lato"/>
              </a:rPr>
              <a:t>Hypothetical Execution Plan Output </a:t>
            </a:r>
            <a:r>
              <a:rPr lang="en-GB" sz="1300">
                <a:solidFill>
                  <a:srgbClr val="595959"/>
                </a:solidFill>
                <a:latin typeface="Lato"/>
                <a:ea typeface="Lato"/>
                <a:cs typeface="Lato"/>
                <a:sym typeface="Lato"/>
              </a:rPr>
              <a:t>Which to a greater extent is in conformance structurewise to the execution plan generated by the Postgresql server but not in any way a real execution plan a server would have generated. Just a template kindof. Therefore not plausible.</a:t>
            </a:r>
            <a:endParaRPr sz="1300">
              <a:solidFill>
                <a:srgbClr val="595959"/>
              </a:solidFill>
              <a:latin typeface="Lato"/>
              <a:ea typeface="Lato"/>
              <a:cs typeface="Lato"/>
              <a:sym typeface="Lato"/>
            </a:endParaRPr>
          </a:p>
          <a:p>
            <a:pPr indent="-311150" lvl="0" marL="457200" rtl="0" algn="l">
              <a:lnSpc>
                <a:spcPct val="115000"/>
              </a:lnSpc>
              <a:spcBef>
                <a:spcPts val="0"/>
              </a:spcBef>
              <a:spcAft>
                <a:spcPts val="0"/>
              </a:spcAft>
              <a:buClr>
                <a:srgbClr val="595959"/>
              </a:buClr>
              <a:buSzPts val="1300"/>
              <a:buFont typeface="Lato"/>
              <a:buChar char="●"/>
            </a:pPr>
            <a:r>
              <a:rPr lang="en-GB" sz="1300">
                <a:solidFill>
                  <a:srgbClr val="595959"/>
                </a:solidFill>
                <a:latin typeface="Lato"/>
                <a:ea typeface="Lato"/>
                <a:cs typeface="Lato"/>
                <a:sym typeface="Lato"/>
              </a:rPr>
              <a:t>The additional explanation provided by the llm is quite helpful in understanding the execution plan output of the Server. In the sense that it has provided a template of how an execution plan should look like with various parameters explained. In addition, It has provided an explanation for the query against which the execution plan should run against.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16e343775f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16e343775f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Reflection Results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GB"/>
              <a:t>Ibrahim Ozkan</a:t>
            </a:r>
            <a:endParaRPr/>
          </a:p>
          <a:p>
            <a:pPr indent="0" lvl="0" marL="0" rtl="0" algn="l">
              <a:spcBef>
                <a:spcPts val="0"/>
              </a:spcBef>
              <a:spcAft>
                <a:spcPts val="0"/>
              </a:spcAft>
              <a:buNone/>
            </a:pPr>
            <a:r>
              <a:rPr lang="en-GB"/>
              <a:t>Lamin O. Touray</a:t>
            </a:r>
            <a:endParaRPr/>
          </a:p>
          <a:p>
            <a:pPr indent="0" lvl="0" marL="0" rtl="0" algn="l">
              <a:spcBef>
                <a:spcPts val="0"/>
              </a:spcBef>
              <a:spcAft>
                <a:spcPts val="0"/>
              </a:spcAft>
              <a:buNone/>
            </a:pPr>
            <a:r>
              <a:rPr lang="en-GB"/>
              <a:t>Mahdi Ouchrahou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Task 1.3 - Our Query</a:t>
            </a:r>
            <a:endParaRPr/>
          </a:p>
          <a:p>
            <a:pPr indent="0" lvl="0" marL="0" rtl="0" algn="l">
              <a:spcBef>
                <a:spcPts val="0"/>
              </a:spcBef>
              <a:spcAft>
                <a:spcPts val="0"/>
              </a:spcAft>
              <a:buNone/>
            </a:pPr>
            <a:r>
              <a:t/>
            </a:r>
            <a:endParaRPr/>
          </a:p>
        </p:txBody>
      </p:sp>
      <p:sp>
        <p:nvSpPr>
          <p:cNvPr id="93" name="Google Shape;93;p14"/>
          <p:cNvSpPr txBox="1"/>
          <p:nvPr>
            <p:ph idx="1" type="body"/>
          </p:nvPr>
        </p:nvSpPr>
        <p:spPr>
          <a:xfrm>
            <a:off x="729450" y="2078875"/>
            <a:ext cx="7688700" cy="2844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n-GB"/>
              <a:t>Experience</a:t>
            </a:r>
            <a:r>
              <a:rPr lang="en-GB"/>
              <a:t>:</a:t>
            </a:r>
            <a:endParaRPr/>
          </a:p>
          <a:p>
            <a:pPr indent="-298450" lvl="1" marL="914400" rtl="0" algn="l">
              <a:spcBef>
                <a:spcPts val="0"/>
              </a:spcBef>
              <a:spcAft>
                <a:spcPts val="0"/>
              </a:spcAft>
              <a:buSzPts val="1100"/>
              <a:buChar char="○"/>
            </a:pPr>
            <a:r>
              <a:rPr lang="en-GB"/>
              <a:t>Took database courses during bachelor's degree.</a:t>
            </a:r>
            <a:endParaRPr/>
          </a:p>
          <a:p>
            <a:pPr indent="-298450" lvl="1" marL="914400" rtl="0" algn="l">
              <a:spcBef>
                <a:spcPts val="0"/>
              </a:spcBef>
              <a:spcAft>
                <a:spcPts val="0"/>
              </a:spcAft>
              <a:buSzPts val="1100"/>
              <a:buChar char="○"/>
            </a:pPr>
            <a:r>
              <a:rPr lang="en-GB"/>
              <a:t>Use of ORMs over time led to a decline in SQL construction skills.</a:t>
            </a:r>
            <a:endParaRPr/>
          </a:p>
          <a:p>
            <a:pPr indent="-311150" lvl="0" marL="457200" rtl="0" algn="l">
              <a:spcBef>
                <a:spcPts val="0"/>
              </a:spcBef>
              <a:spcAft>
                <a:spcPts val="0"/>
              </a:spcAft>
              <a:buSzPts val="1300"/>
              <a:buChar char="●"/>
            </a:pPr>
            <a:r>
              <a:rPr b="1" lang="en-GB"/>
              <a:t>Development Duration &amp; Steps:</a:t>
            </a:r>
            <a:endParaRPr b="1"/>
          </a:p>
          <a:p>
            <a:pPr indent="-298450" lvl="1" marL="914400" rtl="0" algn="l">
              <a:spcBef>
                <a:spcPts val="0"/>
              </a:spcBef>
              <a:spcAft>
                <a:spcPts val="0"/>
              </a:spcAft>
              <a:buSzPts val="1100"/>
              <a:buChar char="○"/>
            </a:pPr>
            <a:r>
              <a:rPr lang="en-GB"/>
              <a:t>Query construction in Task 1.1 took one day.</a:t>
            </a:r>
            <a:endParaRPr/>
          </a:p>
          <a:p>
            <a:pPr indent="-298450" lvl="1" marL="914400" rtl="0" algn="l">
              <a:spcBef>
                <a:spcPts val="0"/>
              </a:spcBef>
              <a:spcAft>
                <a:spcPts val="0"/>
              </a:spcAft>
              <a:buSzPts val="1100"/>
              <a:buChar char="○"/>
            </a:pPr>
            <a:r>
              <a:rPr lang="en-GB"/>
              <a:t>Involved analyzing the database schema, reading PostgreSQL documentation, fixing SQL errors, and execution.</a:t>
            </a:r>
            <a:endParaRPr/>
          </a:p>
          <a:p>
            <a:pPr indent="-311150" lvl="0" marL="457200" rtl="0" algn="l">
              <a:spcBef>
                <a:spcPts val="0"/>
              </a:spcBef>
              <a:spcAft>
                <a:spcPts val="0"/>
              </a:spcAft>
              <a:buSzPts val="1300"/>
              <a:buChar char="●"/>
            </a:pPr>
            <a:r>
              <a:rPr b="1" lang="en-GB"/>
              <a:t>Quality of Implementation:</a:t>
            </a:r>
            <a:endParaRPr b="1"/>
          </a:p>
          <a:p>
            <a:pPr indent="-298450" lvl="1" marL="914400" rtl="0" algn="l">
              <a:spcBef>
                <a:spcPts val="0"/>
              </a:spcBef>
              <a:spcAft>
                <a:spcPts val="0"/>
              </a:spcAft>
              <a:buSzPts val="1100"/>
              <a:buChar char="○"/>
            </a:pPr>
            <a:r>
              <a:rPr lang="en-GB"/>
              <a:t>Results from Task 1.1 were less accurate compared to the LLM-generated version.</a:t>
            </a:r>
            <a:endParaRPr/>
          </a:p>
          <a:p>
            <a:pPr indent="-298450" lvl="1" marL="914400" rtl="0" algn="l">
              <a:spcBef>
                <a:spcPts val="0"/>
              </a:spcBef>
              <a:spcAft>
                <a:spcPts val="0"/>
              </a:spcAft>
              <a:buSzPts val="1100"/>
              <a:buChar char="○"/>
            </a:pPr>
            <a:r>
              <a:rPr lang="en-GB"/>
              <a:t>Query execution was slower, indicating inefficiency.</a:t>
            </a:r>
            <a:endParaRPr/>
          </a:p>
          <a:p>
            <a:pPr indent="-311150" lvl="0" marL="457200" rtl="0" algn="l">
              <a:spcBef>
                <a:spcPts val="0"/>
              </a:spcBef>
              <a:spcAft>
                <a:spcPts val="0"/>
              </a:spcAft>
              <a:buSzPts val="1300"/>
              <a:buChar char="●"/>
            </a:pPr>
            <a:r>
              <a:rPr b="1" lang="en-GB"/>
              <a:t>Automation Tool:</a:t>
            </a:r>
            <a:endParaRPr b="1"/>
          </a:p>
          <a:p>
            <a:pPr indent="-298450" lvl="1" marL="914400" rtl="0" algn="l">
              <a:spcBef>
                <a:spcPts val="0"/>
              </a:spcBef>
              <a:spcAft>
                <a:spcPts val="0"/>
              </a:spcAft>
              <a:buSzPts val="1100"/>
              <a:buChar char="○"/>
            </a:pPr>
            <a:r>
              <a:rPr lang="en-GB"/>
              <a:t>None used.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Task 1.3 - LLMs Query</a:t>
            </a:r>
            <a:endParaRPr/>
          </a:p>
        </p:txBody>
      </p:sp>
      <p:sp>
        <p:nvSpPr>
          <p:cNvPr id="99" name="Google Shape;99;p15"/>
          <p:cNvSpPr txBox="1"/>
          <p:nvPr>
            <p:ph idx="1" type="body"/>
          </p:nvPr>
        </p:nvSpPr>
        <p:spPr>
          <a:xfrm>
            <a:off x="729450" y="2078875"/>
            <a:ext cx="7688700" cy="27531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b="1" lang="en-GB"/>
              <a:t>Experience</a:t>
            </a:r>
            <a:r>
              <a:rPr lang="en-GB"/>
              <a:t>:</a:t>
            </a:r>
            <a:endParaRPr/>
          </a:p>
          <a:p>
            <a:pPr indent="-298450" lvl="1" marL="914400" rtl="0" algn="l">
              <a:spcBef>
                <a:spcPts val="0"/>
              </a:spcBef>
              <a:spcAft>
                <a:spcPts val="0"/>
              </a:spcAft>
              <a:buSzPts val="1100"/>
              <a:buChar char="○"/>
            </a:pPr>
            <a:r>
              <a:rPr lang="en-GB"/>
              <a:t>Familiar with using ChatGPT and adept at crafting prompts to achieve desired results.</a:t>
            </a:r>
            <a:endParaRPr/>
          </a:p>
          <a:p>
            <a:pPr indent="-298450" lvl="1" marL="914400" rtl="0" algn="l">
              <a:spcBef>
                <a:spcPts val="0"/>
              </a:spcBef>
              <a:spcAft>
                <a:spcPts val="0"/>
              </a:spcAft>
              <a:buSzPts val="1100"/>
              <a:buChar char="○"/>
            </a:pPr>
            <a:r>
              <a:rPr lang="en-GB"/>
              <a:t>Gained familiarity with PostgreSQL before using ChatGPT effectively.</a:t>
            </a:r>
            <a:endParaRPr/>
          </a:p>
          <a:p>
            <a:pPr indent="-311150" lvl="0" marL="457200" rtl="0" algn="l">
              <a:spcBef>
                <a:spcPts val="0"/>
              </a:spcBef>
              <a:spcAft>
                <a:spcPts val="0"/>
              </a:spcAft>
              <a:buSzPts val="1300"/>
              <a:buChar char="●"/>
            </a:pPr>
            <a:r>
              <a:rPr b="1" lang="en-GB"/>
              <a:t>Duration &amp; Steps</a:t>
            </a:r>
            <a:r>
              <a:rPr lang="en-GB"/>
              <a:t>:</a:t>
            </a:r>
            <a:endParaRPr/>
          </a:p>
          <a:p>
            <a:pPr indent="-298450" lvl="1" marL="914400" rtl="0" algn="l">
              <a:spcBef>
                <a:spcPts val="0"/>
              </a:spcBef>
              <a:spcAft>
                <a:spcPts val="0"/>
              </a:spcAft>
              <a:buSzPts val="1100"/>
              <a:buChar char="○"/>
            </a:pPr>
            <a:r>
              <a:rPr lang="en-GB"/>
              <a:t>Achieved the final result in a 20-minute session with ChatGPT, including query executions.</a:t>
            </a:r>
            <a:endParaRPr/>
          </a:p>
          <a:p>
            <a:pPr indent="-298450" lvl="1" marL="914400" rtl="0" algn="l">
              <a:spcBef>
                <a:spcPts val="0"/>
              </a:spcBef>
              <a:spcAft>
                <a:spcPts val="0"/>
              </a:spcAft>
              <a:buSzPts val="1100"/>
              <a:buChar char="○"/>
            </a:pPr>
            <a:r>
              <a:rPr lang="en-GB"/>
              <a:t>Tested every query given to us by ChatGPT and did some error fixing</a:t>
            </a:r>
            <a:endParaRPr/>
          </a:p>
          <a:p>
            <a:pPr indent="-298450" lvl="1" marL="914400" rtl="0" algn="l">
              <a:spcBef>
                <a:spcPts val="0"/>
              </a:spcBef>
              <a:spcAft>
                <a:spcPts val="0"/>
              </a:spcAft>
              <a:buSzPts val="1100"/>
              <a:buChar char="○"/>
            </a:pPr>
            <a:r>
              <a:rPr lang="en-GB"/>
              <a:t>Also, did some result analysing to interpret the correctness of SQL queries</a:t>
            </a:r>
            <a:endParaRPr/>
          </a:p>
          <a:p>
            <a:pPr indent="-311150" lvl="0" marL="457200" rtl="0" algn="l">
              <a:spcBef>
                <a:spcPts val="0"/>
              </a:spcBef>
              <a:spcAft>
                <a:spcPts val="0"/>
              </a:spcAft>
              <a:buSzPts val="1300"/>
              <a:buChar char="●"/>
            </a:pPr>
            <a:r>
              <a:rPr b="1" lang="en-GB"/>
              <a:t>Quality</a:t>
            </a:r>
            <a:r>
              <a:rPr lang="en-GB"/>
              <a:t>:</a:t>
            </a:r>
            <a:endParaRPr/>
          </a:p>
          <a:p>
            <a:pPr indent="-298450" lvl="1" marL="914400" rtl="0" algn="l">
              <a:spcBef>
                <a:spcPts val="0"/>
              </a:spcBef>
              <a:spcAft>
                <a:spcPts val="0"/>
              </a:spcAft>
              <a:buSzPts val="1100"/>
              <a:buChar char="○"/>
            </a:pPr>
            <a:r>
              <a:rPr lang="en-GB"/>
              <a:t>ChatGPT's implementation outperformed ours in terms of both accuracy and performance.</a:t>
            </a:r>
            <a:endParaRPr/>
          </a:p>
          <a:p>
            <a:pPr indent="-311150" lvl="0" marL="457200" rtl="0" algn="l">
              <a:spcBef>
                <a:spcPts val="0"/>
              </a:spcBef>
              <a:spcAft>
                <a:spcPts val="0"/>
              </a:spcAft>
              <a:buSzPts val="1300"/>
              <a:buChar char="●"/>
            </a:pPr>
            <a:r>
              <a:rPr b="1" lang="en-GB"/>
              <a:t>Misunderstandings</a:t>
            </a:r>
            <a:r>
              <a:rPr lang="en-GB"/>
              <a:t>:</a:t>
            </a:r>
            <a:endParaRPr/>
          </a:p>
          <a:p>
            <a:pPr indent="-298450" lvl="1" marL="914400" rtl="0" algn="l">
              <a:spcBef>
                <a:spcPts val="0"/>
              </a:spcBef>
              <a:spcAft>
                <a:spcPts val="0"/>
              </a:spcAft>
              <a:buSzPts val="1100"/>
              <a:buChar char="○"/>
            </a:pPr>
            <a:r>
              <a:rPr lang="en-GB"/>
              <a:t>Initially, ChatGPT used the </a:t>
            </a:r>
            <a:r>
              <a:rPr b="1" lang="en-GB"/>
              <a:t>post </a:t>
            </a:r>
            <a:r>
              <a:rPr lang="en-GB"/>
              <a:t>table in its query, which caused execution errors.</a:t>
            </a:r>
            <a:endParaRPr/>
          </a:p>
          <a:p>
            <a:pPr indent="-298450" lvl="1" marL="914400" rtl="0" algn="l">
              <a:spcBef>
                <a:spcPts val="0"/>
              </a:spcBef>
              <a:spcAft>
                <a:spcPts val="0"/>
              </a:spcAft>
              <a:buSzPts val="1100"/>
              <a:buChar char="○"/>
            </a:pPr>
            <a:r>
              <a:rPr lang="en-GB"/>
              <a:t>Proper prompts directed it to use the correct tables.</a:t>
            </a:r>
            <a:endParaRPr/>
          </a:p>
          <a:p>
            <a:pPr indent="-298450" lvl="1" marL="914400" rtl="0" algn="l">
              <a:spcBef>
                <a:spcPts val="0"/>
              </a:spcBef>
              <a:spcAft>
                <a:spcPts val="0"/>
              </a:spcAft>
              <a:buSzPts val="1100"/>
              <a:buChar char="○"/>
            </a:pPr>
            <a:r>
              <a:rPr lang="en-GB"/>
              <a:t>The initial query was inefficient; prompting for optimization resulted in a more efficient version.</a:t>
            </a:r>
            <a:endParaRPr/>
          </a:p>
          <a:p>
            <a:pPr indent="-311150" lvl="0" marL="457200" rtl="0" algn="l">
              <a:spcBef>
                <a:spcPts val="0"/>
              </a:spcBef>
              <a:spcAft>
                <a:spcPts val="0"/>
              </a:spcAft>
              <a:buSzPts val="1300"/>
              <a:buChar char="●"/>
            </a:pPr>
            <a:r>
              <a:rPr b="1" lang="en-GB"/>
              <a:t>Automation Tools:</a:t>
            </a:r>
            <a:endParaRPr b="1"/>
          </a:p>
          <a:p>
            <a:pPr indent="-298450" lvl="1" marL="914400" rtl="0" algn="l">
              <a:spcBef>
                <a:spcPts val="0"/>
              </a:spcBef>
              <a:spcAft>
                <a:spcPts val="0"/>
              </a:spcAft>
              <a:buSzPts val="1100"/>
              <a:buChar char="○"/>
            </a:pPr>
            <a:r>
              <a:rPr lang="en-GB"/>
              <a:t>None used.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Task 2.3</a:t>
            </a:r>
            <a:endParaRPr/>
          </a:p>
        </p:txBody>
      </p:sp>
      <p:sp>
        <p:nvSpPr>
          <p:cNvPr id="105" name="Google Shape;105;p16"/>
          <p:cNvSpPr txBox="1"/>
          <p:nvPr>
            <p:ph idx="1" type="body"/>
          </p:nvPr>
        </p:nvSpPr>
        <p:spPr>
          <a:xfrm>
            <a:off x="729450" y="2078875"/>
            <a:ext cx="7688700" cy="27750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b="1" lang="en-GB"/>
              <a:t>Query Development Process</a:t>
            </a:r>
            <a:r>
              <a:rPr lang="en-GB"/>
              <a:t>:</a:t>
            </a:r>
            <a:endParaRPr/>
          </a:p>
          <a:p>
            <a:pPr indent="-298450" lvl="1" marL="914400" rtl="0" algn="l">
              <a:spcBef>
                <a:spcPts val="0"/>
              </a:spcBef>
              <a:spcAft>
                <a:spcPts val="0"/>
              </a:spcAft>
              <a:buSzPts val="1100"/>
              <a:buFont typeface="Arial"/>
              <a:buChar char="○"/>
            </a:pPr>
            <a:r>
              <a:rPr lang="en-GB" sz="1100"/>
              <a:t>In sub-task 1, the query development process was straightforward due to prior heavy lifting, requiring only minor adjustments to the query.</a:t>
            </a:r>
            <a:r>
              <a:rPr lang="en-GB"/>
              <a:t>                                                                                                                                                            </a:t>
            </a:r>
            <a:endParaRPr/>
          </a:p>
          <a:p>
            <a:pPr indent="-298450" lvl="1" marL="914400" rtl="0" algn="l">
              <a:spcBef>
                <a:spcPts val="0"/>
              </a:spcBef>
              <a:spcAft>
                <a:spcPts val="0"/>
              </a:spcAft>
              <a:buSzPts val="1100"/>
              <a:buFont typeface="Arial"/>
              <a:buChar char="○"/>
            </a:pPr>
            <a:r>
              <a:rPr lang="en-GB" sz="1100"/>
              <a:t>For sub-task 2, the process was also simple because:</a:t>
            </a:r>
            <a:endParaRPr sz="1100"/>
          </a:p>
          <a:p>
            <a:pPr indent="-298450" lvl="2" marL="1371600" rtl="0" algn="l">
              <a:spcBef>
                <a:spcPts val="0"/>
              </a:spcBef>
              <a:spcAft>
                <a:spcPts val="0"/>
              </a:spcAft>
              <a:buSzPts val="1100"/>
              <a:buChar char="■"/>
            </a:pPr>
            <a:r>
              <a:rPr lang="en-GB"/>
              <a:t>The LLM retained knowledge of the previous query.</a:t>
            </a:r>
            <a:endParaRPr/>
          </a:p>
          <a:p>
            <a:pPr indent="-298450" lvl="2" marL="1371600" rtl="0" algn="l">
              <a:spcBef>
                <a:spcPts val="0"/>
              </a:spcBef>
              <a:spcAft>
                <a:spcPts val="0"/>
              </a:spcAft>
              <a:buSzPts val="1100"/>
              <a:buChar char="■"/>
            </a:pPr>
            <a:r>
              <a:rPr lang="en-GB"/>
              <a:t>With a prompt instruction, it efficiently adjusted the previous query to produce the desired result.</a:t>
            </a:r>
            <a:endParaRPr/>
          </a:p>
          <a:p>
            <a:pPr indent="0" lvl="0" marL="914400" rtl="0" algn="l">
              <a:spcBef>
                <a:spcPts val="1200"/>
              </a:spcBef>
              <a:spcAft>
                <a:spcPts val="0"/>
              </a:spcAft>
              <a:buNone/>
            </a:pPr>
            <a:r>
              <a:t/>
            </a:r>
            <a:endParaRPr sz="1100"/>
          </a:p>
          <a:p>
            <a:pPr indent="-311150" lvl="0" marL="457200" rtl="0" algn="l">
              <a:spcBef>
                <a:spcPts val="1200"/>
              </a:spcBef>
              <a:spcAft>
                <a:spcPts val="0"/>
              </a:spcAft>
              <a:buSzPts val="1300"/>
              <a:buChar char="●"/>
            </a:pPr>
            <a:r>
              <a:rPr b="1" lang="en-GB"/>
              <a:t>Role of LLM Automation</a:t>
            </a:r>
            <a:r>
              <a:rPr lang="en-GB"/>
              <a:t>:</a:t>
            </a:r>
            <a:endParaRPr/>
          </a:p>
          <a:p>
            <a:pPr indent="-298450" lvl="1" marL="914400" rtl="0" algn="l">
              <a:spcBef>
                <a:spcPts val="0"/>
              </a:spcBef>
              <a:spcAft>
                <a:spcPts val="0"/>
              </a:spcAft>
              <a:buSzPts val="1100"/>
              <a:buChar char="○"/>
            </a:pPr>
            <a:r>
              <a:rPr lang="en-GB"/>
              <a:t>The LLM can integrate into an interactive query development process, acting as a source of ground truth to compare and refine human-generated queries for better optimization.</a:t>
            </a:r>
            <a:endParaRPr/>
          </a:p>
          <a:p>
            <a:pPr indent="-311150" lvl="0" marL="457200" rtl="0" algn="l">
              <a:spcBef>
                <a:spcPts val="0"/>
              </a:spcBef>
              <a:spcAft>
                <a:spcPts val="0"/>
              </a:spcAft>
              <a:buSzPts val="1300"/>
              <a:buChar char="●"/>
            </a:pPr>
            <a:r>
              <a:rPr b="1" lang="en-GB"/>
              <a:t>Efficiency Through LLM</a:t>
            </a:r>
            <a:r>
              <a:rPr lang="en-GB"/>
              <a:t>:</a:t>
            </a:r>
            <a:endParaRPr/>
          </a:p>
          <a:p>
            <a:pPr indent="-298450" lvl="1" marL="914400" rtl="0" algn="l">
              <a:spcBef>
                <a:spcPts val="0"/>
              </a:spcBef>
              <a:spcAft>
                <a:spcPts val="0"/>
              </a:spcAft>
              <a:buSzPts val="1100"/>
              <a:buChar char="○"/>
            </a:pPr>
            <a:r>
              <a:rPr lang="en-GB"/>
              <a:t>With accurate and concise prompts, the LLM can leverage its vast knowledge to create accurate and efficient queries, speeding up the development process through automation.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Task 3.2</a:t>
            </a:r>
            <a:endParaRPr/>
          </a:p>
        </p:txBody>
      </p:sp>
      <p:sp>
        <p:nvSpPr>
          <p:cNvPr id="111" name="Google Shape;111;p17"/>
          <p:cNvSpPr txBox="1"/>
          <p:nvPr>
            <p:ph idx="1" type="body"/>
          </p:nvPr>
        </p:nvSpPr>
        <p:spPr>
          <a:xfrm>
            <a:off x="729450" y="2078875"/>
            <a:ext cx="7688700" cy="26064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rgbClr val="595959"/>
              </a:buClr>
              <a:buSzPts val="1100"/>
              <a:buFont typeface="Lato"/>
              <a:buChar char="●"/>
            </a:pPr>
            <a:r>
              <a:rPr b="1" lang="en-GB">
                <a:solidFill>
                  <a:srgbClr val="595959"/>
                </a:solidFill>
              </a:rPr>
              <a:t>Result</a:t>
            </a:r>
            <a:r>
              <a:rPr b="1" lang="en-GB" sz="1100">
                <a:solidFill>
                  <a:srgbClr val="595959"/>
                </a:solidFill>
              </a:rPr>
              <a:t>:</a:t>
            </a:r>
            <a:endParaRPr b="1" sz="1100">
              <a:solidFill>
                <a:srgbClr val="595959"/>
              </a:solidFill>
            </a:endParaRPr>
          </a:p>
          <a:p>
            <a:pPr indent="-298450" lvl="1" marL="914400" rtl="0" algn="l">
              <a:spcBef>
                <a:spcPts val="0"/>
              </a:spcBef>
              <a:spcAft>
                <a:spcPts val="0"/>
              </a:spcAft>
              <a:buClr>
                <a:srgbClr val="595959"/>
              </a:buClr>
              <a:buSzPts val="1100"/>
              <a:buFont typeface="Lato"/>
              <a:buChar char="○"/>
            </a:pPr>
            <a:r>
              <a:rPr lang="en-GB">
                <a:solidFill>
                  <a:srgbClr val="595959"/>
                </a:solidFill>
              </a:rPr>
              <a:t>The LLM made a good effort in creating the execution plan.</a:t>
            </a:r>
            <a:endParaRPr>
              <a:solidFill>
                <a:srgbClr val="595959"/>
              </a:solidFill>
            </a:endParaRPr>
          </a:p>
          <a:p>
            <a:pPr indent="-298450" lvl="1" marL="914400" rtl="0" algn="l">
              <a:spcBef>
                <a:spcPts val="0"/>
              </a:spcBef>
              <a:spcAft>
                <a:spcPts val="0"/>
              </a:spcAft>
              <a:buClr>
                <a:srgbClr val="595959"/>
              </a:buClr>
              <a:buSzPts val="1100"/>
              <a:buFont typeface="Arial"/>
              <a:buChar char="○"/>
            </a:pPr>
            <a:r>
              <a:rPr lang="en-GB">
                <a:solidFill>
                  <a:srgbClr val="595959"/>
                </a:solidFill>
              </a:rPr>
              <a:t>However, it gave a </a:t>
            </a:r>
            <a:r>
              <a:rPr b="1" lang="en-GB">
                <a:solidFill>
                  <a:srgbClr val="595959"/>
                </a:solidFill>
              </a:rPr>
              <a:t>hypothetical execution plan</a:t>
            </a:r>
            <a:r>
              <a:rPr lang="en-GB">
                <a:solidFill>
                  <a:srgbClr val="595959"/>
                </a:solidFill>
              </a:rPr>
              <a:t>, which looks like the structure of a real PostgreSQL execution plan but is not a real one.</a:t>
            </a:r>
            <a:endParaRPr>
              <a:solidFill>
                <a:srgbClr val="595959"/>
              </a:solidFill>
            </a:endParaRPr>
          </a:p>
          <a:p>
            <a:pPr indent="-298450" lvl="1" marL="914400" rtl="0" algn="l">
              <a:spcBef>
                <a:spcPts val="0"/>
              </a:spcBef>
              <a:spcAft>
                <a:spcPts val="0"/>
              </a:spcAft>
              <a:buClr>
                <a:srgbClr val="595959"/>
              </a:buClr>
              <a:buSzPts val="1100"/>
              <a:buFont typeface="Lato"/>
              <a:buChar char="○"/>
            </a:pPr>
            <a:r>
              <a:rPr lang="en-GB">
                <a:solidFill>
                  <a:srgbClr val="595959"/>
                </a:solidFill>
              </a:rPr>
              <a:t>The output was more like a template, so it is not fully usable for real-world tasks.</a:t>
            </a:r>
            <a:endParaRPr>
              <a:solidFill>
                <a:srgbClr val="595959"/>
              </a:solidFill>
            </a:endParaRPr>
          </a:p>
          <a:p>
            <a:pPr indent="-311150" lvl="0" marL="457200" rtl="0" algn="l">
              <a:spcBef>
                <a:spcPts val="0"/>
              </a:spcBef>
              <a:spcAft>
                <a:spcPts val="0"/>
              </a:spcAft>
              <a:buClr>
                <a:srgbClr val="595959"/>
              </a:buClr>
              <a:buSzPts val="1300"/>
              <a:buFont typeface="Lato"/>
              <a:buChar char="●"/>
            </a:pPr>
            <a:r>
              <a:rPr b="1" lang="en-GB">
                <a:solidFill>
                  <a:srgbClr val="595959"/>
                </a:solidFill>
              </a:rPr>
              <a:t>Explanatory Value:</a:t>
            </a:r>
            <a:endParaRPr b="1">
              <a:solidFill>
                <a:srgbClr val="595959"/>
              </a:solidFill>
            </a:endParaRPr>
          </a:p>
          <a:p>
            <a:pPr indent="-298450" lvl="1" marL="914400" rtl="0" algn="l">
              <a:spcBef>
                <a:spcPts val="0"/>
              </a:spcBef>
              <a:spcAft>
                <a:spcPts val="0"/>
              </a:spcAft>
              <a:buClr>
                <a:srgbClr val="595959"/>
              </a:buClr>
              <a:buSzPts val="1100"/>
              <a:buFont typeface="Lato"/>
              <a:buChar char="○"/>
            </a:pPr>
            <a:r>
              <a:rPr lang="en-GB">
                <a:solidFill>
                  <a:srgbClr val="595959"/>
                </a:solidFill>
              </a:rPr>
              <a:t>The LLM's explanation was helpful for understanding execution plans.</a:t>
            </a:r>
            <a:endParaRPr>
              <a:solidFill>
                <a:srgbClr val="595959"/>
              </a:solidFill>
            </a:endParaRPr>
          </a:p>
          <a:p>
            <a:pPr indent="-298450" lvl="1" marL="914400" rtl="0" algn="l">
              <a:spcBef>
                <a:spcPts val="0"/>
              </a:spcBef>
              <a:spcAft>
                <a:spcPts val="0"/>
              </a:spcAft>
              <a:buClr>
                <a:srgbClr val="595959"/>
              </a:buClr>
              <a:buSzPts val="1100"/>
              <a:buFont typeface="Lato"/>
              <a:buChar char="○"/>
            </a:pPr>
            <a:r>
              <a:rPr lang="en-GB">
                <a:solidFill>
                  <a:srgbClr val="595959"/>
                </a:solidFill>
              </a:rPr>
              <a:t>It showed a template of how an execution plan should look and explained its parts.</a:t>
            </a:r>
            <a:endParaRPr>
              <a:solidFill>
                <a:srgbClr val="595959"/>
              </a:solidFill>
            </a:endParaRPr>
          </a:p>
          <a:p>
            <a:pPr indent="-298450" lvl="1" marL="914400" rtl="0" algn="l">
              <a:spcBef>
                <a:spcPts val="0"/>
              </a:spcBef>
              <a:spcAft>
                <a:spcPts val="0"/>
              </a:spcAft>
              <a:buClr>
                <a:srgbClr val="595959"/>
              </a:buClr>
              <a:buSzPts val="1100"/>
              <a:buFont typeface="Lato"/>
              <a:buChar char="○"/>
            </a:pPr>
            <a:r>
              <a:rPr lang="en-GB">
                <a:solidFill>
                  <a:srgbClr val="595959"/>
                </a:solidFill>
              </a:rPr>
              <a:t>It also explained the query the plan was based on, which added clarity.</a:t>
            </a:r>
            <a:endParaRPr>
              <a:solidFill>
                <a:srgbClr val="595959"/>
              </a:solidFill>
            </a:endParaRPr>
          </a:p>
          <a:p>
            <a:pPr indent="-298450" lvl="1" marL="914400" rtl="0" algn="l">
              <a:spcBef>
                <a:spcPts val="0"/>
              </a:spcBef>
              <a:spcAft>
                <a:spcPts val="0"/>
              </a:spcAft>
              <a:buClr>
                <a:srgbClr val="595959"/>
              </a:buClr>
              <a:buSzPts val="1100"/>
              <a:buFont typeface="Arial"/>
              <a:buChar char="○"/>
            </a:pPr>
            <a:r>
              <a:rPr lang="en-GB">
                <a:solidFill>
                  <a:srgbClr val="595959"/>
                </a:solidFill>
              </a:rPr>
              <a:t>Query execution plan help in further  optimization, query debugging and index optimization.</a:t>
            </a:r>
            <a:endParaRPr>
              <a:solidFill>
                <a:srgbClr val="595959"/>
              </a:solidFill>
            </a:endParaRPr>
          </a:p>
          <a:p>
            <a:pPr indent="-298450" lvl="2" marL="1371600" rtl="0" algn="l">
              <a:spcBef>
                <a:spcPts val="0"/>
              </a:spcBef>
              <a:spcAft>
                <a:spcPts val="0"/>
              </a:spcAft>
              <a:buClr>
                <a:srgbClr val="595959"/>
              </a:buClr>
              <a:buSzPts val="1100"/>
              <a:buFont typeface="Arial"/>
              <a:buChar char="■"/>
            </a:pPr>
            <a:r>
              <a:rPr lang="en-GB">
                <a:solidFill>
                  <a:srgbClr val="595959"/>
                </a:solidFill>
              </a:rPr>
              <a:t>Fundamental difference. </a:t>
            </a:r>
            <a:endParaRPr>
              <a:solidFill>
                <a:srgbClr val="59595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8" name="Google Shape;118;p18"/>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