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swald Light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Light-regular.fntdata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Oswald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8f677eeb_0_133:notes"/>
          <p:cNvSpPr/>
          <p:nvPr>
            <p:ph idx="2" type="sldImg"/>
          </p:nvPr>
        </p:nvSpPr>
        <p:spPr>
          <a:xfrm>
            <a:off x="876300" y="885825"/>
            <a:ext cx="55770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3c8f677eeb_0_133:notes"/>
          <p:cNvSpPr txBox="1"/>
          <p:nvPr>
            <p:ph idx="1" type="body"/>
          </p:nvPr>
        </p:nvSpPr>
        <p:spPr>
          <a:xfrm>
            <a:off x="873125" y="4448113"/>
            <a:ext cx="3470400" cy="3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c8f677eeb_0_133:notes"/>
          <p:cNvSpPr txBox="1"/>
          <p:nvPr>
            <p:ph idx="12" type="sldNum"/>
          </p:nvPr>
        </p:nvSpPr>
        <p:spPr>
          <a:xfrm>
            <a:off x="4509120" y="8371854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54aaec7b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54aaec7b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54aaec7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54aaec7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7835611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7835611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54aaec7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54aaec7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54aaec7b9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54aaec7b9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54aaec7b9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54aaec7b9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54aaec7b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54aaec7b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07500" y="0"/>
            <a:ext cx="7644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9389" y="2932113"/>
            <a:ext cx="8601073" cy="205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4"/>
          <p:cNvSpPr/>
          <p:nvPr>
            <p:ph idx="2" type="pic"/>
          </p:nvPr>
        </p:nvSpPr>
        <p:spPr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type="ctrTitle"/>
          </p:nvPr>
        </p:nvSpPr>
        <p:spPr>
          <a:xfrm>
            <a:off x="358773" y="2926794"/>
            <a:ext cx="8421689" cy="1031637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subTitle"/>
          </p:nvPr>
        </p:nvSpPr>
        <p:spPr>
          <a:xfrm>
            <a:off x="358773" y="3958431"/>
            <a:ext cx="8421689" cy="84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58775" y="1239838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Bullet Point">
  <p:cSld name="Title and Content - Bullet 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9972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□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AutoNum type="alphaLcParenR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 Slide Orang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7128284" y="203047"/>
            <a:ext cx="2015716" cy="1180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07505" y="1"/>
            <a:ext cx="7380820" cy="1131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8"/>
          <p:cNvSpPr/>
          <p:nvPr>
            <p:ph idx="2" type="pic"/>
          </p:nvPr>
        </p:nvSpPr>
        <p:spPr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type="ctrTitle"/>
          </p:nvPr>
        </p:nvSpPr>
        <p:spPr>
          <a:xfrm>
            <a:off x="358775" y="2932114"/>
            <a:ext cx="8421689" cy="1026317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3" type="subTitle"/>
          </p:nvPr>
        </p:nvSpPr>
        <p:spPr>
          <a:xfrm>
            <a:off x="358775" y="3958431"/>
            <a:ext cx="8421687" cy="84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 _ Small Text Area">
  <p:cSld name="Title Slide Orange _ Small Text Are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7128284" y="203047"/>
            <a:ext cx="2015716" cy="1180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505" y="1"/>
            <a:ext cx="7380820" cy="1167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9"/>
          <p:cNvSpPr/>
          <p:nvPr>
            <p:ph idx="2" type="pic"/>
          </p:nvPr>
        </p:nvSpPr>
        <p:spPr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ctrTitle"/>
          </p:nvPr>
        </p:nvSpPr>
        <p:spPr>
          <a:xfrm>
            <a:off x="358775" y="3604261"/>
            <a:ext cx="8421689" cy="1199516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x Text">
  <p:cSld name="2 x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58775" y="1239837"/>
            <a:ext cx="33496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3886201" y="1239837"/>
            <a:ext cx="33496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M">
  <p:cSld name="Text + Picture 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887790" y="1239837"/>
            <a:ext cx="3348037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21"/>
          <p:cNvSpPr/>
          <p:nvPr>
            <p:ph idx="2" type="pic"/>
          </p:nvPr>
        </p:nvSpPr>
        <p:spPr>
          <a:xfrm>
            <a:off x="179389" y="1239838"/>
            <a:ext cx="3529012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1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_ Small Text Area">
  <p:cSld name="Title Slide _ Small Text Area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7128284" y="203047"/>
            <a:ext cx="2015716" cy="1180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107505" y="1"/>
            <a:ext cx="7380820" cy="1131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179389" y="3604262"/>
            <a:ext cx="8601075" cy="1380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2"/>
          <p:cNvSpPr/>
          <p:nvPr>
            <p:ph idx="2" type="pic"/>
          </p:nvPr>
        </p:nvSpPr>
        <p:spPr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type="ctrTitle"/>
          </p:nvPr>
        </p:nvSpPr>
        <p:spPr>
          <a:xfrm>
            <a:off x="358775" y="3604261"/>
            <a:ext cx="8421689" cy="1199516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">
  <p:cSld name="4 x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58776" y="1239837"/>
            <a:ext cx="15843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2124076" y="1239837"/>
            <a:ext cx="1585913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3" type="body"/>
          </p:nvPr>
        </p:nvSpPr>
        <p:spPr>
          <a:xfrm>
            <a:off x="3886985" y="1239837"/>
            <a:ext cx="1585913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4" type="body"/>
          </p:nvPr>
        </p:nvSpPr>
        <p:spPr>
          <a:xfrm>
            <a:off x="5649913" y="1239837"/>
            <a:ext cx="1585913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 (Boxes)">
  <p:cSld name="4 x Text (Boxes)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58776" y="1671649"/>
            <a:ext cx="1584325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2124076" y="1671649"/>
            <a:ext cx="1585913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■"/>
              <a:defRPr/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□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3" type="body"/>
          </p:nvPr>
        </p:nvSpPr>
        <p:spPr>
          <a:xfrm>
            <a:off x="3886985" y="1671649"/>
            <a:ext cx="1585913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■"/>
              <a:defRPr/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□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4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body"/>
          </p:nvPr>
        </p:nvSpPr>
        <p:spPr>
          <a:xfrm>
            <a:off x="5649913" y="1671649"/>
            <a:ext cx="1585913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■"/>
              <a:defRPr/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□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5" type="body"/>
          </p:nvPr>
        </p:nvSpPr>
        <p:spPr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body"/>
          </p:nvPr>
        </p:nvSpPr>
        <p:spPr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7" type="body"/>
          </p:nvPr>
        </p:nvSpPr>
        <p:spPr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body"/>
          </p:nvPr>
        </p:nvSpPr>
        <p:spPr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S">
  <p:cSld name="Text + Picture 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2124075" y="1239837"/>
            <a:ext cx="5111751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25"/>
          <p:cNvSpPr/>
          <p:nvPr>
            <p:ph idx="2" type="pic"/>
          </p:nvPr>
        </p:nvSpPr>
        <p:spPr>
          <a:xfrm>
            <a:off x="179388" y="1239838"/>
            <a:ext cx="1763712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L">
  <p:cSld name="Text + Picture L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5651502" y="1239837"/>
            <a:ext cx="15843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8" name="Google Shape;198;p26"/>
          <p:cNvSpPr/>
          <p:nvPr>
            <p:ph idx="2" type="pic"/>
          </p:nvPr>
        </p:nvSpPr>
        <p:spPr>
          <a:xfrm>
            <a:off x="179387" y="1239838"/>
            <a:ext cx="5292725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6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L">
  <p:cSld name="Picture XL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>
            <p:ph idx="2" type="pic"/>
          </p:nvPr>
        </p:nvSpPr>
        <p:spPr>
          <a:xfrm>
            <a:off x="179386" y="1239838"/>
            <a:ext cx="7237412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7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slide">
  <p:cSld name="Dividerslid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179389" y="2932113"/>
            <a:ext cx="8601075" cy="205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107504" y="1"/>
            <a:ext cx="7309295" cy="1167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28"/>
          <p:cNvSpPr txBox="1"/>
          <p:nvPr>
            <p:ph type="ctrTitle"/>
          </p:nvPr>
        </p:nvSpPr>
        <p:spPr>
          <a:xfrm>
            <a:off x="358775" y="2932113"/>
            <a:ext cx="8421685" cy="1871663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anchorCtr="0" anchor="ctr" bIns="252000" lIns="108000" spcFirstLastPara="1" rIns="108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/>
          <p:nvPr/>
        </p:nvSpPr>
        <p:spPr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7175" y="0"/>
            <a:ext cx="7564200" cy="7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i="0" sz="2000" u="none" cap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None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99719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Oswald Light"/>
              <a:buChar char="■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Oswald Light"/>
              <a:buChar char="□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Light"/>
              <a:buChar char="–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Light"/>
              <a:buAutoNum type="arabicPeriod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Light"/>
              <a:buAutoNum type="alphaLcParenR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Oswald Light"/>
              <a:buNone/>
              <a:defRPr i="0" sz="1600" u="none" cap="none" strike="noStrike">
                <a:solidFill>
                  <a:schemeClr val="accen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swald Light"/>
              <a:buNone/>
              <a:defRPr i="0" sz="1600" u="none" cap="none" strike="noStrike">
                <a:solidFill>
                  <a:schemeClr val="accen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Oswald Light"/>
              <a:buNone/>
              <a:defRPr i="0" sz="1600" u="none" cap="none" strike="noStrike">
                <a:solidFill>
                  <a:schemeClr val="accen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56" name="Google Shape;56;p13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" name="Google Shape;62;p13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63" name="Google Shape;63;p13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" name="Google Shape;69;p13"/>
          <p:cNvGrpSpPr/>
          <p:nvPr/>
        </p:nvGrpSpPr>
        <p:grpSpPr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70" name="Google Shape;70;p13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" name="Google Shape;81;p13"/>
          <p:cNvGrpSpPr/>
          <p:nvPr/>
        </p:nvGrpSpPr>
        <p:grpSpPr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82" name="Google Shape;82;p13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" name="Google Shape;93;p13"/>
          <p:cNvSpPr/>
          <p:nvPr/>
        </p:nvSpPr>
        <p:spPr>
          <a:xfrm>
            <a:off x="7308304" y="2391730"/>
            <a:ext cx="1440160" cy="1653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77175" y="1031550"/>
            <a:ext cx="75642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7938515" y="278772"/>
            <a:ext cx="1026115" cy="586056"/>
            <a:chOff x="2109" y="940"/>
            <a:chExt cx="991" cy="566"/>
          </a:xfrm>
        </p:grpSpPr>
        <p:sp>
          <p:nvSpPr>
            <p:cNvPr id="96" name="Google Shape;96;p13"/>
            <p:cNvSpPr/>
            <p:nvPr/>
          </p:nvSpPr>
          <p:spPr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97" name="Google Shape;97;p13"/>
            <p:cNvPicPr preferRelativeResize="0"/>
            <p:nvPr/>
          </p:nvPicPr>
          <p:blipFill rotWithShape="1">
            <a:blip r:embed="rId1">
              <a:alphaModFix/>
            </a:blip>
            <a:srcRect b="234" l="0" r="0" t="0"/>
            <a:stretch/>
          </p:blipFill>
          <p:spPr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3"/>
          <p:cNvSpPr/>
          <p:nvPr/>
        </p:nvSpPr>
        <p:spPr>
          <a:xfrm>
            <a:off x="7596336" y="866274"/>
            <a:ext cx="1440160" cy="1653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31800" y="2759325"/>
            <a:ext cx="8601000" cy="208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GB" sz="2200">
                <a:latin typeface="Oswald"/>
                <a:ea typeface="Oswald"/>
                <a:cs typeface="Oswald"/>
                <a:sym typeface="Oswald"/>
              </a:rPr>
              <a:t>  ASE Project 2</a:t>
            </a:r>
            <a:endParaRPr b="1"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29"/>
          <p:cNvSpPr txBox="1"/>
          <p:nvPr>
            <p:ph idx="3" type="subTitle"/>
          </p:nvPr>
        </p:nvSpPr>
        <p:spPr>
          <a:xfrm>
            <a:off x="434973" y="3501231"/>
            <a:ext cx="8421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Lamin &amp; Ibrahim</a:t>
            </a:r>
            <a:br>
              <a:rPr lang="en-GB">
                <a:latin typeface="Oswald"/>
                <a:ea typeface="Oswald"/>
                <a:cs typeface="Oswald"/>
                <a:sym typeface="Oswald"/>
              </a:rPr>
            </a:br>
            <a:r>
              <a:rPr lang="en-GB"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.12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.2024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</a:t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/>
              <a:t>Decision Tree Performance.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49" y="1769288"/>
            <a:ext cx="7363251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" y="277463"/>
            <a:ext cx="7691695" cy="45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Specification 1</a:t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Data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Validation of integrity by checking for outliers and duplicates.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Possible Over-fitting due to data leakage.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Could be improved with multiple column combination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Demographic change adaptation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Static models struggle with evolving user demographics or bug types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Solutions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Periodically retrain classifiers with updated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active learning to identify and integrate new patterns.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 performance metrics across demographic subgroups.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Specification 2</a:t>
            </a:r>
            <a:endParaRPr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	Explanation Quality Estimate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important to measure the clarity, relevance and correctness of the LLM-Generated explanation (</a:t>
            </a:r>
            <a:r>
              <a:rPr lang="en-GB"/>
              <a:t>consolation</a:t>
            </a:r>
            <a:r>
              <a:rPr lang="en-GB"/>
              <a:t> content)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	Clarity,correctness could be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cross checked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 with: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Human reviews incorporated.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Usage of standard metric evaluation ie. BLUE &amp; ROUGE-L to ensure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 of feedback for continuous improvement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Prompting</a:t>
            </a:r>
            <a:endParaRPr/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Self-Made Prompt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instructions were provided, as outlined in the project slides.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prompting was required to achieve a result.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LLM-Generated Prompt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Included specific commands to eliminate redundant information.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Required less additional prompting compared to the first approach.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LLM-Generated Prompt w/ Roleplay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LLM assumed the role of a Software Engineer/Data Scientist working in a company.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effort required was similar to the second approach.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 Prompting Approach 1</a:t>
            </a:r>
            <a:endParaRPr/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0" y="1710974"/>
            <a:ext cx="8300600" cy="26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 / Failing Method</a:t>
            </a:r>
            <a:endParaRPr/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63" y="1765775"/>
            <a:ext cx="7619225" cy="2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_Fakultät_11_EXP v201702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