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6" r:id="rId14"/>
    <p:sldId id="265" r:id="rId15"/>
  </p:sldIdLst>
  <p:sldSz cx="12192000" cy="6858000"/>
  <p:notesSz cx="6858000" cy="9144000"/>
  <p:embeddedFontLst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de-DE"/>
              <a:t>Robert Richter</a:t>
            </a:r>
            <a:endParaRPr lang="de-DE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#2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Robert Richter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Part 2: Merge Explanations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3850"/>
            <a:ext cx="10972800" cy="4525963"/>
          </a:xfrm>
        </p:spPr>
        <p:txBody>
          <a:bodyPr/>
          <a:p>
            <a:r>
              <a:rPr lang="en-US"/>
              <a:t>Model: GPT4o</a:t>
            </a:r>
            <a:endParaRPr lang="en-US"/>
          </a:p>
          <a:p>
            <a:endParaRPr lang="en-US"/>
          </a:p>
          <a:p>
            <a:r>
              <a:rPr lang="en-US"/>
              <a:t>Approach #1: Only use Test Set (answers predicted to be corrected)</a:t>
            </a:r>
            <a:endParaRPr lang="en-US"/>
          </a:p>
          <a:p>
            <a:pPr lvl="1"/>
            <a:r>
              <a:rPr lang="en-US"/>
              <a:t>Training Set too little to “merge” answers properly</a:t>
            </a:r>
            <a:endParaRPr lang="en-US"/>
          </a:p>
          <a:p>
            <a:pPr lvl="1"/>
            <a:r>
              <a:rPr lang="en-US"/>
              <a:t>Answers like </a:t>
            </a:r>
            <a:r>
              <a:rPr lang="en-US">
                <a:highlight>
                  <a:srgbClr val="C0C0C0"/>
                </a:highlight>
              </a:rPr>
              <a:t>“I cannot give a conclusive answer without looking at the code” </a:t>
            </a:r>
            <a:r>
              <a:rPr lang="en-US" sz="1400"/>
              <a:t>(but that would be too easy, wouldn’t it?)</a:t>
            </a:r>
            <a:endParaRPr lang="en-US" sz="1400"/>
          </a:p>
          <a:p>
            <a:pPr lvl="1"/>
            <a:r>
              <a:rPr lang="en-US"/>
              <a:t>Also, we don’t know whether we predicted correctly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Part 2: Merge Explanations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Approach #2: Use the whole dataset with the ground truth</a:t>
            </a:r>
            <a:endParaRPr lang="en-US"/>
          </a:p>
          <a:p>
            <a:pPr lvl="1"/>
            <a:r>
              <a:rPr lang="en-US"/>
              <a:t>Quite costly (~ 0.40$)</a:t>
            </a:r>
            <a:endParaRPr lang="en-US"/>
          </a:p>
          <a:p>
            <a:pPr lvl="1"/>
            <a:r>
              <a:rPr lang="en-US"/>
              <a:t>But results were really nice!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7" name="Text Box 6"/>
          <p:cNvSpPr txBox="1"/>
          <p:nvPr/>
        </p:nvSpPr>
        <p:spPr>
          <a:xfrm>
            <a:off x="760095" y="4578350"/>
            <a:ext cx="10822305" cy="1383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3"/>
                </a:solidFill>
                <a:latin typeface="Academy Engraved LET" panose="02000000000000000000" charset="0"/>
                <a:cs typeface="Academy Engraved LET" panose="02000000000000000000" charset="0"/>
              </a:rPr>
              <a:t>The issue arises from a check on line 279 of the code which incorrectly restricts the `minutesOffset` parameter to values between 0 and 59. This restriction is inconsistent with the comments and documentation that indicate `minutesOffset` can be negative, up to -59, starting from version 2.3. The problem occurs because the check (`if (minutesOffset &lt; 0 || minutesOffset &gt; 59)`) throws an `IllegalArgumentException` for negative values such as -15, as set by `DateTimeZone.forOffsetHoursMinutes(-2, -15)`. To fix the issue, the check on line 279 should be updated to allow negative values by changing the condition to `if (minutesOffset &lt; -59 || minutesOffset &gt; 59)`. This aligns with the documented behavior and allows the code to progress correctly without throwing an exception for valid negative minute offsets.',</a:t>
            </a:r>
            <a:endParaRPr lang="en-US" sz="1400">
              <a:solidFill>
                <a:schemeClr val="accent3"/>
              </a:solidFill>
              <a:latin typeface="Academy Engraved LET" panose="02000000000000000000" charset="0"/>
              <a:cs typeface="Academy Engraved LET" panose="02000000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Appendix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p>
            <a:r>
              <a:rPr lang="en-US" sz="3200"/>
              <a:t>Appendix 1: Adding QuestionID and AnswerID</a:t>
            </a:r>
            <a:endParaRPr lang="en-US" sz="3200"/>
          </a:p>
        </p:txBody>
      </p:sp>
      <p:pic>
        <p:nvPicPr>
          <p:cNvPr id="4" name="Picture 3" descr="Screenshot 2024-12-27 at 10.55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015" y="975360"/>
            <a:ext cx="1790065" cy="2849880"/>
          </a:xfrm>
          <a:prstGeom prst="rect">
            <a:avLst/>
          </a:prstGeom>
        </p:spPr>
      </p:pic>
      <p:pic>
        <p:nvPicPr>
          <p:cNvPr id="5" name="Picture 4" descr="Screenshot 2024-12-27 at 10.56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5240"/>
            <a:ext cx="3256280" cy="12039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86155" y="5176520"/>
            <a:ext cx="3360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Number of Words</a:t>
            </a:r>
            <a:endParaRPr lang="en-US"/>
          </a:p>
          <a:p>
            <a:pPr algn="ctr"/>
            <a:r>
              <a:rPr lang="en-US"/>
              <a:t>(untuned model)</a:t>
            </a:r>
            <a:endParaRPr lang="en-US"/>
          </a:p>
        </p:txBody>
      </p:sp>
      <p:pic>
        <p:nvPicPr>
          <p:cNvPr id="7" name="Picture 6" descr="Screenshot 2024-12-27 at 10.58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5" y="3825240"/>
            <a:ext cx="3256280" cy="1210945"/>
          </a:xfrm>
          <a:prstGeom prst="rect">
            <a:avLst/>
          </a:prstGeom>
        </p:spPr>
      </p:pic>
      <p:pic>
        <p:nvPicPr>
          <p:cNvPr id="8" name="Picture 7" descr="Screenshot 2024-12-27 at 10.58.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690" y="3825240"/>
            <a:ext cx="3303905" cy="1222375"/>
          </a:xfrm>
          <a:prstGeom prst="rect">
            <a:avLst/>
          </a:prstGeom>
        </p:spPr>
      </p:pic>
      <p:pic>
        <p:nvPicPr>
          <p:cNvPr id="9" name="Picture 8" descr="Screenshot 2024-12-27 at 10.59.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020" y="975360"/>
            <a:ext cx="1833880" cy="2849880"/>
          </a:xfrm>
          <a:prstGeom prst="rect">
            <a:avLst/>
          </a:prstGeom>
        </p:spPr>
      </p:pic>
      <p:pic>
        <p:nvPicPr>
          <p:cNvPr id="10" name="Picture 9" descr="Screenshot 2024-12-27 at 11.00.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930" y="975995"/>
            <a:ext cx="1817370" cy="28492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256405" y="5176520"/>
            <a:ext cx="3360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Number of Words</a:t>
            </a:r>
            <a:endParaRPr lang="en-US"/>
          </a:p>
          <a:p>
            <a:pPr algn="ctr"/>
            <a:r>
              <a:rPr lang="en-US"/>
              <a:t>(tuned model)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679690" y="5176520"/>
            <a:ext cx="3360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Halstead Metric</a:t>
            </a:r>
            <a:endParaRPr lang="en-US"/>
          </a:p>
          <a:p>
            <a:pPr algn="ctr"/>
            <a:r>
              <a:rPr lang="en-US"/>
              <a:t>(tuned model)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Training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 err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Prepare</a:t>
            </a:r>
            <a:r>
              <a:rPr lang="de-DE" dirty="0"/>
              <a:t> Data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Train Model</a:t>
            </a:r>
            <a:endParaRPr lang="de-DE" dirty="0"/>
          </a:p>
          <a:p>
            <a:pPr marL="514350" indent="-514350">
              <a:buAutoNum type="arabicPeriod"/>
            </a:pPr>
            <a:r>
              <a:rPr lang="en-US" altLang="de-DE" dirty="0"/>
              <a:t>Merge Explanations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err="1"/>
              <a:t>Preparing</a:t>
            </a:r>
            <a:r>
              <a:rPr lang="de-DE" sz="3200" b="1" dirty="0"/>
              <a:t> Data</a:t>
            </a:r>
            <a:r>
              <a:rPr lang="de-DE" sz="3200" dirty="0"/>
              <a:t> – </a:t>
            </a:r>
            <a:r>
              <a:rPr lang="de-DE" sz="3200" err="1"/>
              <a:t>Enums</a:t>
            </a:r>
            <a:r>
              <a:rPr lang="de-DE" sz="3200" dirty="0"/>
              <a:t> </a:t>
            </a:r>
            <a:endParaRPr lang="de-DE" sz="32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298575"/>
            <a:ext cx="10515600" cy="4325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i="1" dirty="0"/>
              <a:t>DTCs </a:t>
            </a:r>
            <a:r>
              <a:rPr lang="de-DE" sz="2400" i="1" err="1"/>
              <a:t>require</a:t>
            </a:r>
            <a:r>
              <a:rPr lang="de-DE" sz="2400" i="1" dirty="0"/>
              <a:t> </a:t>
            </a:r>
            <a:r>
              <a:rPr lang="de-DE" sz="2400" i="1" err="1"/>
              <a:t>numbers</a:t>
            </a:r>
            <a:r>
              <a:rPr lang="de-DE" sz="2400" i="1" dirty="0"/>
              <a:t> </a:t>
            </a:r>
            <a:r>
              <a:rPr lang="de-DE" sz="2400" i="1" err="1"/>
              <a:t>only</a:t>
            </a:r>
            <a:r>
              <a:rPr lang="de-DE" sz="2400" i="1" dirty="0"/>
              <a:t>: </a:t>
            </a:r>
            <a:r>
              <a:rPr lang="de-DE" sz="2400" i="1" err="1"/>
              <a:t>How</a:t>
            </a:r>
            <a:r>
              <a:rPr lang="de-DE" sz="2400" i="1" dirty="0"/>
              <a:t> </a:t>
            </a:r>
            <a:r>
              <a:rPr lang="de-DE" sz="2400" i="1" err="1"/>
              <a:t>to</a:t>
            </a:r>
            <a:r>
              <a:rPr lang="de-DE" sz="2400" i="1" dirty="0"/>
              <a:t> </a:t>
            </a:r>
            <a:r>
              <a:rPr lang="de-DE" sz="2400" i="1" err="1"/>
              <a:t>transform</a:t>
            </a:r>
            <a:r>
              <a:rPr lang="de-DE" sz="2400" i="1" dirty="0"/>
              <a:t> Strings </a:t>
            </a:r>
            <a:r>
              <a:rPr lang="de-DE" sz="2400" i="1" err="1"/>
              <a:t>to</a:t>
            </a:r>
            <a:r>
              <a:rPr lang="de-DE" sz="2400" i="1" dirty="0"/>
              <a:t> Numbers?</a:t>
            </a:r>
            <a:endParaRPr lang="de-DE" sz="2400" i="1" dirty="0"/>
          </a:p>
          <a:p>
            <a:r>
              <a:rPr lang="de-DE" sz="2400" dirty="0" err="1"/>
              <a:t>Step</a:t>
            </a:r>
            <a:r>
              <a:rPr lang="de-DE" sz="2400" dirty="0"/>
              <a:t> 1: All </a:t>
            </a:r>
            <a:r>
              <a:rPr lang="de-DE" sz="2400" dirty="0" err="1"/>
              <a:t>fields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enums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replaced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endParaRPr lang="en-US" sz="2400" dirty="0" err="1"/>
          </a:p>
          <a:p>
            <a:endParaRPr lang="en-US" sz="2400" dirty="0" err="1"/>
          </a:p>
        </p:txBody>
      </p:sp>
      <p:pic>
        <p:nvPicPr>
          <p:cNvPr id="9" name="Grafik 8" descr="Ein Bild, das Text, Zahl, Schrift, Screensho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42" y="3293677"/>
            <a:ext cx="9745915" cy="258369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098550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778000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30650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159749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75198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524000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203449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356098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5232398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8585198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err="1"/>
              <a:t>Preparing</a:t>
            </a:r>
            <a:r>
              <a:rPr lang="de-DE" sz="3200" b="1" dirty="0"/>
              <a:t> Data</a:t>
            </a:r>
            <a:r>
              <a:rPr lang="de-DE" sz="3200" dirty="0"/>
              <a:t> – Partial </a:t>
            </a:r>
            <a:r>
              <a:rPr lang="de-DE" sz="3200" dirty="0" err="1"/>
              <a:t>Enums</a:t>
            </a:r>
            <a:r>
              <a:rPr lang="de-DE" sz="3200" dirty="0"/>
              <a:t> and Explanation </a:t>
            </a:r>
            <a:r>
              <a:rPr lang="de-DE" sz="3200" dirty="0" err="1"/>
              <a:t>Complexity</a:t>
            </a:r>
            <a:endParaRPr lang="de-DE" sz="32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2985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i="1" dirty="0" err="1"/>
              <a:t>Step</a:t>
            </a:r>
            <a:r>
              <a:rPr lang="de-DE" sz="2400" i="1" dirty="0"/>
              <a:t> 2, Partial </a:t>
            </a:r>
            <a:r>
              <a:rPr lang="de-DE" sz="2400" i="1" dirty="0" err="1"/>
              <a:t>Enums</a:t>
            </a:r>
            <a:r>
              <a:rPr lang="de-DE" sz="2400" i="1" dirty="0"/>
              <a:t> (i.e., </a:t>
            </a:r>
            <a:r>
              <a:rPr lang="de-DE" sz="2400" i="1" dirty="0" err="1"/>
              <a:t>unstructured</a:t>
            </a:r>
            <a:r>
              <a:rPr lang="de-DE" sz="2400" i="1" dirty="0"/>
              <a:t> </a:t>
            </a:r>
            <a:r>
              <a:rPr lang="de-DE" sz="2400" i="1" dirty="0" err="1"/>
              <a:t>enums</a:t>
            </a:r>
            <a:r>
              <a:rPr lang="de-DE" sz="2400" i="1" dirty="0"/>
              <a:t>): Scoring (e.g., 1 </a:t>
            </a:r>
            <a:r>
              <a:rPr lang="de-DE" sz="2400" i="1" dirty="0" err="1"/>
              <a:t>point</a:t>
            </a:r>
            <a:r>
              <a:rPr lang="de-DE" sz="2400" i="1" dirty="0"/>
              <a:t> per </a:t>
            </a:r>
            <a:r>
              <a:rPr lang="de-DE" sz="2400" i="1" dirty="0" err="1"/>
              <a:t>programming</a:t>
            </a:r>
            <a:r>
              <a:rPr lang="de-DE" sz="2400" i="1" dirty="0"/>
              <a:t> </a:t>
            </a:r>
            <a:r>
              <a:rPr lang="de-DE" sz="2400" i="1" dirty="0" err="1"/>
              <a:t>language</a:t>
            </a:r>
            <a:r>
              <a:rPr lang="de-DE" sz="2400" i="1" dirty="0"/>
              <a:t>)</a:t>
            </a:r>
            <a:endParaRPr lang="de-DE" sz="2400" i="1" dirty="0"/>
          </a:p>
          <a:p>
            <a:r>
              <a:rPr lang="de-DE" sz="2400" i="1" dirty="0" err="1"/>
              <a:t>Step</a:t>
            </a:r>
            <a:r>
              <a:rPr lang="de-DE" sz="2400" i="1" dirty="0"/>
              <a:t> 3, Explanation </a:t>
            </a:r>
            <a:r>
              <a:rPr lang="de-DE" sz="2400" i="1" dirty="0" err="1"/>
              <a:t>Complexity</a:t>
            </a:r>
            <a:r>
              <a:rPr lang="de-DE" sz="2400" i="1" dirty="0"/>
              <a:t>: </a:t>
            </a:r>
            <a:r>
              <a:rPr lang="de-DE" sz="2400" i="1" dirty="0" err="1"/>
              <a:t>various</a:t>
            </a:r>
            <a:r>
              <a:rPr lang="de-DE" sz="2400" i="1" dirty="0"/>
              <a:t> </a:t>
            </a:r>
            <a:r>
              <a:rPr lang="de-DE" sz="2400" i="1" dirty="0" err="1"/>
              <a:t>metrics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test</a:t>
            </a:r>
            <a:br>
              <a:rPr lang="de-DE" sz="2400" i="1" dirty="0"/>
            </a:br>
            <a:r>
              <a:rPr lang="de-DE" sz="2400" i="1" dirty="0"/>
              <a:t>(</a:t>
            </a:r>
            <a:r>
              <a:rPr lang="de-DE" sz="2400" i="1" dirty="0" err="1"/>
              <a:t>here</a:t>
            </a:r>
            <a:r>
              <a:rPr lang="de-DE" sz="2400" i="1" dirty="0"/>
              <a:t>: </a:t>
            </a:r>
            <a:r>
              <a:rPr lang="de-DE" sz="2400" i="1" dirty="0" err="1"/>
              <a:t>word</a:t>
            </a:r>
            <a:r>
              <a:rPr lang="de-DE" sz="2400" i="1" dirty="0"/>
              <a:t> </a:t>
            </a:r>
            <a:r>
              <a:rPr lang="de-DE" sz="2400" i="1" dirty="0" err="1"/>
              <a:t>count</a:t>
            </a:r>
            <a:r>
              <a:rPr lang="de-DE" sz="2400" i="1" dirty="0"/>
              <a:t>)</a:t>
            </a:r>
            <a:endParaRPr lang="de-DE" sz="2400"/>
          </a:p>
          <a:p>
            <a:endParaRPr lang="de-DE" sz="2400" dirty="0"/>
          </a:p>
        </p:txBody>
      </p:sp>
      <p:pic>
        <p:nvPicPr>
          <p:cNvPr id="3" name="Grafik 2" descr="Ein Bild, das Text, Zahl, Schrift, Screensho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3246390"/>
            <a:ext cx="9740900" cy="25889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err="1"/>
              <a:t>Preparing</a:t>
            </a:r>
            <a:r>
              <a:rPr lang="de-DE" sz="3200" b="1" dirty="0"/>
              <a:t> Data</a:t>
            </a:r>
            <a:r>
              <a:rPr lang="de-DE" sz="3200" dirty="0"/>
              <a:t> – Partial </a:t>
            </a:r>
            <a:r>
              <a:rPr lang="de-DE" sz="3200" dirty="0" err="1"/>
              <a:t>Enums</a:t>
            </a:r>
            <a:r>
              <a:rPr lang="de-DE" sz="3200" dirty="0"/>
              <a:t> and Explanation </a:t>
            </a:r>
            <a:r>
              <a:rPr lang="de-DE" sz="3200" dirty="0" err="1"/>
              <a:t>Complexity</a:t>
            </a:r>
            <a:endParaRPr lang="de-DE" sz="32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2985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i="1" dirty="0"/>
          </a:p>
          <a:p>
            <a:endParaRPr lang="de-DE" dirty="0"/>
          </a:p>
        </p:txBody>
      </p:sp>
      <p:pic>
        <p:nvPicPr>
          <p:cNvPr id="4" name="Grafik 3" descr="Ein Bild, das Text, Zahl, parallel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87155"/>
            <a:ext cx="10514265" cy="342770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89000" y="183515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314450" y="213995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771650" y="184785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197100" y="215265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11150" y="1835150"/>
            <a:ext cx="11156950" cy="444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832100" y="184785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3257550" y="2152649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860799" y="186055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4286250" y="216534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13348" y="1860549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Score</a:t>
            </a:r>
            <a:endParaRPr lang="de-DE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5638800" y="216534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654798" y="1860548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7080249" y="216534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039098" y="1866898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Score</a:t>
            </a: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8464548" y="217169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9461498" y="1860548"/>
            <a:ext cx="17462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Word Count</a:t>
            </a:r>
            <a:endParaRPr lang="de-DE" dirty="0" err="1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0382248" y="218439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Performance of this?</a:t>
            </a:r>
            <a:endParaRPr lang="en-US" sz="5400"/>
          </a:p>
        </p:txBody>
      </p:sp>
      <p:sp>
        <p:nvSpPr>
          <p:cNvPr id="13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Parameters:</a:t>
            </a:r>
            <a:endParaRPr lang="de-DE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 err="1"/>
              <a:t>ccp_alpha</a:t>
            </a:r>
            <a:r>
              <a:rPr lang="en-US" sz="2200" dirty="0"/>
              <a:t>: 0.04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criterion: entropy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Test size: 20 Samples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Explanation Complexity: Word Count</a:t>
            </a:r>
            <a:endParaRPr lang="en-US" sz="2200" dirty="0"/>
          </a:p>
        </p:txBody>
      </p:sp>
      <p:pic>
        <p:nvPicPr>
          <p:cNvPr id="5" name="Grafik 4" descr="Ein Bild, das Text, Screenshot, Schrif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3285" y="329183"/>
            <a:ext cx="2555326" cy="3429969"/>
          </a:xfrm>
          <a:prstGeom prst="rect">
            <a:avLst/>
          </a:prstGeom>
        </p:spPr>
      </p:pic>
      <p:pic>
        <p:nvPicPr>
          <p:cNvPr id="4" name="Inhaltsplatzhalter 3" descr="Ein Bild, das Text, Screenshot, Schrift, Zahl enthält.&#10;&#10;Beschreibung automatisch generiert.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840" y="4438072"/>
            <a:ext cx="3995928" cy="14585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Untuned Model even better?</a:t>
            </a:r>
            <a:endParaRPr lang="en-US" sz="5400" dirty="0"/>
          </a:p>
        </p:txBody>
      </p:sp>
      <p:sp>
        <p:nvSpPr>
          <p:cNvPr id="18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Parameters:</a:t>
            </a:r>
            <a:endParaRPr lang="de-DE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 err="1"/>
              <a:t>ccp_alpha</a:t>
            </a:r>
            <a:r>
              <a:rPr lang="en-US" sz="2200" dirty="0"/>
              <a:t>: 0.04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criterion: </a:t>
            </a:r>
            <a:r>
              <a:rPr lang="en-US" sz="2200" dirty="0" err="1"/>
              <a:t>gini</a:t>
            </a:r>
            <a:endParaRPr lang="en-US" sz="2200" dirty="0" err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Test size: 20 Samples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Explanation Complexity: Word Count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This often holds recall &amp; precision of 1 ...</a:t>
            </a:r>
            <a:endParaRPr lang="en-US" sz="2200" dirty="0"/>
          </a:p>
        </p:txBody>
      </p:sp>
      <p:pic>
        <p:nvPicPr>
          <p:cNvPr id="11" name="Grafik 10" descr="Ein Bild, das Text, Screenshot, Schrif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7609" y="329183"/>
            <a:ext cx="2366678" cy="3429969"/>
          </a:xfrm>
          <a:prstGeom prst="rect">
            <a:avLst/>
          </a:prstGeom>
        </p:spPr>
      </p:pic>
      <p:pic>
        <p:nvPicPr>
          <p:cNvPr id="10" name="Grafik 9" descr="Ein Bild, das Text, Screenshot, Schrift, Zahl enthält.&#10;&#10;Beschreibung automatisch generier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28082"/>
            <a:ext cx="3995928" cy="14784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about the Halstead Metric?</a:t>
            </a:r>
            <a:endParaRPr lang="en-US" sz="5400" dirty="0"/>
          </a:p>
        </p:txBody>
      </p:sp>
      <p:sp>
        <p:nvSpPr>
          <p:cNvPr id="3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Parameters:</a:t>
            </a: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 err="1"/>
              <a:t>ccp_alpha</a:t>
            </a:r>
            <a:r>
              <a:rPr lang="en-US" sz="2200" dirty="0"/>
              <a:t>: 0.04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criterion: </a:t>
            </a:r>
            <a:r>
              <a:rPr lang="en-US" sz="2200" dirty="0" err="1"/>
              <a:t>gini</a:t>
            </a:r>
            <a:endParaRPr lang="en-US" sz="2200" dirty="0" err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Test size: 20 Samples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Explanation Complexity: Word Count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Halstead makes it worse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Should we </a:t>
            </a:r>
            <a:r>
              <a:rPr lang="en-US" sz="2200" i="1" dirty="0"/>
              <a:t>not</a:t>
            </a:r>
            <a:r>
              <a:rPr lang="en-US" sz="2200" dirty="0"/>
              <a:t> look at the code?</a:t>
            </a:r>
            <a:endParaRPr lang="en-US" sz="2200" dirty="0"/>
          </a:p>
        </p:txBody>
      </p:sp>
      <p:pic>
        <p:nvPicPr>
          <p:cNvPr id="4" name="Grafik 3" descr="Ein Bild, das Text, Screenshot, Schrif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9022" y="329183"/>
            <a:ext cx="2443852" cy="3429969"/>
          </a:xfrm>
          <a:prstGeom prst="rect">
            <a:avLst/>
          </a:prstGeom>
        </p:spPr>
      </p:pic>
      <p:pic>
        <p:nvPicPr>
          <p:cNvPr id="3" name="Grafik 2" descr="Ein Bild, das Text, Screenshot, Schrift, Zahl enthält.&#10;&#10;Beschreibung automatisch generier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38072"/>
            <a:ext cx="3995928" cy="145851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de-DE" sz="2800"/>
              <a:t>Part 1: Conclusion</a:t>
            </a:r>
            <a:endParaRPr lang="de-DE" sz="280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0840" y="2717800"/>
            <a:ext cx="3439160" cy="37636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sz="1700"/>
              <a:t>Running the model purely on the prepared data without tuning the DTC gave the best results.</a:t>
            </a:r>
            <a:endParaRPr lang="de-DE" sz="1700"/>
          </a:p>
          <a:p>
            <a:endParaRPr lang="de-DE" sz="1700"/>
          </a:p>
          <a:p>
            <a:r>
              <a:rPr lang="en-US" altLang="de-DE" sz="1700" i="1"/>
              <a:t>What I did not mention: Adding QuestionIDs and AnswerIDs yielded perfect results (ask for it!)</a:t>
            </a:r>
            <a:endParaRPr lang="en-US" altLang="de-DE" sz="1700" i="1"/>
          </a:p>
        </p:txBody>
      </p:sp>
      <p:pic>
        <p:nvPicPr>
          <p:cNvPr id="5" name="Grafik 4" descr="Ein Bild, das Hund, Säugetier, Tex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997" y="841248"/>
            <a:ext cx="6874382" cy="527608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2885</Words>
  <Application>WPS Presentation</Application>
  <PresentationFormat>Breitbild</PresentationFormat>
  <Paragraphs>197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Aptos Display</vt:lpstr>
      <vt:lpstr>苹方-简</vt:lpstr>
      <vt:lpstr>Aptos</vt:lpstr>
      <vt:lpstr>Microsoft YaHei</vt:lpstr>
      <vt:lpstr>汉仪旗黑</vt:lpstr>
      <vt:lpstr>Arial Unicode MS</vt:lpstr>
      <vt:lpstr>Helvetica Neue</vt:lpstr>
      <vt:lpstr>宋体-简</vt:lpstr>
      <vt:lpstr>Hiragino Sans GB W3</vt:lpstr>
      <vt:lpstr>Songti SC Regular</vt:lpstr>
      <vt:lpstr>方正书宋_GBK</vt:lpstr>
      <vt:lpstr>Brush Script MT</vt:lpstr>
      <vt:lpstr>American Typewriter Regular</vt:lpstr>
      <vt:lpstr>Academy Engraved LET</vt:lpstr>
      <vt:lpstr>Default Design</vt:lpstr>
      <vt:lpstr>Project #2</vt:lpstr>
      <vt:lpstr>Part 1: Training a Decision Tree Classifier</vt:lpstr>
      <vt:lpstr>Preparing Data – Enums </vt:lpstr>
      <vt:lpstr>Preparing Data – Partial Enums and Explanation Complexity</vt:lpstr>
      <vt:lpstr>Preparing Data – Partial Enums and Explanation Complexity</vt:lpstr>
      <vt:lpstr>Performance of this?</vt:lpstr>
      <vt:lpstr>Untuned Model even better?</vt:lpstr>
      <vt:lpstr>What about the Halstead Metric?</vt:lpstr>
      <vt:lpstr>Part 1: Conclusion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robertrichter</cp:lastModifiedBy>
  <cp:revision>242</cp:revision>
  <dcterms:created xsi:type="dcterms:W3CDTF">2024-12-27T10:53:25Z</dcterms:created>
  <dcterms:modified xsi:type="dcterms:W3CDTF">2024-12-27T10:53:25Z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D2A87E30B5A6BD97CD7A6E671C871B6A_42</vt:lpwstr>
  </property>
  <property fmtid="{D5CDD505-2E9C-101B-9397-08002B2CF9AE}" pid="3" name="KSOProductBuildVer">
    <vt:lpwstr>1033-6.10.2.8397</vt:lpwstr>
  </property>
</Properties>
</file>