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sldIdLst>
    <p:sldId id="257" r:id="rId2"/>
    <p:sldId id="443" r:id="rId3"/>
    <p:sldId id="407" r:id="rId4"/>
    <p:sldId id="411" r:id="rId5"/>
    <p:sldId id="421" r:id="rId6"/>
    <p:sldId id="272" r:id="rId7"/>
    <p:sldId id="420" r:id="rId8"/>
    <p:sldId id="614" r:id="rId9"/>
    <p:sldId id="616" r:id="rId10"/>
    <p:sldId id="615" r:id="rId11"/>
    <p:sldId id="621" r:id="rId12"/>
    <p:sldId id="596" r:id="rId13"/>
    <p:sldId id="622" r:id="rId14"/>
    <p:sldId id="617" r:id="rId15"/>
    <p:sldId id="445" r:id="rId16"/>
    <p:sldId id="263" r:id="rId17"/>
    <p:sldId id="620" r:id="rId18"/>
    <p:sldId id="274" r:id="rId19"/>
    <p:sldId id="275" r:id="rId20"/>
    <p:sldId id="278" r:id="rId21"/>
    <p:sldId id="277" r:id="rId22"/>
    <p:sldId id="276" r:id="rId23"/>
    <p:sldId id="289" r:id="rId24"/>
    <p:sldId id="265" r:id="rId25"/>
    <p:sldId id="285" r:id="rId26"/>
    <p:sldId id="286" r:id="rId27"/>
    <p:sldId id="437" r:id="rId28"/>
    <p:sldId id="438" r:id="rId29"/>
    <p:sldId id="267" r:id="rId30"/>
    <p:sldId id="268" r:id="rId31"/>
    <p:sldId id="426" r:id="rId32"/>
    <p:sldId id="429" r:id="rId33"/>
    <p:sldId id="427" r:id="rId34"/>
    <p:sldId id="284" r:id="rId35"/>
    <p:sldId id="282" r:id="rId36"/>
    <p:sldId id="287" r:id="rId37"/>
    <p:sldId id="436" r:id="rId38"/>
    <p:sldId id="432" r:id="rId39"/>
    <p:sldId id="619" r:id="rId40"/>
    <p:sldId id="613" r:id="rId41"/>
    <p:sldId id="531" r:id="rId42"/>
    <p:sldId id="618" r:id="rId43"/>
    <p:sldId id="594" r:id="rId44"/>
    <p:sldId id="623" r:id="rId45"/>
    <p:sldId id="367" r:id="rId46"/>
    <p:sldId id="30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257"/>
            <p14:sldId id="443"/>
            <p14:sldId id="407"/>
            <p14:sldId id="411"/>
            <p14:sldId id="421"/>
            <p14:sldId id="272"/>
            <p14:sldId id="420"/>
            <p14:sldId id="614"/>
            <p14:sldId id="616"/>
            <p14:sldId id="615"/>
            <p14:sldId id="621"/>
            <p14:sldId id="596"/>
            <p14:sldId id="622"/>
            <p14:sldId id="617"/>
            <p14:sldId id="445"/>
            <p14:sldId id="263"/>
            <p14:sldId id="620"/>
            <p14:sldId id="274"/>
            <p14:sldId id="275"/>
            <p14:sldId id="278"/>
            <p14:sldId id="277"/>
            <p14:sldId id="276"/>
            <p14:sldId id="289"/>
            <p14:sldId id="265"/>
            <p14:sldId id="285"/>
            <p14:sldId id="286"/>
            <p14:sldId id="437"/>
            <p14:sldId id="438"/>
            <p14:sldId id="267"/>
            <p14:sldId id="268"/>
            <p14:sldId id="426"/>
            <p14:sldId id="429"/>
            <p14:sldId id="427"/>
            <p14:sldId id="284"/>
            <p14:sldId id="282"/>
            <p14:sldId id="287"/>
            <p14:sldId id="436"/>
            <p14:sldId id="432"/>
            <p14:sldId id="619"/>
            <p14:sldId id="613"/>
            <p14:sldId id="531"/>
            <p14:sldId id="618"/>
            <p14:sldId id="594"/>
            <p14:sldId id="623"/>
            <p14:sldId id="367"/>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1" autoAdjust="0"/>
    <p:restoredTop sz="84911" autoAdjust="0"/>
  </p:normalViewPr>
  <p:slideViewPr>
    <p:cSldViewPr snapToGrid="0">
      <p:cViewPr varScale="1">
        <p:scale>
          <a:sx n="58" d="100"/>
          <a:sy n="58" d="100"/>
        </p:scale>
        <p:origin x="924" y="6"/>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onenote:Matching.one#Ignorability&amp;section-id={E8793B26-4F04-4643-94BD-460184725241}&amp;page-id={A1267BEF-2F9F-4AC2-A27D-405435E0977F}&amp;end&amp;base-path=https://d.docs.live.net/18e2d178247cac65/Files/Causal%20Inferenc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Causal_Markov_condition"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arxiv.org/abs/1609.02907" TargetMode="External"/><Relationship Id="rId2" Type="http://schemas.openxmlformats.org/officeDocument/2006/relationships/slide" Target="../slides/slide45.xml"/><Relationship Id="rId1" Type="http://schemas.openxmlformats.org/officeDocument/2006/relationships/notesMaster" Target="../notesMasters/notesMaster1.xml"/><Relationship Id="rId5" Type="http://schemas.openxmlformats.org/officeDocument/2006/relationships/hyperlink" Target="https://arxiv.org/abs/1710.10903" TargetMode="External"/><Relationship Id="rId4" Type="http://schemas.openxmlformats.org/officeDocument/2006/relationships/hyperlink" Target="https://www-cs-faculty.stanford.edu/people/jure/pubs/graphsage-nips17.pd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oeis.org/A003024/b003024.tx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Arial"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12</a:t>
            </a:fld>
            <a:endParaRPr lang="en-US"/>
          </a:p>
        </p:txBody>
      </p:sp>
    </p:spTree>
    <p:extLst>
      <p:ext uri="{BB962C8B-B14F-4D97-AF65-F5344CB8AC3E}">
        <p14:creationId xmlns:p14="http://schemas.microsoft.com/office/powerpoint/2010/main" val="1224730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@book{peters2017elements, title={Elements of Causal Inference: Foundations and Learning Algorithms}, author={Peters, Jonas and </a:t>
            </a:r>
            <a:r>
              <a:rPr lang="en-US" dirty="0" err="1"/>
              <a:t>Janzing</a:t>
            </a:r>
            <a:r>
              <a:rPr lang="en-US" dirty="0"/>
              <a:t>, Dominik and Sch{\"o}</a:t>
            </a:r>
            <a:r>
              <a:rPr lang="en-US" dirty="0" err="1"/>
              <a:t>lkopf</a:t>
            </a:r>
            <a:r>
              <a:rPr lang="en-US" dirty="0"/>
              <a:t>, Bernhard}, year={2017}, publisher={MIT Press} }</a:t>
            </a:r>
          </a:p>
        </p:txBody>
      </p:sp>
      <p:sp>
        <p:nvSpPr>
          <p:cNvPr id="4" name="Slide Number Placeholder 3"/>
          <p:cNvSpPr>
            <a:spLocks noGrp="1"/>
          </p:cNvSpPr>
          <p:nvPr>
            <p:ph type="sldNum" sz="quarter" idx="5"/>
          </p:nvPr>
        </p:nvSpPr>
        <p:spPr/>
        <p:txBody>
          <a:bodyPr/>
          <a:lstStyle/>
          <a:p>
            <a:fld id="{D1B04AD2-B2A0-4E66-8625-73A083E506E9}" type="slidenum">
              <a:rPr lang="en-US" smtClean="0"/>
              <a:t>14</a:t>
            </a:fld>
            <a:endParaRPr lang="en-US"/>
          </a:p>
        </p:txBody>
      </p:sp>
    </p:spTree>
    <p:extLst>
      <p:ext uri="{BB962C8B-B14F-4D97-AF65-F5344CB8AC3E}">
        <p14:creationId xmlns:p14="http://schemas.microsoft.com/office/powerpoint/2010/main" val="204482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property can be test</a:t>
            </a:r>
          </a:p>
          <a:p>
            <a:endParaRPr lang="en-US" dirty="0"/>
          </a:p>
        </p:txBody>
      </p:sp>
      <p:sp>
        <p:nvSpPr>
          <p:cNvPr id="4" name="Slide Number Placeholder 3"/>
          <p:cNvSpPr>
            <a:spLocks noGrp="1"/>
          </p:cNvSpPr>
          <p:nvPr>
            <p:ph type="sldNum" sz="quarter" idx="5"/>
          </p:nvPr>
        </p:nvSpPr>
        <p:spPr/>
        <p:txBody>
          <a:bodyPr/>
          <a:lstStyle/>
          <a:p>
            <a:fld id="{4407121C-C615-4CE0-BDEE-EA26D0AA4CF5}" type="slidenum">
              <a:rPr lang="en-US" smtClean="0"/>
              <a:t>15</a:t>
            </a:fld>
            <a:endParaRPr lang="en-US"/>
          </a:p>
        </p:txBody>
      </p:sp>
    </p:spTree>
    <p:extLst>
      <p:ext uri="{BB962C8B-B14F-4D97-AF65-F5344CB8AC3E}">
        <p14:creationId xmlns:p14="http://schemas.microsoft.com/office/powerpoint/2010/main" val="2754507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General and fundamental methodological problem: </a:t>
            </a:r>
          </a:p>
          <a:p>
            <a:pPr marL="0" indent="0">
              <a:buNone/>
            </a:pPr>
            <a:r>
              <a:rPr lang="en-US" dirty="0"/>
              <a:t>How to combine quantitative and qualitative statements about cause and effects?</a:t>
            </a:r>
          </a:p>
          <a:p>
            <a:pPr lvl="1"/>
            <a:r>
              <a:rPr lang="en-US" dirty="0"/>
              <a:t>Quantitative: P(cause) that is independent of P(effect | cause)</a:t>
            </a:r>
          </a:p>
          <a:p>
            <a:pPr lvl="1"/>
            <a:r>
              <a:rPr lang="en-US" dirty="0"/>
              <a:t>Qualitative: Dependencies and independencies between variables</a:t>
            </a:r>
          </a:p>
          <a:p>
            <a:pPr marL="457200" lvl="1" indent="0">
              <a:buNone/>
            </a:pPr>
            <a:r>
              <a:rPr lang="en-US" dirty="0"/>
              <a:t> This scalability problem breaks down in the problems of operations and properties.</a:t>
            </a:r>
          </a:p>
          <a:p>
            <a:pPr marL="457200" lvl="1"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have seen before this is a scalability problem. The breaks down in the problems of operations and properties.</a:t>
            </a:r>
          </a:p>
          <a:p>
            <a:endParaRPr lang="en-US" dirty="0"/>
          </a:p>
        </p:txBody>
      </p:sp>
      <p:sp>
        <p:nvSpPr>
          <p:cNvPr id="4" name="Slide Number Placeholder 3"/>
          <p:cNvSpPr>
            <a:spLocks noGrp="1"/>
          </p:cNvSpPr>
          <p:nvPr>
            <p:ph type="sldNum" sz="quarter" idx="5"/>
          </p:nvPr>
        </p:nvSpPr>
        <p:spPr/>
        <p:txBody>
          <a:bodyPr/>
          <a:lstStyle/>
          <a:p>
            <a:fld id="{D1B04AD2-B2A0-4E66-8625-73A083E506E9}" type="slidenum">
              <a:rPr lang="en-US" smtClean="0"/>
              <a:t>16</a:t>
            </a:fld>
            <a:endParaRPr lang="en-US"/>
          </a:p>
        </p:txBody>
      </p:sp>
    </p:spTree>
    <p:extLst>
      <p:ext uri="{BB962C8B-B14F-4D97-AF65-F5344CB8AC3E}">
        <p14:creationId xmlns:p14="http://schemas.microsoft.com/office/powerpoint/2010/main" val="2143491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I only want to predict, then just need to throw all the variables in my favorite model and train it.</a:t>
            </a:r>
          </a:p>
          <a:p>
            <a:r>
              <a:rPr lang="en-US" dirty="0"/>
              <a:t>Peters, D. </a:t>
            </a:r>
            <a:r>
              <a:rPr lang="en-US" dirty="0" err="1"/>
              <a:t>Janzing</a:t>
            </a:r>
            <a:r>
              <a:rPr lang="en-US" dirty="0"/>
              <a:t>, and B. </a:t>
            </a:r>
            <a:r>
              <a:rPr lang="en-US" dirty="0" err="1"/>
              <a:t>Schölkopf</a:t>
            </a:r>
            <a:r>
              <a:rPr lang="en-US" dirty="0"/>
              <a:t>. 2017. Elements of Causal Inference - Foundations and Learning Algorithms. MIT Press,</a:t>
            </a:r>
          </a:p>
          <a:p>
            <a:r>
              <a:rPr lang="en-US" dirty="0"/>
              <a:t>Cambridge, MA, USA.</a:t>
            </a:r>
          </a:p>
          <a:p>
            <a:endParaRPr lang="en-US" dirty="0"/>
          </a:p>
        </p:txBody>
      </p:sp>
      <p:sp>
        <p:nvSpPr>
          <p:cNvPr id="4" name="Slide Number Placeholder 3"/>
          <p:cNvSpPr>
            <a:spLocks noGrp="1"/>
          </p:cNvSpPr>
          <p:nvPr>
            <p:ph type="sldNum" sz="quarter" idx="5"/>
          </p:nvPr>
        </p:nvSpPr>
        <p:spPr/>
        <p:txBody>
          <a:bodyPr/>
          <a:lstStyle/>
          <a:p>
            <a:fld id="{D1B04AD2-B2A0-4E66-8625-73A083E506E9}" type="slidenum">
              <a:rPr lang="en-US" smtClean="0"/>
              <a:t>18</a:t>
            </a:fld>
            <a:endParaRPr lang="en-US"/>
          </a:p>
        </p:txBody>
      </p:sp>
    </p:spTree>
    <p:extLst>
      <p:ext uri="{BB962C8B-B14F-4D97-AF65-F5344CB8AC3E}">
        <p14:creationId xmlns:p14="http://schemas.microsoft.com/office/powerpoint/2010/main" val="1009565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[Peters, </a:t>
            </a:r>
            <a:r>
              <a:rPr lang="en-US" sz="1200" kern="1200" dirty="0" err="1">
                <a:solidFill>
                  <a:schemeClr val="tx1"/>
                </a:solidFill>
                <a:effectLst/>
                <a:latin typeface="+mn-lt"/>
                <a:ea typeface="+mn-ea"/>
                <a:cs typeface="+mn-cs"/>
              </a:rPr>
              <a:t>Janzing</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Schölkopf</a:t>
            </a:r>
            <a:r>
              <a:rPr lang="en-US" sz="1200" kern="1200" dirty="0">
                <a:solidFill>
                  <a:schemeClr val="tx1"/>
                </a:solidFill>
                <a:effectLst/>
                <a:latin typeface="+mn-lt"/>
                <a:ea typeface="+mn-ea"/>
                <a:cs typeface="+mn-cs"/>
              </a:rPr>
              <a:t> 2017] Peters, J., </a:t>
            </a:r>
            <a:r>
              <a:rPr lang="en-US" sz="1200" kern="1200" dirty="0" err="1">
                <a:solidFill>
                  <a:schemeClr val="tx1"/>
                </a:solidFill>
                <a:effectLst/>
                <a:latin typeface="+mn-lt"/>
                <a:ea typeface="+mn-ea"/>
                <a:cs typeface="+mn-cs"/>
              </a:rPr>
              <a:t>Janzing</a:t>
            </a:r>
            <a:r>
              <a:rPr lang="en-US" sz="1200" kern="1200" dirty="0">
                <a:solidFill>
                  <a:schemeClr val="tx1"/>
                </a:solidFill>
                <a:effectLst/>
                <a:latin typeface="+mn-lt"/>
                <a:ea typeface="+mn-ea"/>
                <a:cs typeface="+mn-cs"/>
              </a:rPr>
              <a:t>, D., &amp; </a:t>
            </a:r>
            <a:r>
              <a:rPr lang="en-US" sz="1200" kern="1200" dirty="0" err="1">
                <a:solidFill>
                  <a:schemeClr val="tx1"/>
                </a:solidFill>
                <a:effectLst/>
                <a:latin typeface="+mn-lt"/>
                <a:ea typeface="+mn-ea"/>
                <a:cs typeface="+mn-cs"/>
              </a:rPr>
              <a:t>Schölkopf</a:t>
            </a:r>
            <a:r>
              <a:rPr lang="en-US" sz="1200" kern="1200" dirty="0">
                <a:solidFill>
                  <a:schemeClr val="tx1"/>
                </a:solidFill>
                <a:effectLst/>
                <a:latin typeface="+mn-lt"/>
                <a:ea typeface="+mn-ea"/>
                <a:cs typeface="+mn-cs"/>
              </a:rPr>
              <a:t>, B. (2017). </a:t>
            </a:r>
            <a:r>
              <a:rPr lang="en-US" sz="1200" i="1" kern="1200" dirty="0">
                <a:solidFill>
                  <a:schemeClr val="tx1"/>
                </a:solidFill>
                <a:effectLst/>
                <a:latin typeface="+mn-lt"/>
                <a:ea typeface="+mn-ea"/>
                <a:cs typeface="+mn-cs"/>
              </a:rPr>
              <a:t>Elements of causal inference: foundations and learning algorithms</a:t>
            </a:r>
            <a:r>
              <a:rPr lang="en-US" sz="1200" kern="1200" dirty="0">
                <a:solidFill>
                  <a:schemeClr val="tx1"/>
                </a:solidFill>
                <a:effectLst/>
                <a:latin typeface="+mn-lt"/>
                <a:ea typeface="+mn-ea"/>
                <a:cs typeface="+mn-cs"/>
              </a:rPr>
              <a:t>. MIT press.</a:t>
            </a:r>
          </a:p>
          <a:p>
            <a:endParaRPr lang="en-US" dirty="0"/>
          </a:p>
        </p:txBody>
      </p:sp>
      <p:sp>
        <p:nvSpPr>
          <p:cNvPr id="4" name="Slide Number Placeholder 3"/>
          <p:cNvSpPr>
            <a:spLocks noGrp="1"/>
          </p:cNvSpPr>
          <p:nvPr>
            <p:ph type="sldNum" sz="quarter" idx="5"/>
          </p:nvPr>
        </p:nvSpPr>
        <p:spPr/>
        <p:txBody>
          <a:bodyPr/>
          <a:lstStyle/>
          <a:p>
            <a:fld id="{D1B04AD2-B2A0-4E66-8625-73A083E506E9}" type="slidenum">
              <a:rPr lang="en-US" smtClean="0"/>
              <a:t>20</a:t>
            </a:fld>
            <a:endParaRPr lang="en-US"/>
          </a:p>
        </p:txBody>
      </p:sp>
    </p:spTree>
    <p:extLst>
      <p:ext uri="{BB962C8B-B14F-4D97-AF65-F5344CB8AC3E}">
        <p14:creationId xmlns:p14="http://schemas.microsoft.com/office/powerpoint/2010/main" val="1773471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page 49 of [Pearl 2009] for an example of how to violate this condition by having unstable dependencies.</a:t>
            </a:r>
          </a:p>
        </p:txBody>
      </p:sp>
      <p:sp>
        <p:nvSpPr>
          <p:cNvPr id="4" name="Slide Number Placeholder 3"/>
          <p:cNvSpPr>
            <a:spLocks noGrp="1"/>
          </p:cNvSpPr>
          <p:nvPr>
            <p:ph type="sldNum" sz="quarter" idx="5"/>
          </p:nvPr>
        </p:nvSpPr>
        <p:spPr/>
        <p:txBody>
          <a:bodyPr/>
          <a:lstStyle/>
          <a:p>
            <a:fld id="{D1B04AD2-B2A0-4E66-8625-73A083E506E9}" type="slidenum">
              <a:rPr lang="en-US" smtClean="0"/>
              <a:t>21</a:t>
            </a:fld>
            <a:endParaRPr lang="en-US"/>
          </a:p>
        </p:txBody>
      </p:sp>
    </p:spTree>
    <p:extLst>
      <p:ext uri="{BB962C8B-B14F-4D97-AF65-F5344CB8AC3E}">
        <p14:creationId xmlns:p14="http://schemas.microsoft.com/office/powerpoint/2010/main" val="962358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u="sng" kern="1200" dirty="0">
                <a:solidFill>
                  <a:schemeClr val="tx1"/>
                </a:solidFill>
                <a:effectLst/>
                <a:latin typeface="+mn-lt"/>
                <a:ea typeface="+mn-ea"/>
                <a:cs typeface="+mn-cs"/>
              </a:rPr>
              <a:t>Ignorability</a:t>
            </a:r>
            <a:r>
              <a:rPr lang="pt-BR" sz="1200" kern="1200" dirty="0">
                <a:solidFill>
                  <a:schemeClr val="tx1"/>
                </a:solidFill>
                <a:effectLst/>
                <a:latin typeface="+mn-lt"/>
                <a:ea typeface="+mn-ea"/>
                <a:cs typeface="+mn-cs"/>
              </a:rPr>
              <a:t> (or exchangeability) means that treated (A=1) and control (A=0) are equivalent in terms the distribution of their covariates. Positivity means that propensity score is between zero and one (excluding), but not zero or one. Formal definition </a:t>
            </a:r>
            <a:r>
              <a:rPr lang="pt-BR" sz="1200" kern="1200" dirty="0">
                <a:solidFill>
                  <a:schemeClr val="tx1"/>
                </a:solidFill>
                <a:effectLst/>
                <a:latin typeface="+mn-lt"/>
                <a:ea typeface="+mn-ea"/>
                <a:cs typeface="+mn-cs"/>
                <a:hlinkClick r:id="rId3"/>
              </a:rPr>
              <a:t>ignorability</a:t>
            </a:r>
            <a:endParaRPr lang="pt-BR"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1B04AD2-B2A0-4E66-8625-73A083E506E9}" type="slidenum">
              <a:rPr lang="en-US" smtClean="0"/>
              <a:t>22</a:t>
            </a:fld>
            <a:endParaRPr lang="en-US"/>
          </a:p>
        </p:txBody>
      </p:sp>
    </p:spTree>
    <p:extLst>
      <p:ext uri="{BB962C8B-B14F-4D97-AF65-F5344CB8AC3E}">
        <p14:creationId xmlns:p14="http://schemas.microsoft.com/office/powerpoint/2010/main" val="850489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86E723-4A26-4D05-ADF7-EEFEE76B488B}" type="slidenum">
              <a:rPr lang="en-US" smtClean="0"/>
              <a:t>26</a:t>
            </a:fld>
            <a:endParaRPr lang="en-US"/>
          </a:p>
        </p:txBody>
      </p:sp>
    </p:spTree>
    <p:extLst>
      <p:ext uri="{BB962C8B-B14F-4D97-AF65-F5344CB8AC3E}">
        <p14:creationId xmlns:p14="http://schemas.microsoft.com/office/powerpoint/2010/main" val="3356093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From https://www.youtube.com/watch?v=vKK_1GvaG0Y</a:t>
            </a:r>
            <a:endParaRPr lang="en-US" dirty="0"/>
          </a:p>
        </p:txBody>
      </p:sp>
      <p:sp>
        <p:nvSpPr>
          <p:cNvPr id="4" name="Slide Number Placeholder 3"/>
          <p:cNvSpPr>
            <a:spLocks noGrp="1"/>
          </p:cNvSpPr>
          <p:nvPr>
            <p:ph type="sldNum" sz="quarter" idx="5"/>
          </p:nvPr>
        </p:nvSpPr>
        <p:spPr/>
        <p:txBody>
          <a:bodyPr/>
          <a:lstStyle/>
          <a:p>
            <a:fld id="{6186E723-4A26-4D05-ADF7-EEFEE76B488B}" type="slidenum">
              <a:rPr lang="en-US" smtClean="0"/>
              <a:t>28</a:t>
            </a:fld>
            <a:endParaRPr lang="en-US"/>
          </a:p>
        </p:txBody>
      </p:sp>
    </p:spTree>
    <p:extLst>
      <p:ext uri="{BB962C8B-B14F-4D97-AF65-F5344CB8AC3E}">
        <p14:creationId xmlns:p14="http://schemas.microsoft.com/office/powerpoint/2010/main" val="207914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Ital"/>
              </a:rPr>
              <a:t>how can the disease in Italy be less fatal for the young, less fatal for the old, but more fatal for</a:t>
            </a:r>
          </a:p>
          <a:p>
            <a:pPr algn="l"/>
            <a:r>
              <a:rPr lang="en-US" sz="1800" b="0" i="0" u="none" strike="noStrike" baseline="0" dirty="0">
                <a:latin typeface="NimbusRomNo9L-ReguItal"/>
              </a:rPr>
              <a:t>the people overall?</a:t>
            </a:r>
            <a:endParaRPr lang="en-US" b="0" i="0" dirty="0">
              <a:solidFill>
                <a:srgbClr val="222222"/>
              </a:solidFill>
              <a:effectLst/>
              <a:latin typeface="Arial" panose="020B0604020202020204" pitchFamily="34" charset="0"/>
            </a:endParaRPr>
          </a:p>
          <a:p>
            <a:pPr algn="l"/>
            <a:endParaRPr lang="en-US" b="0" i="0" dirty="0">
              <a:solidFill>
                <a:srgbClr val="222222"/>
              </a:solidFill>
              <a:effectLst/>
              <a:latin typeface="Arial" panose="020B0604020202020204" pitchFamily="34" charset="0"/>
            </a:endParaRPr>
          </a:p>
          <a:p>
            <a:pPr algn="l"/>
            <a:r>
              <a:rPr lang="en-US" sz="1200" b="1" dirty="0"/>
              <a:t>[</a:t>
            </a:r>
            <a:r>
              <a:rPr lang="en-US" sz="1200" b="1" dirty="0" err="1"/>
              <a:t>Schölkopf</a:t>
            </a:r>
            <a:r>
              <a:rPr lang="en-US" sz="1200" b="1" dirty="0"/>
              <a:t> et al. 2020] </a:t>
            </a:r>
            <a:r>
              <a:rPr lang="en-US" b="0" i="0" dirty="0">
                <a:solidFill>
                  <a:srgbClr val="222222"/>
                </a:solidFill>
                <a:effectLst/>
                <a:latin typeface="Arial" panose="020B0604020202020204" pitchFamily="34" charset="0"/>
              </a:rPr>
              <a:t>von </a:t>
            </a:r>
            <a:r>
              <a:rPr lang="en-US" b="0" i="0" dirty="0" err="1">
                <a:solidFill>
                  <a:srgbClr val="222222"/>
                </a:solidFill>
                <a:effectLst/>
                <a:latin typeface="Arial" panose="020B0604020202020204" pitchFamily="34" charset="0"/>
              </a:rPr>
              <a:t>Kügelgen</a:t>
            </a:r>
            <a:r>
              <a:rPr lang="en-US" b="0" i="0" dirty="0">
                <a:solidFill>
                  <a:srgbClr val="222222"/>
                </a:solidFill>
                <a:effectLst/>
                <a:latin typeface="Arial" panose="020B0604020202020204" pitchFamily="34" charset="0"/>
              </a:rPr>
              <a:t>, J., </a:t>
            </a:r>
            <a:r>
              <a:rPr lang="en-US" b="0" i="0" dirty="0" err="1">
                <a:solidFill>
                  <a:srgbClr val="222222"/>
                </a:solidFill>
                <a:effectLst/>
                <a:latin typeface="Arial" panose="020B0604020202020204" pitchFamily="34" charset="0"/>
              </a:rPr>
              <a:t>Gresele</a:t>
            </a:r>
            <a:r>
              <a:rPr lang="en-US" b="0" i="0" dirty="0">
                <a:solidFill>
                  <a:srgbClr val="222222"/>
                </a:solidFill>
                <a:effectLst/>
                <a:latin typeface="Arial" panose="020B0604020202020204" pitchFamily="34" charset="0"/>
              </a:rPr>
              <a:t>, L., &amp; </a:t>
            </a:r>
            <a:r>
              <a:rPr lang="en-US" b="0" i="0" dirty="0" err="1">
                <a:solidFill>
                  <a:srgbClr val="222222"/>
                </a:solidFill>
                <a:effectLst/>
                <a:latin typeface="Arial" panose="020B0604020202020204" pitchFamily="34" charset="0"/>
              </a:rPr>
              <a:t>Schölkopf</a:t>
            </a:r>
            <a:r>
              <a:rPr lang="en-US" b="0" i="0" dirty="0">
                <a:solidFill>
                  <a:srgbClr val="222222"/>
                </a:solidFill>
                <a:effectLst/>
                <a:latin typeface="Arial" panose="020B0604020202020204" pitchFamily="34" charset="0"/>
              </a:rPr>
              <a:t>, B. (2020). Simpson's paradox in Covid-19 case fatality rates: a mediation analysis of age-related causal effects. </a:t>
            </a:r>
            <a:r>
              <a:rPr lang="en-US" b="0" i="1" dirty="0" err="1">
                <a:solidFill>
                  <a:srgbClr val="222222"/>
                </a:solidFill>
                <a:effectLst/>
                <a:latin typeface="Arial" panose="020B0604020202020204" pitchFamily="34" charset="0"/>
              </a:rPr>
              <a:t>arXiv</a:t>
            </a:r>
            <a:r>
              <a:rPr lang="en-US" b="0" i="1" dirty="0">
                <a:solidFill>
                  <a:srgbClr val="222222"/>
                </a:solidFill>
                <a:effectLst/>
                <a:latin typeface="Arial" panose="020B0604020202020204" pitchFamily="34" charset="0"/>
              </a:rPr>
              <a:t> preprint arXiv:2005.07180</a:t>
            </a:r>
            <a:r>
              <a:rPr lang="en-US" b="0" i="0" dirty="0">
                <a:solidFill>
                  <a:srgbClr val="222222"/>
                </a:solidFill>
                <a:effectLst/>
                <a:latin typeface="Arial" panose="020B0604020202020204" pitchFamily="34" charset="0"/>
              </a:rPr>
              <a:t>.</a:t>
            </a:r>
            <a:endParaRPr lang="en-US" b="0" i="0" dirty="0">
              <a:solidFill>
                <a:srgbClr val="000000"/>
              </a:solidFill>
              <a:effectLst/>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r>
              <a:rPr lang="en-US" sz="1200" b="1" dirty="0"/>
              <a:t>[Wu &amp; McGoogan 2020]</a:t>
            </a:r>
            <a:r>
              <a:rPr lang="en-US" sz="1200" dirty="0"/>
              <a:t> </a:t>
            </a:r>
            <a:r>
              <a:rPr lang="en-US" b="0" i="0" dirty="0" err="1">
                <a:solidFill>
                  <a:srgbClr val="000000"/>
                </a:solidFill>
                <a:effectLst/>
                <a:latin typeface="Arial" panose="020B0604020202020204" pitchFamily="34" charset="0"/>
              </a:rPr>
              <a:t>Zunyou</a:t>
            </a:r>
            <a:r>
              <a:rPr lang="en-US" b="0" i="0" dirty="0">
                <a:solidFill>
                  <a:srgbClr val="000000"/>
                </a:solidFill>
                <a:effectLst/>
                <a:latin typeface="Arial" panose="020B0604020202020204" pitchFamily="34" charset="0"/>
              </a:rPr>
              <a:t> Wu and Jennifer M McGoogan. Characteristics of and important lessons from the</a:t>
            </a:r>
          </a:p>
          <a:p>
            <a:pPr algn="l"/>
            <a:r>
              <a:rPr lang="en-US" b="0" i="0" dirty="0">
                <a:solidFill>
                  <a:srgbClr val="000000"/>
                </a:solidFill>
                <a:effectLst/>
                <a:latin typeface="Arial" panose="020B0604020202020204" pitchFamily="34" charset="0"/>
              </a:rPr>
              <a:t>coronavirus disease 2019 (COVID-19) outbreak in China: summary of a report of 72 314</a:t>
            </a:r>
          </a:p>
          <a:p>
            <a:pPr algn="l"/>
            <a:r>
              <a:rPr lang="en-US" b="0" i="0" dirty="0">
                <a:solidFill>
                  <a:srgbClr val="000000"/>
                </a:solidFill>
                <a:effectLst/>
                <a:latin typeface="Arial" panose="020B0604020202020204" pitchFamily="34" charset="0"/>
              </a:rPr>
              <a:t>cases from the Chinese Center for Disease Control and Prevention.</a:t>
            </a:r>
          </a:p>
          <a:p>
            <a:pPr algn="l"/>
            <a:r>
              <a:rPr lang="en-US" b="0" i="0" dirty="0">
                <a:solidFill>
                  <a:srgbClr val="000000"/>
                </a:solidFill>
                <a:effectLst/>
                <a:latin typeface="Arial" panose="020B0604020202020204" pitchFamily="34" charset="0"/>
              </a:rPr>
              <a:t>Jama, 2020.</a:t>
            </a:r>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algn="l"/>
            <a:r>
              <a:rPr lang="en-US" sz="1200" b="1" dirty="0"/>
              <a:t>[Instituto </a:t>
            </a:r>
            <a:r>
              <a:rPr lang="en-US" sz="1200" b="1" dirty="0" err="1"/>
              <a:t>Superiore</a:t>
            </a:r>
            <a:r>
              <a:rPr lang="en-US" sz="1200" b="1" dirty="0"/>
              <a:t> di </a:t>
            </a:r>
            <a:r>
              <a:rPr lang="en-US" sz="1200" b="1" dirty="0" err="1"/>
              <a:t>Sanita</a:t>
            </a:r>
            <a:r>
              <a:rPr lang="en-US" sz="1200" b="1" dirty="0"/>
              <a:t> 2020] </a:t>
            </a:r>
            <a:r>
              <a:rPr lang="en-US" b="0" i="0" dirty="0">
                <a:solidFill>
                  <a:srgbClr val="000000"/>
                </a:solidFill>
                <a:effectLst/>
                <a:latin typeface="Arial" panose="020B0604020202020204" pitchFamily="34" charset="0"/>
              </a:rPr>
              <a:t>In</a:t>
            </a:r>
            <a:r>
              <a:rPr lang="it-IT" b="0" i="0" dirty="0" err="1">
                <a:effectLst/>
                <a:latin typeface="Arial" panose="020B0604020202020204" pitchFamily="34" charset="0"/>
              </a:rPr>
              <a:t>stituto</a:t>
            </a:r>
            <a:r>
              <a:rPr lang="it-IT" b="0" i="0" dirty="0">
                <a:effectLst/>
                <a:latin typeface="Arial" panose="020B0604020202020204" pitchFamily="34" charset="0"/>
              </a:rPr>
              <a:t> Superiore di Sanita. Epidemia COVID-19: Aggiornamento nazionale, 09 Marzo 2020 – ore 16:00. </a:t>
            </a:r>
            <a:r>
              <a:rPr lang="it-IT" b="0" i="0" dirty="0">
                <a:effectLst/>
                <a:latin typeface="Courier New" panose="02070309020205020404" pitchFamily="49" charset="0"/>
              </a:rPr>
              <a:t>https://www.epicentro.iss.it/coronavirus/bollettino/Bollettino-sorveglianza-integrata-COVID-19_09-marzo-2020.pdf</a:t>
            </a:r>
          </a:p>
          <a:p>
            <a:pPr algn="l"/>
            <a:r>
              <a:rPr lang="it-IT" b="0" i="0" dirty="0">
                <a:effectLst/>
                <a:latin typeface="Arial" panose="020B0604020202020204" pitchFamily="34" charset="0"/>
              </a:rPr>
              <a:t>, 2020</a:t>
            </a:r>
          </a:p>
          <a:p>
            <a:pPr algn="l"/>
            <a:endParaRPr lang="it-IT" b="0" i="0" dirty="0">
              <a:effectLst/>
              <a:latin typeface="Arial" panose="020B0604020202020204" pitchFamily="34" charset="0"/>
            </a:endParaRPr>
          </a:p>
          <a:p>
            <a:pPr algn="l"/>
            <a:r>
              <a:rPr lang="en-US" sz="1800" b="0" i="0" u="none" strike="noStrike" baseline="0" dirty="0">
                <a:latin typeface="NimbusRomNo9L-ReguItal"/>
              </a:rPr>
              <a:t>Quote from [</a:t>
            </a:r>
            <a:r>
              <a:rPr lang="en-US" sz="1800" b="0" i="0" u="none" strike="noStrike" baseline="0" dirty="0" err="1">
                <a:latin typeface="NimbusRomNo9L-ReguItal"/>
              </a:rPr>
              <a:t>Scholkoepf</a:t>
            </a:r>
            <a:r>
              <a:rPr lang="en-US" sz="1800" b="0" i="0" u="none" strike="noStrike" baseline="0" dirty="0">
                <a:latin typeface="NimbusRomNo9L-ReguItal"/>
              </a:rPr>
              <a:t> et al. 2020] “How can such a pattern be explained? </a:t>
            </a:r>
            <a:r>
              <a:rPr lang="en-US" sz="1800" b="0" i="0" u="none" strike="noStrike" baseline="0" dirty="0">
                <a:latin typeface="NimbusRomNo9L-Regu"/>
              </a:rPr>
              <a:t>The key to understanding the phenomenon lies in the fact</a:t>
            </a:r>
          </a:p>
          <a:p>
            <a:pPr algn="l"/>
            <a:r>
              <a:rPr lang="en-US" sz="1800" b="0" i="0" u="none" strike="noStrike" baseline="0" dirty="0">
                <a:latin typeface="NimbusRomNo9L-Regu"/>
              </a:rPr>
              <a:t>that we are dealing with </a:t>
            </a:r>
            <a:r>
              <a:rPr lang="en-US" sz="1800" b="0" i="0" u="none" strike="noStrike" baseline="0" dirty="0">
                <a:latin typeface="NimbusRomNo9L-ReguItal"/>
              </a:rPr>
              <a:t>relative </a:t>
            </a:r>
            <a:r>
              <a:rPr lang="en-US" sz="1800" b="0" i="0" u="none" strike="noStrike" baseline="0" dirty="0">
                <a:latin typeface="NimbusRomNo9L-Regu"/>
              </a:rPr>
              <a:t>frequencies: the CFRs shown in percent in Fig. 1a are ratios and</a:t>
            </a:r>
          </a:p>
          <a:p>
            <a:pPr algn="l"/>
            <a:r>
              <a:rPr lang="en-US" sz="1800" b="0" i="0" u="none" strike="noStrike" baseline="0" dirty="0">
                <a:latin typeface="NimbusRomNo9L-Regu"/>
              </a:rPr>
              <a:t>correspond to the conditional probabilities of fatality given a case from a particular age group and</a:t>
            </a:r>
          </a:p>
          <a:p>
            <a:pPr algn="l"/>
            <a:r>
              <a:rPr lang="en-US" sz="1800" b="0" i="0" u="none" strike="noStrike" baseline="0" dirty="0">
                <a:latin typeface="NimbusRomNo9L-Regu"/>
              </a:rPr>
              <a:t>country. However, such percentages conceal the absolute numbers of cases within each age group.”</a:t>
            </a:r>
            <a:endParaRPr lang="it-IT" b="0" i="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186E723-4A26-4D05-ADF7-EEFEE76B488B}" type="slidenum">
              <a:rPr lang="en-US" smtClean="0"/>
              <a:t>2</a:t>
            </a:fld>
            <a:endParaRPr lang="en-US"/>
          </a:p>
        </p:txBody>
      </p:sp>
    </p:spTree>
    <p:extLst>
      <p:ext uri="{BB962C8B-B14F-4D97-AF65-F5344CB8AC3E}">
        <p14:creationId xmlns:p14="http://schemas.microsoft.com/office/powerpoint/2010/main" val="2742348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Important to identify structural properties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(Scalability, Stability of causal relations and independence of random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1B04AD2-B2A0-4E66-8625-73A083E506E9}" type="slidenum">
              <a:rPr lang="en-US" smtClean="0"/>
              <a:t>29</a:t>
            </a:fld>
            <a:endParaRPr lang="en-US"/>
          </a:p>
        </p:txBody>
      </p:sp>
    </p:spTree>
    <p:extLst>
      <p:ext uri="{BB962C8B-B14F-4D97-AF65-F5344CB8AC3E}">
        <p14:creationId xmlns:p14="http://schemas.microsoft.com/office/powerpoint/2010/main" val="3534274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Colliders, or Immoralities or v-structures</a:t>
            </a:r>
          </a:p>
        </p:txBody>
      </p:sp>
      <p:sp>
        <p:nvSpPr>
          <p:cNvPr id="4" name="Slide Number Placeholder 3"/>
          <p:cNvSpPr>
            <a:spLocks noGrp="1"/>
          </p:cNvSpPr>
          <p:nvPr>
            <p:ph type="sldNum" sz="quarter" idx="5"/>
          </p:nvPr>
        </p:nvSpPr>
        <p:spPr/>
        <p:txBody>
          <a:bodyPr/>
          <a:lstStyle/>
          <a:p>
            <a:fld id="{D1B04AD2-B2A0-4E66-8625-73A083E506E9}" type="slidenum">
              <a:rPr lang="en-US" smtClean="0"/>
              <a:t>31</a:t>
            </a:fld>
            <a:endParaRPr lang="en-US"/>
          </a:p>
        </p:txBody>
      </p:sp>
    </p:spTree>
    <p:extLst>
      <p:ext uri="{BB962C8B-B14F-4D97-AF65-F5344CB8AC3E}">
        <p14:creationId xmlns:p14="http://schemas.microsoft.com/office/powerpoint/2010/main" val="2769316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86E723-4A26-4D05-ADF7-EEFEE76B488B}" type="slidenum">
              <a:rPr lang="en-US" smtClean="0"/>
              <a:t>32</a:t>
            </a:fld>
            <a:endParaRPr lang="en-US"/>
          </a:p>
        </p:txBody>
      </p:sp>
    </p:spTree>
    <p:extLst>
      <p:ext uri="{BB962C8B-B14F-4D97-AF65-F5344CB8AC3E}">
        <p14:creationId xmlns:p14="http://schemas.microsoft.com/office/powerpoint/2010/main" val="3488301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Causal Markov Condition relates statements about graph separation to conditional independences.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however, that different graphs can encode the same conditional independences.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hlinkClick r:id="" action="ppaction://noaction">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 action="ppaction://noaction">
                  <a:extLst>
                    <a:ext uri="{A12FA001-AC4F-418D-AE19-62706E023703}">
                      <ahyp:hlinkClr xmlns:ahyp="http://schemas.microsoft.com/office/drawing/2018/hyperlinkcolor" val="tx"/>
                    </a:ext>
                  </a:extLst>
                </a:hlinkClick>
              </a:rPr>
              <a:t>https://en.wikipedia.org/wiki/Causal_Markov_condition</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kern="1200" dirty="0">
                <a:solidFill>
                  <a:schemeClr val="tx1"/>
                </a:solidFill>
                <a:effectLst/>
                <a:latin typeface="+mn-lt"/>
                <a:ea typeface="+mn-ea"/>
                <a:cs typeface="+mn-cs"/>
              </a:rPr>
              <a:t>[Peters, Janzing &amp; Sch</a:t>
            </a:r>
            <a:r>
              <a:rPr lang="de-DE" sz="1200" b="1" kern="1200" dirty="0" err="1">
                <a:solidFill>
                  <a:schemeClr val="tx1"/>
                </a:solidFill>
                <a:effectLst/>
                <a:latin typeface="+mn-lt"/>
                <a:ea typeface="+mn-ea"/>
                <a:cs typeface="+mn-cs"/>
              </a:rPr>
              <a:t>ölkopf</a:t>
            </a:r>
            <a:r>
              <a:rPr lang="de-DE" sz="1200" b="1" kern="1200" dirty="0">
                <a:solidFill>
                  <a:schemeClr val="tx1"/>
                </a:solidFill>
                <a:effectLst/>
                <a:latin typeface="+mn-lt"/>
                <a:ea typeface="+mn-ea"/>
                <a:cs typeface="+mn-cs"/>
              </a:rPr>
              <a:t> 201</a:t>
            </a:r>
            <a:r>
              <a:rPr lang="en-US" sz="1200" b="1" kern="1200" dirty="0">
                <a:solidFill>
                  <a:schemeClr val="tx1"/>
                </a:solidFill>
                <a:effectLst/>
                <a:latin typeface="+mn-lt"/>
                <a:ea typeface="+mn-ea"/>
                <a:cs typeface="+mn-cs"/>
              </a:rPr>
              <a:t>7]</a:t>
            </a:r>
            <a:r>
              <a:rPr lang="en-US" sz="1200" kern="1200" dirty="0">
                <a:solidFill>
                  <a:schemeClr val="tx1"/>
                </a:solidFill>
                <a:effectLst/>
                <a:latin typeface="+mn-lt"/>
                <a:ea typeface="+mn-ea"/>
                <a:cs typeface="+mn-cs"/>
              </a:rPr>
              <a:t>  Peters, J., </a:t>
            </a:r>
            <a:r>
              <a:rPr lang="en-US" sz="1200" kern="1200" dirty="0" err="1">
                <a:solidFill>
                  <a:schemeClr val="tx1"/>
                </a:solidFill>
                <a:effectLst/>
                <a:latin typeface="+mn-lt"/>
                <a:ea typeface="+mn-ea"/>
                <a:cs typeface="+mn-cs"/>
              </a:rPr>
              <a:t>Janzing</a:t>
            </a:r>
            <a:r>
              <a:rPr lang="en-US" sz="1200" kern="1200" dirty="0">
                <a:solidFill>
                  <a:schemeClr val="tx1"/>
                </a:solidFill>
                <a:effectLst/>
                <a:latin typeface="+mn-lt"/>
                <a:ea typeface="+mn-ea"/>
                <a:cs typeface="+mn-cs"/>
              </a:rPr>
              <a:t>, D., &amp; </a:t>
            </a:r>
            <a:r>
              <a:rPr lang="en-US" sz="1200" kern="1200" dirty="0" err="1">
                <a:solidFill>
                  <a:schemeClr val="tx1"/>
                </a:solidFill>
                <a:effectLst/>
                <a:latin typeface="+mn-lt"/>
                <a:ea typeface="+mn-ea"/>
                <a:cs typeface="+mn-cs"/>
              </a:rPr>
              <a:t>Schölkopf</a:t>
            </a:r>
            <a:r>
              <a:rPr lang="en-US" sz="1200" kern="1200" dirty="0">
                <a:solidFill>
                  <a:schemeClr val="tx1"/>
                </a:solidFill>
                <a:effectLst/>
                <a:latin typeface="+mn-lt"/>
                <a:ea typeface="+mn-ea"/>
                <a:cs typeface="+mn-cs"/>
              </a:rPr>
              <a:t>, B. (2017). </a:t>
            </a:r>
            <a:r>
              <a:rPr lang="en-US" sz="1200" i="1" kern="1200" dirty="0">
                <a:solidFill>
                  <a:schemeClr val="tx1"/>
                </a:solidFill>
                <a:effectLst/>
                <a:latin typeface="+mn-lt"/>
                <a:ea typeface="+mn-ea"/>
                <a:cs typeface="+mn-cs"/>
              </a:rPr>
              <a:t>Elements of causal inference: foundations and learning algorithms</a:t>
            </a:r>
            <a:r>
              <a:rPr lang="en-US" sz="1200" kern="1200" dirty="0">
                <a:solidFill>
                  <a:schemeClr val="tx1"/>
                </a:solidFill>
                <a:effectLst/>
                <a:latin typeface="+mn-lt"/>
                <a:ea typeface="+mn-ea"/>
                <a:cs typeface="+mn-cs"/>
              </a:rPr>
              <a:t>. MIT press.</a:t>
            </a:r>
            <a:endParaRPr lang="en-US" sz="1200" dirty="0"/>
          </a:p>
          <a:p>
            <a:endParaRPr lang="en-US" dirty="0"/>
          </a:p>
          <a:p>
            <a:r>
              <a:rPr lang="en-US" dirty="0"/>
              <a:t>[Hausman &amp; Woodward 1999] Hausman, D. M., &amp; Woodward, J. (1999). Independence, invariance and the causal Markov condition. </a:t>
            </a:r>
            <a:r>
              <a:rPr lang="en-US" i="1" dirty="0"/>
              <a:t>The British journal for the philosophy of science</a:t>
            </a:r>
            <a:r>
              <a:rPr lang="en-US" dirty="0"/>
              <a:t>, </a:t>
            </a:r>
            <a:r>
              <a:rPr lang="en-US" i="1" dirty="0"/>
              <a:t>50</a:t>
            </a:r>
            <a:r>
              <a:rPr lang="en-US" dirty="0"/>
              <a:t>(4), 521-583.</a:t>
            </a:r>
          </a:p>
          <a:p>
            <a:endParaRPr lang="en-US" dirty="0"/>
          </a:p>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Spirtes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Glymour</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Scheines</a:t>
            </a:r>
            <a:r>
              <a:rPr lang="en-US" sz="1200" kern="1200" dirty="0">
                <a:solidFill>
                  <a:schemeClr val="tx1"/>
                </a:solidFill>
                <a:effectLst/>
                <a:latin typeface="+mn-lt"/>
                <a:ea typeface="+mn-ea"/>
                <a:cs typeface="+mn-cs"/>
              </a:rPr>
              <a:t> 1993] </a:t>
            </a:r>
            <a:r>
              <a:rPr lang="en-US" sz="1200" kern="1200" dirty="0" err="1">
                <a:solidFill>
                  <a:schemeClr val="tx1"/>
                </a:solidFill>
                <a:effectLst/>
                <a:latin typeface="+mn-lt"/>
                <a:ea typeface="+mn-ea"/>
                <a:cs typeface="+mn-cs"/>
              </a:rPr>
              <a:t>Spirtes</a:t>
            </a:r>
            <a:r>
              <a:rPr lang="en-US" sz="1200" kern="1200" dirty="0">
                <a:solidFill>
                  <a:schemeClr val="tx1"/>
                </a:solidFill>
                <a:effectLst/>
                <a:latin typeface="+mn-lt"/>
                <a:ea typeface="+mn-ea"/>
                <a:cs typeface="+mn-cs"/>
              </a:rPr>
              <a:t>, Peter, </a:t>
            </a:r>
            <a:r>
              <a:rPr lang="en-US" sz="1200" kern="1200" dirty="0" err="1">
                <a:solidFill>
                  <a:schemeClr val="tx1"/>
                </a:solidFill>
                <a:effectLst/>
                <a:latin typeface="+mn-lt"/>
                <a:ea typeface="+mn-ea"/>
                <a:cs typeface="+mn-cs"/>
              </a:rPr>
              <a:t>Glymour</a:t>
            </a:r>
            <a:r>
              <a:rPr lang="en-US" sz="1200" kern="1200" dirty="0">
                <a:solidFill>
                  <a:schemeClr val="tx1"/>
                </a:solidFill>
                <a:effectLst/>
                <a:latin typeface="+mn-lt"/>
                <a:ea typeface="+mn-ea"/>
                <a:cs typeface="+mn-cs"/>
              </a:rPr>
              <a:t>, Clark and </a:t>
            </a:r>
            <a:r>
              <a:rPr lang="en-US" sz="1200" kern="1200" dirty="0" err="1">
                <a:solidFill>
                  <a:schemeClr val="tx1"/>
                </a:solidFill>
                <a:effectLst/>
                <a:latin typeface="+mn-lt"/>
                <a:ea typeface="+mn-ea"/>
                <a:cs typeface="+mn-cs"/>
              </a:rPr>
              <a:t>Scheines</a:t>
            </a:r>
            <a:r>
              <a:rPr lang="en-US" sz="1200" kern="1200" dirty="0">
                <a:solidFill>
                  <a:schemeClr val="tx1"/>
                </a:solidFill>
                <a:effectLst/>
                <a:latin typeface="+mn-lt"/>
                <a:ea typeface="+mn-ea"/>
                <a:cs typeface="+mn-cs"/>
              </a:rPr>
              <a:t>, Richard [1993]:Causation, </a:t>
            </a:r>
            <a:r>
              <a:rPr lang="en-US" sz="1200" kern="1200" dirty="0" err="1">
                <a:solidFill>
                  <a:schemeClr val="tx1"/>
                </a:solidFill>
                <a:effectLst/>
                <a:latin typeface="+mn-lt"/>
                <a:ea typeface="+mn-ea"/>
                <a:cs typeface="+mn-cs"/>
              </a:rPr>
              <a:t>Prediction,and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Search,New</a:t>
            </a:r>
            <a:r>
              <a:rPr lang="en-US" sz="1200" kern="1200" dirty="0">
                <a:solidFill>
                  <a:schemeClr val="tx1"/>
                </a:solidFill>
                <a:effectLst/>
                <a:latin typeface="+mn-lt"/>
                <a:ea typeface="+mn-ea"/>
                <a:cs typeface="+mn-cs"/>
              </a:rPr>
              <a:t> York: Springer-Verlag.</a:t>
            </a:r>
            <a:endParaRPr lang="en-US" dirty="0"/>
          </a:p>
        </p:txBody>
      </p:sp>
      <p:sp>
        <p:nvSpPr>
          <p:cNvPr id="4" name="Slide Number Placeholder 3"/>
          <p:cNvSpPr>
            <a:spLocks noGrp="1"/>
          </p:cNvSpPr>
          <p:nvPr>
            <p:ph type="sldNum" sz="quarter" idx="5"/>
          </p:nvPr>
        </p:nvSpPr>
        <p:spPr/>
        <p:txBody>
          <a:bodyPr/>
          <a:lstStyle/>
          <a:p>
            <a:fld id="{D1B04AD2-B2A0-4E66-8625-73A083E506E9}" type="slidenum">
              <a:rPr lang="en-US" smtClean="0"/>
              <a:t>33</a:t>
            </a:fld>
            <a:endParaRPr lang="en-US"/>
          </a:p>
        </p:txBody>
      </p:sp>
    </p:spTree>
    <p:extLst>
      <p:ext uri="{BB962C8B-B14F-4D97-AF65-F5344CB8AC3E}">
        <p14:creationId xmlns:p14="http://schemas.microsoft.com/office/powerpoint/2010/main" val="33784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Causal Markov Condition relates statements about graph separation to conditional independences.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however, that different graphs can encode the same conditional independences.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hlinkClick r:id="" action="ppaction://noaction">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 action="ppaction://noaction">
                  <a:extLst>
                    <a:ext uri="{A12FA001-AC4F-418D-AE19-62706E023703}">
                      <ahyp:hlinkClr xmlns:ahyp="http://schemas.microsoft.com/office/drawing/2018/hyperlinkcolor" val="tx"/>
                    </a:ext>
                  </a:extLst>
                </a:hlinkClick>
              </a:rPr>
              <a:t>https://en.wikipedia.org/wiki/Causal_Markov_condition</a:t>
            </a:r>
            <a:endParaRPr lang="en-US" sz="1200" dirty="0"/>
          </a:p>
          <a:p>
            <a:endParaRPr lang="en-US" dirty="0"/>
          </a:p>
          <a:p>
            <a:r>
              <a:rPr lang="en-US" dirty="0"/>
              <a:t>[Hausman &amp; Woodward 1999] Hausman, D. M., &amp; Woodward, J. (1999). Independence, invariance and the causal Markov condition. </a:t>
            </a:r>
            <a:r>
              <a:rPr lang="en-US" i="1" dirty="0"/>
              <a:t>The British journal for the philosophy of science</a:t>
            </a:r>
            <a:r>
              <a:rPr lang="en-US" dirty="0"/>
              <a:t>, </a:t>
            </a:r>
            <a:r>
              <a:rPr lang="en-US" i="1" dirty="0"/>
              <a:t>50</a:t>
            </a:r>
            <a:r>
              <a:rPr lang="en-US" dirty="0"/>
              <a:t>(4), 521-583.</a:t>
            </a:r>
          </a:p>
        </p:txBody>
      </p:sp>
      <p:sp>
        <p:nvSpPr>
          <p:cNvPr id="4" name="Slide Number Placeholder 3"/>
          <p:cNvSpPr>
            <a:spLocks noGrp="1"/>
          </p:cNvSpPr>
          <p:nvPr>
            <p:ph type="sldNum" sz="quarter" idx="5"/>
          </p:nvPr>
        </p:nvSpPr>
        <p:spPr/>
        <p:txBody>
          <a:bodyPr/>
          <a:lstStyle/>
          <a:p>
            <a:fld id="{D1B04AD2-B2A0-4E66-8625-73A083E506E9}" type="slidenum">
              <a:rPr lang="en-US" smtClean="0"/>
              <a:t>34</a:t>
            </a:fld>
            <a:endParaRPr lang="en-US"/>
          </a:p>
        </p:txBody>
      </p:sp>
    </p:spTree>
    <p:extLst>
      <p:ext uri="{BB962C8B-B14F-4D97-AF65-F5344CB8AC3E}">
        <p14:creationId xmlns:p14="http://schemas.microsoft.com/office/powerpoint/2010/main" val="2379743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Causal Markov Condition relates statements about graph separation to conditional independences.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however, that different graphs can encode the same conditional independences.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hlinkClick r:id="" action="ppaction://noaction">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 action="ppaction://noaction">
                  <a:extLst>
                    <a:ext uri="{A12FA001-AC4F-418D-AE19-62706E023703}">
                      <ahyp:hlinkClr xmlns:ahyp="http://schemas.microsoft.com/office/drawing/2018/hyperlinkcolor" val="tx"/>
                    </a:ext>
                  </a:extLst>
                </a:hlinkClick>
              </a:rPr>
              <a:t>https://en.wikipedia.org/wiki/Causal_Markov_</a:t>
            </a:r>
            <a:r>
              <a:rPr lang="en-US" sz="1200" dirty="0">
                <a:hlinkClick r:id="rId3">
                  <a:extLst>
                    <a:ext uri="{A12FA001-AC4F-418D-AE19-62706E023703}">
                      <ahyp:hlinkClr xmlns:ahyp="http://schemas.microsoft.com/office/drawing/2018/hyperlinkcolor" val="tx"/>
                    </a:ext>
                  </a:extLst>
                </a:hlinkClick>
              </a:rPr>
              <a:t>condition</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kern="1200" dirty="0">
                <a:solidFill>
                  <a:schemeClr val="tx1"/>
                </a:solidFill>
                <a:effectLst/>
                <a:latin typeface="+mn-lt"/>
                <a:ea typeface="+mn-ea"/>
                <a:cs typeface="+mn-cs"/>
              </a:rPr>
              <a:t>[Peters, Janzing &amp; Sch</a:t>
            </a:r>
            <a:r>
              <a:rPr lang="de-DE" sz="1200" b="1" kern="1200" dirty="0" err="1">
                <a:solidFill>
                  <a:schemeClr val="tx1"/>
                </a:solidFill>
                <a:effectLst/>
                <a:latin typeface="+mn-lt"/>
                <a:ea typeface="+mn-ea"/>
                <a:cs typeface="+mn-cs"/>
              </a:rPr>
              <a:t>ölkopf</a:t>
            </a:r>
            <a:r>
              <a:rPr lang="de-DE" sz="1200" b="1" kern="1200" dirty="0">
                <a:solidFill>
                  <a:schemeClr val="tx1"/>
                </a:solidFill>
                <a:effectLst/>
                <a:latin typeface="+mn-lt"/>
                <a:ea typeface="+mn-ea"/>
                <a:cs typeface="+mn-cs"/>
              </a:rPr>
              <a:t> 201</a:t>
            </a:r>
            <a:r>
              <a:rPr lang="en-US" sz="1200" b="1" kern="1200" dirty="0">
                <a:solidFill>
                  <a:schemeClr val="tx1"/>
                </a:solidFill>
                <a:effectLst/>
                <a:latin typeface="+mn-lt"/>
                <a:ea typeface="+mn-ea"/>
                <a:cs typeface="+mn-cs"/>
              </a:rPr>
              <a:t>7]</a:t>
            </a:r>
            <a:r>
              <a:rPr lang="en-US" sz="1200" kern="1200" dirty="0">
                <a:solidFill>
                  <a:schemeClr val="tx1"/>
                </a:solidFill>
                <a:effectLst/>
                <a:latin typeface="+mn-lt"/>
                <a:ea typeface="+mn-ea"/>
                <a:cs typeface="+mn-cs"/>
              </a:rPr>
              <a:t>  Peters, J., </a:t>
            </a:r>
            <a:r>
              <a:rPr lang="en-US" sz="1200" kern="1200" dirty="0" err="1">
                <a:solidFill>
                  <a:schemeClr val="tx1"/>
                </a:solidFill>
                <a:effectLst/>
                <a:latin typeface="+mn-lt"/>
                <a:ea typeface="+mn-ea"/>
                <a:cs typeface="+mn-cs"/>
              </a:rPr>
              <a:t>Janzing</a:t>
            </a:r>
            <a:r>
              <a:rPr lang="en-US" sz="1200" kern="1200" dirty="0">
                <a:solidFill>
                  <a:schemeClr val="tx1"/>
                </a:solidFill>
                <a:effectLst/>
                <a:latin typeface="+mn-lt"/>
                <a:ea typeface="+mn-ea"/>
                <a:cs typeface="+mn-cs"/>
              </a:rPr>
              <a:t>, D., &amp; </a:t>
            </a:r>
            <a:r>
              <a:rPr lang="en-US" sz="1200" kern="1200" dirty="0" err="1">
                <a:solidFill>
                  <a:schemeClr val="tx1"/>
                </a:solidFill>
                <a:effectLst/>
                <a:latin typeface="+mn-lt"/>
                <a:ea typeface="+mn-ea"/>
                <a:cs typeface="+mn-cs"/>
              </a:rPr>
              <a:t>Schölkopf</a:t>
            </a:r>
            <a:r>
              <a:rPr lang="en-US" sz="1200" kern="1200" dirty="0">
                <a:solidFill>
                  <a:schemeClr val="tx1"/>
                </a:solidFill>
                <a:effectLst/>
                <a:latin typeface="+mn-lt"/>
                <a:ea typeface="+mn-ea"/>
                <a:cs typeface="+mn-cs"/>
              </a:rPr>
              <a:t>, B. (2017). </a:t>
            </a:r>
            <a:r>
              <a:rPr lang="en-US" sz="1200" i="1" kern="1200" dirty="0">
                <a:solidFill>
                  <a:schemeClr val="tx1"/>
                </a:solidFill>
                <a:effectLst/>
                <a:latin typeface="+mn-lt"/>
                <a:ea typeface="+mn-ea"/>
                <a:cs typeface="+mn-cs"/>
              </a:rPr>
              <a:t>Elements of causal inference: foundations and learning algorithms</a:t>
            </a:r>
            <a:r>
              <a:rPr lang="en-US" sz="1200" kern="1200" dirty="0">
                <a:solidFill>
                  <a:schemeClr val="tx1"/>
                </a:solidFill>
                <a:effectLst/>
                <a:latin typeface="+mn-lt"/>
                <a:ea typeface="+mn-ea"/>
                <a:cs typeface="+mn-cs"/>
              </a:rPr>
              <a:t>. MIT press.</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a:p>
            <a:r>
              <a:rPr lang="en-US" dirty="0"/>
              <a:t>[Hausman &amp; Woodward 1999] Hausman, D. M., &amp; Woodward, J. (1999). Independence, invariance and the causal Markov condition. </a:t>
            </a:r>
            <a:r>
              <a:rPr lang="en-US" i="1" dirty="0"/>
              <a:t>The British journal for the philosophy of science</a:t>
            </a:r>
            <a:r>
              <a:rPr lang="en-US" dirty="0"/>
              <a:t>, </a:t>
            </a:r>
            <a:r>
              <a:rPr lang="en-US" i="1" dirty="0"/>
              <a:t>50</a:t>
            </a:r>
            <a:r>
              <a:rPr lang="en-US" dirty="0"/>
              <a:t>(4), 521-583.</a:t>
            </a:r>
          </a:p>
        </p:txBody>
      </p:sp>
      <p:sp>
        <p:nvSpPr>
          <p:cNvPr id="4" name="Slide Number Placeholder 3"/>
          <p:cNvSpPr>
            <a:spLocks noGrp="1"/>
          </p:cNvSpPr>
          <p:nvPr>
            <p:ph type="sldNum" sz="quarter" idx="5"/>
          </p:nvPr>
        </p:nvSpPr>
        <p:spPr/>
        <p:txBody>
          <a:bodyPr/>
          <a:lstStyle/>
          <a:p>
            <a:fld id="{D1B04AD2-B2A0-4E66-8625-73A083E506E9}" type="slidenum">
              <a:rPr lang="en-US" smtClean="0"/>
              <a:t>35</a:t>
            </a:fld>
            <a:endParaRPr lang="en-US"/>
          </a:p>
        </p:txBody>
      </p:sp>
    </p:spTree>
    <p:extLst>
      <p:ext uri="{BB962C8B-B14F-4D97-AF65-F5344CB8AC3E}">
        <p14:creationId xmlns:p14="http://schemas.microsoft.com/office/powerpoint/2010/main" val="1730411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B04AD2-B2A0-4E66-8625-73A083E506E9}" type="slidenum">
              <a:rPr lang="en-US" smtClean="0"/>
              <a:t>36</a:t>
            </a:fld>
            <a:endParaRPr lang="en-US"/>
          </a:p>
        </p:txBody>
      </p:sp>
    </p:spTree>
    <p:extLst>
      <p:ext uri="{BB962C8B-B14F-4D97-AF65-F5344CB8AC3E}">
        <p14:creationId xmlns:p14="http://schemas.microsoft.com/office/powerpoint/2010/main" val="3480154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86E723-4A26-4D05-ADF7-EEFEE76B488B}" type="slidenum">
              <a:rPr lang="en-US" smtClean="0"/>
              <a:t>38</a:t>
            </a:fld>
            <a:endParaRPr lang="en-US"/>
          </a:p>
        </p:txBody>
      </p:sp>
    </p:spTree>
    <p:extLst>
      <p:ext uri="{BB962C8B-B14F-4D97-AF65-F5344CB8AC3E}">
        <p14:creationId xmlns:p14="http://schemas.microsoft.com/office/powerpoint/2010/main" val="2838032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86E723-4A26-4D05-ADF7-EEFEE76B488B}" type="slidenum">
              <a:rPr lang="en-US" smtClean="0"/>
              <a:t>39</a:t>
            </a:fld>
            <a:endParaRPr lang="en-US"/>
          </a:p>
        </p:txBody>
      </p:sp>
    </p:spTree>
    <p:extLst>
      <p:ext uri="{BB962C8B-B14F-4D97-AF65-F5344CB8AC3E}">
        <p14:creationId xmlns:p14="http://schemas.microsoft.com/office/powerpoint/2010/main" val="3288722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https://www.quora.com/What-is-Yoshua-Bengios-new-Consciousness-Prior-paper-about</a:t>
            </a:r>
          </a:p>
        </p:txBody>
      </p:sp>
      <p:sp>
        <p:nvSpPr>
          <p:cNvPr id="4" name="Slide Number Placeholder 3"/>
          <p:cNvSpPr>
            <a:spLocks noGrp="1"/>
          </p:cNvSpPr>
          <p:nvPr>
            <p:ph type="sldNum" sz="quarter" idx="5"/>
          </p:nvPr>
        </p:nvSpPr>
        <p:spPr/>
        <p:txBody>
          <a:bodyPr/>
          <a:lstStyle/>
          <a:p>
            <a:fld id="{9271DED1-4C91-4561-A99B-E6676363E223}" type="slidenum">
              <a:rPr lang="en-US" smtClean="0"/>
              <a:t>40</a:t>
            </a:fld>
            <a:endParaRPr lang="en-US"/>
          </a:p>
        </p:txBody>
      </p:sp>
    </p:spTree>
    <p:extLst>
      <p:ext uri="{BB962C8B-B14F-4D97-AF65-F5344CB8AC3E}">
        <p14:creationId xmlns:p14="http://schemas.microsoft.com/office/powerpoint/2010/main" val="327311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Another good example is the length of comments on Reddit.</a:t>
            </a:r>
          </a:p>
          <a:p>
            <a:endParaRPr lang="pt-BR" dirty="0"/>
          </a:p>
          <a:p>
            <a:r>
              <a:rPr lang="en-US" sz="1200" b="0" i="0" kern="1200" dirty="0">
                <a:solidFill>
                  <a:schemeClr val="tx1"/>
                </a:solidFill>
                <a:effectLst/>
                <a:latin typeface="+mn-lt"/>
                <a:ea typeface="+mn-ea"/>
                <a:cs typeface="+mn-cs"/>
              </a:rPr>
              <a:t>Barbosa, S., </a:t>
            </a:r>
            <a:r>
              <a:rPr lang="en-US" sz="1200" b="0" i="0" kern="1200" dirty="0" err="1">
                <a:solidFill>
                  <a:schemeClr val="tx1"/>
                </a:solidFill>
                <a:effectLst/>
                <a:latin typeface="+mn-lt"/>
                <a:ea typeface="+mn-ea"/>
                <a:cs typeface="+mn-cs"/>
              </a:rPr>
              <a:t>Cosley</a:t>
            </a:r>
            <a:r>
              <a:rPr lang="en-US" sz="1200" b="0" i="0" kern="1200" dirty="0">
                <a:solidFill>
                  <a:schemeClr val="tx1"/>
                </a:solidFill>
                <a:effectLst/>
                <a:latin typeface="+mn-lt"/>
                <a:ea typeface="+mn-ea"/>
                <a:cs typeface="+mn-cs"/>
              </a:rPr>
              <a:t>, D., Sharma, A., &amp; Cesar Jr, R. M. (2016, April). Averaging gone wrong: Using time-aware analyses to better understand behavior. In </a:t>
            </a:r>
            <a:r>
              <a:rPr lang="en-US" sz="1200" b="0" i="1" kern="1200" dirty="0">
                <a:solidFill>
                  <a:schemeClr val="tx1"/>
                </a:solidFill>
                <a:effectLst/>
                <a:latin typeface="+mn-lt"/>
                <a:ea typeface="+mn-ea"/>
                <a:cs typeface="+mn-cs"/>
              </a:rPr>
              <a:t>Proceedings of the 25th International Conference on World Wide Web</a:t>
            </a:r>
            <a:r>
              <a:rPr lang="en-US" sz="1200" b="0" i="0" kern="1200" dirty="0">
                <a:solidFill>
                  <a:schemeClr val="tx1"/>
                </a:solidFill>
                <a:effectLst/>
                <a:latin typeface="+mn-lt"/>
                <a:ea typeface="+mn-ea"/>
                <a:cs typeface="+mn-cs"/>
              </a:rPr>
              <a:t> (pp. 829-841). International World Wide Web Conferences Steering Committee.</a:t>
            </a:r>
            <a:endParaRPr lang="en-US" dirty="0"/>
          </a:p>
        </p:txBody>
      </p:sp>
      <p:sp>
        <p:nvSpPr>
          <p:cNvPr id="4" name="Slide Number Placeholder 3"/>
          <p:cNvSpPr>
            <a:spLocks noGrp="1"/>
          </p:cNvSpPr>
          <p:nvPr>
            <p:ph type="sldNum" sz="quarter" idx="5"/>
          </p:nvPr>
        </p:nvSpPr>
        <p:spPr/>
        <p:txBody>
          <a:bodyPr/>
          <a:lstStyle/>
          <a:p>
            <a:fld id="{6186E723-4A26-4D05-ADF7-EEFEE76B488B}" type="slidenum">
              <a:rPr lang="en-US" smtClean="0"/>
              <a:t>4</a:t>
            </a:fld>
            <a:endParaRPr lang="en-US"/>
          </a:p>
        </p:txBody>
      </p:sp>
    </p:spTree>
    <p:extLst>
      <p:ext uri="{BB962C8B-B14F-4D97-AF65-F5344CB8AC3E}">
        <p14:creationId xmlns:p14="http://schemas.microsoft.com/office/powerpoint/2010/main" val="2505162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Schölkopf</a:t>
            </a:r>
            <a:r>
              <a:rPr lang="en-US" dirty="0"/>
              <a:t>, B, et al. (2012). On causal and </a:t>
            </a:r>
            <a:r>
              <a:rPr lang="en-US" dirty="0" err="1"/>
              <a:t>anticausal</a:t>
            </a:r>
            <a:r>
              <a:rPr lang="en-US" dirty="0"/>
              <a:t> learning. </a:t>
            </a:r>
            <a:r>
              <a:rPr lang="en-US" i="1" dirty="0" err="1"/>
              <a:t>arXiv</a:t>
            </a:r>
            <a:r>
              <a:rPr lang="en-US" i="1" dirty="0"/>
              <a:t> preprint arXiv:1206.6471</a:t>
            </a:r>
            <a:endParaRPr lang="en-US" dirty="0"/>
          </a:p>
          <a:p>
            <a:r>
              <a:rPr lang="en-US" dirty="0" err="1"/>
              <a:t>Schölkopf</a:t>
            </a:r>
            <a:r>
              <a:rPr lang="en-US" dirty="0"/>
              <a:t>, B. (2019). Causality for machine learning. </a:t>
            </a:r>
            <a:r>
              <a:rPr lang="en-US" i="1" dirty="0" err="1"/>
              <a:t>arXiv</a:t>
            </a:r>
            <a:r>
              <a:rPr lang="en-US" i="1" dirty="0"/>
              <a:t> preprint arXiv:1911.10500</a:t>
            </a:r>
            <a:r>
              <a:rPr lang="en-US" dirty="0"/>
              <a:t>.</a:t>
            </a:r>
          </a:p>
          <a:p>
            <a:r>
              <a:rPr lang="en-US" sz="1800" b="0" i="0" u="none" strike="noStrike" baseline="0" dirty="0" err="1">
                <a:latin typeface="NimbusRomNo9L-Medi"/>
              </a:rPr>
              <a:t>Parascandolo</a:t>
            </a:r>
            <a:r>
              <a:rPr lang="en-US" sz="1800" b="0" i="0" u="none" strike="noStrike" baseline="0" dirty="0">
                <a:latin typeface="NimbusRomNo9L-Medi"/>
              </a:rPr>
              <a:t>, G., et al., (2018) Learning Independent Causal Mechanisms, PMLR 80.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Learning theory supports generalization only within same distribution</a:t>
            </a:r>
          </a:p>
          <a:p>
            <a:endParaRPr lang="en-US" dirty="0"/>
          </a:p>
          <a:p>
            <a:endParaRPr lang="en-US" dirty="0"/>
          </a:p>
          <a:p>
            <a:r>
              <a:rPr lang="en-US" dirty="0"/>
              <a:t>localized change assumption – </a:t>
            </a:r>
            <a:r>
              <a:rPr lang="en-US" dirty="0" err="1"/>
              <a:t>Scholkopf</a:t>
            </a:r>
            <a:r>
              <a:rPr lang="en-US" dirty="0"/>
              <a:t> 2012</a:t>
            </a:r>
          </a:p>
          <a:p>
            <a:r>
              <a:rPr lang="en-US" sz="1800" dirty="0">
                <a:latin typeface="Segoe UI" panose="020B0502040204020203" pitchFamily="34" charset="0"/>
              </a:rPr>
              <a:t>On causal and </a:t>
            </a:r>
            <a:r>
              <a:rPr lang="en-US" sz="1800" dirty="0" err="1">
                <a:latin typeface="Segoe UI" panose="020B0502040204020203" pitchFamily="34" charset="0"/>
              </a:rPr>
              <a:t>anticausal</a:t>
            </a:r>
            <a:r>
              <a:rPr lang="en-US" sz="1800" dirty="0">
                <a:latin typeface="Segoe UI" panose="020B0502040204020203" pitchFamily="34" charset="0"/>
              </a:rPr>
              <a:t> learning</a:t>
            </a:r>
            <a:endParaRPr lang="en-US" dirty="0"/>
          </a:p>
          <a:p>
            <a:endParaRPr lang="en-US" dirty="0"/>
          </a:p>
          <a:p>
            <a:r>
              <a:rPr lang="en-US" dirty="0"/>
              <a:t>Meta-Learning</a:t>
            </a:r>
          </a:p>
          <a:p>
            <a:r>
              <a:rPr lang="en-US" dirty="0"/>
              <a:t>Right decomposition of knowledge</a:t>
            </a:r>
          </a:p>
          <a:p>
            <a:r>
              <a:rPr lang="en-US" dirty="0"/>
              <a:t>Meta-</a:t>
            </a:r>
            <a:r>
              <a:rPr lang="en-US" dirty="0" err="1"/>
              <a:t>randsfer</a:t>
            </a:r>
            <a:r>
              <a:rPr lang="en-US" dirty="0"/>
              <a:t> Object for learning to disentangle Causal Mechanisms</a:t>
            </a:r>
          </a:p>
          <a:p>
            <a:endParaRPr lang="en-US" dirty="0"/>
          </a:p>
          <a:p>
            <a:r>
              <a:rPr lang="en-US" dirty="0"/>
              <a:t>Right way to factorize the join-distribution</a:t>
            </a:r>
          </a:p>
          <a:p>
            <a:endParaRPr lang="en-US" dirty="0"/>
          </a:p>
          <a:p>
            <a:r>
              <a:rPr lang="en-US" dirty="0"/>
              <a:t>How to get out of distribution (OOD) transfer/generalization?</a:t>
            </a:r>
          </a:p>
          <a:p>
            <a:r>
              <a:rPr lang="en-US" dirty="0"/>
              <a:t>Good representations of variables, mechanisms and localized changed hypothesis</a:t>
            </a:r>
          </a:p>
          <a:p>
            <a:endParaRPr lang="en-US" dirty="0"/>
          </a:p>
          <a:p>
            <a:r>
              <a:rPr lang="en-US" dirty="0"/>
              <a:t>OOD generalization as training objective</a:t>
            </a:r>
          </a:p>
          <a:p>
            <a:r>
              <a:rPr lang="en-US" dirty="0"/>
              <a:t>This depends on good decomposition and knowledge representation</a:t>
            </a:r>
          </a:p>
          <a:p>
            <a:r>
              <a:rPr lang="en-US" dirty="0"/>
              <a:t>Good OOD performance is a good training signal for factorizing </a:t>
            </a:r>
            <a:r>
              <a:rPr lang="en-US" dirty="0" err="1"/>
              <a:t>knolwedge</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41</a:t>
            </a:fld>
            <a:endParaRPr lang="en-US"/>
          </a:p>
        </p:txBody>
      </p:sp>
    </p:spTree>
    <p:extLst>
      <p:ext uri="{BB962C8B-B14F-4D97-AF65-F5344CB8AC3E}">
        <p14:creationId xmlns:p14="http://schemas.microsoft.com/office/powerpoint/2010/main" val="4004374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42</a:t>
            </a:fld>
            <a:endParaRPr lang="en-US"/>
          </a:p>
        </p:txBody>
      </p:sp>
    </p:spTree>
    <p:extLst>
      <p:ext uri="{BB962C8B-B14F-4D97-AF65-F5344CB8AC3E}">
        <p14:creationId xmlns:p14="http://schemas.microsoft.com/office/powerpoint/2010/main" val="94600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err="1">
                <a:latin typeface="NimbusRomNo9L-Medi"/>
              </a:rPr>
              <a:t>Goudet</a:t>
            </a:r>
            <a:r>
              <a:rPr lang="en-US" sz="1800" b="0" i="0" u="none" strike="noStrike" baseline="0" dirty="0">
                <a:latin typeface="NimbusRomNo9L-Medi"/>
              </a:rPr>
              <a:t>, et al., 2017, Causal Generative Neural Networks</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43</a:t>
            </a:fld>
            <a:endParaRPr lang="en-US"/>
          </a:p>
        </p:txBody>
      </p:sp>
    </p:spTree>
    <p:extLst>
      <p:ext uri="{BB962C8B-B14F-4D97-AF65-F5344CB8AC3E}">
        <p14:creationId xmlns:p14="http://schemas.microsoft.com/office/powerpoint/2010/main" val="14122455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[Wang &amp; Tax 2016] Wang, Feng, and David MJ Tax. "Survey on the attention based RNN model and its applications in computer vision." </a:t>
            </a:r>
            <a:r>
              <a:rPr lang="en-US" i="1" dirty="0" err="1"/>
              <a:t>arXiv</a:t>
            </a:r>
            <a:r>
              <a:rPr lang="en-US" i="1" dirty="0"/>
              <a:t> preprint arXiv:1601.06823</a:t>
            </a:r>
            <a:r>
              <a:rPr lang="en-US" dirty="0"/>
              <a:t> (2016).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[Luong et al. 2015] Luong, Minh-Thang, </a:t>
            </a:r>
            <a:r>
              <a:rPr lang="en-US" dirty="0" err="1"/>
              <a:t>Hieu</a:t>
            </a:r>
            <a:r>
              <a:rPr lang="en-US" dirty="0"/>
              <a:t> Pham, and Christopher D. Manning. "Effective approaches to attention-based neural machine translation." </a:t>
            </a:r>
            <a:r>
              <a:rPr lang="en-US" i="1" dirty="0" err="1"/>
              <a:t>arXiv</a:t>
            </a:r>
            <a:r>
              <a:rPr lang="en-US" i="1" dirty="0"/>
              <a:t> preprint arXiv:1508.04025</a:t>
            </a:r>
            <a:r>
              <a:rPr lang="en-US" dirty="0"/>
              <a:t>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[Vaswani et al. 2017] Vaswani, A., </a:t>
            </a:r>
            <a:r>
              <a:rPr lang="en-US" dirty="0" err="1"/>
              <a:t>Shazeer</a:t>
            </a:r>
            <a:r>
              <a:rPr lang="en-US" dirty="0"/>
              <a:t>, N., Parmar, N., </a:t>
            </a:r>
            <a:r>
              <a:rPr lang="en-US" dirty="0" err="1"/>
              <a:t>Uszkoreit</a:t>
            </a:r>
            <a:r>
              <a:rPr lang="en-US" dirty="0"/>
              <a:t>, J., Jones, L., Gomez, A. N., ... &amp; </a:t>
            </a:r>
            <a:r>
              <a:rPr lang="en-US" dirty="0" err="1"/>
              <a:t>Polosukhin</a:t>
            </a:r>
            <a:r>
              <a:rPr lang="en-US" dirty="0"/>
              <a:t>, I. (2017). Attention is all you need. </a:t>
            </a:r>
            <a:r>
              <a:rPr lang="en-US" i="1" dirty="0"/>
              <a:t>Advances in neural information processing systems</a:t>
            </a:r>
            <a:r>
              <a:rPr lang="en-US" dirty="0"/>
              <a:t>, </a:t>
            </a:r>
            <a:r>
              <a:rPr lang="en-US" i="1" dirty="0"/>
              <a:t>30</a:t>
            </a:r>
            <a:r>
              <a:rPr lang="en-US" dirty="0"/>
              <a:t>, 5998-6008.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err="1"/>
              <a:t>Bahdanau</a:t>
            </a:r>
            <a:r>
              <a:rPr lang="en-US" dirty="0"/>
              <a:t>, </a:t>
            </a:r>
            <a:r>
              <a:rPr lang="en-US" dirty="0" err="1"/>
              <a:t>Dzmitry</a:t>
            </a:r>
            <a:r>
              <a:rPr lang="en-US" dirty="0"/>
              <a:t>, </a:t>
            </a:r>
            <a:r>
              <a:rPr lang="en-US" dirty="0" err="1"/>
              <a:t>Kyunghyun</a:t>
            </a:r>
            <a:r>
              <a:rPr lang="en-US" dirty="0"/>
              <a:t> Cho, and </a:t>
            </a:r>
            <a:r>
              <a:rPr lang="en-US" dirty="0" err="1"/>
              <a:t>Yoshua</a:t>
            </a:r>
            <a:r>
              <a:rPr lang="en-US" dirty="0"/>
              <a:t> </a:t>
            </a:r>
            <a:r>
              <a:rPr lang="en-US" dirty="0" err="1"/>
              <a:t>Bengio</a:t>
            </a:r>
            <a:r>
              <a:rPr lang="en-US" dirty="0"/>
              <a:t>. "Neural machine translation by jointly learning to align and translate." </a:t>
            </a:r>
            <a:r>
              <a:rPr lang="en-US" i="1" dirty="0" err="1"/>
              <a:t>arXiv</a:t>
            </a:r>
            <a:r>
              <a:rPr lang="en-US" i="1" dirty="0"/>
              <a:t> preprint arXiv:1409.0473</a:t>
            </a:r>
            <a:r>
              <a:rPr lang="en-US" dirty="0"/>
              <a:t> (2014).</a:t>
            </a:r>
          </a:p>
          <a:p>
            <a:r>
              <a:rPr lang="en-US" dirty="0"/>
              <a:t>Xu, Kelvin, et al. "Show, attend and tell: Neural image caption generation with visual attention." </a:t>
            </a:r>
            <a:r>
              <a:rPr lang="en-US" i="1" dirty="0"/>
              <a:t>International conference on machine learning</a:t>
            </a:r>
            <a:r>
              <a:rPr lang="en-US" dirty="0"/>
              <a:t>.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The research described in the paper </a:t>
            </a:r>
            <a:r>
              <a:rPr lang="en-US" dirty="0">
                <a:hlinkClick r:id="rId3"/>
              </a:rPr>
              <a:t>Graph Convolutional Network (GCN)</a:t>
            </a:r>
            <a:r>
              <a:rPr lang="en-US" dirty="0"/>
              <a:t>, indicates that combining local graph structure and node-level features produces good performance on node classification tasks. However, the way GCN aggregates is structure-dependent, which can hurt its generalizability.</a:t>
            </a:r>
          </a:p>
          <a:p>
            <a:endParaRPr lang="en-US" dirty="0"/>
          </a:p>
          <a:p>
            <a:r>
              <a:rPr lang="en-US" dirty="0"/>
              <a:t>One workaround is to simply average over all neighbor node features as described in the research paper </a:t>
            </a:r>
            <a:r>
              <a:rPr lang="en-US" dirty="0" err="1">
                <a:hlinkClick r:id="rId4"/>
              </a:rPr>
              <a:t>GraphSAGE</a:t>
            </a:r>
            <a:r>
              <a:rPr lang="en-US" dirty="0"/>
              <a:t>. However, </a:t>
            </a:r>
            <a:r>
              <a:rPr lang="en-US" dirty="0">
                <a:hlinkClick r:id="rId5"/>
              </a:rPr>
              <a:t>Graph Attention Network</a:t>
            </a:r>
            <a:r>
              <a:rPr lang="en-US" dirty="0"/>
              <a:t> proposes a different type of aggregation. GAN uses weighting neighbor features with feature dependent and structure-free normalization, in the style of attention.</a:t>
            </a:r>
          </a:p>
        </p:txBody>
      </p:sp>
      <p:sp>
        <p:nvSpPr>
          <p:cNvPr id="4" name="Slide Number Placeholder 3"/>
          <p:cNvSpPr>
            <a:spLocks noGrp="1"/>
          </p:cNvSpPr>
          <p:nvPr>
            <p:ph type="sldNum" sz="quarter" idx="5"/>
          </p:nvPr>
        </p:nvSpPr>
        <p:spPr/>
        <p:txBody>
          <a:bodyPr/>
          <a:lstStyle/>
          <a:p>
            <a:fld id="{9271DED1-4C91-4561-A99B-E6676363E223}" type="slidenum">
              <a:rPr lang="en-US" smtClean="0"/>
              <a:t>45</a:t>
            </a:fld>
            <a:endParaRPr lang="en-US"/>
          </a:p>
        </p:txBody>
      </p:sp>
    </p:spTree>
    <p:extLst>
      <p:ext uri="{BB962C8B-B14F-4D97-AF65-F5344CB8AC3E}">
        <p14:creationId xmlns:p14="http://schemas.microsoft.com/office/powerpoint/2010/main" val="2807577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86E723-4A26-4D05-ADF7-EEFEE76B488B}" type="slidenum">
              <a:rPr lang="en-US" smtClean="0"/>
              <a:t>5</a:t>
            </a:fld>
            <a:endParaRPr lang="en-US"/>
          </a:p>
        </p:txBody>
      </p:sp>
    </p:spTree>
    <p:extLst>
      <p:ext uri="{BB962C8B-B14F-4D97-AF65-F5344CB8AC3E}">
        <p14:creationId xmlns:p14="http://schemas.microsoft.com/office/powerpoint/2010/main" val="2396606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Latex code for the independence symbol - https://tex.stackexchange.com/questions/218631/symbol-for-not-conditionally-independent</a:t>
            </a:r>
          </a:p>
        </p:txBody>
      </p:sp>
      <p:sp>
        <p:nvSpPr>
          <p:cNvPr id="4" name="Slide Number Placeholder 3"/>
          <p:cNvSpPr>
            <a:spLocks noGrp="1"/>
          </p:cNvSpPr>
          <p:nvPr>
            <p:ph type="sldNum" sz="quarter" idx="5"/>
          </p:nvPr>
        </p:nvSpPr>
        <p:spPr/>
        <p:txBody>
          <a:bodyPr/>
          <a:lstStyle/>
          <a:p>
            <a:fld id="{D1B04AD2-B2A0-4E66-8625-73A083E506E9}" type="slidenum">
              <a:rPr lang="en-US" smtClean="0"/>
              <a:t>6</a:t>
            </a:fld>
            <a:endParaRPr lang="en-US"/>
          </a:p>
        </p:txBody>
      </p:sp>
    </p:spTree>
    <p:extLst>
      <p:ext uri="{BB962C8B-B14F-4D97-AF65-F5344CB8AC3E}">
        <p14:creationId xmlns:p14="http://schemas.microsoft.com/office/powerpoint/2010/main" val="616856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exponential in the number of parents, but we do not expect too many parents. The reason being that we do not expect that everything is conditional on everything.</a:t>
            </a:r>
          </a:p>
        </p:txBody>
      </p:sp>
      <p:sp>
        <p:nvSpPr>
          <p:cNvPr id="4" name="Slide Number Placeholder 3"/>
          <p:cNvSpPr>
            <a:spLocks noGrp="1"/>
          </p:cNvSpPr>
          <p:nvPr>
            <p:ph type="sldNum" sz="quarter" idx="5"/>
          </p:nvPr>
        </p:nvSpPr>
        <p:spPr/>
        <p:txBody>
          <a:bodyPr/>
          <a:lstStyle/>
          <a:p>
            <a:fld id="{D1B04AD2-B2A0-4E66-8625-73A083E506E9}" type="slidenum">
              <a:rPr lang="en-US" smtClean="0"/>
              <a:t>8</a:t>
            </a:fld>
            <a:endParaRPr lang="en-US"/>
          </a:p>
        </p:txBody>
      </p:sp>
    </p:spTree>
    <p:extLst>
      <p:ext uri="{BB962C8B-B14F-4D97-AF65-F5344CB8AC3E}">
        <p14:creationId xmlns:p14="http://schemas.microsoft.com/office/powerpoint/2010/main" val="419485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we need to be able to refine a graph model, for that we need a set of  operations and properties so we can test hypotheses about graph dependencies and independencies</a:t>
            </a:r>
          </a:p>
          <a:p>
            <a:endParaRPr lang="en-US" dirty="0"/>
          </a:p>
          <a:p>
            <a:r>
              <a:rPr lang="en-US" sz="1800" dirty="0">
                <a:effectLst/>
                <a:latin typeface="Calibri" panose="020F0502020204030204" pitchFamily="34" charset="0"/>
              </a:rPr>
              <a:t>[Sloane 2019] N. J. A. Sloane, </a:t>
            </a:r>
            <a:r>
              <a:rPr lang="en-US" sz="1800" dirty="0">
                <a:effectLst/>
                <a:latin typeface="Times New Roman" panose="02020603050405020304" pitchFamily="18" charset="0"/>
              </a:rPr>
              <a:t>Number of acyclic digraphs (or DAGs) with n labeled nodes, in The Online Encyclopedia of Integer Sequences, available at </a:t>
            </a:r>
            <a:r>
              <a:rPr lang="en-US" sz="1800" dirty="0">
                <a:effectLst/>
                <a:latin typeface="Calibri" panose="020F0502020204030204" pitchFamily="34" charset="0"/>
                <a:hlinkClick r:id="rId3"/>
              </a:rPr>
              <a:t>http://oeis.org/A003024/b003024.txt</a:t>
            </a:r>
            <a:r>
              <a:rPr lang="en-US" sz="1800" dirty="0">
                <a:effectLst/>
                <a:latin typeface="Calibri" panose="020F0502020204030204" pitchFamily="34" charset="0"/>
              </a:rPr>
              <a:t> (accessed May 2019)</a:t>
            </a:r>
          </a:p>
          <a:p>
            <a:endParaRPr lang="en-US" sz="1800" dirty="0">
              <a:effectLst/>
              <a:latin typeface="Calibri" panose="020F0502020204030204" pitchFamily="34" charset="0"/>
            </a:endParaRPr>
          </a:p>
          <a:p>
            <a:r>
              <a:rPr lang="en-US" sz="1200" kern="1200" dirty="0">
                <a:solidFill>
                  <a:schemeClr val="tx1"/>
                </a:solidFill>
                <a:effectLst/>
                <a:latin typeface="+mn-lt"/>
                <a:ea typeface="+mn-ea"/>
                <a:cs typeface="+mn-cs"/>
              </a:rPr>
              <a:t>However, nodes can be arranged in many different. Three nodes can be arranged in 25 different acyclic graphs (DAG), 4 nodes can compose 543, and 5 nodes 29281 DAGs, 6 nodes 3781503, and 7 to 1138779265 DAG. Yes, but how to know which is the correct mechanism?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7 nodes = 4 million graphs</a:t>
            </a:r>
          </a:p>
          <a:p>
            <a:r>
              <a:rPr lang="en-US" sz="1200" kern="1200" dirty="0">
                <a:solidFill>
                  <a:schemeClr val="tx1"/>
                </a:solidFill>
                <a:effectLst/>
                <a:latin typeface="+mn-lt"/>
                <a:ea typeface="+mn-ea"/>
                <a:cs typeface="+mn-cs"/>
              </a:rPr>
              <a:t>8 nodes = 800 billion graphs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9 nodes = 1,548 times more (or 1.2 10^16 graphs)</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1B04AD2-B2A0-4E66-8625-73A083E506E9}" type="slidenum">
              <a:rPr lang="en-US" smtClean="0"/>
              <a:t>9</a:t>
            </a:fld>
            <a:endParaRPr lang="en-US"/>
          </a:p>
        </p:txBody>
      </p:sp>
    </p:spTree>
    <p:extLst>
      <p:ext uri="{BB962C8B-B14F-4D97-AF65-F5344CB8AC3E}">
        <p14:creationId xmlns:p14="http://schemas.microsoft.com/office/powerpoint/2010/main" val="1945339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Still exponential in the number of parents, but we do not expect too many parents. The reason being that we do not expect that everything is conditional on everything.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we can save space if we know that variables depend on a small set of other variables. Dependency structure allows to decompose large distribution functions into smaller ones that can latter on be combined. A dependency structure is a graph.</a:t>
            </a:r>
          </a:p>
          <a:p>
            <a:endParaRPr lang="en-US" dirty="0"/>
          </a:p>
        </p:txBody>
      </p:sp>
      <p:sp>
        <p:nvSpPr>
          <p:cNvPr id="4" name="Slide Number Placeholder 3"/>
          <p:cNvSpPr>
            <a:spLocks noGrp="1"/>
          </p:cNvSpPr>
          <p:nvPr>
            <p:ph type="sldNum" sz="quarter" idx="5"/>
          </p:nvPr>
        </p:nvSpPr>
        <p:spPr/>
        <p:txBody>
          <a:bodyPr/>
          <a:lstStyle/>
          <a:p>
            <a:fld id="{D1B04AD2-B2A0-4E66-8625-73A083E506E9}" type="slidenum">
              <a:rPr lang="en-US" smtClean="0"/>
              <a:t>10</a:t>
            </a:fld>
            <a:endParaRPr lang="en-US"/>
          </a:p>
        </p:txBody>
      </p:sp>
    </p:spTree>
    <p:extLst>
      <p:ext uri="{BB962C8B-B14F-4D97-AF65-F5344CB8AC3E}">
        <p14:creationId xmlns:p14="http://schemas.microsoft.com/office/powerpoint/2010/main" val="1726071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This principle subsumes several notions important to causality, including separate intervenability of causal variables,</a:t>
            </a:r>
          </a:p>
          <a:p>
            <a:pPr algn="l"/>
            <a:r>
              <a:rPr lang="en-US" sz="1800" b="0" i="0" u="none" strike="noStrike" baseline="0" dirty="0">
                <a:latin typeface="NimbusRomNo9L-Regu"/>
              </a:rPr>
              <a:t>modularity and autonomy of subsystems, and invariance (Pearl, 2009a; Peters et al., 2017). If we have only two variables,</a:t>
            </a:r>
          </a:p>
          <a:p>
            <a:pPr algn="l"/>
            <a:r>
              <a:rPr lang="en-US" sz="1800" b="0" i="0" u="none" strike="noStrike" baseline="0" dirty="0">
                <a:latin typeface="NimbusRomNo9L-Regu"/>
              </a:rPr>
              <a:t>it reduces to an independence between the cause distribution and the mechanism producing the effect distribution.</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11</a:t>
            </a:fld>
            <a:endParaRPr lang="en-US"/>
          </a:p>
        </p:txBody>
      </p:sp>
    </p:spTree>
    <p:extLst>
      <p:ext uri="{BB962C8B-B14F-4D97-AF65-F5344CB8AC3E}">
        <p14:creationId xmlns:p14="http://schemas.microsoft.com/office/powerpoint/2010/main" val="3068715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1/19/2021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1/19/2021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1/19/2021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1/19/2021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1/19/2021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1/19/2021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ristian.adriano@hpi.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holger.giese@hpi.uni-potsdam.de)" TargetMode="External"/><Relationship Id="rId4" Type="http://schemas.openxmlformats.org/officeDocument/2006/relationships/hyperlink" Target="mailto:sona.Ghahremani@hpi.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60.png"/><Relationship Id="rId7"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8.png"/><Relationship Id="rId4" Type="http://schemas.openxmlformats.org/officeDocument/2006/relationships/image" Target="../media/image31.pn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744794" y="1558552"/>
            <a:ext cx="10368116" cy="2983643"/>
          </a:xfrm>
        </p:spPr>
        <p:txBody>
          <a:bodyPr>
            <a:normAutofit/>
          </a:bodyPr>
          <a:lstStyle/>
          <a:p>
            <a:r>
              <a:rPr lang="en-US" sz="4400" b="1" dirty="0"/>
              <a:t>Causal Inference with Graph Neural Networks</a:t>
            </a:r>
            <a:br>
              <a:rPr lang="en-US" sz="4400" b="1" dirty="0"/>
            </a:br>
            <a:r>
              <a:rPr lang="en-US" sz="3200" dirty="0"/>
              <a:t>lecture-13</a:t>
            </a:r>
            <a:br>
              <a:rPr lang="en-US" sz="3200" dirty="0"/>
            </a:br>
            <a:br>
              <a:rPr lang="en-US" sz="3200" dirty="0"/>
            </a:br>
            <a:r>
              <a:rPr lang="en-US" sz="2400" dirty="0">
                <a:ea typeface="ＭＳ Ｐゴシック" charset="-128"/>
              </a:rPr>
              <a:t>Co</a:t>
            </a:r>
            <a:r>
              <a:rPr lang="en-US" altLang="x-none" sz="2400" dirty="0">
                <a:ea typeface="ＭＳ Ｐゴシック" charset="-128"/>
              </a:rPr>
              <a:t>urse on Graph Neural Networks (Winter Term 20/21)</a:t>
            </a:r>
            <a:endParaRPr lang="en-US" altLang="x-none" b="1" dirty="0">
              <a:ea typeface="ＭＳ Ｐゴシック" charset="-128"/>
            </a:endParaRPr>
          </a:p>
        </p:txBody>
      </p:sp>
      <p:sp>
        <p:nvSpPr>
          <p:cNvPr id="27650" name="Rectangle 3"/>
          <p:cNvSpPr>
            <a:spLocks noGrp="1" noChangeArrowheads="1"/>
          </p:cNvSpPr>
          <p:nvPr>
            <p:ph type="subTitle" idx="1"/>
          </p:nvPr>
        </p:nvSpPr>
        <p:spPr>
          <a:xfrm>
            <a:off x="2990235" y="5000369"/>
            <a:ext cx="6796316" cy="1857632"/>
          </a:xfrm>
        </p:spPr>
        <p:txBody>
          <a:bodyPr>
            <a:normAutofit/>
          </a:bodyPr>
          <a:lstStyle/>
          <a:p>
            <a:r>
              <a:rPr lang="en-US" altLang="x-none" sz="1500" b="1" dirty="0">
                <a:ea typeface="ＭＳ Ｐゴシック" charset="-128"/>
              </a:rPr>
              <a:t>Christian Medeiros Adriano </a:t>
            </a:r>
            <a:r>
              <a:rPr lang="en-US" altLang="x-none" sz="1500" dirty="0">
                <a:ea typeface="ＭＳ Ｐゴシック" charset="-128"/>
              </a:rPr>
              <a:t>(</a:t>
            </a:r>
            <a:r>
              <a:rPr lang="en-US" altLang="x-none" sz="1500" dirty="0">
                <a:ea typeface="ＭＳ Ｐゴシック" charset="-128"/>
                <a:hlinkClick r:id="rId3"/>
              </a:rPr>
              <a:t>christian.adriano@hpi.de</a:t>
            </a:r>
            <a:r>
              <a:rPr lang="en-US" altLang="x-none" sz="1500" dirty="0">
                <a:ea typeface="ＭＳ Ｐゴシック" charset="-128"/>
              </a:rPr>
              <a:t>) - </a:t>
            </a:r>
            <a:r>
              <a:rPr lang="en-US" altLang="x-none" sz="1500" b="1" dirty="0">
                <a:ea typeface="ＭＳ Ｐゴシック" charset="-128"/>
              </a:rPr>
              <a:t>“Chris”</a:t>
            </a:r>
          </a:p>
          <a:p>
            <a:r>
              <a:rPr lang="en-US" altLang="x-none" sz="1200" dirty="0">
                <a:ea typeface="ＭＳ Ｐゴシック" charset="-128"/>
              </a:rPr>
              <a:t>Sona Ghahremani (</a:t>
            </a:r>
            <a:r>
              <a:rPr lang="en-US" altLang="x-none" sz="1200" dirty="0">
                <a:ea typeface="ＭＳ Ｐゴシック" charset="-128"/>
                <a:hlinkClick r:id="rId4"/>
              </a:rPr>
              <a:t>sona.ghahremani@hpi.de</a:t>
            </a:r>
            <a:r>
              <a:rPr lang="en-US" altLang="x-none" sz="1200" dirty="0">
                <a:ea typeface="ＭＳ Ｐゴシック" charset="-128"/>
              </a:rPr>
              <a:t> )</a:t>
            </a:r>
          </a:p>
          <a:p>
            <a:r>
              <a:rPr lang="en-US" altLang="x-none" sz="1200" dirty="0">
                <a:ea typeface="ＭＳ Ｐゴシック" charset="-128"/>
              </a:rPr>
              <a:t>Prof. Dr. Holger Giese (</a:t>
            </a:r>
            <a:r>
              <a:rPr lang="en-US" altLang="x-none" sz="1200" dirty="0">
                <a:ea typeface="ＭＳ Ｐゴシック" charset="-128"/>
                <a:hlinkClick r:id="rId5"/>
              </a:rPr>
              <a:t>holger.giese@hpi.de)</a:t>
            </a:r>
            <a:r>
              <a:rPr lang="en-US" altLang="x-none" sz="1200" dirty="0">
                <a:ea typeface="ＭＳ Ｐゴシック" charset="-128"/>
              </a:rPr>
              <a:t> </a:t>
            </a:r>
          </a:p>
          <a:p>
            <a:endParaRPr lang="en-US" altLang="x-none" sz="1200" dirty="0">
              <a:ea typeface="ＭＳ Ｐゴシック" charset="-128"/>
            </a:endParaRP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01B7-A38F-4E11-A35D-FC96D81D7C3D}"/>
              </a:ext>
            </a:extLst>
          </p:cNvPr>
          <p:cNvSpPr>
            <a:spLocks noGrp="1"/>
          </p:cNvSpPr>
          <p:nvPr>
            <p:ph type="title"/>
          </p:nvPr>
        </p:nvSpPr>
        <p:spPr/>
        <p:txBody>
          <a:bodyPr/>
          <a:lstStyle/>
          <a:p>
            <a:r>
              <a:rPr lang="en-US" dirty="0"/>
              <a:t>Markovian parents?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A5C9B5D-3548-43AB-9D90-C2C8450CDCB1}"/>
                  </a:ext>
                </a:extLst>
              </p:cNvPr>
              <p:cNvSpPr>
                <a:spLocks noGrp="1"/>
              </p:cNvSpPr>
              <p:nvPr>
                <p:ph idx="1"/>
              </p:nvPr>
            </p:nvSpPr>
            <p:spPr>
              <a:xfrm>
                <a:off x="478369" y="1213308"/>
                <a:ext cx="11473384" cy="3488134"/>
              </a:xfrm>
            </p:spPr>
            <p:txBody>
              <a:bodyPr/>
              <a:lstStyle/>
              <a:p>
                <a:pPr lvl="1"/>
                <a:r>
                  <a:rPr lang="en-US" sz="2400" dirty="0">
                    <a:latin typeface="Cambria Math" panose="02040503050406030204" pitchFamily="18" charset="0"/>
                  </a:rPr>
                  <a:t>Factorization as a Generative Model</a:t>
                </a:r>
              </a:p>
              <a:p>
                <a:pPr lvl="2"/>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 =</m:t>
                    </m:r>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r>
                          <a:rPr lang="en-US" sz="2400" i="1">
                            <a:latin typeface="Cambria Math" panose="02040503050406030204" pitchFamily="18" charset="0"/>
                          </a:rPr>
                          <m:t>𝑃</m:t>
                        </m:r>
                        <m:d>
                          <m:dPr>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𝑖</m:t>
                                </m:r>
                              </m:sub>
                            </m:sSub>
                            <m:r>
                              <a:rPr lang="en-US" sz="2400" i="1">
                                <a:latin typeface="Cambria Math" panose="02040503050406030204" pitchFamily="18" charset="0"/>
                              </a:rPr>
                              <m:t> </m:t>
                            </m:r>
                          </m:e>
                        </m:d>
                        <m:sSub>
                          <m:sSubPr>
                            <m:ctrlPr>
                              <a:rPr lang="en-US" sz="2400" i="1">
                                <a:latin typeface="Cambria Math" panose="02040503050406030204" pitchFamily="18" charset="0"/>
                              </a:rPr>
                            </m:ctrlPr>
                          </m:sSubPr>
                          <m:e>
                            <m:r>
                              <a:rPr lang="en-US" sz="2400" i="1">
                                <a:latin typeface="Cambria Math" panose="02040503050406030204" pitchFamily="18" charset="0"/>
                              </a:rPr>
                              <m:t>𝑝𝑎</m:t>
                            </m:r>
                            <m:r>
                              <a:rPr lang="en-US" sz="2400" b="0" i="1" smtClean="0">
                                <a:latin typeface="Cambria Math" panose="02040503050406030204" pitchFamily="18" charset="0"/>
                              </a:rPr>
                              <m:t>𝑟𝑒𝑛𝑡𝑠</m:t>
                            </m:r>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i="1">
                            <a:latin typeface="Cambria Math" panose="02040503050406030204" pitchFamily="18" charset="0"/>
                          </a:rPr>
                          <m:t>)</m:t>
                        </m:r>
                      </m:e>
                    </m:nary>
                  </m:oMath>
                </a14:m>
                <a:r>
                  <a:rPr lang="en-US" sz="2400" dirty="0"/>
                  <a:t>)</a:t>
                </a:r>
              </a:p>
              <a:p>
                <a:pPr lvl="3"/>
                <a:r>
                  <a:rPr lang="en-US" sz="2400" dirty="0"/>
                  <a:t>where the set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𝑝𝑎</m:t>
                        </m:r>
                        <m:r>
                          <a:rPr lang="en-US" sz="2400" b="0" i="1" smtClean="0">
                            <a:latin typeface="Cambria Math" panose="02040503050406030204" pitchFamily="18" charset="0"/>
                          </a:rPr>
                          <m:t>𝑟𝑒𝑛𝑡𝑠</m:t>
                        </m:r>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i="1">
                            <a:latin typeface="Cambria Math" panose="02040503050406030204" pitchFamily="18" charset="0"/>
                          </a:rPr>
                          <m:t>𝑗</m:t>
                        </m:r>
                      </m:sub>
                    </m:sSub>
                    <m:r>
                      <a:rPr lang="en-US" sz="2400" b="0" i="1" smtClean="0">
                        <a:latin typeface="Cambria Math" panose="02040503050406030204" pitchFamily="18" charset="0"/>
                      </a:rPr>
                      <m:t>)</m:t>
                    </m:r>
                  </m:oMath>
                </a14:m>
                <a:r>
                  <a:rPr lang="en-US" sz="2400" dirty="0"/>
                  <a:t> are the Markovian Parents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𝑗</m:t>
                        </m:r>
                      </m:sub>
                    </m:sSub>
                  </m:oMath>
                </a14:m>
                <a:r>
                  <a:rPr lang="en-US" sz="2400" dirty="0"/>
                  <a:t>  </a:t>
                </a:r>
              </a:p>
              <a:p>
                <a:pPr lvl="1"/>
                <a:endParaRPr lang="en-US" sz="2400" dirty="0"/>
              </a:p>
              <a:p>
                <a:pPr lvl="1"/>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 </m:t>
                    </m:r>
                  </m:oMath>
                </a14:m>
                <a:r>
                  <a:rPr lang="en-US" sz="2400" dirty="0"/>
                  <a:t> representation goes from </a:t>
                </a:r>
                <a:r>
                  <a:rPr lang="en-US" sz="2400" u="sng" dirty="0"/>
                  <a:t>exponential</a:t>
                </a:r>
                <a:r>
                  <a:rPr lang="en-US" sz="2400" dirty="0"/>
                  <a:t> in </a:t>
                </a:r>
                <a:r>
                  <a:rPr lang="en-US" sz="2400" b="1" i="1" dirty="0"/>
                  <a:t>n </a:t>
                </a:r>
                <a:r>
                  <a:rPr lang="en-US" sz="2400" dirty="0"/>
                  <a:t>to </a:t>
                </a:r>
                <a:r>
                  <a:rPr lang="en-US" sz="2400" u="sng" dirty="0"/>
                  <a:t>linear</a:t>
                </a:r>
                <a:r>
                  <a:rPr lang="en-US" sz="2400" dirty="0"/>
                  <a:t> in </a:t>
                </a:r>
                <a:r>
                  <a:rPr lang="en-US" sz="2400" b="1" i="1" dirty="0"/>
                  <a:t>n</a:t>
                </a:r>
              </a:p>
              <a:p>
                <a:pPr lvl="1"/>
                <a:endParaRPr lang="en-US" sz="2400" b="1" i="1" dirty="0"/>
              </a:p>
              <a:p>
                <a:pPr lvl="2"/>
                <a:r>
                  <a:rPr lang="en-US" sz="2400" b="1" i="1" dirty="0"/>
                  <a:t> </a:t>
                </a:r>
                <a14:m>
                  <m:oMath xmlns:m="http://schemas.openxmlformats.org/officeDocument/2006/math">
                    <m:r>
                      <a:rPr lang="en-US" sz="2400" i="1">
                        <a:latin typeface="Cambria Math" panose="02040503050406030204" pitchFamily="18" charset="0"/>
                      </a:rPr>
                      <m:t>𝑂</m:t>
                    </m:r>
                    <m:d>
                      <m:dPr>
                        <m:ctrlPr>
                          <a:rPr lang="en-US" sz="2400" i="1">
                            <a:latin typeface="Cambria Math" panose="02040503050406030204" pitchFamily="18" charset="0"/>
                          </a:rPr>
                        </m:ctrlPr>
                      </m:dPr>
                      <m:e>
                        <m:r>
                          <a:rPr lang="en-US" sz="2400" i="1">
                            <a:latin typeface="Cambria Math" panose="02040503050406030204" pitchFamily="18" charset="0"/>
                          </a:rPr>
                          <m:t>𝑛</m:t>
                        </m:r>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𝑘</m:t>
                            </m:r>
                          </m:sup>
                        </m:sSup>
                      </m:e>
                    </m:d>
                  </m:oMath>
                </a14:m>
                <a:r>
                  <a:rPr lang="en-US" sz="2400" dirty="0"/>
                  <a:t>, k = maximum number of parents in the graph</a:t>
                </a:r>
              </a:p>
              <a:p>
                <a:endParaRPr lang="en-US" sz="2400" dirty="0"/>
              </a:p>
            </p:txBody>
          </p:sp>
        </mc:Choice>
        <mc:Fallback>
          <p:sp>
            <p:nvSpPr>
              <p:cNvPr id="3" name="Content Placeholder 2">
                <a:extLst>
                  <a:ext uri="{FF2B5EF4-FFF2-40B4-BE49-F238E27FC236}">
                    <a16:creationId xmlns:a16="http://schemas.microsoft.com/office/drawing/2014/main" id="{6A5C9B5D-3548-43AB-9D90-C2C8450CDCB1}"/>
                  </a:ext>
                </a:extLst>
              </p:cNvPr>
              <p:cNvSpPr>
                <a:spLocks noGrp="1" noRot="1" noChangeAspect="1" noMove="1" noResize="1" noEditPoints="1" noAdjustHandles="1" noChangeArrowheads="1" noChangeShapeType="1" noTextEdit="1"/>
              </p:cNvSpPr>
              <p:nvPr>
                <p:ph idx="1"/>
              </p:nvPr>
            </p:nvSpPr>
            <p:spPr>
              <a:xfrm>
                <a:off x="478369" y="1213308"/>
                <a:ext cx="11473384" cy="3488134"/>
              </a:xfrm>
              <a:blipFill>
                <a:blip r:embed="rId3"/>
                <a:stretch>
                  <a:fillRect l="-1487" t="-629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7760171-556C-4A88-91E7-2B0269F56C59}"/>
              </a:ext>
            </a:extLst>
          </p:cNvPr>
          <p:cNvSpPr txBox="1"/>
          <p:nvPr/>
        </p:nvSpPr>
        <p:spPr bwMode="gray">
          <a:xfrm>
            <a:off x="785684" y="5214909"/>
            <a:ext cx="10620632" cy="1200329"/>
          </a:xfrm>
          <a:prstGeom prst="rect">
            <a:avLst/>
          </a:prstGeom>
          <a:solidFill>
            <a:schemeClr val="accent3">
              <a:lumMod val="20000"/>
              <a:lumOff val="80000"/>
            </a:schemeClr>
          </a:solidFill>
        </p:spPr>
        <p:txBody>
          <a:bodyPr wrap="square">
            <a:spAutoFit/>
          </a:bodyPr>
          <a:lstStyle/>
          <a:p>
            <a:pPr algn="l"/>
            <a:r>
              <a:rPr lang="en-US" sz="2400" b="0" i="0" u="none" strike="noStrike" baseline="0" dirty="0">
                <a:latin typeface="NimbusRomNo9L-Regu"/>
              </a:rPr>
              <a:t>However, this still</a:t>
            </a:r>
            <a:r>
              <a:rPr lang="en-US" sz="2400" b="0" i="0" u="none" strike="noStrike" dirty="0">
                <a:latin typeface="NimbusRomNo9L-Regu"/>
              </a:rPr>
              <a:t> requires two stron</a:t>
            </a:r>
            <a:r>
              <a:rPr lang="en-US" sz="2400" dirty="0">
                <a:latin typeface="NimbusRomNo9L-Regu"/>
              </a:rPr>
              <a:t>g assumptions:</a:t>
            </a:r>
          </a:p>
          <a:p>
            <a:pPr marL="342900" indent="-342900" algn="l">
              <a:buFontTx/>
              <a:buChar char="-"/>
            </a:pPr>
            <a:r>
              <a:rPr lang="en-US" sz="2400" dirty="0">
                <a:latin typeface="NimbusRomNo9L-Regu"/>
              </a:rPr>
              <a:t>Known structure of the graph (parent-child relationships) and </a:t>
            </a:r>
          </a:p>
          <a:p>
            <a:pPr marL="342900" indent="-342900" algn="l">
              <a:buFontTx/>
              <a:buChar char="-"/>
            </a:pPr>
            <a:r>
              <a:rPr lang="en-US" sz="2400" dirty="0">
                <a:latin typeface="NimbusRomNo9L-Regu"/>
              </a:rPr>
              <a:t>Small maximum number of parents of any given node.</a:t>
            </a:r>
            <a:endParaRPr lang="en-US" sz="2400" dirty="0"/>
          </a:p>
        </p:txBody>
      </p:sp>
    </p:spTree>
    <p:extLst>
      <p:ext uri="{BB962C8B-B14F-4D97-AF65-F5344CB8AC3E}">
        <p14:creationId xmlns:p14="http://schemas.microsoft.com/office/powerpoint/2010/main" val="86565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0365-AFFC-4F6A-91DD-99111D42193E}"/>
              </a:ext>
            </a:extLst>
          </p:cNvPr>
          <p:cNvSpPr>
            <a:spLocks noGrp="1"/>
          </p:cNvSpPr>
          <p:nvPr>
            <p:ph type="title"/>
          </p:nvPr>
        </p:nvSpPr>
        <p:spPr>
          <a:xfrm>
            <a:off x="478369" y="144001"/>
            <a:ext cx="9169401" cy="576293"/>
          </a:xfrm>
        </p:spPr>
        <p:txBody>
          <a:bodyPr/>
          <a:lstStyle/>
          <a:p>
            <a:r>
              <a:rPr lang="en-US" sz="2800" b="0" i="0" u="none" strike="noStrike" baseline="0" dirty="0">
                <a:latin typeface="NimbusRomNo9L-Medi"/>
              </a:rPr>
              <a:t>Independent Causal Mechanisms (ICM) Principle </a:t>
            </a:r>
            <a:endParaRPr lang="en-US" dirty="0"/>
          </a:p>
        </p:txBody>
      </p:sp>
      <p:sp>
        <p:nvSpPr>
          <p:cNvPr id="3" name="Content Placeholder 2">
            <a:extLst>
              <a:ext uri="{FF2B5EF4-FFF2-40B4-BE49-F238E27FC236}">
                <a16:creationId xmlns:a16="http://schemas.microsoft.com/office/drawing/2014/main" id="{F0AE52DA-FC85-4691-8E05-40D0A8CCBD8E}"/>
              </a:ext>
            </a:extLst>
          </p:cNvPr>
          <p:cNvSpPr>
            <a:spLocks noGrp="1"/>
          </p:cNvSpPr>
          <p:nvPr>
            <p:ph idx="1"/>
          </p:nvPr>
        </p:nvSpPr>
        <p:spPr>
          <a:xfrm>
            <a:off x="478369" y="1213308"/>
            <a:ext cx="11473384" cy="2797176"/>
          </a:xfrm>
        </p:spPr>
        <p:txBody>
          <a:bodyPr/>
          <a:lstStyle/>
          <a:p>
            <a:pPr algn="l"/>
            <a:r>
              <a:rPr lang="en-US" sz="1800" dirty="0">
                <a:latin typeface="+mj-lt"/>
              </a:rPr>
              <a:t>“T</a:t>
            </a:r>
            <a:r>
              <a:rPr lang="en-US" sz="1800" b="0" i="0" u="none" strike="noStrike" baseline="0" dirty="0">
                <a:latin typeface="+mj-lt"/>
              </a:rPr>
              <a:t>he causal generative process of a system’s variables is composed of autonomous modules that do not inform or influence each other. </a:t>
            </a:r>
          </a:p>
          <a:p>
            <a:pPr algn="l"/>
            <a:endParaRPr lang="en-US" sz="1800" dirty="0">
              <a:latin typeface="+mj-lt"/>
            </a:endParaRPr>
          </a:p>
          <a:p>
            <a:pPr algn="l"/>
            <a:r>
              <a:rPr lang="en-US" sz="1800" b="0" i="0" u="none" strike="noStrike" baseline="0" dirty="0">
                <a:latin typeface="+mj-lt"/>
              </a:rPr>
              <a:t>In the probabilistic case, this means that the conditional distribution of each variable given its causes (i.e., its mechanism) does not inform or influence the other mechanisms.”</a:t>
            </a:r>
          </a:p>
          <a:p>
            <a:pPr algn="r"/>
            <a:r>
              <a:rPr lang="en-US" sz="1400" dirty="0" err="1">
                <a:latin typeface="+mj-lt"/>
              </a:rPr>
              <a:t>Schölkopf</a:t>
            </a:r>
            <a:r>
              <a:rPr lang="en-US" sz="1400" dirty="0">
                <a:latin typeface="+mj-lt"/>
              </a:rPr>
              <a:t>, B. (2019). Causality for machine learning. </a:t>
            </a:r>
            <a:r>
              <a:rPr lang="en-US" sz="1400" dirty="0" err="1">
                <a:latin typeface="+mj-lt"/>
              </a:rPr>
              <a:t>arXiv</a:t>
            </a:r>
            <a:r>
              <a:rPr lang="en-US" sz="1400" dirty="0">
                <a:latin typeface="+mj-lt"/>
              </a:rPr>
              <a:t> preprint arXiv:1911.10500.</a:t>
            </a:r>
          </a:p>
          <a:p>
            <a:pPr algn="l"/>
            <a:endParaRPr lang="en-US" dirty="0">
              <a:latin typeface="+mj-lt"/>
            </a:endParaRPr>
          </a:p>
        </p:txBody>
      </p:sp>
      <p:sp>
        <p:nvSpPr>
          <p:cNvPr id="4" name="Slide Number Placeholder 3">
            <a:extLst>
              <a:ext uri="{FF2B5EF4-FFF2-40B4-BE49-F238E27FC236}">
                <a16:creationId xmlns:a16="http://schemas.microsoft.com/office/drawing/2014/main" id="{6276F83A-1F5A-4D34-8D87-C6E0DD3C6DBB}"/>
              </a:ext>
            </a:extLst>
          </p:cNvPr>
          <p:cNvSpPr>
            <a:spLocks noGrp="1"/>
          </p:cNvSpPr>
          <p:nvPr>
            <p:ph type="sldNum" sz="quarter" idx="12"/>
          </p:nvPr>
        </p:nvSpPr>
        <p:spPr/>
        <p:txBody>
          <a:bodyPr/>
          <a:lstStyle/>
          <a:p>
            <a:fld id="{81561042-0DC2-4A04-AA50-F6D44EB20EBA}" type="slidenum">
              <a:rPr lang="en-US" smtClean="0"/>
              <a:t>11</a:t>
            </a:fld>
            <a:endParaRPr lang="en-US"/>
          </a:p>
        </p:txBody>
      </p:sp>
    </p:spTree>
    <p:extLst>
      <p:ext uri="{BB962C8B-B14F-4D97-AF65-F5344CB8AC3E}">
        <p14:creationId xmlns:p14="http://schemas.microsoft.com/office/powerpoint/2010/main" val="236324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877C-F7DD-4721-B79E-010CA0CC27DE}"/>
              </a:ext>
            </a:extLst>
          </p:cNvPr>
          <p:cNvSpPr>
            <a:spLocks noGrp="1"/>
          </p:cNvSpPr>
          <p:nvPr>
            <p:ph type="title"/>
          </p:nvPr>
        </p:nvSpPr>
        <p:spPr/>
        <p:txBody>
          <a:bodyPr/>
          <a:lstStyle/>
          <a:p>
            <a:r>
              <a:rPr lang="en-US" dirty="0"/>
              <a:t>Locality of Mechanisms</a:t>
            </a:r>
          </a:p>
        </p:txBody>
      </p:sp>
      <p:sp>
        <p:nvSpPr>
          <p:cNvPr id="3" name="Content Placeholder 2">
            <a:extLst>
              <a:ext uri="{FF2B5EF4-FFF2-40B4-BE49-F238E27FC236}">
                <a16:creationId xmlns:a16="http://schemas.microsoft.com/office/drawing/2014/main" id="{D2374904-EBFD-421E-8B09-A9C5A8D7BB49}"/>
              </a:ext>
            </a:extLst>
          </p:cNvPr>
          <p:cNvSpPr>
            <a:spLocks noGrp="1"/>
          </p:cNvSpPr>
          <p:nvPr>
            <p:ph idx="1"/>
          </p:nvPr>
        </p:nvSpPr>
        <p:spPr>
          <a:xfrm>
            <a:off x="478369" y="1213308"/>
            <a:ext cx="6103663" cy="3489673"/>
          </a:xfrm>
        </p:spPr>
        <p:txBody>
          <a:bodyPr/>
          <a:lstStyle/>
          <a:p>
            <a:pPr marL="457200" indent="-457200">
              <a:buFont typeface="+mj-lt"/>
              <a:buAutoNum type="arabicPeriod"/>
            </a:pPr>
            <a:r>
              <a:rPr lang="en-US" dirty="0"/>
              <a:t>Knowledge can be decomposed in modules and mechanisms that are independent</a:t>
            </a:r>
          </a:p>
          <a:p>
            <a:pPr marL="457200" indent="-457200">
              <a:buFont typeface="+mj-lt"/>
              <a:buAutoNum type="arabicPeriod"/>
            </a:pPr>
            <a:r>
              <a:rPr lang="en-US" dirty="0"/>
              <a:t>Mechanisms can only be discovered by interventions, i.e., acting in the world</a:t>
            </a:r>
          </a:p>
          <a:p>
            <a:pPr marL="457200" indent="-457200">
              <a:buFont typeface="+mj-lt"/>
              <a:buAutoNum type="arabicPeriod"/>
            </a:pPr>
            <a:r>
              <a:rPr lang="en-US" dirty="0"/>
              <a:t>Mechanisms can be reuse across subdomains</a:t>
            </a:r>
          </a:p>
          <a:p>
            <a:pPr marL="457200" indent="-457200">
              <a:buFont typeface="+mj-lt"/>
              <a:buAutoNum type="arabicPeriod"/>
            </a:pPr>
            <a:r>
              <a:rPr lang="en-US" dirty="0"/>
              <a:t>Interventions usually affect only one mechanism at a time</a:t>
            </a:r>
          </a:p>
          <a:p>
            <a:pPr marL="457200" indent="-457200">
              <a:buFont typeface="+mj-lt"/>
              <a:buAutoNum type="arabicPeriod"/>
            </a:pPr>
            <a:r>
              <a:rPr lang="en-US" dirty="0"/>
              <a:t>There is only one causal graph that reflects the true causal mechanisms</a:t>
            </a:r>
          </a:p>
        </p:txBody>
      </p:sp>
      <p:sp>
        <p:nvSpPr>
          <p:cNvPr id="4" name="Slide Number Placeholder 3">
            <a:extLst>
              <a:ext uri="{FF2B5EF4-FFF2-40B4-BE49-F238E27FC236}">
                <a16:creationId xmlns:a16="http://schemas.microsoft.com/office/drawing/2014/main" id="{25C0799B-8DB9-4306-B3F3-F6268E3D5E17}"/>
              </a:ext>
            </a:extLst>
          </p:cNvPr>
          <p:cNvSpPr>
            <a:spLocks noGrp="1"/>
          </p:cNvSpPr>
          <p:nvPr>
            <p:ph type="sldNum" sz="quarter" idx="12"/>
          </p:nvPr>
        </p:nvSpPr>
        <p:spPr/>
        <p:txBody>
          <a:bodyPr/>
          <a:lstStyle/>
          <a:p>
            <a:fld id="{81561042-0DC2-4A04-AA50-F6D44EB20EBA}" type="slidenum">
              <a:rPr lang="en-US" smtClean="0"/>
              <a:t>12</a:t>
            </a:fld>
            <a:endParaRPr lang="en-US"/>
          </a:p>
        </p:txBody>
      </p:sp>
      <p:pic>
        <p:nvPicPr>
          <p:cNvPr id="7" name="Picture 6">
            <a:extLst>
              <a:ext uri="{FF2B5EF4-FFF2-40B4-BE49-F238E27FC236}">
                <a16:creationId xmlns:a16="http://schemas.microsoft.com/office/drawing/2014/main" id="{3A7E8C44-CA04-485B-AB79-56B98D9DDA77}"/>
              </a:ext>
            </a:extLst>
          </p:cNvPr>
          <p:cNvPicPr>
            <a:picLocks noChangeAspect="1"/>
          </p:cNvPicPr>
          <p:nvPr/>
        </p:nvPicPr>
        <p:blipFill>
          <a:blip r:embed="rId3"/>
          <a:stretch>
            <a:fillRect/>
          </a:stretch>
        </p:blipFill>
        <p:spPr>
          <a:xfrm>
            <a:off x="6826190" y="872892"/>
            <a:ext cx="5125566" cy="4584357"/>
          </a:xfrm>
          <a:prstGeom prst="rect">
            <a:avLst/>
          </a:prstGeom>
        </p:spPr>
      </p:pic>
      <p:sp>
        <p:nvSpPr>
          <p:cNvPr id="9" name="TextBox 8">
            <a:extLst>
              <a:ext uri="{FF2B5EF4-FFF2-40B4-BE49-F238E27FC236}">
                <a16:creationId xmlns:a16="http://schemas.microsoft.com/office/drawing/2014/main" id="{0DD5DA66-A903-4911-845F-11E0058B1449}"/>
              </a:ext>
            </a:extLst>
          </p:cNvPr>
          <p:cNvSpPr txBox="1"/>
          <p:nvPr/>
        </p:nvSpPr>
        <p:spPr bwMode="gray">
          <a:xfrm>
            <a:off x="0" y="6432535"/>
            <a:ext cx="10536195" cy="307777"/>
          </a:xfrm>
          <a:prstGeom prst="rect">
            <a:avLst/>
          </a:prstGeom>
          <a:noFill/>
        </p:spPr>
        <p:txBody>
          <a:bodyPr wrap="square">
            <a:spAutoFit/>
          </a:bodyPr>
          <a:lstStyle/>
          <a:p>
            <a:r>
              <a:rPr lang="en-US" sz="1400" u="sng" dirty="0"/>
              <a:t>source</a:t>
            </a:r>
            <a:r>
              <a:rPr lang="en-US" sz="1400" dirty="0"/>
              <a:t>: </a:t>
            </a:r>
            <a:r>
              <a:rPr lang="en-US" sz="1400" dirty="0" err="1"/>
              <a:t>Parascandolo</a:t>
            </a:r>
            <a:r>
              <a:rPr lang="en-US" sz="1400" dirty="0"/>
              <a:t>, G., et al., (2018) Learning Independent Causal Mechanisms, PMLR 80.</a:t>
            </a:r>
          </a:p>
        </p:txBody>
      </p:sp>
    </p:spTree>
    <p:extLst>
      <p:ext uri="{BB962C8B-B14F-4D97-AF65-F5344CB8AC3E}">
        <p14:creationId xmlns:p14="http://schemas.microsoft.com/office/powerpoint/2010/main" val="1193469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9D2158-DCE5-421A-B302-CD0D93E5F163}"/>
              </a:ext>
            </a:extLst>
          </p:cNvPr>
          <p:cNvSpPr>
            <a:spLocks noGrp="1"/>
          </p:cNvSpPr>
          <p:nvPr>
            <p:ph type="body" sz="quarter" idx="11"/>
          </p:nvPr>
        </p:nvSpPr>
        <p:spPr/>
        <p:txBody>
          <a:bodyPr/>
          <a:lstStyle/>
          <a:p>
            <a:endParaRPr lang="en-US"/>
          </a:p>
        </p:txBody>
      </p:sp>
      <p:sp>
        <p:nvSpPr>
          <p:cNvPr id="2" name="Title 1">
            <a:extLst>
              <a:ext uri="{FF2B5EF4-FFF2-40B4-BE49-F238E27FC236}">
                <a16:creationId xmlns:a16="http://schemas.microsoft.com/office/drawing/2014/main" id="{5CD9EC7F-95B2-4495-B693-2D4290B20C98}"/>
              </a:ext>
            </a:extLst>
          </p:cNvPr>
          <p:cNvSpPr>
            <a:spLocks noGrp="1"/>
          </p:cNvSpPr>
          <p:nvPr>
            <p:ph type="ctrTitle"/>
          </p:nvPr>
        </p:nvSpPr>
        <p:spPr>
          <a:xfrm>
            <a:off x="478367" y="4805681"/>
            <a:ext cx="11228919" cy="664894"/>
          </a:xfrm>
        </p:spPr>
        <p:txBody>
          <a:bodyPr/>
          <a:lstStyle/>
          <a:p>
            <a:r>
              <a:rPr lang="en-US" dirty="0"/>
              <a:t>Causal Inference Concepts </a:t>
            </a:r>
          </a:p>
        </p:txBody>
      </p:sp>
    </p:spTree>
    <p:extLst>
      <p:ext uri="{BB962C8B-B14F-4D97-AF65-F5344CB8AC3E}">
        <p14:creationId xmlns:p14="http://schemas.microsoft.com/office/powerpoint/2010/main" val="6647792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34F5D-112F-41B3-85F5-5A0B7F5BBF58}"/>
              </a:ext>
            </a:extLst>
          </p:cNvPr>
          <p:cNvSpPr>
            <a:spLocks noGrp="1"/>
          </p:cNvSpPr>
          <p:nvPr>
            <p:ph type="title"/>
          </p:nvPr>
        </p:nvSpPr>
        <p:spPr>
          <a:xfrm>
            <a:off x="490299" y="178671"/>
            <a:ext cx="10058400" cy="538020"/>
          </a:xfrm>
        </p:spPr>
        <p:txBody>
          <a:bodyPr/>
          <a:lstStyle/>
          <a:p>
            <a:r>
              <a:rPr lang="en-US" dirty="0"/>
              <a:t>Overall approach to causal inference</a:t>
            </a:r>
          </a:p>
        </p:txBody>
      </p:sp>
      <p:sp>
        <p:nvSpPr>
          <p:cNvPr id="3" name="Content Placeholder 2">
            <a:extLst>
              <a:ext uri="{FF2B5EF4-FFF2-40B4-BE49-F238E27FC236}">
                <a16:creationId xmlns:a16="http://schemas.microsoft.com/office/drawing/2014/main" id="{28E35F1E-AB28-44C5-9EB1-D5BF388907AC}"/>
              </a:ext>
            </a:extLst>
          </p:cNvPr>
          <p:cNvSpPr>
            <a:spLocks noGrp="1"/>
          </p:cNvSpPr>
          <p:nvPr>
            <p:ph idx="1"/>
          </p:nvPr>
        </p:nvSpPr>
        <p:spPr/>
        <p:txBody>
          <a:bodyPr>
            <a:noAutofit/>
          </a:bodyPr>
          <a:lstStyle/>
          <a:p>
            <a:endParaRPr lang="en-US" sz="2000" dirty="0"/>
          </a:p>
          <a:p>
            <a:endParaRPr lang="en-US" sz="2000" dirty="0"/>
          </a:p>
        </p:txBody>
      </p:sp>
      <p:pic>
        <p:nvPicPr>
          <p:cNvPr id="5" name="Picture 4">
            <a:extLst>
              <a:ext uri="{FF2B5EF4-FFF2-40B4-BE49-F238E27FC236}">
                <a16:creationId xmlns:a16="http://schemas.microsoft.com/office/drawing/2014/main" id="{1E6655B9-71C2-4F86-890E-0A9535822117}"/>
              </a:ext>
            </a:extLst>
          </p:cNvPr>
          <p:cNvPicPr>
            <a:picLocks noChangeAspect="1"/>
          </p:cNvPicPr>
          <p:nvPr/>
        </p:nvPicPr>
        <p:blipFill>
          <a:blip r:embed="rId3"/>
          <a:stretch>
            <a:fillRect/>
          </a:stretch>
        </p:blipFill>
        <p:spPr>
          <a:xfrm>
            <a:off x="2152195" y="1213308"/>
            <a:ext cx="7359289" cy="4525963"/>
          </a:xfrm>
          <a:prstGeom prst="rect">
            <a:avLst/>
          </a:prstGeom>
          <a:noFill/>
        </p:spPr>
      </p:pic>
      <p:sp>
        <p:nvSpPr>
          <p:cNvPr id="6" name="Freeform: Shape 5">
            <a:extLst>
              <a:ext uri="{FF2B5EF4-FFF2-40B4-BE49-F238E27FC236}">
                <a16:creationId xmlns:a16="http://schemas.microsoft.com/office/drawing/2014/main" id="{462FE2DE-759F-4AB6-8673-E9CE8F7DF60B}"/>
              </a:ext>
            </a:extLst>
          </p:cNvPr>
          <p:cNvSpPr/>
          <p:nvPr/>
        </p:nvSpPr>
        <p:spPr bwMode="gray">
          <a:xfrm>
            <a:off x="10613571" y="32657"/>
            <a:ext cx="0" cy="152400"/>
          </a:xfrm>
          <a:custGeom>
            <a:avLst/>
            <a:gdLst>
              <a:gd name="connsiteX0" fmla="*/ 0 w 0"/>
              <a:gd name="connsiteY0" fmla="*/ 152400 h 152400"/>
              <a:gd name="connsiteX1" fmla="*/ 0 w 0"/>
              <a:gd name="connsiteY1" fmla="*/ 0 h 152400"/>
            </a:gdLst>
            <a:ahLst/>
            <a:cxnLst>
              <a:cxn ang="0">
                <a:pos x="connsiteX0" y="connsiteY0"/>
              </a:cxn>
              <a:cxn ang="0">
                <a:pos x="connsiteX1" y="connsiteY1"/>
              </a:cxn>
            </a:cxnLst>
            <a:rect l="l" t="t" r="r" b="b"/>
            <a:pathLst>
              <a:path h="152400">
                <a:moveTo>
                  <a:pt x="0" y="152400"/>
                </a:moveTo>
                <a:lnTo>
                  <a:pt x="0" y="0"/>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B4EA0C5-BE7E-41FE-AEB9-1655C6F50C0B}"/>
              </a:ext>
            </a:extLst>
          </p:cNvPr>
          <p:cNvSpPr txBox="1"/>
          <p:nvPr/>
        </p:nvSpPr>
        <p:spPr bwMode="gray">
          <a:xfrm>
            <a:off x="2503714" y="6063343"/>
            <a:ext cx="7086600" cy="541844"/>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u="sng" dirty="0"/>
              <a:t>source</a:t>
            </a:r>
            <a:r>
              <a:rPr lang="en-US" sz="1200" dirty="0"/>
              <a:t>: Peters, J., </a:t>
            </a:r>
            <a:r>
              <a:rPr lang="en-US" sz="1200" dirty="0" err="1"/>
              <a:t>Janzing</a:t>
            </a:r>
            <a:r>
              <a:rPr lang="en-US" sz="1200" dirty="0"/>
              <a:t>, D., &amp; </a:t>
            </a:r>
            <a:r>
              <a:rPr lang="en-US" sz="1200" dirty="0" err="1"/>
              <a:t>Schölkopf</a:t>
            </a:r>
            <a:r>
              <a:rPr lang="en-US" sz="1200" dirty="0"/>
              <a:t>, B. (2017). </a:t>
            </a:r>
            <a:r>
              <a:rPr lang="en-US" sz="1200" i="1" dirty="0"/>
              <a:t>Elements of Causal Inference: Foundations and Learning Algorithms</a:t>
            </a:r>
            <a:r>
              <a:rPr lang="en-US" sz="1200" dirty="0"/>
              <a:t>. MIT Press.</a:t>
            </a:r>
          </a:p>
          <a:p>
            <a:pPr>
              <a:spcBef>
                <a:spcPts val="300"/>
              </a:spcBef>
              <a:spcAft>
                <a:spcPts val="300"/>
              </a:spcAft>
              <a:buClr>
                <a:schemeClr val="accent1"/>
              </a:buClr>
              <a:buSzPct val="90000"/>
            </a:pPr>
            <a:r>
              <a:rPr lang="en-US" sz="1200" dirty="0"/>
              <a:t> </a:t>
            </a:r>
          </a:p>
        </p:txBody>
      </p:sp>
    </p:spTree>
    <p:extLst>
      <p:ext uri="{BB962C8B-B14F-4D97-AF65-F5344CB8AC3E}">
        <p14:creationId xmlns:p14="http://schemas.microsoft.com/office/powerpoint/2010/main" val="2729445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9FA399-84D4-4F06-931A-4D6E1CC81872}"/>
              </a:ext>
            </a:extLst>
          </p:cNvPr>
          <p:cNvSpPr>
            <a:spLocks noGrp="1"/>
          </p:cNvSpPr>
          <p:nvPr>
            <p:ph type="title"/>
          </p:nvPr>
        </p:nvSpPr>
        <p:spPr>
          <a:xfrm>
            <a:off x="300186" y="169414"/>
            <a:ext cx="10515600" cy="529200"/>
          </a:xfrm>
        </p:spPr>
        <p:txBody>
          <a:bodyPr>
            <a:noAutofit/>
          </a:bodyPr>
          <a:lstStyle/>
          <a:p>
            <a:r>
              <a:rPr lang="en-US" sz="2400" dirty="0"/>
              <a:t>Overview of Causal Inference Methodology</a:t>
            </a:r>
          </a:p>
        </p:txBody>
      </p:sp>
      <p:sp>
        <p:nvSpPr>
          <p:cNvPr id="4" name="TextBox 3">
            <a:extLst>
              <a:ext uri="{FF2B5EF4-FFF2-40B4-BE49-F238E27FC236}">
                <a16:creationId xmlns:a16="http://schemas.microsoft.com/office/drawing/2014/main" id="{FCD932BC-6CC2-4030-BDAB-AD09381675A5}"/>
              </a:ext>
            </a:extLst>
          </p:cNvPr>
          <p:cNvSpPr txBox="1"/>
          <p:nvPr/>
        </p:nvSpPr>
        <p:spPr>
          <a:xfrm>
            <a:off x="324465" y="1164927"/>
            <a:ext cx="1558764" cy="369332"/>
          </a:xfrm>
          <a:prstGeom prst="rect">
            <a:avLst/>
          </a:prstGeom>
          <a:noFill/>
        </p:spPr>
        <p:txBody>
          <a:bodyPr wrap="square" rtlCol="0">
            <a:spAutoFit/>
          </a:bodyPr>
          <a:lstStyle/>
          <a:p>
            <a:r>
              <a:rPr lang="en-US" b="1" dirty="0"/>
              <a:t>Motivation</a:t>
            </a:r>
          </a:p>
        </p:txBody>
      </p:sp>
      <p:sp>
        <p:nvSpPr>
          <p:cNvPr id="6" name="TextBox 5">
            <a:extLst>
              <a:ext uri="{FF2B5EF4-FFF2-40B4-BE49-F238E27FC236}">
                <a16:creationId xmlns:a16="http://schemas.microsoft.com/office/drawing/2014/main" id="{79E4362A-777F-44D0-B2D1-38F28A1FD141}"/>
              </a:ext>
            </a:extLst>
          </p:cNvPr>
          <p:cNvSpPr txBox="1"/>
          <p:nvPr/>
        </p:nvSpPr>
        <p:spPr>
          <a:xfrm>
            <a:off x="2008084" y="1010051"/>
            <a:ext cx="4139477" cy="646331"/>
          </a:xfrm>
          <a:prstGeom prst="rect">
            <a:avLst/>
          </a:prstGeom>
          <a:noFill/>
        </p:spPr>
        <p:txBody>
          <a:bodyPr wrap="square" rtlCol="0">
            <a:spAutoFit/>
          </a:bodyPr>
          <a:lstStyle/>
          <a:p>
            <a:r>
              <a:rPr lang="en-US" dirty="0"/>
              <a:t>Fundamental problem of causality</a:t>
            </a:r>
          </a:p>
          <a:p>
            <a:r>
              <a:rPr lang="en-US" dirty="0"/>
              <a:t>Confounding</a:t>
            </a:r>
          </a:p>
        </p:txBody>
      </p:sp>
      <p:sp>
        <p:nvSpPr>
          <p:cNvPr id="8" name="TextBox 7">
            <a:extLst>
              <a:ext uri="{FF2B5EF4-FFF2-40B4-BE49-F238E27FC236}">
                <a16:creationId xmlns:a16="http://schemas.microsoft.com/office/drawing/2014/main" id="{5B14171F-1B8C-4B0A-8278-1180C39347D4}"/>
              </a:ext>
            </a:extLst>
          </p:cNvPr>
          <p:cNvSpPr txBox="1"/>
          <p:nvPr/>
        </p:nvSpPr>
        <p:spPr>
          <a:xfrm>
            <a:off x="6634015" y="1006642"/>
            <a:ext cx="4575072" cy="646331"/>
          </a:xfrm>
          <a:prstGeom prst="rect">
            <a:avLst/>
          </a:prstGeom>
          <a:noFill/>
        </p:spPr>
        <p:txBody>
          <a:bodyPr wrap="square" rtlCol="0">
            <a:spAutoFit/>
          </a:bodyPr>
          <a:lstStyle/>
          <a:p>
            <a:pPr marL="285750" indent="-285750">
              <a:buFont typeface="Arial" panose="020B0604020202020204" pitchFamily="34" charset="0"/>
              <a:buChar char="•"/>
            </a:pPr>
            <a:r>
              <a:rPr lang="en-US" dirty="0"/>
              <a:t>Potential outcome </a:t>
            </a:r>
          </a:p>
          <a:p>
            <a:pPr marL="285750" indent="-285750">
              <a:buFont typeface="Arial" panose="020B0604020202020204" pitchFamily="34" charset="0"/>
              <a:buChar char="•"/>
            </a:pPr>
            <a:r>
              <a:rPr lang="en-US" dirty="0"/>
              <a:t>No causation without intervention</a:t>
            </a:r>
          </a:p>
        </p:txBody>
      </p:sp>
      <p:sp>
        <p:nvSpPr>
          <p:cNvPr id="10" name="TextBox 9">
            <a:extLst>
              <a:ext uri="{FF2B5EF4-FFF2-40B4-BE49-F238E27FC236}">
                <a16:creationId xmlns:a16="http://schemas.microsoft.com/office/drawing/2014/main" id="{3B4C79B1-6F5F-437E-9C6D-435BCDE69178}"/>
              </a:ext>
            </a:extLst>
          </p:cNvPr>
          <p:cNvSpPr txBox="1"/>
          <p:nvPr/>
        </p:nvSpPr>
        <p:spPr>
          <a:xfrm>
            <a:off x="255640" y="2429076"/>
            <a:ext cx="1927276" cy="366367"/>
          </a:xfrm>
          <a:prstGeom prst="rect">
            <a:avLst/>
          </a:prstGeom>
          <a:noFill/>
        </p:spPr>
        <p:txBody>
          <a:bodyPr wrap="square" rtlCol="0">
            <a:spAutoFit/>
          </a:bodyPr>
          <a:lstStyle/>
          <a:p>
            <a:r>
              <a:rPr lang="en-US" b="1" dirty="0"/>
              <a:t>Assumptions</a:t>
            </a:r>
          </a:p>
        </p:txBody>
      </p:sp>
      <p:sp>
        <p:nvSpPr>
          <p:cNvPr id="12" name="TextBox 11">
            <a:extLst>
              <a:ext uri="{FF2B5EF4-FFF2-40B4-BE49-F238E27FC236}">
                <a16:creationId xmlns:a16="http://schemas.microsoft.com/office/drawing/2014/main" id="{AF1265A4-9C5B-4571-AA1A-5B5F9197D341}"/>
              </a:ext>
            </a:extLst>
          </p:cNvPr>
          <p:cNvSpPr txBox="1"/>
          <p:nvPr/>
        </p:nvSpPr>
        <p:spPr>
          <a:xfrm>
            <a:off x="2008085" y="1951539"/>
            <a:ext cx="4601345" cy="1477328"/>
          </a:xfrm>
          <a:prstGeom prst="rect">
            <a:avLst/>
          </a:prstGeom>
          <a:noFill/>
        </p:spPr>
        <p:txBody>
          <a:bodyPr wrap="square" rtlCol="0">
            <a:spAutoFit/>
          </a:bodyPr>
          <a:lstStyle/>
          <a:p>
            <a:r>
              <a:rPr lang="en-US" dirty="0"/>
              <a:t>Ignorability (no confounders)</a:t>
            </a:r>
          </a:p>
          <a:p>
            <a:r>
              <a:rPr lang="en-US" dirty="0"/>
              <a:t>Positivity (no imbalances)</a:t>
            </a:r>
          </a:p>
          <a:p>
            <a:r>
              <a:rPr lang="en-US" dirty="0"/>
              <a:t>Modularity (stable unit of treatment)</a:t>
            </a:r>
          </a:p>
          <a:p>
            <a:r>
              <a:rPr lang="en-US" dirty="0"/>
              <a:t>Consistency (compliance)</a:t>
            </a:r>
          </a:p>
          <a:p>
            <a:r>
              <a:rPr lang="en-US" dirty="0"/>
              <a:t>Exclusiveness (effective intervention) </a:t>
            </a:r>
          </a:p>
        </p:txBody>
      </p:sp>
      <p:sp>
        <p:nvSpPr>
          <p:cNvPr id="14" name="TextBox 13">
            <a:extLst>
              <a:ext uri="{FF2B5EF4-FFF2-40B4-BE49-F238E27FC236}">
                <a16:creationId xmlns:a16="http://schemas.microsoft.com/office/drawing/2014/main" id="{D41B7AA0-B25B-40E4-8412-310AA7F0A5BC}"/>
              </a:ext>
            </a:extLst>
          </p:cNvPr>
          <p:cNvSpPr txBox="1"/>
          <p:nvPr/>
        </p:nvSpPr>
        <p:spPr>
          <a:xfrm>
            <a:off x="324465" y="4062557"/>
            <a:ext cx="1437968" cy="369332"/>
          </a:xfrm>
          <a:prstGeom prst="rect">
            <a:avLst/>
          </a:prstGeom>
          <a:noFill/>
        </p:spPr>
        <p:txBody>
          <a:bodyPr wrap="square" rtlCol="0">
            <a:spAutoFit/>
          </a:bodyPr>
          <a:lstStyle/>
          <a:p>
            <a:r>
              <a:rPr lang="en-US" b="1" dirty="0"/>
              <a:t>Models</a:t>
            </a:r>
          </a:p>
        </p:txBody>
      </p:sp>
      <p:sp>
        <p:nvSpPr>
          <p:cNvPr id="16" name="TextBox 15">
            <a:extLst>
              <a:ext uri="{FF2B5EF4-FFF2-40B4-BE49-F238E27FC236}">
                <a16:creationId xmlns:a16="http://schemas.microsoft.com/office/drawing/2014/main" id="{AA930BD4-4E90-456E-AD13-72B2BF58FBF8}"/>
              </a:ext>
            </a:extLst>
          </p:cNvPr>
          <p:cNvSpPr txBox="1"/>
          <p:nvPr/>
        </p:nvSpPr>
        <p:spPr>
          <a:xfrm>
            <a:off x="2031900" y="4062557"/>
            <a:ext cx="1783212" cy="369332"/>
          </a:xfrm>
          <a:prstGeom prst="rect">
            <a:avLst/>
          </a:prstGeom>
          <a:noFill/>
        </p:spPr>
        <p:txBody>
          <a:bodyPr wrap="square" rtlCol="0">
            <a:spAutoFit/>
          </a:bodyPr>
          <a:lstStyle/>
          <a:p>
            <a:r>
              <a:rPr lang="en-US" dirty="0"/>
              <a:t>Graph-based</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554AAF4-0F33-453A-883D-676ED743BC99}"/>
                  </a:ext>
                </a:extLst>
              </p:cNvPr>
              <p:cNvSpPr txBox="1"/>
              <p:nvPr/>
            </p:nvSpPr>
            <p:spPr>
              <a:xfrm>
                <a:off x="6505038" y="3593825"/>
                <a:ext cx="5566517" cy="1830309"/>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r>
                  <a:rPr lang="en-US" dirty="0"/>
                  <a:t> satisfies properties </a:t>
                </a:r>
                <a:r>
                  <a:rPr lang="en-US" dirty="0" err="1"/>
                  <a:t>w.r.t.</a:t>
                </a:r>
                <a:r>
                  <a:rPr lang="en-US" dirty="0"/>
                  <a:t> a Graph </a:t>
                </a:r>
                <a14:m>
                  <m:oMath xmlns:m="http://schemas.openxmlformats.org/officeDocument/2006/math">
                    <m:r>
                      <a:rPr lang="en-US" b="0" i="1" dirty="0" smtClean="0">
                        <a:latin typeface="Cambria Math" panose="02040503050406030204" pitchFamily="18" charset="0"/>
                        <a:ea typeface="Cambria Math" panose="02040503050406030204" pitchFamily="18" charset="0"/>
                      </a:rPr>
                      <m:t>𝐺</m:t>
                    </m:r>
                  </m:oMath>
                </a14:m>
                <a:r>
                  <a:rPr lang="en-US" dirty="0"/>
                  <a:t>:</a:t>
                </a:r>
              </a:p>
              <a:p>
                <a:pPr marL="285750" indent="-285750">
                  <a:buFont typeface="Arial" panose="020B0604020202020204" pitchFamily="34" charset="0"/>
                  <a:buChar char="•"/>
                </a:pPr>
                <a:r>
                  <a:rPr lang="en-US" dirty="0"/>
                  <a:t>global (d-separation) = (</a:t>
                </a:r>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𝐺</m:t>
                        </m:r>
                      </m:sub>
                    </m:sSub>
                    <m:r>
                      <a:rPr lang="en-US" b="0" i="1" smtClean="0">
                        <a:latin typeface="Cambria Math" panose="02040503050406030204" pitchFamily="18" charset="0"/>
                      </a:rPr>
                      <m:t>𝐵</m:t>
                    </m:r>
                    <m:r>
                      <a:rPr lang="en-US" b="0" i="1" smtClean="0">
                        <a:latin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m:t>
                    </m:r>
                  </m:oMath>
                </a14:m>
                <a:endParaRPr lang="en-US" dirty="0"/>
              </a:p>
              <a:p>
                <a:pPr marL="285750" indent="-285750">
                  <a:buFont typeface="Arial" panose="020B0604020202020204" pitchFamily="34" charset="0"/>
                  <a:buChar char="•"/>
                </a:pPr>
                <a:r>
                  <a:rPr lang="en-US" dirty="0"/>
                  <a:t>local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𝑑𝑒𝑠𝑐𝑒𝑛𝑑𝑒𝑛𝑡𝑠</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𝑝𝑎𝑟𝑒𝑛𝑡𝑠</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endParaRPr lang="en-US" dirty="0"/>
              </a:p>
              <a:p>
                <a:pPr marL="285750" indent="-285750">
                  <a:buFont typeface="Arial" panose="020B0604020202020204" pitchFamily="34" charset="0"/>
                  <a:buChar char="•"/>
                </a:pPr>
                <a:r>
                  <a:rPr lang="en-US" dirty="0"/>
                  <a:t>Markov factorization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P</m:t>
                        </m:r>
                      </m:e>
                      <m:sub>
                        <m:r>
                          <a:rPr lang="en-US" b="0" i="1" smtClean="0">
                            <a:latin typeface="Cambria Math" panose="02040503050406030204" pitchFamily="18" charset="0"/>
                          </a:rPr>
                          <m:t>𝑋</m:t>
                        </m:r>
                      </m:sub>
                    </m:sSub>
                    <m:r>
                      <a:rPr lang="en-US" b="0" i="0"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𝑑</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𝑝</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𝑎𝑟𝑒𝑛𝑡𝑠</m:t>
                            </m:r>
                          </m:e>
                          <m:sub>
                            <m:r>
                              <a:rPr lang="en-US" b="0" i="1" smtClean="0">
                                <a:latin typeface="Cambria Math" panose="02040503050406030204" pitchFamily="18" charset="0"/>
                              </a:rPr>
                              <m:t>𝑗</m:t>
                            </m:r>
                          </m:sub>
                          <m:sup>
                            <m:r>
                              <a:rPr lang="en-US" b="0" i="1" smtClean="0">
                                <a:latin typeface="Cambria Math" panose="02040503050406030204" pitchFamily="18" charset="0"/>
                              </a:rPr>
                              <m:t>𝐺</m:t>
                            </m:r>
                          </m:sup>
                        </m:sSubSup>
                      </m:e>
                    </m:nary>
                    <m:r>
                      <a:rPr lang="en-US" b="0" i="1" smtClean="0">
                        <a:latin typeface="Cambria Math" panose="02040503050406030204" pitchFamily="18" charset="0"/>
                      </a:rPr>
                      <m:t>)</m:t>
                    </m:r>
                  </m:oMath>
                </a14:m>
                <a:endParaRPr lang="en-US" dirty="0"/>
              </a:p>
              <a:p>
                <a:pPr marL="285750" indent="-285750">
                  <a:buFont typeface="Arial" panose="020B0604020202020204" pitchFamily="34" charset="0"/>
                  <a:buChar char="•"/>
                </a:pPr>
                <a:r>
                  <a:rPr lang="en-US" dirty="0"/>
                  <a:t>Markov equivalence of graphs</a:t>
                </a:r>
              </a:p>
            </p:txBody>
          </p:sp>
        </mc:Choice>
        <mc:Fallback xmlns="">
          <p:sp>
            <p:nvSpPr>
              <p:cNvPr id="20" name="TextBox 19">
                <a:extLst>
                  <a:ext uri="{FF2B5EF4-FFF2-40B4-BE49-F238E27FC236}">
                    <a16:creationId xmlns:a16="http://schemas.microsoft.com/office/drawing/2014/main" id="{C554AAF4-0F33-453A-883D-676ED743BC99}"/>
                  </a:ext>
                </a:extLst>
              </p:cNvPr>
              <p:cNvSpPr txBox="1">
                <a:spLocks noRot="1" noChangeAspect="1" noMove="1" noResize="1" noEditPoints="1" noAdjustHandles="1" noChangeArrowheads="1" noChangeShapeType="1" noTextEdit="1"/>
              </p:cNvSpPr>
              <p:nvPr/>
            </p:nvSpPr>
            <p:spPr>
              <a:xfrm>
                <a:off x="6505038" y="3593825"/>
                <a:ext cx="5566517" cy="1830309"/>
              </a:xfrm>
              <a:prstGeom prst="rect">
                <a:avLst/>
              </a:prstGeom>
              <a:blipFill>
                <a:blip r:embed="rId3"/>
                <a:stretch>
                  <a:fillRect l="-876" t="-2333" r="-329" b="-20333"/>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E1A7129C-C746-48F1-89AF-BC17235DAE9F}"/>
              </a:ext>
            </a:extLst>
          </p:cNvPr>
          <p:cNvSpPr txBox="1"/>
          <p:nvPr/>
        </p:nvSpPr>
        <p:spPr>
          <a:xfrm>
            <a:off x="2008085" y="4748801"/>
            <a:ext cx="2444274" cy="646331"/>
          </a:xfrm>
          <a:prstGeom prst="rect">
            <a:avLst/>
          </a:prstGeom>
          <a:noFill/>
        </p:spPr>
        <p:txBody>
          <a:bodyPr wrap="square" rtlCol="0">
            <a:spAutoFit/>
          </a:bodyPr>
          <a:lstStyle/>
          <a:p>
            <a:r>
              <a:rPr lang="en-US" dirty="0"/>
              <a:t>Potential outcome-based</a:t>
            </a:r>
          </a:p>
        </p:txBody>
      </p:sp>
      <p:sp>
        <p:nvSpPr>
          <p:cNvPr id="22" name="TextBox 21">
            <a:extLst>
              <a:ext uri="{FF2B5EF4-FFF2-40B4-BE49-F238E27FC236}">
                <a16:creationId xmlns:a16="http://schemas.microsoft.com/office/drawing/2014/main" id="{3BF74DD2-977E-447D-AB25-B842D1BB932F}"/>
              </a:ext>
            </a:extLst>
          </p:cNvPr>
          <p:cNvSpPr txBox="1"/>
          <p:nvPr/>
        </p:nvSpPr>
        <p:spPr>
          <a:xfrm>
            <a:off x="6505038" y="5510249"/>
            <a:ext cx="4312096" cy="1200329"/>
          </a:xfrm>
          <a:prstGeom prst="rect">
            <a:avLst/>
          </a:prstGeom>
          <a:noFill/>
        </p:spPr>
        <p:txBody>
          <a:bodyPr wrap="square">
            <a:spAutoFit/>
          </a:bodyPr>
          <a:lstStyle/>
          <a:p>
            <a:pPr marL="285750" indent="-285750">
              <a:buFont typeface="Arial" panose="020B0604020202020204" pitchFamily="34" charset="0"/>
              <a:buChar char="•"/>
            </a:pPr>
            <a:r>
              <a:rPr lang="en-US" dirty="0"/>
              <a:t>Average Treatment Effect (ATE)</a:t>
            </a:r>
          </a:p>
          <a:p>
            <a:pPr marL="285750" indent="-285750">
              <a:buFont typeface="Arial" panose="020B0604020202020204" pitchFamily="34" charset="0"/>
              <a:buChar char="•"/>
            </a:pPr>
            <a:r>
              <a:rPr lang="en-US" dirty="0"/>
              <a:t>Conditional ATE (CATE)</a:t>
            </a:r>
          </a:p>
          <a:p>
            <a:pPr marL="285750" indent="-285750">
              <a:buFont typeface="Arial" panose="020B0604020202020204" pitchFamily="34" charset="0"/>
              <a:buChar char="•"/>
            </a:pPr>
            <a:r>
              <a:rPr lang="en-US" dirty="0"/>
              <a:t>AT on the Treated (ATT)</a:t>
            </a:r>
          </a:p>
          <a:p>
            <a:pPr marL="285750" indent="-285750">
              <a:buFont typeface="Arial" panose="020B0604020202020204" pitchFamily="34" charset="0"/>
              <a:buChar char="•"/>
            </a:pPr>
            <a:r>
              <a:rPr lang="en-US" dirty="0"/>
              <a:t>Local ATE (LATE)</a:t>
            </a:r>
          </a:p>
        </p:txBody>
      </p:sp>
      <p:sp>
        <p:nvSpPr>
          <p:cNvPr id="27" name="TextBox 26">
            <a:extLst>
              <a:ext uri="{FF2B5EF4-FFF2-40B4-BE49-F238E27FC236}">
                <a16:creationId xmlns:a16="http://schemas.microsoft.com/office/drawing/2014/main" id="{22E8CF64-0E09-4C68-9529-2360BACA8BDE}"/>
              </a:ext>
            </a:extLst>
          </p:cNvPr>
          <p:cNvSpPr txBox="1"/>
          <p:nvPr/>
        </p:nvSpPr>
        <p:spPr>
          <a:xfrm>
            <a:off x="6628480" y="1962763"/>
            <a:ext cx="537854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Causal discovery</a:t>
            </a:r>
          </a:p>
          <a:p>
            <a:pPr marL="285750" indent="-285750">
              <a:buFont typeface="Arial" panose="020B0604020202020204" pitchFamily="34" charset="0"/>
              <a:buChar char="•"/>
            </a:pPr>
            <a:r>
              <a:rPr lang="en-US" dirty="0"/>
              <a:t>Matching</a:t>
            </a:r>
          </a:p>
          <a:p>
            <a:pPr marL="285750" indent="-285750">
              <a:buFont typeface="Arial" panose="020B0604020202020204" pitchFamily="34" charset="0"/>
              <a:buChar char="•"/>
            </a:pPr>
            <a:r>
              <a:rPr lang="en-US" dirty="0"/>
              <a:t>Adjustments (backdoor criterion) </a:t>
            </a:r>
          </a:p>
          <a:p>
            <a:pPr marL="285750" indent="-285750">
              <a:buFont typeface="Arial" panose="020B0604020202020204" pitchFamily="34" charset="0"/>
              <a:buChar char="•"/>
            </a:pPr>
            <a:r>
              <a:rPr lang="en-US" dirty="0"/>
              <a:t>Hypothetical interventions (do-operator)</a:t>
            </a:r>
          </a:p>
          <a:p>
            <a:pPr marL="285750" indent="-285750">
              <a:buFont typeface="Arial" panose="020B0604020202020204" pitchFamily="34" charset="0"/>
              <a:buChar char="•"/>
            </a:pPr>
            <a:r>
              <a:rPr lang="en-US" dirty="0"/>
              <a:t>Instrumental Variables</a:t>
            </a:r>
          </a:p>
        </p:txBody>
      </p:sp>
      <p:sp>
        <p:nvSpPr>
          <p:cNvPr id="31" name="Right Brace 30">
            <a:extLst>
              <a:ext uri="{FF2B5EF4-FFF2-40B4-BE49-F238E27FC236}">
                <a16:creationId xmlns:a16="http://schemas.microsoft.com/office/drawing/2014/main" id="{8B27E97B-867A-4EE8-9165-9F1A1A98F3F3}"/>
              </a:ext>
            </a:extLst>
          </p:cNvPr>
          <p:cNvSpPr/>
          <p:nvPr/>
        </p:nvSpPr>
        <p:spPr>
          <a:xfrm rot="10800000">
            <a:off x="6071805" y="5565588"/>
            <a:ext cx="433233" cy="1169573"/>
          </a:xfrm>
          <a:prstGeom prst="rightBrace">
            <a:avLst>
              <a:gd name="adj1" fmla="val 8333"/>
              <a:gd name="adj2" fmla="val 409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A4803FD4-9427-43AD-810F-8D841BC2D4FC}"/>
              </a:ext>
            </a:extLst>
          </p:cNvPr>
          <p:cNvCxnSpPr>
            <a:cxnSpLocks/>
            <a:stCxn id="18" idx="3"/>
          </p:cNvCxnSpPr>
          <p:nvPr/>
        </p:nvCxnSpPr>
        <p:spPr>
          <a:xfrm>
            <a:off x="4452359" y="5071967"/>
            <a:ext cx="1452785" cy="116957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1A008B0-44BF-4DE0-BB48-101A04215B40}"/>
              </a:ext>
            </a:extLst>
          </p:cNvPr>
          <p:cNvSpPr txBox="1"/>
          <p:nvPr/>
        </p:nvSpPr>
        <p:spPr>
          <a:xfrm>
            <a:off x="6628480" y="771078"/>
            <a:ext cx="1437968" cy="369332"/>
          </a:xfrm>
          <a:prstGeom prst="rect">
            <a:avLst/>
          </a:prstGeom>
          <a:noFill/>
        </p:spPr>
        <p:txBody>
          <a:bodyPr wrap="square" rtlCol="0">
            <a:spAutoFit/>
          </a:bodyPr>
          <a:lstStyle/>
          <a:p>
            <a:r>
              <a:rPr lang="en-US" b="1" dirty="0"/>
              <a:t>Methods</a:t>
            </a:r>
          </a:p>
        </p:txBody>
      </p:sp>
      <p:sp>
        <p:nvSpPr>
          <p:cNvPr id="65" name="Right Brace 64">
            <a:extLst>
              <a:ext uri="{FF2B5EF4-FFF2-40B4-BE49-F238E27FC236}">
                <a16:creationId xmlns:a16="http://schemas.microsoft.com/office/drawing/2014/main" id="{CE3A5A5D-0EE6-4596-A214-9CA3CF404094}"/>
              </a:ext>
            </a:extLst>
          </p:cNvPr>
          <p:cNvSpPr/>
          <p:nvPr/>
        </p:nvSpPr>
        <p:spPr>
          <a:xfrm rot="10800000">
            <a:off x="6147562" y="3724023"/>
            <a:ext cx="357475" cy="1477327"/>
          </a:xfrm>
          <a:prstGeom prst="rightBrace">
            <a:avLst>
              <a:gd name="adj1" fmla="val 8333"/>
              <a:gd name="adj2" fmla="val 8393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5" name="Connector: Elbow 74">
            <a:extLst>
              <a:ext uri="{FF2B5EF4-FFF2-40B4-BE49-F238E27FC236}">
                <a16:creationId xmlns:a16="http://schemas.microsoft.com/office/drawing/2014/main" id="{EEDBF3B3-4EF8-48B2-823A-0BDC5069F6E0}"/>
              </a:ext>
            </a:extLst>
          </p:cNvPr>
          <p:cNvCxnSpPr>
            <a:cxnSpLocks/>
            <a:stCxn id="16" idx="3"/>
          </p:cNvCxnSpPr>
          <p:nvPr/>
        </p:nvCxnSpPr>
        <p:spPr>
          <a:xfrm flipV="1">
            <a:off x="3815112" y="3930445"/>
            <a:ext cx="2187482" cy="31677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70736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34F5D-112F-41B3-85F5-5A0B7F5BBF58}"/>
              </a:ext>
            </a:extLst>
          </p:cNvPr>
          <p:cNvSpPr>
            <a:spLocks noGrp="1"/>
          </p:cNvSpPr>
          <p:nvPr>
            <p:ph type="title"/>
          </p:nvPr>
        </p:nvSpPr>
        <p:spPr/>
        <p:txBody>
          <a:bodyPr/>
          <a:lstStyle/>
          <a:p>
            <a:r>
              <a:rPr lang="en-US" dirty="0"/>
              <a:t>Methodological Problem Statement</a:t>
            </a:r>
            <a:br>
              <a:rPr lang="en-US" dirty="0"/>
            </a:br>
            <a:endParaRPr lang="en-US" dirty="0"/>
          </a:p>
        </p:txBody>
      </p:sp>
      <p:sp>
        <p:nvSpPr>
          <p:cNvPr id="3" name="Content Placeholder 2">
            <a:extLst>
              <a:ext uri="{FF2B5EF4-FFF2-40B4-BE49-F238E27FC236}">
                <a16:creationId xmlns:a16="http://schemas.microsoft.com/office/drawing/2014/main" id="{28E35F1E-AB28-44C5-9EB1-D5BF388907AC}"/>
              </a:ext>
            </a:extLst>
          </p:cNvPr>
          <p:cNvSpPr>
            <a:spLocks noGrp="1"/>
          </p:cNvSpPr>
          <p:nvPr>
            <p:ph idx="1"/>
          </p:nvPr>
        </p:nvSpPr>
        <p:spPr>
          <a:xfrm>
            <a:off x="478369" y="1213308"/>
            <a:ext cx="11473384" cy="4149524"/>
          </a:xfrm>
        </p:spPr>
        <p:txBody>
          <a:bodyPr>
            <a:noAutofit/>
          </a:bodyPr>
          <a:lstStyle/>
          <a:p>
            <a:pPr marL="0" indent="0">
              <a:buNone/>
            </a:pPr>
            <a:r>
              <a:rPr lang="en-US" sz="2000" dirty="0"/>
              <a:t>How to combine quantitative and qualitative statements about cause and effects?</a:t>
            </a:r>
          </a:p>
          <a:p>
            <a:pPr marL="342900" indent="-342900">
              <a:buFont typeface="Arial" panose="020B0604020202020204" pitchFamily="34" charset="0"/>
              <a:buChar char="•"/>
            </a:pPr>
            <a:r>
              <a:rPr lang="en-US" sz="2000" u="sng" dirty="0"/>
              <a:t>Quantitative</a:t>
            </a:r>
            <a:r>
              <a:rPr lang="en-US" sz="2000" dirty="0"/>
              <a:t>: P(cause) that is independent of P(effect | cause)</a:t>
            </a:r>
          </a:p>
          <a:p>
            <a:pPr marL="342900" indent="-342900">
              <a:buFont typeface="Arial" panose="020B0604020202020204" pitchFamily="34" charset="0"/>
              <a:buChar char="•"/>
            </a:pPr>
            <a:r>
              <a:rPr lang="en-US" sz="2000" u="sng" dirty="0"/>
              <a:t>Qualitative</a:t>
            </a:r>
            <a:r>
              <a:rPr lang="en-US" sz="2000" dirty="0"/>
              <a:t>: Dependencies and independencies between variables</a:t>
            </a:r>
          </a:p>
          <a:p>
            <a:pPr marL="0" indent="0">
              <a:buNone/>
            </a:pPr>
            <a:endParaRPr lang="en-US" sz="2000" dirty="0"/>
          </a:p>
          <a:p>
            <a:pPr marL="0" indent="0">
              <a:buNone/>
            </a:pPr>
            <a:endParaRPr lang="en-US" sz="2000" dirty="0"/>
          </a:p>
          <a:p>
            <a:pPr marL="0" indent="0">
              <a:buNone/>
            </a:pPr>
            <a:r>
              <a:rPr lang="en-US" sz="2000" dirty="0"/>
              <a:t>How to test hypotheses about graph dependencies and independencies?</a:t>
            </a:r>
          </a:p>
          <a:p>
            <a:pPr marL="342900" indent="-342900">
              <a:buFont typeface="Arial" panose="020B0604020202020204" pitchFamily="34" charset="0"/>
              <a:buChar char="•"/>
            </a:pPr>
            <a:r>
              <a:rPr lang="en-US" sz="2000" u="sng" dirty="0"/>
              <a:t>Operations</a:t>
            </a:r>
            <a:r>
              <a:rPr lang="en-US" sz="2000" dirty="0"/>
              <a:t>: </a:t>
            </a:r>
            <a:r>
              <a:rPr lang="en-US" sz="2000" dirty="0" err="1"/>
              <a:t>Deconfounding</a:t>
            </a:r>
            <a:r>
              <a:rPr lang="en-US" sz="2000" dirty="0"/>
              <a:t>, Intervention, Counterfactuals</a:t>
            </a:r>
          </a:p>
          <a:p>
            <a:pPr marL="342900" indent="-342900">
              <a:buFont typeface="Arial" panose="020B0604020202020204" pitchFamily="34" charset="0"/>
              <a:buChar char="•"/>
            </a:pPr>
            <a:r>
              <a:rPr lang="en-US" sz="2000" u="sng" dirty="0"/>
              <a:t>Properties</a:t>
            </a:r>
            <a:r>
              <a:rPr lang="en-US" sz="2000" dirty="0"/>
              <a:t>: Modularity, Stability, Ignorability</a:t>
            </a:r>
          </a:p>
          <a:p>
            <a:pPr marL="342900" indent="-342900">
              <a:buFont typeface="Arial" panose="020B0604020202020204" pitchFamily="34" charset="0"/>
              <a:buChar char="•"/>
            </a:pPr>
            <a:endParaRPr lang="en-US" sz="2000" dirty="0"/>
          </a:p>
          <a:p>
            <a:endParaRPr lang="en-US" sz="2000" dirty="0"/>
          </a:p>
          <a:p>
            <a:endParaRPr lang="en-US" sz="2000" dirty="0"/>
          </a:p>
        </p:txBody>
      </p:sp>
    </p:spTree>
    <p:extLst>
      <p:ext uri="{BB962C8B-B14F-4D97-AF65-F5344CB8AC3E}">
        <p14:creationId xmlns:p14="http://schemas.microsoft.com/office/powerpoint/2010/main" val="1801018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09DD-CEA5-44CE-A3B9-843CCA06686B}"/>
              </a:ext>
            </a:extLst>
          </p:cNvPr>
          <p:cNvSpPr>
            <a:spLocks noGrp="1"/>
          </p:cNvSpPr>
          <p:nvPr>
            <p:ph type="title"/>
          </p:nvPr>
        </p:nvSpPr>
        <p:spPr/>
        <p:txBody>
          <a:bodyPr/>
          <a:lstStyle/>
          <a:p>
            <a:r>
              <a:rPr lang="en-US" dirty="0"/>
              <a:t>Intervention</a:t>
            </a:r>
          </a:p>
        </p:txBody>
      </p:sp>
      <p:sp>
        <p:nvSpPr>
          <p:cNvPr id="3" name="Content Placeholder 2">
            <a:extLst>
              <a:ext uri="{FF2B5EF4-FFF2-40B4-BE49-F238E27FC236}">
                <a16:creationId xmlns:a16="http://schemas.microsoft.com/office/drawing/2014/main" id="{330DB125-C846-43F7-9767-DF2B8D05F973}"/>
              </a:ext>
            </a:extLst>
          </p:cNvPr>
          <p:cNvSpPr>
            <a:spLocks noGrp="1"/>
          </p:cNvSpPr>
          <p:nvPr>
            <p:ph idx="1"/>
          </p:nvPr>
        </p:nvSpPr>
        <p:spPr>
          <a:xfrm>
            <a:off x="478369" y="1069173"/>
            <a:ext cx="11473384" cy="1205202"/>
          </a:xfrm>
        </p:spPr>
        <p:txBody>
          <a:bodyPr/>
          <a:lstStyle/>
          <a:p>
            <a:r>
              <a:rPr lang="en-US" sz="1800" u="sng" dirty="0"/>
              <a:t>Intuition</a:t>
            </a:r>
            <a:r>
              <a:rPr lang="en-US" sz="1800" dirty="0"/>
              <a:t>: Interventions allow to maximize mutual information between:</a:t>
            </a:r>
          </a:p>
          <a:p>
            <a:r>
              <a:rPr lang="en-US" sz="1800" dirty="0"/>
              <a:t>1- intentions (goal-conditioned policies) AND</a:t>
            </a:r>
          </a:p>
          <a:p>
            <a:r>
              <a:rPr lang="en-US" sz="1800" dirty="0"/>
              <a:t>2- changes in state (trajectories) condition on the current state</a:t>
            </a:r>
          </a:p>
        </p:txBody>
      </p:sp>
      <p:sp>
        <p:nvSpPr>
          <p:cNvPr id="4" name="Slide Number Placeholder 3">
            <a:extLst>
              <a:ext uri="{FF2B5EF4-FFF2-40B4-BE49-F238E27FC236}">
                <a16:creationId xmlns:a16="http://schemas.microsoft.com/office/drawing/2014/main" id="{2D77688E-6476-4C22-8FF2-579D8378A73D}"/>
              </a:ext>
            </a:extLst>
          </p:cNvPr>
          <p:cNvSpPr>
            <a:spLocks noGrp="1"/>
          </p:cNvSpPr>
          <p:nvPr>
            <p:ph type="sldNum" sz="quarter" idx="12"/>
          </p:nvPr>
        </p:nvSpPr>
        <p:spPr/>
        <p:txBody>
          <a:bodyPr/>
          <a:lstStyle/>
          <a:p>
            <a:fld id="{81561042-0DC2-4A04-AA50-F6D44EB20EBA}" type="slidenum">
              <a:rPr lang="en-US" smtClean="0"/>
              <a:t>17</a:t>
            </a:fld>
            <a:endParaRPr lang="en-US"/>
          </a:p>
        </p:txBody>
      </p:sp>
      <p:sp>
        <p:nvSpPr>
          <p:cNvPr id="6" name="TextBox 5">
            <a:extLst>
              <a:ext uri="{FF2B5EF4-FFF2-40B4-BE49-F238E27FC236}">
                <a16:creationId xmlns:a16="http://schemas.microsoft.com/office/drawing/2014/main" id="{48A72DDC-57EB-481B-B70F-6D1724F27CC6}"/>
              </a:ext>
            </a:extLst>
          </p:cNvPr>
          <p:cNvSpPr txBox="1"/>
          <p:nvPr/>
        </p:nvSpPr>
        <p:spPr bwMode="gray">
          <a:xfrm>
            <a:off x="0" y="6211669"/>
            <a:ext cx="10676238" cy="646331"/>
          </a:xfrm>
          <a:prstGeom prst="rect">
            <a:avLst/>
          </a:prstGeom>
          <a:noFill/>
        </p:spPr>
        <p:txBody>
          <a:bodyPr wrap="square">
            <a:spAutoFit/>
          </a:bodyPr>
          <a:lstStyle/>
          <a:p>
            <a:r>
              <a:rPr lang="en-US" sz="1200" dirty="0"/>
              <a:t>Peters, D. </a:t>
            </a:r>
            <a:r>
              <a:rPr lang="en-US" sz="1200" dirty="0" err="1"/>
              <a:t>Janzing</a:t>
            </a:r>
            <a:r>
              <a:rPr lang="en-US" sz="1200" dirty="0"/>
              <a:t>, and B. </a:t>
            </a:r>
            <a:r>
              <a:rPr lang="en-US" sz="1200" dirty="0" err="1"/>
              <a:t>Schölkopf</a:t>
            </a:r>
            <a:r>
              <a:rPr lang="en-US" sz="1200" dirty="0"/>
              <a:t>. 2017. Elements of Causal Inference - Foundations and Learning Algorithms. MIT Press, Cambridge, MA, USA.</a:t>
            </a:r>
          </a:p>
          <a:p>
            <a:r>
              <a:rPr lang="en-US" sz="1200" dirty="0" err="1"/>
              <a:t>Schölkopf</a:t>
            </a:r>
            <a:r>
              <a:rPr lang="en-US" sz="1200" dirty="0"/>
              <a:t>, B. (2019). Causality for machine learning. </a:t>
            </a:r>
            <a:r>
              <a:rPr lang="en-US" sz="1200" dirty="0" err="1"/>
              <a:t>arXiv</a:t>
            </a:r>
            <a:r>
              <a:rPr lang="en-US" sz="1200" dirty="0"/>
              <a:t> preprint arXiv:1911.10500.</a:t>
            </a:r>
          </a:p>
        </p:txBody>
      </p:sp>
      <p:pic>
        <p:nvPicPr>
          <p:cNvPr id="8" name="Picture 7">
            <a:extLst>
              <a:ext uri="{FF2B5EF4-FFF2-40B4-BE49-F238E27FC236}">
                <a16:creationId xmlns:a16="http://schemas.microsoft.com/office/drawing/2014/main" id="{35F4E9A1-1F40-4173-8826-96A96F2CA405}"/>
              </a:ext>
            </a:extLst>
          </p:cNvPr>
          <p:cNvPicPr>
            <a:picLocks noChangeAspect="1"/>
          </p:cNvPicPr>
          <p:nvPr/>
        </p:nvPicPr>
        <p:blipFill>
          <a:blip r:embed="rId2"/>
          <a:stretch>
            <a:fillRect/>
          </a:stretch>
        </p:blipFill>
        <p:spPr>
          <a:xfrm>
            <a:off x="1401695" y="3119320"/>
            <a:ext cx="8493211" cy="2896528"/>
          </a:xfrm>
          <a:prstGeom prst="rect">
            <a:avLst/>
          </a:prstGeom>
        </p:spPr>
      </p:pic>
      <p:sp>
        <p:nvSpPr>
          <p:cNvPr id="10" name="TextBox 9">
            <a:extLst>
              <a:ext uri="{FF2B5EF4-FFF2-40B4-BE49-F238E27FC236}">
                <a16:creationId xmlns:a16="http://schemas.microsoft.com/office/drawing/2014/main" id="{3D1555F2-7CED-4EC4-B009-866F8AB6EE29}"/>
              </a:ext>
            </a:extLst>
          </p:cNvPr>
          <p:cNvSpPr txBox="1"/>
          <p:nvPr/>
        </p:nvSpPr>
        <p:spPr bwMode="gray">
          <a:xfrm>
            <a:off x="1472513" y="2749988"/>
            <a:ext cx="6240162" cy="369332"/>
          </a:xfrm>
          <a:prstGeom prst="rect">
            <a:avLst/>
          </a:prstGeom>
          <a:noFill/>
        </p:spPr>
        <p:txBody>
          <a:bodyPr wrap="square">
            <a:spAutoFit/>
          </a:bodyPr>
          <a:lstStyle/>
          <a:p>
            <a:r>
              <a:rPr lang="en-US" sz="1800" b="0" i="0" u="none" strike="noStrike" baseline="0" dirty="0">
                <a:latin typeface="NimbusRomNo9L-Medi"/>
              </a:rPr>
              <a:t>Measures of dependence of mechanisms</a:t>
            </a:r>
            <a:endParaRPr lang="en-US" dirty="0"/>
          </a:p>
        </p:txBody>
      </p:sp>
    </p:spTree>
    <p:extLst>
      <p:ext uri="{BB962C8B-B14F-4D97-AF65-F5344CB8AC3E}">
        <p14:creationId xmlns:p14="http://schemas.microsoft.com/office/powerpoint/2010/main" val="1242367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8FED-D556-483F-A537-A40993FD83B5}"/>
              </a:ext>
            </a:extLst>
          </p:cNvPr>
          <p:cNvSpPr>
            <a:spLocks noGrp="1"/>
          </p:cNvSpPr>
          <p:nvPr>
            <p:ph type="title"/>
          </p:nvPr>
        </p:nvSpPr>
        <p:spPr>
          <a:xfrm>
            <a:off x="490299" y="140043"/>
            <a:ext cx="10058400" cy="568411"/>
          </a:xfrm>
        </p:spPr>
        <p:txBody>
          <a:bodyPr/>
          <a:lstStyle/>
          <a:p>
            <a:r>
              <a:rPr lang="pt-BR" dirty="0" err="1"/>
              <a:t>Intervention</a:t>
            </a:r>
            <a:r>
              <a:rPr lang="pt-BR" dirty="0"/>
              <a:t> - </a:t>
            </a:r>
            <a:r>
              <a:rPr lang="pt-BR" dirty="0" err="1"/>
              <a:t>Examples</a:t>
            </a:r>
            <a:endParaRPr lang="en-US" dirty="0"/>
          </a:p>
        </p:txBody>
      </p:sp>
      <p:sp>
        <p:nvSpPr>
          <p:cNvPr id="3" name="Content Placeholder 2">
            <a:extLst>
              <a:ext uri="{FF2B5EF4-FFF2-40B4-BE49-F238E27FC236}">
                <a16:creationId xmlns:a16="http://schemas.microsoft.com/office/drawing/2014/main" id="{053C693B-548B-485B-B1CB-72F482D81F41}"/>
              </a:ext>
            </a:extLst>
          </p:cNvPr>
          <p:cNvSpPr>
            <a:spLocks noGrp="1"/>
          </p:cNvSpPr>
          <p:nvPr>
            <p:ph idx="1"/>
          </p:nvPr>
        </p:nvSpPr>
        <p:spPr>
          <a:xfrm>
            <a:off x="515587" y="1213308"/>
            <a:ext cx="11473384" cy="3454728"/>
          </a:xfrm>
        </p:spPr>
        <p:txBody>
          <a:bodyPr/>
          <a:lstStyle/>
          <a:p>
            <a:pPr marL="0" indent="0">
              <a:buNone/>
            </a:pPr>
            <a:r>
              <a:rPr lang="pt-BR" sz="2000" dirty="0"/>
              <a:t>What should I </a:t>
            </a:r>
            <a:r>
              <a:rPr lang="pt-BR" sz="2000" u="sng" dirty="0"/>
              <a:t>do</a:t>
            </a:r>
            <a:r>
              <a:rPr lang="pt-BR" sz="2000" dirty="0"/>
              <a:t> in the system to change Y?</a:t>
            </a:r>
          </a:p>
          <a:p>
            <a:pPr marL="0" indent="0">
              <a:buNone/>
            </a:pPr>
            <a:r>
              <a:rPr lang="pt-BR" sz="2000" dirty="0"/>
              <a:t>What </a:t>
            </a:r>
            <a:r>
              <a:rPr lang="pt-BR" sz="2000" u="sng" dirty="0"/>
              <a:t>treatment</a:t>
            </a:r>
            <a:r>
              <a:rPr lang="pt-BR" sz="2000" dirty="0"/>
              <a:t> should I take to </a:t>
            </a:r>
            <a:r>
              <a:rPr lang="pt-BR" sz="2000" dirty="0" err="1"/>
              <a:t>attain</a:t>
            </a:r>
            <a:r>
              <a:rPr lang="pt-BR" sz="2000" dirty="0"/>
              <a:t> a </a:t>
            </a:r>
            <a:r>
              <a:rPr lang="pt-BR" sz="2000" dirty="0" err="1"/>
              <a:t>certain</a:t>
            </a:r>
            <a:r>
              <a:rPr lang="pt-BR" sz="2000" dirty="0"/>
              <a:t> </a:t>
            </a:r>
            <a:r>
              <a:rPr lang="pt-BR" sz="2000" dirty="0" err="1"/>
              <a:t>level</a:t>
            </a:r>
            <a:r>
              <a:rPr lang="pt-BR" sz="2000" dirty="0"/>
              <a:t> of </a:t>
            </a:r>
            <a:r>
              <a:rPr lang="pt-BR" sz="2000" dirty="0" err="1"/>
              <a:t>change</a:t>
            </a:r>
            <a:r>
              <a:rPr lang="pt-BR" sz="2000" dirty="0"/>
              <a:t> on Y?</a:t>
            </a:r>
          </a:p>
          <a:p>
            <a:pPr marL="0" indent="0">
              <a:buNone/>
            </a:pPr>
            <a:endParaRPr lang="pt-BR" sz="2000" dirty="0"/>
          </a:p>
          <a:p>
            <a:pPr marL="0" indent="0">
              <a:buNone/>
            </a:pPr>
            <a:r>
              <a:rPr lang="pt-BR" sz="2000" dirty="0"/>
              <a:t>e.g., increase programmer skill to improve code inspection accuracy?</a:t>
            </a:r>
          </a:p>
          <a:p>
            <a:pPr lvl="1"/>
            <a:r>
              <a:rPr lang="pt-BR" sz="2000" dirty="0"/>
              <a:t>Should recruit graduate student </a:t>
            </a:r>
            <a:r>
              <a:rPr lang="pt-BR" sz="2000" dirty="0" err="1"/>
              <a:t>with</a:t>
            </a:r>
            <a:r>
              <a:rPr lang="pt-BR" sz="2000" dirty="0"/>
              <a:t> </a:t>
            </a:r>
            <a:r>
              <a:rPr lang="pt-BR" sz="2000" dirty="0" err="1"/>
              <a:t>minimum</a:t>
            </a:r>
            <a:r>
              <a:rPr lang="pt-BR" sz="2000" dirty="0"/>
              <a:t> four years of experience OR</a:t>
            </a:r>
          </a:p>
          <a:p>
            <a:pPr lvl="1"/>
            <a:r>
              <a:rPr lang="pt-BR" sz="2000" dirty="0"/>
              <a:t>Give programmers the double of the time to finish a task?</a:t>
            </a:r>
          </a:p>
          <a:p>
            <a:pPr lvl="1"/>
            <a:r>
              <a:rPr lang="pt-BR" sz="2000" dirty="0"/>
              <a:t>Ask programmers to give a second or third look at the same source code?</a:t>
            </a:r>
          </a:p>
          <a:p>
            <a:pPr lvl="1"/>
            <a:endParaRPr lang="pt-BR" sz="2000" dirty="0"/>
          </a:p>
        </p:txBody>
      </p:sp>
    </p:spTree>
    <p:extLst>
      <p:ext uri="{BB962C8B-B14F-4D97-AF65-F5344CB8AC3E}">
        <p14:creationId xmlns:p14="http://schemas.microsoft.com/office/powerpoint/2010/main" val="251080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C9FE-E0C7-4239-805A-751A21D0F753}"/>
              </a:ext>
            </a:extLst>
          </p:cNvPr>
          <p:cNvSpPr>
            <a:spLocks noGrp="1"/>
          </p:cNvSpPr>
          <p:nvPr>
            <p:ph type="title"/>
          </p:nvPr>
        </p:nvSpPr>
        <p:spPr/>
        <p:txBody>
          <a:bodyPr/>
          <a:lstStyle/>
          <a:p>
            <a:r>
              <a:rPr lang="en-US" dirty="0"/>
              <a:t>Counterfactual</a:t>
            </a:r>
          </a:p>
        </p:txBody>
      </p:sp>
      <p:sp>
        <p:nvSpPr>
          <p:cNvPr id="3" name="Content Placeholder 2">
            <a:extLst>
              <a:ext uri="{FF2B5EF4-FFF2-40B4-BE49-F238E27FC236}">
                <a16:creationId xmlns:a16="http://schemas.microsoft.com/office/drawing/2014/main" id="{168500E8-5F21-4D2F-982A-30946190A0A7}"/>
              </a:ext>
            </a:extLst>
          </p:cNvPr>
          <p:cNvSpPr>
            <a:spLocks noGrp="1"/>
          </p:cNvSpPr>
          <p:nvPr>
            <p:ph idx="1"/>
          </p:nvPr>
        </p:nvSpPr>
        <p:spPr>
          <a:xfrm>
            <a:off x="478369" y="1213307"/>
            <a:ext cx="11473384" cy="3451201"/>
          </a:xfrm>
        </p:spPr>
        <p:txBody>
          <a:bodyPr/>
          <a:lstStyle/>
          <a:p>
            <a:endParaRPr lang="en-US" dirty="0"/>
          </a:p>
          <a:p>
            <a:pPr marL="0" indent="0">
              <a:buNone/>
            </a:pPr>
            <a:r>
              <a:rPr lang="en-US" dirty="0"/>
              <a:t>What would have been the outcome Y if the covariate X had a different value?</a:t>
            </a:r>
          </a:p>
          <a:p>
            <a:endParaRPr lang="en-US" dirty="0"/>
          </a:p>
          <a:p>
            <a:pPr marL="0" indent="0">
              <a:buNone/>
            </a:pPr>
            <a:r>
              <a:rPr lang="en-US" dirty="0"/>
              <a:t>e.g., would this programmer have been more accurate if she:</a:t>
            </a:r>
          </a:p>
          <a:p>
            <a:pPr lvl="2"/>
            <a:r>
              <a:rPr lang="en-US" dirty="0"/>
              <a:t>Has spent more time?</a:t>
            </a:r>
          </a:p>
          <a:p>
            <a:pPr lvl="2"/>
            <a:r>
              <a:rPr lang="en-US" dirty="0"/>
              <a:t>Had see the source code for a second and third time?</a:t>
            </a:r>
          </a:p>
          <a:p>
            <a:pPr lvl="3"/>
            <a:r>
              <a:rPr lang="en-US" dirty="0"/>
              <a:t>Hence, has had the chance to increase confident?</a:t>
            </a:r>
          </a:p>
          <a:p>
            <a:pPr lvl="2"/>
            <a:r>
              <a:rPr lang="en-US" dirty="0"/>
              <a:t>Has written a longer explanation?</a:t>
            </a:r>
          </a:p>
        </p:txBody>
      </p:sp>
    </p:spTree>
    <p:extLst>
      <p:ext uri="{BB962C8B-B14F-4D97-AF65-F5344CB8AC3E}">
        <p14:creationId xmlns:p14="http://schemas.microsoft.com/office/powerpoint/2010/main" val="179410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DB1D2E-7316-4031-AE29-BD3B23C20FF5}"/>
              </a:ext>
            </a:extLst>
          </p:cNvPr>
          <p:cNvSpPr>
            <a:spLocks noGrp="1"/>
          </p:cNvSpPr>
          <p:nvPr>
            <p:ph type="title"/>
          </p:nvPr>
        </p:nvSpPr>
        <p:spPr/>
        <p:txBody>
          <a:bodyPr/>
          <a:lstStyle/>
          <a:p>
            <a:r>
              <a:rPr lang="pt-BR" dirty="0"/>
              <a:t>Covid-19 fatality rates China and Italy</a:t>
            </a:r>
            <a:endParaRPr lang="en-US" dirty="0"/>
          </a:p>
        </p:txBody>
      </p:sp>
      <p:pic>
        <p:nvPicPr>
          <p:cNvPr id="5" name="Picture 4">
            <a:extLst>
              <a:ext uri="{FF2B5EF4-FFF2-40B4-BE49-F238E27FC236}">
                <a16:creationId xmlns:a16="http://schemas.microsoft.com/office/drawing/2014/main" id="{B16EFD2C-4D7C-488D-910B-BF164CFEFF56}"/>
              </a:ext>
            </a:extLst>
          </p:cNvPr>
          <p:cNvPicPr>
            <a:picLocks noChangeAspect="1"/>
          </p:cNvPicPr>
          <p:nvPr/>
        </p:nvPicPr>
        <p:blipFill>
          <a:blip r:embed="rId3"/>
          <a:stretch>
            <a:fillRect/>
          </a:stretch>
        </p:blipFill>
        <p:spPr>
          <a:xfrm>
            <a:off x="99479" y="1528761"/>
            <a:ext cx="5876925" cy="3848100"/>
          </a:xfrm>
          <a:prstGeom prst="rect">
            <a:avLst/>
          </a:prstGeom>
        </p:spPr>
      </p:pic>
      <p:pic>
        <p:nvPicPr>
          <p:cNvPr id="7" name="Picture 6">
            <a:extLst>
              <a:ext uri="{FF2B5EF4-FFF2-40B4-BE49-F238E27FC236}">
                <a16:creationId xmlns:a16="http://schemas.microsoft.com/office/drawing/2014/main" id="{2D44AA72-C280-4A40-B168-FD5182469E66}"/>
              </a:ext>
            </a:extLst>
          </p:cNvPr>
          <p:cNvPicPr>
            <a:picLocks noChangeAspect="1"/>
          </p:cNvPicPr>
          <p:nvPr/>
        </p:nvPicPr>
        <p:blipFill>
          <a:blip r:embed="rId4"/>
          <a:stretch>
            <a:fillRect/>
          </a:stretch>
        </p:blipFill>
        <p:spPr>
          <a:xfrm>
            <a:off x="6215597" y="1552574"/>
            <a:ext cx="5943600" cy="3800475"/>
          </a:xfrm>
          <a:prstGeom prst="rect">
            <a:avLst/>
          </a:prstGeom>
        </p:spPr>
      </p:pic>
      <p:sp>
        <p:nvSpPr>
          <p:cNvPr id="8" name="Left Brace 7">
            <a:extLst>
              <a:ext uri="{FF2B5EF4-FFF2-40B4-BE49-F238E27FC236}">
                <a16:creationId xmlns:a16="http://schemas.microsoft.com/office/drawing/2014/main" id="{4C04DD95-8573-46B2-90CF-C76CB14E27FB}"/>
              </a:ext>
            </a:extLst>
          </p:cNvPr>
          <p:cNvSpPr/>
          <p:nvPr/>
        </p:nvSpPr>
        <p:spPr bwMode="gray">
          <a:xfrm rot="16200000">
            <a:off x="5390543" y="5057168"/>
            <a:ext cx="308883" cy="514203"/>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E2A94340-E22C-442A-BD81-B1D485A840C9}"/>
              </a:ext>
            </a:extLst>
          </p:cNvPr>
          <p:cNvSpPr txBox="1"/>
          <p:nvPr/>
        </p:nvSpPr>
        <p:spPr bwMode="gray">
          <a:xfrm>
            <a:off x="2922815" y="5635641"/>
            <a:ext cx="3799114" cy="57014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pt-BR" sz="1600" b="1" dirty="0">
                <a:solidFill>
                  <a:sysClr val="windowText" lastClr="000000"/>
                </a:solidFill>
              </a:rPr>
              <a:t>CFR(China) &lt; CFR(Italy) !</a:t>
            </a:r>
            <a:endParaRPr lang="en-US" sz="1600" b="1" dirty="0" err="1">
              <a:solidFill>
                <a:sysClr val="windowText" lastClr="000000"/>
              </a:solidFill>
            </a:endParaRPr>
          </a:p>
        </p:txBody>
      </p:sp>
      <p:sp>
        <p:nvSpPr>
          <p:cNvPr id="11" name="TextBox 10">
            <a:extLst>
              <a:ext uri="{FF2B5EF4-FFF2-40B4-BE49-F238E27FC236}">
                <a16:creationId xmlns:a16="http://schemas.microsoft.com/office/drawing/2014/main" id="{4189DE41-FE2C-4D31-8D93-6E411435D64A}"/>
              </a:ext>
            </a:extLst>
          </p:cNvPr>
          <p:cNvSpPr txBox="1"/>
          <p:nvPr/>
        </p:nvSpPr>
        <p:spPr bwMode="gray">
          <a:xfrm>
            <a:off x="6868886" y="5404319"/>
            <a:ext cx="4855249" cy="103278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pt-BR" sz="1600" b="1" dirty="0">
                <a:solidFill>
                  <a:sysClr val="windowText" lastClr="000000"/>
                </a:solidFill>
              </a:rPr>
              <a:t>Because Italy has a larger proportion of confirmed cases among older age groups.</a:t>
            </a:r>
            <a:endParaRPr lang="en-US" sz="1600" b="1" dirty="0" err="1">
              <a:solidFill>
                <a:sysClr val="windowText" lastClr="000000"/>
              </a:solidFill>
            </a:endParaRPr>
          </a:p>
        </p:txBody>
      </p:sp>
      <p:cxnSp>
        <p:nvCxnSpPr>
          <p:cNvPr id="16" name="Straight Arrow Connector 15">
            <a:extLst>
              <a:ext uri="{FF2B5EF4-FFF2-40B4-BE49-F238E27FC236}">
                <a16:creationId xmlns:a16="http://schemas.microsoft.com/office/drawing/2014/main" id="{A8CBBE25-2619-4B66-8F12-7895C0C72C95}"/>
              </a:ext>
            </a:extLst>
          </p:cNvPr>
          <p:cNvCxnSpPr/>
          <p:nvPr/>
        </p:nvCxnSpPr>
        <p:spPr bwMode="gray">
          <a:xfrm>
            <a:off x="5063069" y="1992086"/>
            <a:ext cx="224814" cy="41365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53E60F8-350B-49F7-8B32-775BA079AF76}"/>
              </a:ext>
            </a:extLst>
          </p:cNvPr>
          <p:cNvCxnSpPr/>
          <p:nvPr/>
        </p:nvCxnSpPr>
        <p:spPr bwMode="gray">
          <a:xfrm>
            <a:off x="4453469" y="3060926"/>
            <a:ext cx="224814" cy="41365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D85C2EA-6148-46FA-8DE7-A2F291A43CA4}"/>
              </a:ext>
            </a:extLst>
          </p:cNvPr>
          <p:cNvCxnSpPr/>
          <p:nvPr/>
        </p:nvCxnSpPr>
        <p:spPr bwMode="gray">
          <a:xfrm>
            <a:off x="3974498" y="3920897"/>
            <a:ext cx="224814" cy="41365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CB13EA3-466F-4FA0-AA4A-26124AF2633F}"/>
              </a:ext>
            </a:extLst>
          </p:cNvPr>
          <p:cNvCxnSpPr/>
          <p:nvPr/>
        </p:nvCxnSpPr>
        <p:spPr bwMode="gray">
          <a:xfrm>
            <a:off x="3451983" y="4280128"/>
            <a:ext cx="224814" cy="41365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3B862C-B6B2-4403-A672-DBAED76F9519}"/>
              </a:ext>
            </a:extLst>
          </p:cNvPr>
          <p:cNvCxnSpPr>
            <a:cxnSpLocks/>
          </p:cNvCxnSpPr>
          <p:nvPr/>
        </p:nvCxnSpPr>
        <p:spPr bwMode="gray">
          <a:xfrm>
            <a:off x="2994784" y="4465184"/>
            <a:ext cx="224814" cy="41365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C142394-8DD4-4DFC-A975-F2B6BF627667}"/>
              </a:ext>
            </a:extLst>
          </p:cNvPr>
          <p:cNvCxnSpPr>
            <a:cxnSpLocks/>
          </p:cNvCxnSpPr>
          <p:nvPr/>
        </p:nvCxnSpPr>
        <p:spPr bwMode="gray">
          <a:xfrm>
            <a:off x="2449236" y="4465184"/>
            <a:ext cx="224814" cy="41365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566D9C4-5A17-4BA2-BCEE-62A3D13DD5BC}"/>
              </a:ext>
            </a:extLst>
          </p:cNvPr>
          <p:cNvCxnSpPr>
            <a:cxnSpLocks/>
          </p:cNvCxnSpPr>
          <p:nvPr/>
        </p:nvCxnSpPr>
        <p:spPr bwMode="gray">
          <a:xfrm flipV="1">
            <a:off x="5278209" y="3831771"/>
            <a:ext cx="266775" cy="50720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FF8B9C3-CFA3-4372-84E4-2E2B614E3DC5}"/>
              </a:ext>
            </a:extLst>
          </p:cNvPr>
          <p:cNvCxnSpPr>
            <a:cxnSpLocks/>
          </p:cNvCxnSpPr>
          <p:nvPr/>
        </p:nvCxnSpPr>
        <p:spPr bwMode="gray">
          <a:xfrm>
            <a:off x="1903688" y="4465184"/>
            <a:ext cx="224814" cy="41365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987143C-5625-4B40-BE4E-48AA3EB1BDE4}"/>
              </a:ext>
            </a:extLst>
          </p:cNvPr>
          <p:cNvCxnSpPr>
            <a:cxnSpLocks/>
          </p:cNvCxnSpPr>
          <p:nvPr/>
        </p:nvCxnSpPr>
        <p:spPr bwMode="gray">
          <a:xfrm>
            <a:off x="1358140" y="4465184"/>
            <a:ext cx="224814" cy="41365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B7D7FDC-2048-40F3-A4A0-90AD32BD33E4}"/>
              </a:ext>
            </a:extLst>
          </p:cNvPr>
          <p:cNvSpPr txBox="1"/>
          <p:nvPr/>
        </p:nvSpPr>
        <p:spPr bwMode="gray">
          <a:xfrm>
            <a:off x="283029" y="6437101"/>
            <a:ext cx="8534400" cy="27689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u="sng" dirty="0"/>
              <a:t>Sources</a:t>
            </a:r>
            <a:r>
              <a:rPr lang="en-US" sz="1400" dirty="0"/>
              <a:t>: [</a:t>
            </a:r>
            <a:r>
              <a:rPr lang="en-US" sz="1400" dirty="0" err="1"/>
              <a:t>Schölkopf</a:t>
            </a:r>
            <a:r>
              <a:rPr lang="en-US" sz="1400" dirty="0"/>
              <a:t> et al. </a:t>
            </a:r>
            <a:r>
              <a:rPr lang="en-US" sz="1400"/>
              <a:t>2020] [Wu &amp; McGoogan 2020] </a:t>
            </a:r>
            <a:r>
              <a:rPr lang="en-US" sz="1400" dirty="0"/>
              <a:t>[Instituto </a:t>
            </a:r>
            <a:r>
              <a:rPr lang="en-US" sz="1400" dirty="0" err="1"/>
              <a:t>Superiore</a:t>
            </a:r>
            <a:r>
              <a:rPr lang="en-US" sz="1400" dirty="0"/>
              <a:t> di </a:t>
            </a:r>
            <a:r>
              <a:rPr lang="en-US" sz="1400" dirty="0" err="1"/>
              <a:t>Sanita</a:t>
            </a:r>
            <a:r>
              <a:rPr lang="en-US" sz="1400" dirty="0"/>
              <a:t> 2020]</a:t>
            </a:r>
          </a:p>
        </p:txBody>
      </p:sp>
    </p:spTree>
    <p:extLst>
      <p:ext uri="{BB962C8B-B14F-4D97-AF65-F5344CB8AC3E}">
        <p14:creationId xmlns:p14="http://schemas.microsoft.com/office/powerpoint/2010/main" val="1939996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par>
                                <p:cTn id="8" presetID="14" presetClass="entr" presetSubtype="1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randombar(horizontal)">
                                      <p:cBhvr>
                                        <p:cTn id="10" dur="500"/>
                                        <p:tgtEl>
                                          <p:spTgt spid="17"/>
                                        </p:tgtEl>
                                      </p:cBhvr>
                                    </p:animEffect>
                                  </p:childTnLst>
                                </p:cTn>
                              </p:par>
                              <p:par>
                                <p:cTn id="11" presetID="14" presetClass="entr" presetSubtype="1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randombar(horizontal)">
                                      <p:cBhvr>
                                        <p:cTn id="16" dur="500"/>
                                        <p:tgtEl>
                                          <p:spTgt spid="19"/>
                                        </p:tgtEl>
                                      </p:cBhvr>
                                    </p:animEffect>
                                  </p:childTnLst>
                                </p:cTn>
                              </p:par>
                              <p:par>
                                <p:cTn id="17" presetID="14" presetClass="entr" presetSubtype="1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par>
                                <p:cTn id="20" presetID="14" presetClass="entr" presetSubtype="1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par>
                                <p:cTn id="23" presetID="14" presetClass="entr" presetSubtype="1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randombar(horizontal)">
                                      <p:cBhvr>
                                        <p:cTn id="25" dur="500"/>
                                        <p:tgtEl>
                                          <p:spTgt spid="25"/>
                                        </p:tgtEl>
                                      </p:cBhvr>
                                    </p:animEffect>
                                  </p:childTnLst>
                                </p:cTn>
                              </p:par>
                              <p:par>
                                <p:cTn id="26" presetID="14" presetClass="entr" presetSubtype="1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randombar(horizontal)">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randombar(horizontal)">
                                      <p:cBhvr>
                                        <p:cTn id="33" dur="500"/>
                                        <p:tgtEl>
                                          <p:spTgt spid="22"/>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randombar(horizontal)">
                                      <p:cBhvr>
                                        <p:cTn id="36" dur="500"/>
                                        <p:tgtEl>
                                          <p:spTgt spid="8"/>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randombar(horizontal)">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A53D-BEB5-40F0-BC2E-D7D3BC84F09E}"/>
              </a:ext>
            </a:extLst>
          </p:cNvPr>
          <p:cNvSpPr>
            <a:spLocks noGrp="1"/>
          </p:cNvSpPr>
          <p:nvPr>
            <p:ph type="title"/>
          </p:nvPr>
        </p:nvSpPr>
        <p:spPr/>
        <p:txBody>
          <a:bodyPr/>
          <a:lstStyle/>
          <a:p>
            <a:r>
              <a:rPr lang="en-US" dirty="0"/>
              <a:t>Modularity of interventions</a:t>
            </a:r>
          </a:p>
        </p:txBody>
      </p:sp>
      <p:sp>
        <p:nvSpPr>
          <p:cNvPr id="3" name="Content Placeholder 2">
            <a:extLst>
              <a:ext uri="{FF2B5EF4-FFF2-40B4-BE49-F238E27FC236}">
                <a16:creationId xmlns:a16="http://schemas.microsoft.com/office/drawing/2014/main" id="{AAA271DC-C0D0-4C9E-8C5D-493A11F41D22}"/>
              </a:ext>
            </a:extLst>
          </p:cNvPr>
          <p:cNvSpPr>
            <a:spLocks noGrp="1"/>
          </p:cNvSpPr>
          <p:nvPr>
            <p:ph idx="1"/>
          </p:nvPr>
        </p:nvSpPr>
        <p:spPr>
          <a:xfrm>
            <a:off x="478369" y="1213308"/>
            <a:ext cx="11473384" cy="4654092"/>
          </a:xfrm>
        </p:spPr>
        <p:txBody>
          <a:bodyPr>
            <a:noAutofit/>
          </a:bodyPr>
          <a:lstStyle/>
          <a:p>
            <a:pPr marL="0" indent="0">
              <a:buNone/>
            </a:pPr>
            <a:r>
              <a:rPr lang="pt-BR" sz="2000" u="sng" dirty="0"/>
              <a:t>Definition:</a:t>
            </a:r>
          </a:p>
          <a:p>
            <a:pPr marL="0" indent="0">
              <a:buNone/>
            </a:pPr>
            <a:r>
              <a:rPr lang="pt-BR" sz="2000" dirty="0"/>
              <a:t>modularity of the interventions consists of two assumptions: </a:t>
            </a:r>
          </a:p>
          <a:p>
            <a:pPr marL="514350" indent="-514350">
              <a:buFont typeface="+mj-lt"/>
              <a:buAutoNum type="arabicPeriod"/>
            </a:pPr>
            <a:r>
              <a:rPr lang="pt-BR" sz="2000" dirty="0"/>
              <a:t>the intervention on node X affects only the structural assignments of X</a:t>
            </a:r>
          </a:p>
          <a:p>
            <a:pPr marL="514350" indent="-514350">
              <a:buFont typeface="+mj-lt"/>
              <a:buAutoNum type="arabicPeriod"/>
            </a:pPr>
            <a:r>
              <a:rPr lang="pt-BR" sz="2000" dirty="0"/>
              <a:t>how the intervention is executed does not influence the results of the intervention</a:t>
            </a:r>
          </a:p>
          <a:p>
            <a:pPr marL="0" indent="0">
              <a:buNone/>
            </a:pPr>
            <a:r>
              <a:rPr lang="en-US" sz="2000" dirty="0"/>
              <a:t>					</a:t>
            </a:r>
            <a:r>
              <a:rPr lang="en-US" sz="1600" dirty="0"/>
              <a:t>pg. 125 in [Peters, </a:t>
            </a:r>
            <a:r>
              <a:rPr lang="en-US" sz="1600" dirty="0" err="1"/>
              <a:t>Janzing</a:t>
            </a:r>
            <a:r>
              <a:rPr lang="en-US" sz="1600" dirty="0"/>
              <a:t>, &amp; </a:t>
            </a:r>
            <a:r>
              <a:rPr lang="en-US" sz="1600" dirty="0" err="1"/>
              <a:t>Schölkopf</a:t>
            </a:r>
            <a:r>
              <a:rPr lang="en-US" sz="1600" dirty="0"/>
              <a:t> 2017]</a:t>
            </a:r>
            <a:endParaRPr lang="pt-BR" sz="1600" u="sng" dirty="0"/>
          </a:p>
          <a:p>
            <a:pPr marL="0" indent="0">
              <a:buNone/>
            </a:pPr>
            <a:r>
              <a:rPr lang="en-US" sz="2000" u="sng" dirty="0"/>
              <a:t>Intuition: </a:t>
            </a:r>
          </a:p>
          <a:p>
            <a:pPr marL="0" indent="0">
              <a:buNone/>
            </a:pPr>
            <a:r>
              <a:rPr lang="en-US" sz="2000" dirty="0"/>
              <a:t>We can set and unset variable values without altering the structure of the functions that relate the variables with each other.</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230207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4640-945F-4EFF-8ADC-1BC7B8873C04}"/>
              </a:ext>
            </a:extLst>
          </p:cNvPr>
          <p:cNvSpPr>
            <a:spLocks noGrp="1"/>
          </p:cNvSpPr>
          <p:nvPr>
            <p:ph type="title"/>
          </p:nvPr>
        </p:nvSpPr>
        <p:spPr/>
        <p:txBody>
          <a:bodyPr/>
          <a:lstStyle/>
          <a:p>
            <a:r>
              <a:rPr lang="en-US" dirty="0"/>
              <a:t>Stability condition</a:t>
            </a:r>
          </a:p>
        </p:txBody>
      </p:sp>
      <p:sp>
        <p:nvSpPr>
          <p:cNvPr id="3" name="Content Placeholder 2">
            <a:extLst>
              <a:ext uri="{FF2B5EF4-FFF2-40B4-BE49-F238E27FC236}">
                <a16:creationId xmlns:a16="http://schemas.microsoft.com/office/drawing/2014/main" id="{4840D8BE-9926-4DE5-AD7E-790D55B31096}"/>
              </a:ext>
            </a:extLst>
          </p:cNvPr>
          <p:cNvSpPr>
            <a:spLocks noGrp="1"/>
          </p:cNvSpPr>
          <p:nvPr>
            <p:ph idx="1"/>
          </p:nvPr>
        </p:nvSpPr>
        <p:spPr>
          <a:xfrm>
            <a:off x="457200" y="1172482"/>
            <a:ext cx="10515600" cy="4351338"/>
          </a:xfrm>
        </p:spPr>
        <p:txBody>
          <a:bodyPr>
            <a:normAutofit/>
          </a:bodyPr>
          <a:lstStyle/>
          <a:p>
            <a:pPr marL="0" indent="0">
              <a:buNone/>
            </a:pPr>
            <a:r>
              <a:rPr lang="en-US" sz="2000" u="sng" dirty="0"/>
              <a:t>Definition</a:t>
            </a:r>
            <a:r>
              <a:rPr lang="en-US" sz="2000" dirty="0"/>
              <a:t>: As we vary the parameters of a causal model (e.g., regression coefficients), no independences in the probability model can be destroyed. </a:t>
            </a:r>
          </a:p>
          <a:p>
            <a:pPr marL="0" indent="0">
              <a:buNone/>
            </a:pPr>
            <a:r>
              <a:rPr lang="en-US" sz="2000" dirty="0"/>
              <a:t>							</a:t>
            </a:r>
            <a:r>
              <a:rPr lang="en-US" sz="1600" dirty="0"/>
              <a:t>[Pearl 2009]</a:t>
            </a:r>
          </a:p>
          <a:p>
            <a:endParaRPr lang="en-US" sz="2000" dirty="0"/>
          </a:p>
          <a:p>
            <a:pPr marL="0" indent="0">
              <a:buNone/>
            </a:pPr>
            <a:r>
              <a:rPr lang="en-US" sz="2000" u="sng" dirty="0"/>
              <a:t>Intuition:</a:t>
            </a:r>
            <a:endParaRPr lang="en-US" sz="2000" dirty="0"/>
          </a:p>
          <a:p>
            <a:pPr marL="0" indent="0">
              <a:buNone/>
            </a:pPr>
            <a:r>
              <a:rPr lang="en-US" sz="2000" dirty="0"/>
              <a:t>Causal relationships are more stable than probabilistic relationships, because we assume that </a:t>
            </a:r>
          </a:p>
          <a:p>
            <a:pPr lvl="1"/>
            <a:r>
              <a:rPr lang="en-US" sz="2000" u="sng" dirty="0"/>
              <a:t>Causal relationships</a:t>
            </a:r>
            <a:r>
              <a:rPr lang="en-US" sz="2000" dirty="0"/>
              <a:t> = objective physical constraints in our world (ontological)</a:t>
            </a:r>
          </a:p>
          <a:p>
            <a:pPr lvl="1"/>
            <a:r>
              <a:rPr lang="en-US" sz="2000" u="sng" dirty="0"/>
              <a:t>Probabilistic relationships</a:t>
            </a:r>
            <a:r>
              <a:rPr lang="en-US" sz="2000" dirty="0"/>
              <a:t> = belief or knowledge about the world (epistemic)</a:t>
            </a:r>
          </a:p>
          <a:p>
            <a:endParaRPr lang="en-US" sz="2000" dirty="0"/>
          </a:p>
        </p:txBody>
      </p:sp>
    </p:spTree>
    <p:extLst>
      <p:ext uri="{BB962C8B-B14F-4D97-AF65-F5344CB8AC3E}">
        <p14:creationId xmlns:p14="http://schemas.microsoft.com/office/powerpoint/2010/main" val="879623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235A-CE5D-4BFC-8E8D-9B7D1F1AA0AB}"/>
              </a:ext>
            </a:extLst>
          </p:cNvPr>
          <p:cNvSpPr>
            <a:spLocks noGrp="1"/>
          </p:cNvSpPr>
          <p:nvPr>
            <p:ph type="title"/>
          </p:nvPr>
        </p:nvSpPr>
        <p:spPr/>
        <p:txBody>
          <a:bodyPr/>
          <a:lstStyle/>
          <a:p>
            <a:r>
              <a:rPr lang="en-US" dirty="0"/>
              <a:t>Ignorability</a:t>
            </a:r>
          </a:p>
        </p:txBody>
      </p:sp>
      <p:sp>
        <p:nvSpPr>
          <p:cNvPr id="3" name="Content Placeholder 2">
            <a:extLst>
              <a:ext uri="{FF2B5EF4-FFF2-40B4-BE49-F238E27FC236}">
                <a16:creationId xmlns:a16="http://schemas.microsoft.com/office/drawing/2014/main" id="{89B2F679-EC16-4AA0-A5ED-5F3453E26D6A}"/>
              </a:ext>
            </a:extLst>
          </p:cNvPr>
          <p:cNvSpPr>
            <a:spLocks noGrp="1"/>
          </p:cNvSpPr>
          <p:nvPr>
            <p:ph idx="1"/>
          </p:nvPr>
        </p:nvSpPr>
        <p:spPr>
          <a:xfrm>
            <a:off x="478369" y="1213308"/>
            <a:ext cx="11473384" cy="4414606"/>
          </a:xfrm>
        </p:spPr>
        <p:txBody>
          <a:bodyPr>
            <a:noAutofit/>
          </a:bodyPr>
          <a:lstStyle/>
          <a:p>
            <a:pPr marL="0" indent="0">
              <a:buNone/>
            </a:pPr>
            <a:r>
              <a:rPr lang="en-US" sz="2000" u="sng" dirty="0"/>
              <a:t>Definition:</a:t>
            </a:r>
          </a:p>
          <a:p>
            <a:r>
              <a:rPr lang="en-US" sz="2000" dirty="0"/>
              <a:t>It is possible to identify or estimate an unbiased result from data that was originated from selection bias, if the following holds:</a:t>
            </a:r>
          </a:p>
          <a:p>
            <a:r>
              <a:rPr lang="en-US" sz="2000" dirty="0"/>
              <a:t>Y(X) is conditionally independent of X|Z</a:t>
            </a:r>
          </a:p>
          <a:p>
            <a:r>
              <a:rPr lang="en-US" sz="2000" dirty="0"/>
              <a:t> </a:t>
            </a:r>
          </a:p>
          <a:p>
            <a:pPr marL="0" indent="0">
              <a:buNone/>
            </a:pPr>
            <a:r>
              <a:rPr lang="en-US" sz="2000" u="sng" dirty="0"/>
              <a:t>Intuition:</a:t>
            </a:r>
          </a:p>
          <a:p>
            <a:r>
              <a:rPr lang="en-US" sz="2000" dirty="0"/>
              <a:t>Conditioning on Z takes away the variation of the individual. </a:t>
            </a:r>
            <a:r>
              <a:rPr lang="pt-BR" sz="2000" dirty="0"/>
              <a:t>This means that the treated (A=1) and the control (A=0) are equivalent in terms the distribution of their covariates. </a:t>
            </a:r>
          </a:p>
          <a:p>
            <a:endParaRPr lang="en-US" sz="2000" dirty="0"/>
          </a:p>
        </p:txBody>
      </p:sp>
    </p:spTree>
    <p:extLst>
      <p:ext uri="{BB962C8B-B14F-4D97-AF65-F5344CB8AC3E}">
        <p14:creationId xmlns:p14="http://schemas.microsoft.com/office/powerpoint/2010/main" val="4267045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9D2158-DCE5-421A-B302-CD0D93E5F163}"/>
              </a:ext>
            </a:extLst>
          </p:cNvPr>
          <p:cNvSpPr>
            <a:spLocks noGrp="1"/>
          </p:cNvSpPr>
          <p:nvPr>
            <p:ph type="body" sz="quarter" idx="11"/>
          </p:nvPr>
        </p:nvSpPr>
        <p:spPr/>
        <p:txBody>
          <a:bodyPr/>
          <a:lstStyle/>
          <a:p>
            <a:endParaRPr lang="en-US"/>
          </a:p>
        </p:txBody>
      </p:sp>
      <p:sp>
        <p:nvSpPr>
          <p:cNvPr id="2" name="Title 1">
            <a:extLst>
              <a:ext uri="{FF2B5EF4-FFF2-40B4-BE49-F238E27FC236}">
                <a16:creationId xmlns:a16="http://schemas.microsoft.com/office/drawing/2014/main" id="{5CD9EC7F-95B2-4495-B693-2D4290B20C98}"/>
              </a:ext>
            </a:extLst>
          </p:cNvPr>
          <p:cNvSpPr>
            <a:spLocks noGrp="1"/>
          </p:cNvSpPr>
          <p:nvPr>
            <p:ph type="ctrTitle"/>
          </p:nvPr>
        </p:nvSpPr>
        <p:spPr>
          <a:xfrm>
            <a:off x="478367" y="4805681"/>
            <a:ext cx="11228919" cy="664894"/>
          </a:xfrm>
        </p:spPr>
        <p:txBody>
          <a:bodyPr/>
          <a:lstStyle/>
          <a:p>
            <a:r>
              <a:rPr lang="en-US" dirty="0"/>
              <a:t>Fundamental Concepts</a:t>
            </a:r>
          </a:p>
        </p:txBody>
      </p:sp>
    </p:spTree>
    <p:extLst>
      <p:ext uri="{BB962C8B-B14F-4D97-AF65-F5344CB8AC3E}">
        <p14:creationId xmlns:p14="http://schemas.microsoft.com/office/powerpoint/2010/main" val="34310728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ED7E-8D2E-4405-BE6B-057D0FA4ABB7}"/>
              </a:ext>
            </a:extLst>
          </p:cNvPr>
          <p:cNvSpPr>
            <a:spLocks noGrp="1"/>
          </p:cNvSpPr>
          <p:nvPr>
            <p:ph type="title"/>
          </p:nvPr>
        </p:nvSpPr>
        <p:spPr/>
        <p:txBody>
          <a:bodyPr/>
          <a:lstStyle/>
          <a:p>
            <a:r>
              <a:rPr lang="en-US" dirty="0"/>
              <a:t>Bayesian Networks</a:t>
            </a:r>
          </a:p>
        </p:txBody>
      </p:sp>
      <p:sp>
        <p:nvSpPr>
          <p:cNvPr id="3" name="Content Placeholder 2">
            <a:extLst>
              <a:ext uri="{FF2B5EF4-FFF2-40B4-BE49-F238E27FC236}">
                <a16:creationId xmlns:a16="http://schemas.microsoft.com/office/drawing/2014/main" id="{010C7F78-AA19-49A5-BA1C-22C1019F2310}"/>
              </a:ext>
            </a:extLst>
          </p:cNvPr>
          <p:cNvSpPr>
            <a:spLocks noGrp="1"/>
          </p:cNvSpPr>
          <p:nvPr>
            <p:ph idx="1"/>
          </p:nvPr>
        </p:nvSpPr>
        <p:spPr>
          <a:xfrm>
            <a:off x="838200" y="1825625"/>
            <a:ext cx="10515600" cy="4430320"/>
          </a:xfrm>
        </p:spPr>
        <p:txBody>
          <a:bodyPr>
            <a:normAutofit/>
          </a:bodyPr>
          <a:lstStyle/>
          <a:p>
            <a:pPr marL="0" indent="0">
              <a:buNone/>
            </a:pPr>
            <a:r>
              <a:rPr lang="en-US" sz="2000" u="sng" dirty="0"/>
              <a:t>Definition: </a:t>
            </a:r>
            <a:r>
              <a:rPr lang="en-US" sz="2000" dirty="0"/>
              <a:t>A Bayesian Network (BN) is a Directed Acyclic Graph (DAG) where nodes are propositional variables and edges are local dependencies between conceptual related propositions. </a:t>
            </a:r>
          </a:p>
          <a:p>
            <a:pPr marL="0" indent="0">
              <a:buNone/>
            </a:pPr>
            <a:endParaRPr lang="en-US" sz="2000" dirty="0"/>
          </a:p>
          <a:p>
            <a:pPr marL="0" indent="0">
              <a:buNone/>
            </a:pPr>
            <a:r>
              <a:rPr lang="en-US" sz="2000" u="sng" dirty="0"/>
              <a:t>Intuition</a:t>
            </a:r>
            <a:r>
              <a:rPr lang="en-US" sz="2000" dirty="0"/>
              <a:t>: Nodes are variables and edges are conditional probabilities.</a:t>
            </a:r>
          </a:p>
        </p:txBody>
      </p:sp>
      <p:sp>
        <p:nvSpPr>
          <p:cNvPr id="4" name="Oval 3">
            <a:extLst>
              <a:ext uri="{FF2B5EF4-FFF2-40B4-BE49-F238E27FC236}">
                <a16:creationId xmlns:a16="http://schemas.microsoft.com/office/drawing/2014/main" id="{3A20970C-0128-41B6-A659-0964A6B7BBE2}"/>
              </a:ext>
            </a:extLst>
          </p:cNvPr>
          <p:cNvSpPr/>
          <p:nvPr/>
        </p:nvSpPr>
        <p:spPr>
          <a:xfrm>
            <a:off x="5877539" y="4545933"/>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Z</a:t>
            </a:r>
            <a:endParaRPr lang="en-US" baseline="-25000" dirty="0"/>
          </a:p>
        </p:txBody>
      </p:sp>
      <p:sp>
        <p:nvSpPr>
          <p:cNvPr id="5" name="Oval 4">
            <a:extLst>
              <a:ext uri="{FF2B5EF4-FFF2-40B4-BE49-F238E27FC236}">
                <a16:creationId xmlns:a16="http://schemas.microsoft.com/office/drawing/2014/main" id="{0C14EC6B-E62D-4629-9872-78FB7E630C57}"/>
              </a:ext>
            </a:extLst>
          </p:cNvPr>
          <p:cNvSpPr/>
          <p:nvPr/>
        </p:nvSpPr>
        <p:spPr>
          <a:xfrm>
            <a:off x="5169459" y="5454099"/>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a:t>X</a:t>
            </a:r>
            <a:endParaRPr lang="en-US" dirty="0"/>
          </a:p>
        </p:txBody>
      </p:sp>
      <p:sp>
        <p:nvSpPr>
          <p:cNvPr id="6" name="Oval 5">
            <a:extLst>
              <a:ext uri="{FF2B5EF4-FFF2-40B4-BE49-F238E27FC236}">
                <a16:creationId xmlns:a16="http://schemas.microsoft.com/office/drawing/2014/main" id="{EE026D15-769D-4E96-B4B2-0127BDA46C5A}"/>
              </a:ext>
            </a:extLst>
          </p:cNvPr>
          <p:cNvSpPr/>
          <p:nvPr/>
        </p:nvSpPr>
        <p:spPr>
          <a:xfrm>
            <a:off x="6570555" y="5454099"/>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Y</a:t>
            </a:r>
            <a:endParaRPr lang="en-US" baseline="-25000" dirty="0"/>
          </a:p>
        </p:txBody>
      </p:sp>
      <p:cxnSp>
        <p:nvCxnSpPr>
          <p:cNvPr id="7" name="Straight Arrow Connector 6">
            <a:extLst>
              <a:ext uri="{FF2B5EF4-FFF2-40B4-BE49-F238E27FC236}">
                <a16:creationId xmlns:a16="http://schemas.microsoft.com/office/drawing/2014/main" id="{C7F93D54-ECA4-4D22-9540-0749482E7570}"/>
              </a:ext>
            </a:extLst>
          </p:cNvPr>
          <p:cNvCxnSpPr>
            <a:cxnSpLocks/>
            <a:stCxn id="4" idx="3"/>
            <a:endCxn id="5" idx="0"/>
          </p:cNvCxnSpPr>
          <p:nvPr/>
        </p:nvCxnSpPr>
        <p:spPr>
          <a:xfrm flipH="1">
            <a:off x="5622972" y="4955060"/>
            <a:ext cx="387398" cy="49903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AF451B0-6320-4972-A900-549DDF02757A}"/>
              </a:ext>
            </a:extLst>
          </p:cNvPr>
          <p:cNvCxnSpPr>
            <a:cxnSpLocks/>
            <a:stCxn id="5" idx="6"/>
            <a:endCxn id="6" idx="2"/>
          </p:cNvCxnSpPr>
          <p:nvPr/>
        </p:nvCxnSpPr>
        <p:spPr>
          <a:xfrm>
            <a:off x="6076485" y="5693760"/>
            <a:ext cx="49407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020E2E6-9F7B-4486-B154-03B26A11C642}"/>
              </a:ext>
            </a:extLst>
          </p:cNvPr>
          <p:cNvSpPr txBox="1"/>
          <p:nvPr/>
        </p:nvSpPr>
        <p:spPr>
          <a:xfrm>
            <a:off x="7547825" y="5748755"/>
            <a:ext cx="556563" cy="369332"/>
          </a:xfrm>
          <a:prstGeom prst="rect">
            <a:avLst/>
          </a:prstGeom>
          <a:noFill/>
        </p:spPr>
        <p:txBody>
          <a:bodyPr wrap="none" rtlCol="0">
            <a:spAutoFit/>
          </a:bodyPr>
          <a:lstStyle/>
          <a:p>
            <a:r>
              <a:rPr lang="en-US" dirty="0"/>
              <a:t>P(Y)</a:t>
            </a:r>
          </a:p>
        </p:txBody>
      </p:sp>
      <p:sp>
        <p:nvSpPr>
          <p:cNvPr id="15" name="TextBox 14">
            <a:extLst>
              <a:ext uri="{FF2B5EF4-FFF2-40B4-BE49-F238E27FC236}">
                <a16:creationId xmlns:a16="http://schemas.microsoft.com/office/drawing/2014/main" id="{A6F2BA85-52B8-4863-AF4A-986B9E555953}"/>
              </a:ext>
            </a:extLst>
          </p:cNvPr>
          <p:cNvSpPr txBox="1"/>
          <p:nvPr/>
        </p:nvSpPr>
        <p:spPr>
          <a:xfrm>
            <a:off x="6895923" y="4892458"/>
            <a:ext cx="769763" cy="369332"/>
          </a:xfrm>
          <a:prstGeom prst="rect">
            <a:avLst/>
          </a:prstGeom>
          <a:noFill/>
        </p:spPr>
        <p:txBody>
          <a:bodyPr wrap="none" rtlCol="0">
            <a:spAutoFit/>
          </a:bodyPr>
          <a:lstStyle/>
          <a:p>
            <a:r>
              <a:rPr lang="en-US" dirty="0"/>
              <a:t>P(Y|Z)</a:t>
            </a:r>
          </a:p>
        </p:txBody>
      </p:sp>
      <p:cxnSp>
        <p:nvCxnSpPr>
          <p:cNvPr id="21" name="Straight Arrow Connector 20">
            <a:extLst>
              <a:ext uri="{FF2B5EF4-FFF2-40B4-BE49-F238E27FC236}">
                <a16:creationId xmlns:a16="http://schemas.microsoft.com/office/drawing/2014/main" id="{8978F6C2-C564-48CA-BD15-219A7935ECB2}"/>
              </a:ext>
            </a:extLst>
          </p:cNvPr>
          <p:cNvCxnSpPr>
            <a:cxnSpLocks/>
            <a:stCxn id="4" idx="5"/>
            <a:endCxn id="6" idx="0"/>
          </p:cNvCxnSpPr>
          <p:nvPr/>
        </p:nvCxnSpPr>
        <p:spPr>
          <a:xfrm>
            <a:off x="6651734" y="4955060"/>
            <a:ext cx="438703" cy="49903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E4822D6-017D-48C7-88BB-BBCEFF0427B4}"/>
              </a:ext>
            </a:extLst>
          </p:cNvPr>
          <p:cNvSpPr txBox="1"/>
          <p:nvPr/>
        </p:nvSpPr>
        <p:spPr>
          <a:xfrm>
            <a:off x="6044436" y="5933421"/>
            <a:ext cx="782587" cy="369332"/>
          </a:xfrm>
          <a:prstGeom prst="rect">
            <a:avLst/>
          </a:prstGeom>
          <a:noFill/>
        </p:spPr>
        <p:txBody>
          <a:bodyPr wrap="none" rtlCol="0">
            <a:spAutoFit/>
          </a:bodyPr>
          <a:lstStyle/>
          <a:p>
            <a:r>
              <a:rPr lang="en-US" dirty="0"/>
              <a:t>P(Y|X)</a:t>
            </a:r>
          </a:p>
        </p:txBody>
      </p:sp>
      <p:sp>
        <p:nvSpPr>
          <p:cNvPr id="29" name="TextBox 28">
            <a:extLst>
              <a:ext uri="{FF2B5EF4-FFF2-40B4-BE49-F238E27FC236}">
                <a16:creationId xmlns:a16="http://schemas.microsoft.com/office/drawing/2014/main" id="{C62305B5-58DF-4488-8A16-BFB8FC60BA92}"/>
              </a:ext>
            </a:extLst>
          </p:cNvPr>
          <p:cNvSpPr txBox="1"/>
          <p:nvPr/>
        </p:nvSpPr>
        <p:spPr>
          <a:xfrm>
            <a:off x="4928465" y="4870345"/>
            <a:ext cx="777777" cy="369332"/>
          </a:xfrm>
          <a:prstGeom prst="rect">
            <a:avLst/>
          </a:prstGeom>
          <a:noFill/>
        </p:spPr>
        <p:txBody>
          <a:bodyPr wrap="none" rtlCol="0">
            <a:spAutoFit/>
          </a:bodyPr>
          <a:lstStyle/>
          <a:p>
            <a:r>
              <a:rPr lang="en-US" dirty="0"/>
              <a:t>P(X|Z)</a:t>
            </a:r>
          </a:p>
        </p:txBody>
      </p:sp>
      <p:sp>
        <p:nvSpPr>
          <p:cNvPr id="30" name="TextBox 29">
            <a:extLst>
              <a:ext uri="{FF2B5EF4-FFF2-40B4-BE49-F238E27FC236}">
                <a16:creationId xmlns:a16="http://schemas.microsoft.com/office/drawing/2014/main" id="{36E7CA52-57CD-4A94-92E9-63D3670A40CB}"/>
              </a:ext>
            </a:extLst>
          </p:cNvPr>
          <p:cNvSpPr txBox="1"/>
          <p:nvPr/>
        </p:nvSpPr>
        <p:spPr>
          <a:xfrm>
            <a:off x="4849191" y="5933421"/>
            <a:ext cx="564578" cy="369332"/>
          </a:xfrm>
          <a:prstGeom prst="rect">
            <a:avLst/>
          </a:prstGeom>
          <a:noFill/>
        </p:spPr>
        <p:txBody>
          <a:bodyPr wrap="none" rtlCol="0">
            <a:spAutoFit/>
          </a:bodyPr>
          <a:lstStyle/>
          <a:p>
            <a:r>
              <a:rPr lang="en-US" dirty="0"/>
              <a:t>P(X)</a:t>
            </a:r>
          </a:p>
        </p:txBody>
      </p:sp>
      <p:sp>
        <p:nvSpPr>
          <p:cNvPr id="31" name="TextBox 30">
            <a:extLst>
              <a:ext uri="{FF2B5EF4-FFF2-40B4-BE49-F238E27FC236}">
                <a16:creationId xmlns:a16="http://schemas.microsoft.com/office/drawing/2014/main" id="{99779E66-5985-4F95-90B2-AE9DAD3D3CCA}"/>
              </a:ext>
            </a:extLst>
          </p:cNvPr>
          <p:cNvSpPr txBox="1"/>
          <p:nvPr/>
        </p:nvSpPr>
        <p:spPr>
          <a:xfrm>
            <a:off x="6525858" y="4209119"/>
            <a:ext cx="564578" cy="369332"/>
          </a:xfrm>
          <a:prstGeom prst="rect">
            <a:avLst/>
          </a:prstGeom>
          <a:noFill/>
        </p:spPr>
        <p:txBody>
          <a:bodyPr wrap="none" rtlCol="0">
            <a:spAutoFit/>
          </a:bodyPr>
          <a:lstStyle/>
          <a:p>
            <a:r>
              <a:rPr lang="en-US" dirty="0"/>
              <a:t>P(Z)</a:t>
            </a:r>
          </a:p>
        </p:txBody>
      </p:sp>
    </p:spTree>
    <p:extLst>
      <p:ext uri="{BB962C8B-B14F-4D97-AF65-F5344CB8AC3E}">
        <p14:creationId xmlns:p14="http://schemas.microsoft.com/office/powerpoint/2010/main" val="1370151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9330-2257-4288-A308-FD5E35363F12}"/>
              </a:ext>
            </a:extLst>
          </p:cNvPr>
          <p:cNvSpPr>
            <a:spLocks noGrp="1"/>
          </p:cNvSpPr>
          <p:nvPr>
            <p:ph type="title"/>
          </p:nvPr>
        </p:nvSpPr>
        <p:spPr>
          <a:xfrm>
            <a:off x="490299" y="220155"/>
            <a:ext cx="10058400" cy="555840"/>
          </a:xfrm>
        </p:spPr>
        <p:txBody>
          <a:bodyPr/>
          <a:lstStyle/>
          <a:p>
            <a:r>
              <a:rPr lang="en-US" sz="2400" dirty="0"/>
              <a:t>Recap</a:t>
            </a:r>
            <a:r>
              <a:rPr lang="en-US" sz="2000" dirty="0"/>
              <a:t> - </a:t>
            </a:r>
            <a:r>
              <a:rPr lang="en-US" dirty="0"/>
              <a:t>Conditional probability and Bayes Theorem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6E6377E-AF44-463B-9B5C-B27C80949458}"/>
                  </a:ext>
                </a:extLst>
              </p:cNvPr>
              <p:cNvSpPr txBox="1"/>
              <p:nvPr/>
            </p:nvSpPr>
            <p:spPr>
              <a:xfrm>
                <a:off x="1573983" y="2233099"/>
                <a:ext cx="1980221" cy="669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en>
                      </m:f>
                    </m:oMath>
                  </m:oMathPara>
                </a14:m>
                <a:endParaRPr lang="en-US" dirty="0"/>
              </a:p>
            </p:txBody>
          </p:sp>
        </mc:Choice>
        <mc:Fallback xmlns="">
          <p:sp>
            <p:nvSpPr>
              <p:cNvPr id="4" name="TextBox 3">
                <a:extLst>
                  <a:ext uri="{FF2B5EF4-FFF2-40B4-BE49-F238E27FC236}">
                    <a16:creationId xmlns:a16="http://schemas.microsoft.com/office/drawing/2014/main" id="{36E6377E-AF44-463B-9B5C-B27C80949458}"/>
                  </a:ext>
                </a:extLst>
              </p:cNvPr>
              <p:cNvSpPr txBox="1">
                <a:spLocks noRot="1" noChangeAspect="1" noMove="1" noResize="1" noEditPoints="1" noAdjustHandles="1" noChangeArrowheads="1" noChangeShapeType="1" noTextEdit="1"/>
              </p:cNvSpPr>
              <p:nvPr/>
            </p:nvSpPr>
            <p:spPr>
              <a:xfrm>
                <a:off x="1573983" y="2233099"/>
                <a:ext cx="1980221" cy="6690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11C8C94-8CDF-4F1E-AF2D-34937604A3D1}"/>
                  </a:ext>
                </a:extLst>
              </p:cNvPr>
              <p:cNvSpPr txBox="1"/>
              <p:nvPr/>
            </p:nvSpPr>
            <p:spPr>
              <a:xfrm>
                <a:off x="1583136" y="2916804"/>
                <a:ext cx="1980222" cy="669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𝑌</m:t>
                          </m:r>
                          <m:r>
                            <a:rPr lang="en-US" i="1">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den>
                      </m:f>
                    </m:oMath>
                  </m:oMathPara>
                </a14:m>
                <a:endParaRPr lang="en-US" dirty="0"/>
              </a:p>
            </p:txBody>
          </p:sp>
        </mc:Choice>
        <mc:Fallback xmlns="">
          <p:sp>
            <p:nvSpPr>
              <p:cNvPr id="5" name="TextBox 4">
                <a:extLst>
                  <a:ext uri="{FF2B5EF4-FFF2-40B4-BE49-F238E27FC236}">
                    <a16:creationId xmlns:a16="http://schemas.microsoft.com/office/drawing/2014/main" id="{611C8C94-8CDF-4F1E-AF2D-34937604A3D1}"/>
                  </a:ext>
                </a:extLst>
              </p:cNvPr>
              <p:cNvSpPr txBox="1">
                <a:spLocks noRot="1" noChangeAspect="1" noMove="1" noResize="1" noEditPoints="1" noAdjustHandles="1" noChangeArrowheads="1" noChangeShapeType="1" noTextEdit="1"/>
              </p:cNvSpPr>
              <p:nvPr/>
            </p:nvSpPr>
            <p:spPr>
              <a:xfrm>
                <a:off x="1583136" y="2916804"/>
                <a:ext cx="1980222" cy="6690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712A362-AA4E-442C-8C74-0C1EFCE4A300}"/>
                  </a:ext>
                </a:extLst>
              </p:cNvPr>
              <p:cNvSpPr txBox="1"/>
              <p:nvPr/>
            </p:nvSpPr>
            <p:spPr>
              <a:xfrm>
                <a:off x="1580745" y="3689005"/>
                <a:ext cx="2567113" cy="6790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𝑌</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en>
                      </m:f>
                    </m:oMath>
                  </m:oMathPara>
                </a14:m>
                <a:endParaRPr lang="en-US" dirty="0"/>
              </a:p>
            </p:txBody>
          </p:sp>
        </mc:Choice>
        <mc:Fallback xmlns="">
          <p:sp>
            <p:nvSpPr>
              <p:cNvPr id="6" name="TextBox 5">
                <a:extLst>
                  <a:ext uri="{FF2B5EF4-FFF2-40B4-BE49-F238E27FC236}">
                    <a16:creationId xmlns:a16="http://schemas.microsoft.com/office/drawing/2014/main" id="{8712A362-AA4E-442C-8C74-0C1EFCE4A300}"/>
                  </a:ext>
                </a:extLst>
              </p:cNvPr>
              <p:cNvSpPr txBox="1">
                <a:spLocks noRot="1" noChangeAspect="1" noMove="1" noResize="1" noEditPoints="1" noAdjustHandles="1" noChangeArrowheads="1" noChangeShapeType="1" noTextEdit="1"/>
              </p:cNvSpPr>
              <p:nvPr/>
            </p:nvSpPr>
            <p:spPr>
              <a:xfrm>
                <a:off x="1580745" y="3689005"/>
                <a:ext cx="2567113" cy="6790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1316454-BE9E-4B6D-A12D-8EE0D8F22B48}"/>
                  </a:ext>
                </a:extLst>
              </p:cNvPr>
              <p:cNvSpPr txBox="1"/>
              <p:nvPr/>
            </p:nvSpPr>
            <p:spPr>
              <a:xfrm>
                <a:off x="1580745" y="4504228"/>
                <a:ext cx="2826415" cy="6790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𝑌</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𝑥</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e>
                          </m:nary>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den>
                      </m:f>
                    </m:oMath>
                  </m:oMathPara>
                </a14:m>
                <a:endParaRPr lang="en-US" dirty="0"/>
              </a:p>
            </p:txBody>
          </p:sp>
        </mc:Choice>
        <mc:Fallback xmlns="">
          <p:sp>
            <p:nvSpPr>
              <p:cNvPr id="7" name="TextBox 6">
                <a:extLst>
                  <a:ext uri="{FF2B5EF4-FFF2-40B4-BE49-F238E27FC236}">
                    <a16:creationId xmlns:a16="http://schemas.microsoft.com/office/drawing/2014/main" id="{01316454-BE9E-4B6D-A12D-8EE0D8F22B48}"/>
                  </a:ext>
                </a:extLst>
              </p:cNvPr>
              <p:cNvSpPr txBox="1">
                <a:spLocks noRot="1" noChangeAspect="1" noMove="1" noResize="1" noEditPoints="1" noAdjustHandles="1" noChangeArrowheads="1" noChangeShapeType="1" noTextEdit="1"/>
              </p:cNvSpPr>
              <p:nvPr/>
            </p:nvSpPr>
            <p:spPr>
              <a:xfrm>
                <a:off x="1580745" y="4504228"/>
                <a:ext cx="2826415" cy="679032"/>
              </a:xfrm>
              <a:prstGeom prst="rect">
                <a:avLst/>
              </a:prstGeom>
              <a:blipFill>
                <a:blip r:embed="rId5"/>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198F4A8E-F91B-4012-95FA-F3BBCF0DEE96}"/>
              </a:ext>
            </a:extLst>
          </p:cNvPr>
          <p:cNvSpPr/>
          <p:nvPr/>
        </p:nvSpPr>
        <p:spPr>
          <a:xfrm>
            <a:off x="8200234" y="2486183"/>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Z</a:t>
            </a:r>
            <a:endParaRPr lang="en-US" baseline="-25000" dirty="0"/>
          </a:p>
        </p:txBody>
      </p:sp>
      <p:sp>
        <p:nvSpPr>
          <p:cNvPr id="9" name="Oval 8">
            <a:extLst>
              <a:ext uri="{FF2B5EF4-FFF2-40B4-BE49-F238E27FC236}">
                <a16:creationId xmlns:a16="http://schemas.microsoft.com/office/drawing/2014/main" id="{8C6BA49A-BC57-48A5-A265-FD34A4CB4FA6}"/>
              </a:ext>
            </a:extLst>
          </p:cNvPr>
          <p:cNvSpPr/>
          <p:nvPr/>
        </p:nvSpPr>
        <p:spPr>
          <a:xfrm>
            <a:off x="7492154" y="3394349"/>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a:t>X</a:t>
            </a:r>
            <a:endParaRPr lang="en-US" dirty="0"/>
          </a:p>
        </p:txBody>
      </p:sp>
      <p:sp>
        <p:nvSpPr>
          <p:cNvPr id="10" name="Oval 9">
            <a:extLst>
              <a:ext uri="{FF2B5EF4-FFF2-40B4-BE49-F238E27FC236}">
                <a16:creationId xmlns:a16="http://schemas.microsoft.com/office/drawing/2014/main" id="{9DECEAC9-CEC3-4D00-A5A0-436AD75A9C21}"/>
              </a:ext>
            </a:extLst>
          </p:cNvPr>
          <p:cNvSpPr/>
          <p:nvPr/>
        </p:nvSpPr>
        <p:spPr>
          <a:xfrm>
            <a:off x="8893250" y="3394349"/>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Y</a:t>
            </a:r>
            <a:endParaRPr lang="en-US" baseline="-25000" dirty="0"/>
          </a:p>
        </p:txBody>
      </p:sp>
      <p:cxnSp>
        <p:nvCxnSpPr>
          <p:cNvPr id="11" name="Straight Arrow Connector 10">
            <a:extLst>
              <a:ext uri="{FF2B5EF4-FFF2-40B4-BE49-F238E27FC236}">
                <a16:creationId xmlns:a16="http://schemas.microsoft.com/office/drawing/2014/main" id="{3F6CCDBD-3B2E-4C66-A415-ED0B646365AB}"/>
              </a:ext>
            </a:extLst>
          </p:cNvPr>
          <p:cNvCxnSpPr>
            <a:cxnSpLocks/>
            <a:stCxn id="8" idx="3"/>
            <a:endCxn id="9" idx="0"/>
          </p:cNvCxnSpPr>
          <p:nvPr/>
        </p:nvCxnSpPr>
        <p:spPr>
          <a:xfrm flipH="1">
            <a:off x="7945667" y="2895310"/>
            <a:ext cx="387398" cy="49903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36423ED-1FEB-41F6-B344-5A35923F4180}"/>
              </a:ext>
            </a:extLst>
          </p:cNvPr>
          <p:cNvCxnSpPr>
            <a:cxnSpLocks/>
            <a:stCxn id="9" idx="6"/>
            <a:endCxn id="10" idx="2"/>
          </p:cNvCxnSpPr>
          <p:nvPr/>
        </p:nvCxnSpPr>
        <p:spPr>
          <a:xfrm>
            <a:off x="8399180" y="3634010"/>
            <a:ext cx="49407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94F189-DF54-4843-A359-859199C70DD2}"/>
              </a:ext>
            </a:extLst>
          </p:cNvPr>
          <p:cNvSpPr txBox="1"/>
          <p:nvPr/>
        </p:nvSpPr>
        <p:spPr>
          <a:xfrm>
            <a:off x="9870520" y="3689005"/>
            <a:ext cx="556563" cy="369332"/>
          </a:xfrm>
          <a:prstGeom prst="rect">
            <a:avLst/>
          </a:prstGeom>
          <a:noFill/>
        </p:spPr>
        <p:txBody>
          <a:bodyPr wrap="none" rtlCol="0">
            <a:spAutoFit/>
          </a:bodyPr>
          <a:lstStyle/>
          <a:p>
            <a:r>
              <a:rPr lang="en-US" dirty="0"/>
              <a:t>P(Y)</a:t>
            </a:r>
          </a:p>
        </p:txBody>
      </p:sp>
      <p:sp>
        <p:nvSpPr>
          <p:cNvPr id="14" name="TextBox 13">
            <a:extLst>
              <a:ext uri="{FF2B5EF4-FFF2-40B4-BE49-F238E27FC236}">
                <a16:creationId xmlns:a16="http://schemas.microsoft.com/office/drawing/2014/main" id="{2DECAA64-409E-44FE-8348-6B7AE7918BB8}"/>
              </a:ext>
            </a:extLst>
          </p:cNvPr>
          <p:cNvSpPr txBox="1"/>
          <p:nvPr/>
        </p:nvSpPr>
        <p:spPr>
          <a:xfrm>
            <a:off x="9218618" y="2832708"/>
            <a:ext cx="769763" cy="369332"/>
          </a:xfrm>
          <a:prstGeom prst="rect">
            <a:avLst/>
          </a:prstGeom>
          <a:noFill/>
        </p:spPr>
        <p:txBody>
          <a:bodyPr wrap="none" rtlCol="0">
            <a:spAutoFit/>
          </a:bodyPr>
          <a:lstStyle/>
          <a:p>
            <a:r>
              <a:rPr lang="en-US" dirty="0"/>
              <a:t>P(Y|Z)</a:t>
            </a:r>
          </a:p>
        </p:txBody>
      </p:sp>
      <p:cxnSp>
        <p:nvCxnSpPr>
          <p:cNvPr id="15" name="Straight Arrow Connector 14">
            <a:extLst>
              <a:ext uri="{FF2B5EF4-FFF2-40B4-BE49-F238E27FC236}">
                <a16:creationId xmlns:a16="http://schemas.microsoft.com/office/drawing/2014/main" id="{1AD8B934-7AB9-4DE3-9500-E041292F62A3}"/>
              </a:ext>
            </a:extLst>
          </p:cNvPr>
          <p:cNvCxnSpPr>
            <a:cxnSpLocks/>
            <a:stCxn id="8" idx="5"/>
            <a:endCxn id="10" idx="0"/>
          </p:cNvCxnSpPr>
          <p:nvPr/>
        </p:nvCxnSpPr>
        <p:spPr>
          <a:xfrm>
            <a:off x="8974429" y="2895310"/>
            <a:ext cx="438703" cy="49903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74A6F0-A336-4989-8A30-95460E8BD0E2}"/>
              </a:ext>
            </a:extLst>
          </p:cNvPr>
          <p:cNvSpPr txBox="1"/>
          <p:nvPr/>
        </p:nvSpPr>
        <p:spPr>
          <a:xfrm>
            <a:off x="8367131" y="3873671"/>
            <a:ext cx="782587" cy="369332"/>
          </a:xfrm>
          <a:prstGeom prst="rect">
            <a:avLst/>
          </a:prstGeom>
          <a:noFill/>
        </p:spPr>
        <p:txBody>
          <a:bodyPr wrap="none" rtlCol="0">
            <a:spAutoFit/>
          </a:bodyPr>
          <a:lstStyle/>
          <a:p>
            <a:r>
              <a:rPr lang="en-US" dirty="0"/>
              <a:t>P(Y|X)</a:t>
            </a:r>
          </a:p>
        </p:txBody>
      </p:sp>
      <p:sp>
        <p:nvSpPr>
          <p:cNvPr id="17" name="TextBox 16">
            <a:extLst>
              <a:ext uri="{FF2B5EF4-FFF2-40B4-BE49-F238E27FC236}">
                <a16:creationId xmlns:a16="http://schemas.microsoft.com/office/drawing/2014/main" id="{595968CC-9148-4A75-8151-A726CB85C97B}"/>
              </a:ext>
            </a:extLst>
          </p:cNvPr>
          <p:cNvSpPr txBox="1"/>
          <p:nvPr/>
        </p:nvSpPr>
        <p:spPr>
          <a:xfrm>
            <a:off x="7440629" y="2810595"/>
            <a:ext cx="777777" cy="369332"/>
          </a:xfrm>
          <a:prstGeom prst="rect">
            <a:avLst/>
          </a:prstGeom>
          <a:noFill/>
        </p:spPr>
        <p:txBody>
          <a:bodyPr wrap="none" rtlCol="0">
            <a:spAutoFit/>
          </a:bodyPr>
          <a:lstStyle/>
          <a:p>
            <a:r>
              <a:rPr lang="en-US" dirty="0"/>
              <a:t>P(X|Z)</a:t>
            </a:r>
          </a:p>
        </p:txBody>
      </p:sp>
      <p:sp>
        <p:nvSpPr>
          <p:cNvPr id="18" name="TextBox 17">
            <a:extLst>
              <a:ext uri="{FF2B5EF4-FFF2-40B4-BE49-F238E27FC236}">
                <a16:creationId xmlns:a16="http://schemas.microsoft.com/office/drawing/2014/main" id="{59CBEFD9-7C1D-4F1F-A78C-D269DDA7CB93}"/>
              </a:ext>
            </a:extLst>
          </p:cNvPr>
          <p:cNvSpPr txBox="1"/>
          <p:nvPr/>
        </p:nvSpPr>
        <p:spPr>
          <a:xfrm>
            <a:off x="7171886" y="3873671"/>
            <a:ext cx="564578" cy="369332"/>
          </a:xfrm>
          <a:prstGeom prst="rect">
            <a:avLst/>
          </a:prstGeom>
          <a:noFill/>
        </p:spPr>
        <p:txBody>
          <a:bodyPr wrap="none" rtlCol="0">
            <a:spAutoFit/>
          </a:bodyPr>
          <a:lstStyle/>
          <a:p>
            <a:r>
              <a:rPr lang="en-US" dirty="0"/>
              <a:t>P(X)</a:t>
            </a:r>
          </a:p>
        </p:txBody>
      </p:sp>
      <p:sp>
        <p:nvSpPr>
          <p:cNvPr id="19" name="TextBox 18">
            <a:extLst>
              <a:ext uri="{FF2B5EF4-FFF2-40B4-BE49-F238E27FC236}">
                <a16:creationId xmlns:a16="http://schemas.microsoft.com/office/drawing/2014/main" id="{588BA86E-6A7F-41D0-A0C1-25354E138044}"/>
              </a:ext>
            </a:extLst>
          </p:cNvPr>
          <p:cNvSpPr txBox="1"/>
          <p:nvPr/>
        </p:nvSpPr>
        <p:spPr>
          <a:xfrm>
            <a:off x="8848553" y="2149369"/>
            <a:ext cx="564578" cy="369332"/>
          </a:xfrm>
          <a:prstGeom prst="rect">
            <a:avLst/>
          </a:prstGeom>
          <a:noFill/>
        </p:spPr>
        <p:txBody>
          <a:bodyPr wrap="none" rtlCol="0">
            <a:spAutoFit/>
          </a:bodyPr>
          <a:lstStyle/>
          <a:p>
            <a:r>
              <a:rPr lang="en-US" dirty="0"/>
              <a:t>P(Z)</a:t>
            </a:r>
          </a:p>
        </p:txBody>
      </p:sp>
      <p:sp>
        <p:nvSpPr>
          <p:cNvPr id="20" name="TextBox 19">
            <a:extLst>
              <a:ext uri="{FF2B5EF4-FFF2-40B4-BE49-F238E27FC236}">
                <a16:creationId xmlns:a16="http://schemas.microsoft.com/office/drawing/2014/main" id="{A1AC6413-8038-4435-BD5C-ED172FEB719C}"/>
              </a:ext>
            </a:extLst>
          </p:cNvPr>
          <p:cNvSpPr txBox="1"/>
          <p:nvPr/>
        </p:nvSpPr>
        <p:spPr>
          <a:xfrm>
            <a:off x="779892" y="2356512"/>
            <a:ext cx="442750"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3CF88285-D9E2-42C3-8751-430E68AC96BE}"/>
              </a:ext>
            </a:extLst>
          </p:cNvPr>
          <p:cNvSpPr txBox="1"/>
          <p:nvPr/>
        </p:nvSpPr>
        <p:spPr>
          <a:xfrm>
            <a:off x="786512" y="3036604"/>
            <a:ext cx="442750"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293C779-9313-43F4-8C47-D6152944E997}"/>
              </a:ext>
            </a:extLst>
          </p:cNvPr>
          <p:cNvSpPr txBox="1"/>
          <p:nvPr/>
        </p:nvSpPr>
        <p:spPr>
          <a:xfrm>
            <a:off x="783986" y="3843855"/>
            <a:ext cx="442750"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30B8414D-79C5-47A4-B549-077E7E2EFB75}"/>
              </a:ext>
            </a:extLst>
          </p:cNvPr>
          <p:cNvSpPr txBox="1"/>
          <p:nvPr/>
        </p:nvSpPr>
        <p:spPr>
          <a:xfrm>
            <a:off x="779892" y="4659078"/>
            <a:ext cx="442750"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9C9CC1C8-7CC1-45E1-A52A-4A947BBD7382}"/>
              </a:ext>
            </a:extLst>
          </p:cNvPr>
          <p:cNvSpPr txBox="1"/>
          <p:nvPr/>
        </p:nvSpPr>
        <p:spPr>
          <a:xfrm>
            <a:off x="4263306" y="3841397"/>
            <a:ext cx="2187778" cy="369332"/>
          </a:xfrm>
          <a:prstGeom prst="rect">
            <a:avLst/>
          </a:prstGeom>
          <a:noFill/>
        </p:spPr>
        <p:txBody>
          <a:bodyPr wrap="none" rtlCol="0">
            <a:spAutoFit/>
          </a:bodyPr>
          <a:lstStyle/>
          <a:p>
            <a:r>
              <a:rPr lang="en-US" dirty="0"/>
              <a:t>(Bayes Theorem)</a:t>
            </a:r>
          </a:p>
        </p:txBody>
      </p:sp>
    </p:spTree>
    <p:extLst>
      <p:ext uri="{BB962C8B-B14F-4D97-AF65-F5344CB8AC3E}">
        <p14:creationId xmlns:p14="http://schemas.microsoft.com/office/powerpoint/2010/main" val="1365757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4A3C808-F001-451A-AFCB-393D7E17DE3C}"/>
              </a:ext>
            </a:extLst>
          </p:cNvPr>
          <p:cNvSpPr/>
          <p:nvPr/>
        </p:nvSpPr>
        <p:spPr>
          <a:xfrm>
            <a:off x="8483436" y="4163431"/>
            <a:ext cx="3229583" cy="224711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59330-2257-4288-A308-FD5E35363F12}"/>
              </a:ext>
            </a:extLst>
          </p:cNvPr>
          <p:cNvSpPr>
            <a:spLocks noGrp="1"/>
          </p:cNvSpPr>
          <p:nvPr>
            <p:ph type="title"/>
          </p:nvPr>
        </p:nvSpPr>
        <p:spPr/>
        <p:txBody>
          <a:bodyPr>
            <a:normAutofit fontScale="90000"/>
          </a:bodyPr>
          <a:lstStyle/>
          <a:p>
            <a:r>
              <a:rPr lang="en-US" sz="2400" dirty="0"/>
              <a:t>Recap</a:t>
            </a:r>
            <a:r>
              <a:rPr lang="en-US" sz="3200" dirty="0"/>
              <a:t> - </a:t>
            </a:r>
            <a:r>
              <a:rPr lang="en-US" dirty="0"/>
              <a:t>Conditional Correlation and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6E6377E-AF44-463B-9B5C-B27C80949458}"/>
                  </a:ext>
                </a:extLst>
              </p:cNvPr>
              <p:cNvSpPr txBox="1"/>
              <p:nvPr/>
            </p:nvSpPr>
            <p:spPr>
              <a:xfrm>
                <a:off x="3141157" y="1881399"/>
                <a:ext cx="1896609" cy="375487"/>
              </a:xfrm>
              <a:prstGeom prst="rect">
                <a:avLst/>
              </a:prstGeom>
              <a:noFill/>
            </p:spPr>
            <p:txBody>
              <a:bodyPr wrap="none" rtlCol="0">
                <a:spAutoFit/>
              </a:bodyPr>
              <a:lstStyle/>
              <a:p>
                <a:r>
                  <a:rPr lang="en-US" b="0" dirty="0"/>
                  <a:t>E</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i="1" smtClean="0">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𝑥</m:t>
                        </m:r>
                      </m:sub>
                      <m:sup/>
                      <m:e>
                        <m:r>
                          <a:rPr lang="en-US" b="0" i="1" smtClean="0">
                            <a:latin typeface="Cambria Math" panose="02040503050406030204" pitchFamily="18" charset="0"/>
                          </a:rPr>
                          <m:t>𝑥𝑃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nary>
                  </m:oMath>
                </a14:m>
                <a:endParaRPr lang="en-US" dirty="0"/>
              </a:p>
            </p:txBody>
          </p:sp>
        </mc:Choice>
        <mc:Fallback xmlns="">
          <p:sp>
            <p:nvSpPr>
              <p:cNvPr id="4" name="TextBox 3">
                <a:extLst>
                  <a:ext uri="{FF2B5EF4-FFF2-40B4-BE49-F238E27FC236}">
                    <a16:creationId xmlns:a16="http://schemas.microsoft.com/office/drawing/2014/main" id="{36E6377E-AF44-463B-9B5C-B27C80949458}"/>
                  </a:ext>
                </a:extLst>
              </p:cNvPr>
              <p:cNvSpPr txBox="1">
                <a:spLocks noRot="1" noChangeAspect="1" noMove="1" noResize="1" noEditPoints="1" noAdjustHandles="1" noChangeArrowheads="1" noChangeShapeType="1" noTextEdit="1"/>
              </p:cNvSpPr>
              <p:nvPr/>
            </p:nvSpPr>
            <p:spPr>
              <a:xfrm>
                <a:off x="3141157" y="1881399"/>
                <a:ext cx="1896609" cy="375487"/>
              </a:xfrm>
              <a:prstGeom prst="rect">
                <a:avLst/>
              </a:prstGeom>
              <a:blipFill>
                <a:blip r:embed="rId3"/>
                <a:stretch>
                  <a:fillRect l="-2572" t="-116393" r="-1286" b="-1868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712A362-AA4E-442C-8C74-0C1EFCE4A300}"/>
                  </a:ext>
                </a:extLst>
              </p:cNvPr>
              <p:cNvSpPr txBox="1"/>
              <p:nvPr/>
            </p:nvSpPr>
            <p:spPr>
              <a:xfrm>
                <a:off x="3141157" y="3326860"/>
                <a:ext cx="3433217" cy="391261"/>
              </a:xfrm>
              <a:prstGeom prst="rect">
                <a:avLst/>
              </a:prstGeom>
              <a:noFill/>
            </p:spPr>
            <p:txBody>
              <a:bodyPr wrap="square" rtlCol="0">
                <a:spAutoFit/>
              </a:bodyPr>
              <a:lstStyle/>
              <a:p>
                <a:r>
                  <a:rPr lang="en-US" b="0" dirty="0"/>
                  <a:t>E</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e>
                        </m:d>
                      </m:e>
                    </m:d>
                    <m:r>
                      <a:rPr lang="en-US"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sub>
                      <m:sup/>
                      <m:e>
                        <m:r>
                          <a:rPr lang="en-US" b="0" i="1" smtClean="0">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e>
                    </m:nary>
                  </m:oMath>
                </a14:m>
                <a:endParaRPr lang="en-US" dirty="0"/>
              </a:p>
            </p:txBody>
          </p:sp>
        </mc:Choice>
        <mc:Fallback xmlns="">
          <p:sp>
            <p:nvSpPr>
              <p:cNvPr id="6" name="TextBox 5">
                <a:extLst>
                  <a:ext uri="{FF2B5EF4-FFF2-40B4-BE49-F238E27FC236}">
                    <a16:creationId xmlns:a16="http://schemas.microsoft.com/office/drawing/2014/main" id="{8712A362-AA4E-442C-8C74-0C1EFCE4A300}"/>
                  </a:ext>
                </a:extLst>
              </p:cNvPr>
              <p:cNvSpPr txBox="1">
                <a:spLocks noRot="1" noChangeAspect="1" noMove="1" noResize="1" noEditPoints="1" noAdjustHandles="1" noChangeArrowheads="1" noChangeShapeType="1" noTextEdit="1"/>
              </p:cNvSpPr>
              <p:nvPr/>
            </p:nvSpPr>
            <p:spPr>
              <a:xfrm>
                <a:off x="3141157" y="3326860"/>
                <a:ext cx="3433217" cy="391261"/>
              </a:xfrm>
              <a:prstGeom prst="rect">
                <a:avLst/>
              </a:prstGeom>
              <a:blipFill>
                <a:blip r:embed="rId4"/>
                <a:stretch>
                  <a:fillRect l="-1421" t="-112500" b="-17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1316454-BE9E-4B6D-A12D-8EE0D8F22B48}"/>
                  </a:ext>
                </a:extLst>
              </p:cNvPr>
              <p:cNvSpPr txBox="1"/>
              <p:nvPr/>
            </p:nvSpPr>
            <p:spPr>
              <a:xfrm>
                <a:off x="3141157" y="4061091"/>
                <a:ext cx="48963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𝑋𝑌</m:t>
                          </m:r>
                        </m:sub>
                      </m:sSub>
                      <m:r>
                        <a:rPr lang="en-US" i="1" smtClean="0">
                          <a:latin typeface="Cambria Math" panose="02040503050406030204" pitchFamily="18" charset="0"/>
                        </a:rPr>
                        <m:t>=</m:t>
                      </m:r>
                      <m:r>
                        <a:rPr lang="en-US" b="0" i="1" smtClean="0">
                          <a:latin typeface="Cambria Math" panose="02040503050406030204" pitchFamily="18" charset="0"/>
                        </a:rPr>
                        <m:t> </m:t>
                      </m:r>
                      <m:r>
                        <a:rPr lang="en-US" i="1" dirty="0" smtClean="0">
                          <a:latin typeface="Cambria Math" panose="02040503050406030204" pitchFamily="18" charset="0"/>
                        </a:rPr>
                        <m:t>𝐸</m:t>
                      </m:r>
                      <m:r>
                        <a:rPr lang="en-US" i="1" dirty="0" smtClean="0">
                          <a:latin typeface="Cambria Math" panose="02040503050406030204" pitchFamily="18" charset="0"/>
                        </a:rPr>
                        <m:t>[ (</m:t>
                      </m:r>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 . (</m:t>
                      </m:r>
                      <m:r>
                        <a:rPr lang="en-US" i="1" dirty="0" smtClean="0">
                          <a:latin typeface="Cambria Math" panose="02040503050406030204" pitchFamily="18" charset="0"/>
                        </a:rPr>
                        <m:t>𝑌</m:t>
                      </m:r>
                      <m:r>
                        <a:rPr lang="en-US" i="1" dirty="0" smtClean="0">
                          <a:latin typeface="Cambria Math" panose="02040503050406030204" pitchFamily="18" charset="0"/>
                        </a:rPr>
                        <m:t> – </m:t>
                      </m:r>
                      <m:r>
                        <a:rPr lang="en-US" i="1" dirty="0" smtClean="0">
                          <a:latin typeface="Cambria Math" panose="02040503050406030204" pitchFamily="18" charset="0"/>
                        </a:rPr>
                        <m:t>𝐸</m:t>
                      </m:r>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 ]</m:t>
                      </m:r>
                    </m:oMath>
                  </m:oMathPara>
                </a14:m>
                <a:endParaRPr lang="en-US" dirty="0"/>
              </a:p>
            </p:txBody>
          </p:sp>
        </mc:Choice>
        <mc:Fallback xmlns="">
          <p:sp>
            <p:nvSpPr>
              <p:cNvPr id="7" name="TextBox 6">
                <a:extLst>
                  <a:ext uri="{FF2B5EF4-FFF2-40B4-BE49-F238E27FC236}">
                    <a16:creationId xmlns:a16="http://schemas.microsoft.com/office/drawing/2014/main" id="{01316454-BE9E-4B6D-A12D-8EE0D8F22B48}"/>
                  </a:ext>
                </a:extLst>
              </p:cNvPr>
              <p:cNvSpPr txBox="1">
                <a:spLocks noRot="1" noChangeAspect="1" noMove="1" noResize="1" noEditPoints="1" noAdjustHandles="1" noChangeArrowheads="1" noChangeShapeType="1" noTextEdit="1"/>
              </p:cNvSpPr>
              <p:nvPr/>
            </p:nvSpPr>
            <p:spPr>
              <a:xfrm>
                <a:off x="3141157" y="4061091"/>
                <a:ext cx="4896301" cy="369332"/>
              </a:xfrm>
              <a:prstGeom prst="rect">
                <a:avLst/>
              </a:prstGeom>
              <a:blipFill>
                <a:blip r:embed="rId5"/>
                <a:stretch>
                  <a:fillRect b="-18033"/>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198F4A8E-F91B-4012-95FA-F3BBCF0DEE96}"/>
              </a:ext>
            </a:extLst>
          </p:cNvPr>
          <p:cNvSpPr/>
          <p:nvPr/>
        </p:nvSpPr>
        <p:spPr>
          <a:xfrm>
            <a:off x="9511784" y="2029657"/>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Z</a:t>
            </a:r>
            <a:endParaRPr lang="en-US" baseline="-25000" dirty="0"/>
          </a:p>
        </p:txBody>
      </p:sp>
      <p:sp>
        <p:nvSpPr>
          <p:cNvPr id="9" name="Oval 8">
            <a:extLst>
              <a:ext uri="{FF2B5EF4-FFF2-40B4-BE49-F238E27FC236}">
                <a16:creationId xmlns:a16="http://schemas.microsoft.com/office/drawing/2014/main" id="{8C6BA49A-BC57-48A5-A265-FD34A4CB4FA6}"/>
              </a:ext>
            </a:extLst>
          </p:cNvPr>
          <p:cNvSpPr/>
          <p:nvPr/>
        </p:nvSpPr>
        <p:spPr>
          <a:xfrm>
            <a:off x="8803704" y="2937823"/>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a:t>X</a:t>
            </a:r>
            <a:endParaRPr lang="en-US" dirty="0"/>
          </a:p>
        </p:txBody>
      </p:sp>
      <p:sp>
        <p:nvSpPr>
          <p:cNvPr id="10" name="Oval 9">
            <a:extLst>
              <a:ext uri="{FF2B5EF4-FFF2-40B4-BE49-F238E27FC236}">
                <a16:creationId xmlns:a16="http://schemas.microsoft.com/office/drawing/2014/main" id="{9DECEAC9-CEC3-4D00-A5A0-436AD75A9C21}"/>
              </a:ext>
            </a:extLst>
          </p:cNvPr>
          <p:cNvSpPr/>
          <p:nvPr/>
        </p:nvSpPr>
        <p:spPr>
          <a:xfrm>
            <a:off x="10204800" y="2937823"/>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Y</a:t>
            </a:r>
            <a:endParaRPr lang="en-US" baseline="-25000" dirty="0"/>
          </a:p>
        </p:txBody>
      </p:sp>
      <p:cxnSp>
        <p:nvCxnSpPr>
          <p:cNvPr id="11" name="Straight Arrow Connector 10">
            <a:extLst>
              <a:ext uri="{FF2B5EF4-FFF2-40B4-BE49-F238E27FC236}">
                <a16:creationId xmlns:a16="http://schemas.microsoft.com/office/drawing/2014/main" id="{3F6CCDBD-3B2E-4C66-A415-ED0B646365AB}"/>
              </a:ext>
            </a:extLst>
          </p:cNvPr>
          <p:cNvCxnSpPr>
            <a:cxnSpLocks/>
            <a:stCxn id="8" idx="3"/>
            <a:endCxn id="9" idx="0"/>
          </p:cNvCxnSpPr>
          <p:nvPr/>
        </p:nvCxnSpPr>
        <p:spPr>
          <a:xfrm flipH="1">
            <a:off x="9257217" y="2438784"/>
            <a:ext cx="387398" cy="49903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36423ED-1FEB-41F6-B344-5A35923F4180}"/>
              </a:ext>
            </a:extLst>
          </p:cNvPr>
          <p:cNvCxnSpPr>
            <a:cxnSpLocks/>
            <a:stCxn id="9" idx="6"/>
            <a:endCxn id="10" idx="2"/>
          </p:cNvCxnSpPr>
          <p:nvPr/>
        </p:nvCxnSpPr>
        <p:spPr>
          <a:xfrm>
            <a:off x="9710730" y="3177484"/>
            <a:ext cx="49407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94F189-DF54-4843-A359-859199C70DD2}"/>
              </a:ext>
            </a:extLst>
          </p:cNvPr>
          <p:cNvSpPr txBox="1"/>
          <p:nvPr/>
        </p:nvSpPr>
        <p:spPr>
          <a:xfrm>
            <a:off x="11182070" y="3232479"/>
            <a:ext cx="556563" cy="369332"/>
          </a:xfrm>
          <a:prstGeom prst="rect">
            <a:avLst/>
          </a:prstGeom>
          <a:noFill/>
        </p:spPr>
        <p:txBody>
          <a:bodyPr wrap="none" rtlCol="0">
            <a:spAutoFit/>
          </a:bodyPr>
          <a:lstStyle/>
          <a:p>
            <a:r>
              <a:rPr lang="en-US" dirty="0"/>
              <a:t>P(Y)</a:t>
            </a:r>
          </a:p>
        </p:txBody>
      </p:sp>
      <p:sp>
        <p:nvSpPr>
          <p:cNvPr id="14" name="TextBox 13">
            <a:extLst>
              <a:ext uri="{FF2B5EF4-FFF2-40B4-BE49-F238E27FC236}">
                <a16:creationId xmlns:a16="http://schemas.microsoft.com/office/drawing/2014/main" id="{2DECAA64-409E-44FE-8348-6B7AE7918BB8}"/>
              </a:ext>
            </a:extLst>
          </p:cNvPr>
          <p:cNvSpPr txBox="1"/>
          <p:nvPr/>
        </p:nvSpPr>
        <p:spPr>
          <a:xfrm>
            <a:off x="10530168" y="2376182"/>
            <a:ext cx="769763" cy="369332"/>
          </a:xfrm>
          <a:prstGeom prst="rect">
            <a:avLst/>
          </a:prstGeom>
          <a:noFill/>
        </p:spPr>
        <p:txBody>
          <a:bodyPr wrap="none" rtlCol="0">
            <a:spAutoFit/>
          </a:bodyPr>
          <a:lstStyle/>
          <a:p>
            <a:r>
              <a:rPr lang="en-US" dirty="0"/>
              <a:t>P(Y|Z)</a:t>
            </a:r>
          </a:p>
        </p:txBody>
      </p:sp>
      <p:cxnSp>
        <p:nvCxnSpPr>
          <p:cNvPr id="15" name="Straight Arrow Connector 14">
            <a:extLst>
              <a:ext uri="{FF2B5EF4-FFF2-40B4-BE49-F238E27FC236}">
                <a16:creationId xmlns:a16="http://schemas.microsoft.com/office/drawing/2014/main" id="{1AD8B934-7AB9-4DE3-9500-E041292F62A3}"/>
              </a:ext>
            </a:extLst>
          </p:cNvPr>
          <p:cNvCxnSpPr>
            <a:cxnSpLocks/>
            <a:stCxn id="8" idx="5"/>
            <a:endCxn id="10" idx="0"/>
          </p:cNvCxnSpPr>
          <p:nvPr/>
        </p:nvCxnSpPr>
        <p:spPr>
          <a:xfrm>
            <a:off x="10285979" y="2438784"/>
            <a:ext cx="438703" cy="49903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74A6F0-A336-4989-8A30-95460E8BD0E2}"/>
              </a:ext>
            </a:extLst>
          </p:cNvPr>
          <p:cNvSpPr txBox="1"/>
          <p:nvPr/>
        </p:nvSpPr>
        <p:spPr>
          <a:xfrm>
            <a:off x="9678681" y="3417145"/>
            <a:ext cx="782587" cy="369332"/>
          </a:xfrm>
          <a:prstGeom prst="rect">
            <a:avLst/>
          </a:prstGeom>
          <a:noFill/>
        </p:spPr>
        <p:txBody>
          <a:bodyPr wrap="none" rtlCol="0">
            <a:spAutoFit/>
          </a:bodyPr>
          <a:lstStyle/>
          <a:p>
            <a:r>
              <a:rPr lang="en-US" dirty="0"/>
              <a:t>P(Y|X)</a:t>
            </a:r>
          </a:p>
        </p:txBody>
      </p:sp>
      <p:sp>
        <p:nvSpPr>
          <p:cNvPr id="17" name="TextBox 16">
            <a:extLst>
              <a:ext uri="{FF2B5EF4-FFF2-40B4-BE49-F238E27FC236}">
                <a16:creationId xmlns:a16="http://schemas.microsoft.com/office/drawing/2014/main" id="{595968CC-9148-4A75-8151-A726CB85C97B}"/>
              </a:ext>
            </a:extLst>
          </p:cNvPr>
          <p:cNvSpPr txBox="1"/>
          <p:nvPr/>
        </p:nvSpPr>
        <p:spPr>
          <a:xfrm>
            <a:off x="8752179" y="2354069"/>
            <a:ext cx="777777" cy="369332"/>
          </a:xfrm>
          <a:prstGeom prst="rect">
            <a:avLst/>
          </a:prstGeom>
          <a:noFill/>
        </p:spPr>
        <p:txBody>
          <a:bodyPr wrap="none" rtlCol="0">
            <a:spAutoFit/>
          </a:bodyPr>
          <a:lstStyle/>
          <a:p>
            <a:r>
              <a:rPr lang="en-US" dirty="0"/>
              <a:t>P(X|Z)</a:t>
            </a:r>
          </a:p>
        </p:txBody>
      </p:sp>
      <p:sp>
        <p:nvSpPr>
          <p:cNvPr id="18" name="TextBox 17">
            <a:extLst>
              <a:ext uri="{FF2B5EF4-FFF2-40B4-BE49-F238E27FC236}">
                <a16:creationId xmlns:a16="http://schemas.microsoft.com/office/drawing/2014/main" id="{59CBEFD9-7C1D-4F1F-A78C-D269DDA7CB93}"/>
              </a:ext>
            </a:extLst>
          </p:cNvPr>
          <p:cNvSpPr txBox="1"/>
          <p:nvPr/>
        </p:nvSpPr>
        <p:spPr>
          <a:xfrm>
            <a:off x="8483436" y="3417145"/>
            <a:ext cx="564578" cy="369332"/>
          </a:xfrm>
          <a:prstGeom prst="rect">
            <a:avLst/>
          </a:prstGeom>
          <a:noFill/>
        </p:spPr>
        <p:txBody>
          <a:bodyPr wrap="none" rtlCol="0">
            <a:spAutoFit/>
          </a:bodyPr>
          <a:lstStyle/>
          <a:p>
            <a:r>
              <a:rPr lang="en-US" dirty="0"/>
              <a:t>P(X)</a:t>
            </a:r>
          </a:p>
        </p:txBody>
      </p:sp>
      <p:sp>
        <p:nvSpPr>
          <p:cNvPr id="19" name="TextBox 18">
            <a:extLst>
              <a:ext uri="{FF2B5EF4-FFF2-40B4-BE49-F238E27FC236}">
                <a16:creationId xmlns:a16="http://schemas.microsoft.com/office/drawing/2014/main" id="{588BA86E-6A7F-41D0-A0C1-25354E138044}"/>
              </a:ext>
            </a:extLst>
          </p:cNvPr>
          <p:cNvSpPr txBox="1"/>
          <p:nvPr/>
        </p:nvSpPr>
        <p:spPr>
          <a:xfrm>
            <a:off x="10160103" y="1692843"/>
            <a:ext cx="564578" cy="369332"/>
          </a:xfrm>
          <a:prstGeom prst="rect">
            <a:avLst/>
          </a:prstGeom>
          <a:noFill/>
        </p:spPr>
        <p:txBody>
          <a:bodyPr wrap="none" rtlCol="0">
            <a:spAutoFit/>
          </a:bodyPr>
          <a:lstStyle/>
          <a:p>
            <a:r>
              <a:rPr lang="en-US" dirty="0"/>
              <a:t>P(Z)</a:t>
            </a:r>
          </a:p>
        </p:txBody>
      </p:sp>
      <p:sp>
        <p:nvSpPr>
          <p:cNvPr id="20" name="TextBox 19">
            <a:extLst>
              <a:ext uri="{FF2B5EF4-FFF2-40B4-BE49-F238E27FC236}">
                <a16:creationId xmlns:a16="http://schemas.microsoft.com/office/drawing/2014/main" id="{A1AC6413-8038-4435-BD5C-ED172FEB719C}"/>
              </a:ext>
            </a:extLst>
          </p:cNvPr>
          <p:cNvSpPr txBox="1"/>
          <p:nvPr/>
        </p:nvSpPr>
        <p:spPr>
          <a:xfrm>
            <a:off x="2147648" y="1880700"/>
            <a:ext cx="870751" cy="369332"/>
          </a:xfrm>
          <a:prstGeom prst="rect">
            <a:avLst/>
          </a:prstGeom>
          <a:noFill/>
        </p:spPr>
        <p:txBody>
          <a:bodyPr wrap="none" rtlCol="0">
            <a:spAutoFit/>
          </a:bodyPr>
          <a:lstStyle/>
          <a:p>
            <a:r>
              <a:rPr lang="en-US" dirty="0"/>
              <a:t>(Mean)</a:t>
            </a:r>
          </a:p>
        </p:txBody>
      </p:sp>
      <p:sp>
        <p:nvSpPr>
          <p:cNvPr id="21" name="TextBox 20">
            <a:extLst>
              <a:ext uri="{FF2B5EF4-FFF2-40B4-BE49-F238E27FC236}">
                <a16:creationId xmlns:a16="http://schemas.microsoft.com/office/drawing/2014/main" id="{3CF88285-D9E2-42C3-8751-430E68AC96BE}"/>
              </a:ext>
            </a:extLst>
          </p:cNvPr>
          <p:cNvSpPr txBox="1"/>
          <p:nvPr/>
        </p:nvSpPr>
        <p:spPr>
          <a:xfrm>
            <a:off x="809101" y="2511311"/>
            <a:ext cx="2002471" cy="369332"/>
          </a:xfrm>
          <a:prstGeom prst="rect">
            <a:avLst/>
          </a:prstGeom>
          <a:noFill/>
        </p:spPr>
        <p:txBody>
          <a:bodyPr wrap="none" rtlCol="0">
            <a:spAutoFit/>
          </a:bodyPr>
          <a:lstStyle/>
          <a:p>
            <a:r>
              <a:rPr lang="en-US" dirty="0"/>
              <a:t>(Conditional Mean)</a:t>
            </a:r>
          </a:p>
        </p:txBody>
      </p:sp>
      <p:sp>
        <p:nvSpPr>
          <p:cNvPr id="22" name="TextBox 21">
            <a:extLst>
              <a:ext uri="{FF2B5EF4-FFF2-40B4-BE49-F238E27FC236}">
                <a16:creationId xmlns:a16="http://schemas.microsoft.com/office/drawing/2014/main" id="{7293C779-9313-43F4-8C47-D6152944E997}"/>
              </a:ext>
            </a:extLst>
          </p:cNvPr>
          <p:cNvSpPr txBox="1"/>
          <p:nvPr/>
        </p:nvSpPr>
        <p:spPr>
          <a:xfrm>
            <a:off x="5338" y="3317830"/>
            <a:ext cx="3277333" cy="369332"/>
          </a:xfrm>
          <a:prstGeom prst="rect">
            <a:avLst/>
          </a:prstGeom>
          <a:noFill/>
        </p:spPr>
        <p:txBody>
          <a:bodyPr wrap="square" rtlCol="0">
            <a:spAutoFit/>
          </a:bodyPr>
          <a:lstStyle/>
          <a:p>
            <a:r>
              <a:rPr lang="en-US" dirty="0"/>
              <a:t>(Expectation of a function)</a:t>
            </a:r>
          </a:p>
        </p:txBody>
      </p:sp>
      <p:sp>
        <p:nvSpPr>
          <p:cNvPr id="23" name="TextBox 22">
            <a:extLst>
              <a:ext uri="{FF2B5EF4-FFF2-40B4-BE49-F238E27FC236}">
                <a16:creationId xmlns:a16="http://schemas.microsoft.com/office/drawing/2014/main" id="{30B8414D-79C5-47A4-B549-077E7E2EFB75}"/>
              </a:ext>
            </a:extLst>
          </p:cNvPr>
          <p:cNvSpPr txBox="1"/>
          <p:nvPr/>
        </p:nvSpPr>
        <p:spPr>
          <a:xfrm>
            <a:off x="1582150" y="4065728"/>
            <a:ext cx="1360052" cy="369332"/>
          </a:xfrm>
          <a:prstGeom prst="rect">
            <a:avLst/>
          </a:prstGeom>
          <a:noFill/>
        </p:spPr>
        <p:txBody>
          <a:bodyPr wrap="none" rtlCol="0">
            <a:spAutoFit/>
          </a:bodyPr>
          <a:lstStyle/>
          <a:p>
            <a:r>
              <a:rPr lang="en-US" dirty="0"/>
              <a:t>(Covariance)</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076FCE2-6D85-4B20-94E4-2F5D37FDEEDA}"/>
                  </a:ext>
                </a:extLst>
              </p:cNvPr>
              <p:cNvSpPr txBox="1"/>
              <p:nvPr/>
            </p:nvSpPr>
            <p:spPr>
              <a:xfrm>
                <a:off x="3141157" y="2520947"/>
                <a:ext cx="2260106" cy="369332"/>
              </a:xfrm>
              <a:prstGeom prst="rect">
                <a:avLst/>
              </a:prstGeom>
              <a:noFill/>
            </p:spPr>
            <p:txBody>
              <a:bodyPr wrap="none" rtlCol="0">
                <a:spAutoFit/>
              </a:bodyPr>
              <a:lstStyle/>
              <a:p>
                <a:r>
                  <a:rPr lang="en-US" b="0" dirty="0"/>
                  <a:t>E</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i="1" smtClean="0">
                        <a:latin typeface="Cambria Math" panose="02040503050406030204" pitchFamily="18" charset="0"/>
                      </a:rPr>
                      <m:t>=</m:t>
                    </m:r>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𝑥</m:t>
                        </m:r>
                      </m:sub>
                      <m:sup/>
                      <m:e>
                        <m:r>
                          <a:rPr lang="en-US" b="0" i="1" smtClean="0">
                            <a:latin typeface="Cambria Math" panose="02040503050406030204" pitchFamily="18" charset="0"/>
                          </a:rPr>
                          <m:t>𝑥𝑃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e>
                    </m:nary>
                  </m:oMath>
                </a14:m>
                <a:endParaRPr lang="en-US" dirty="0"/>
              </a:p>
            </p:txBody>
          </p:sp>
        </mc:Choice>
        <mc:Fallback xmlns="">
          <p:sp>
            <p:nvSpPr>
              <p:cNvPr id="24" name="TextBox 23">
                <a:extLst>
                  <a:ext uri="{FF2B5EF4-FFF2-40B4-BE49-F238E27FC236}">
                    <a16:creationId xmlns:a16="http://schemas.microsoft.com/office/drawing/2014/main" id="{7076FCE2-6D85-4B20-94E4-2F5D37FDEEDA}"/>
                  </a:ext>
                </a:extLst>
              </p:cNvPr>
              <p:cNvSpPr txBox="1">
                <a:spLocks noRot="1" noChangeAspect="1" noMove="1" noResize="1" noEditPoints="1" noAdjustHandles="1" noChangeArrowheads="1" noChangeShapeType="1" noTextEdit="1"/>
              </p:cNvSpPr>
              <p:nvPr/>
            </p:nvSpPr>
            <p:spPr>
              <a:xfrm>
                <a:off x="3141157" y="2520947"/>
                <a:ext cx="2260106" cy="369332"/>
              </a:xfrm>
              <a:prstGeom prst="rect">
                <a:avLst/>
              </a:prstGeom>
              <a:blipFill>
                <a:blip r:embed="rId6"/>
                <a:stretch>
                  <a:fillRect l="-2156" t="-118333" r="-1348" b="-19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3380D14-2089-478E-9B79-4F689AEA7F3D}"/>
                  </a:ext>
                </a:extLst>
              </p:cNvPr>
              <p:cNvSpPr txBox="1"/>
              <p:nvPr/>
            </p:nvSpPr>
            <p:spPr>
              <a:xfrm>
                <a:off x="3141157" y="4683752"/>
                <a:ext cx="1375633" cy="6101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𝑋𝑌</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𝑋𝑌</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𝑋</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𝑌</m:t>
                              </m:r>
                            </m:sub>
                          </m:sSub>
                        </m:den>
                      </m:f>
                    </m:oMath>
                  </m:oMathPara>
                </a14:m>
                <a:endParaRPr lang="en-US" dirty="0"/>
              </a:p>
            </p:txBody>
          </p:sp>
        </mc:Choice>
        <mc:Fallback xmlns="">
          <p:sp>
            <p:nvSpPr>
              <p:cNvPr id="25" name="TextBox 24">
                <a:extLst>
                  <a:ext uri="{FF2B5EF4-FFF2-40B4-BE49-F238E27FC236}">
                    <a16:creationId xmlns:a16="http://schemas.microsoft.com/office/drawing/2014/main" id="{E3380D14-2089-478E-9B79-4F689AEA7F3D}"/>
                  </a:ext>
                </a:extLst>
              </p:cNvPr>
              <p:cNvSpPr txBox="1">
                <a:spLocks noRot="1" noChangeAspect="1" noMove="1" noResize="1" noEditPoints="1" noAdjustHandles="1" noChangeArrowheads="1" noChangeShapeType="1" noTextEdit="1"/>
              </p:cNvSpPr>
              <p:nvPr/>
            </p:nvSpPr>
            <p:spPr>
              <a:xfrm>
                <a:off x="3141157" y="4683752"/>
                <a:ext cx="1375633" cy="610103"/>
              </a:xfrm>
              <a:prstGeom prst="rect">
                <a:avLst/>
              </a:prstGeom>
              <a:blipFill>
                <a:blip r:embed="rId7"/>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F089F0C0-8F3B-4873-8979-242A130EE866}"/>
              </a:ext>
            </a:extLst>
          </p:cNvPr>
          <p:cNvSpPr txBox="1"/>
          <p:nvPr/>
        </p:nvSpPr>
        <p:spPr>
          <a:xfrm>
            <a:off x="1574505" y="4804138"/>
            <a:ext cx="1378583" cy="369332"/>
          </a:xfrm>
          <a:prstGeom prst="rect">
            <a:avLst/>
          </a:prstGeom>
          <a:noFill/>
        </p:spPr>
        <p:txBody>
          <a:bodyPr wrap="none" rtlCol="0">
            <a:spAutoFit/>
          </a:bodyPr>
          <a:lstStyle/>
          <a:p>
            <a:r>
              <a:rPr lang="en-US" dirty="0"/>
              <a:t>(Correlation)</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1C39713-F9A2-40BC-B9F7-1E8ED6E91CC3}"/>
                  </a:ext>
                </a:extLst>
              </p:cNvPr>
              <p:cNvSpPr txBox="1"/>
              <p:nvPr/>
            </p:nvSpPr>
            <p:spPr>
              <a:xfrm>
                <a:off x="9002545" y="5368073"/>
                <a:ext cx="2364109" cy="540148"/>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𝑌𝑋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b>
                    </m:sSub>
                  </m:oMath>
                </a14:m>
                <a:r>
                  <a:rPr lang="en-US" b="0" dirty="0"/>
                  <a:t> </a:t>
                </a:r>
                <a14:m>
                  <m:oMath xmlns:m="http://schemas.openxmlformats.org/officeDocument/2006/math">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𝑋𝑌</m:t>
                        </m:r>
                        <m:r>
                          <a:rPr lang="en-US" b="0" i="1" smtClean="0">
                            <a:latin typeface="Cambria Math" panose="02040503050406030204" pitchFamily="18" charset="0"/>
                          </a:rPr>
                          <m:t>|</m:t>
                        </m:r>
                        <m:r>
                          <a:rPr lang="en-US" b="0" i="1" smtClean="0">
                            <a:latin typeface="Cambria Math" panose="02040503050406030204" pitchFamily="18" charset="0"/>
                          </a:rPr>
                          <m:t>𝑍</m:t>
                        </m:r>
                      </m:sub>
                    </m:sSub>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𝑍</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b>
                        </m:sSub>
                      </m:den>
                    </m:f>
                  </m:oMath>
                </a14:m>
                <a:endParaRPr lang="en-US" dirty="0"/>
              </a:p>
            </p:txBody>
          </p:sp>
        </mc:Choice>
        <mc:Fallback xmlns="">
          <p:sp>
            <p:nvSpPr>
              <p:cNvPr id="27" name="TextBox 26">
                <a:extLst>
                  <a:ext uri="{FF2B5EF4-FFF2-40B4-BE49-F238E27FC236}">
                    <a16:creationId xmlns:a16="http://schemas.microsoft.com/office/drawing/2014/main" id="{C1C39713-F9A2-40BC-B9F7-1E8ED6E91CC3}"/>
                  </a:ext>
                </a:extLst>
              </p:cNvPr>
              <p:cNvSpPr txBox="1">
                <a:spLocks noRot="1" noChangeAspect="1" noMove="1" noResize="1" noEditPoints="1" noAdjustHandles="1" noChangeArrowheads="1" noChangeShapeType="1" noTextEdit="1"/>
              </p:cNvSpPr>
              <p:nvPr/>
            </p:nvSpPr>
            <p:spPr>
              <a:xfrm>
                <a:off x="9002545" y="5368073"/>
                <a:ext cx="2364109" cy="540148"/>
              </a:xfrm>
              <a:prstGeom prst="rect">
                <a:avLst/>
              </a:prstGeom>
              <a:blipFill>
                <a:blip r:embed="rId8"/>
                <a:stretch>
                  <a:fillRect b="-4545"/>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E2011C56-7E37-456E-A0DD-430DA9A996FB}"/>
              </a:ext>
            </a:extLst>
          </p:cNvPr>
          <p:cNvSpPr txBox="1"/>
          <p:nvPr/>
        </p:nvSpPr>
        <p:spPr>
          <a:xfrm>
            <a:off x="8604639" y="4307410"/>
            <a:ext cx="1339790" cy="369332"/>
          </a:xfrm>
          <a:prstGeom prst="rect">
            <a:avLst/>
          </a:prstGeom>
          <a:noFill/>
        </p:spPr>
        <p:txBody>
          <a:bodyPr wrap="none" rtlCol="0">
            <a:spAutoFit/>
          </a:bodyPr>
          <a:lstStyle/>
          <a:p>
            <a:r>
              <a:rPr lang="en-US" dirty="0"/>
              <a:t>(Regression)</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50967A-2442-4645-A990-BFBB30265D84}"/>
                  </a:ext>
                </a:extLst>
              </p:cNvPr>
              <p:cNvSpPr txBox="1"/>
              <p:nvPr/>
            </p:nvSpPr>
            <p:spPr>
              <a:xfrm>
                <a:off x="3141157" y="5423772"/>
                <a:ext cx="1814792" cy="656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rPr>
                            <m:t>𝑋𝑌</m:t>
                          </m:r>
                          <m:r>
                            <a:rPr lang="en-US" b="0" i="1" smtClean="0">
                              <a:latin typeface="Cambria Math" panose="02040503050406030204" pitchFamily="18" charset="0"/>
                            </a:rPr>
                            <m:t>|</m:t>
                          </m:r>
                          <m:r>
                            <a:rPr lang="en-US" b="0" i="1" smtClean="0">
                              <a:latin typeface="Cambria Math" panose="02040503050406030204" pitchFamily="18" charset="0"/>
                            </a:rPr>
                            <m:t>𝑧</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𝑋𝑌</m:t>
                              </m:r>
                              <m:r>
                                <a:rPr lang="en-US" b="0" i="1" smtClean="0">
                                  <a:latin typeface="Cambria Math" panose="02040503050406030204" pitchFamily="18" charset="0"/>
                                </a:rPr>
                                <m:t>|</m:t>
                              </m:r>
                              <m:r>
                                <a:rPr lang="en-US" b="0" i="1" smtClean="0">
                                  <a:latin typeface="Cambria Math" panose="02040503050406030204" pitchFamily="18" charset="0"/>
                                </a:rPr>
                                <m:t>𝑧</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𝑧</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𝑧</m:t>
                              </m:r>
                            </m:sub>
                          </m:sSub>
                        </m:den>
                      </m:f>
                    </m:oMath>
                  </m:oMathPara>
                </a14:m>
                <a:endParaRPr lang="en-US" dirty="0"/>
              </a:p>
            </p:txBody>
          </p:sp>
        </mc:Choice>
        <mc:Fallback xmlns="">
          <p:sp>
            <p:nvSpPr>
              <p:cNvPr id="29" name="TextBox 28">
                <a:extLst>
                  <a:ext uri="{FF2B5EF4-FFF2-40B4-BE49-F238E27FC236}">
                    <a16:creationId xmlns:a16="http://schemas.microsoft.com/office/drawing/2014/main" id="{5A50967A-2442-4645-A990-BFBB30265D84}"/>
                  </a:ext>
                </a:extLst>
              </p:cNvPr>
              <p:cNvSpPr txBox="1">
                <a:spLocks noRot="1" noChangeAspect="1" noMove="1" noResize="1" noEditPoints="1" noAdjustHandles="1" noChangeArrowheads="1" noChangeShapeType="1" noTextEdit="1"/>
              </p:cNvSpPr>
              <p:nvPr/>
            </p:nvSpPr>
            <p:spPr>
              <a:xfrm>
                <a:off x="3141157" y="5423772"/>
                <a:ext cx="1814792" cy="656013"/>
              </a:xfrm>
              <a:prstGeom prst="rect">
                <a:avLst/>
              </a:prstGeom>
              <a:blipFill>
                <a:blip r:embed="rId9"/>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4E46405B-6EDF-4D75-AA05-82626DB35967}"/>
              </a:ext>
            </a:extLst>
          </p:cNvPr>
          <p:cNvSpPr txBox="1"/>
          <p:nvPr/>
        </p:nvSpPr>
        <p:spPr>
          <a:xfrm>
            <a:off x="237326" y="5528104"/>
            <a:ext cx="2585131" cy="369332"/>
          </a:xfrm>
          <a:prstGeom prst="rect">
            <a:avLst/>
          </a:prstGeom>
          <a:noFill/>
        </p:spPr>
        <p:txBody>
          <a:bodyPr wrap="none" rtlCol="0">
            <a:spAutoFit/>
          </a:bodyPr>
          <a:lstStyle/>
          <a:p>
            <a:r>
              <a:rPr lang="en-US" dirty="0"/>
              <a:t>(Conditional Correlation)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7974E54-1C82-4B16-A8A8-2117D6CE490C}"/>
                  </a:ext>
                </a:extLst>
              </p:cNvPr>
              <p:cNvSpPr txBox="1"/>
              <p:nvPr/>
            </p:nvSpPr>
            <p:spPr>
              <a:xfrm>
                <a:off x="9084274" y="4893075"/>
                <a:ext cx="1006494" cy="276999"/>
              </a:xfrm>
              <a:prstGeom prst="rect">
                <a:avLst/>
              </a:prstGeom>
              <a:noFill/>
            </p:spPr>
            <p:txBody>
              <a:bodyPr wrap="none" lIns="0" tIns="0" rIns="0" bIns="0" rtlCol="0">
                <a:spAutoFit/>
              </a:bodyPr>
              <a:lstStyle/>
              <a:p>
                <a:r>
                  <a:rPr lang="en-US" dirty="0"/>
                  <a:t>y</a:t>
                </a:r>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𝑏𝑥</m:t>
                    </m:r>
                  </m:oMath>
                </a14:m>
                <a:endParaRPr lang="en-US" dirty="0"/>
              </a:p>
            </p:txBody>
          </p:sp>
        </mc:Choice>
        <mc:Fallback xmlns="">
          <p:sp>
            <p:nvSpPr>
              <p:cNvPr id="3" name="TextBox 2">
                <a:extLst>
                  <a:ext uri="{FF2B5EF4-FFF2-40B4-BE49-F238E27FC236}">
                    <a16:creationId xmlns:a16="http://schemas.microsoft.com/office/drawing/2014/main" id="{97974E54-1C82-4B16-A8A8-2117D6CE490C}"/>
                  </a:ext>
                </a:extLst>
              </p:cNvPr>
              <p:cNvSpPr txBox="1">
                <a:spLocks noRot="1" noChangeAspect="1" noMove="1" noResize="1" noEditPoints="1" noAdjustHandles="1" noChangeArrowheads="1" noChangeShapeType="1" noTextEdit="1"/>
              </p:cNvSpPr>
              <p:nvPr/>
            </p:nvSpPr>
            <p:spPr>
              <a:xfrm>
                <a:off x="9084274" y="4893075"/>
                <a:ext cx="1006494" cy="276999"/>
              </a:xfrm>
              <a:prstGeom prst="rect">
                <a:avLst/>
              </a:prstGeom>
              <a:blipFill>
                <a:blip r:embed="rId10"/>
                <a:stretch>
                  <a:fillRect l="-13939" t="-28889" r="-9697" b="-51111"/>
                </a:stretch>
              </a:blipFill>
            </p:spPr>
            <p:txBody>
              <a:bodyPr/>
              <a:lstStyle/>
              <a:p>
                <a:r>
                  <a:rPr lang="en-US">
                    <a:noFill/>
                  </a:rPr>
                  <a:t> </a:t>
                </a:r>
              </a:p>
            </p:txBody>
          </p:sp>
        </mc:Fallback>
      </mc:AlternateContent>
    </p:spTree>
    <p:extLst>
      <p:ext uri="{BB962C8B-B14F-4D97-AF65-F5344CB8AC3E}">
        <p14:creationId xmlns:p14="http://schemas.microsoft.com/office/powerpoint/2010/main" val="301043143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CFF4DE-3F7F-449E-8F02-FE63F663EFC3}"/>
              </a:ext>
            </a:extLst>
          </p:cNvPr>
          <p:cNvSpPr>
            <a:spLocks noGrp="1"/>
          </p:cNvSpPr>
          <p:nvPr>
            <p:ph type="body" sz="quarter" idx="13"/>
          </p:nvPr>
        </p:nvSpPr>
        <p:spPr>
          <a:xfrm>
            <a:off x="478369" y="4071256"/>
            <a:ext cx="11474451" cy="309315"/>
          </a:xfrm>
        </p:spPr>
        <p:txBody>
          <a:bodyPr/>
          <a:lstStyle/>
          <a:p>
            <a:r>
              <a:rPr lang="en-US" dirty="0"/>
              <a:t>Because of the unobserved confounders!</a:t>
            </a:r>
          </a:p>
        </p:txBody>
      </p:sp>
      <p:sp>
        <p:nvSpPr>
          <p:cNvPr id="3" name="Title 2">
            <a:extLst>
              <a:ext uri="{FF2B5EF4-FFF2-40B4-BE49-F238E27FC236}">
                <a16:creationId xmlns:a16="http://schemas.microsoft.com/office/drawing/2014/main" id="{3E29FED1-15C1-4524-B536-99DF15C1698B}"/>
              </a:ext>
            </a:extLst>
          </p:cNvPr>
          <p:cNvSpPr>
            <a:spLocks noGrp="1"/>
          </p:cNvSpPr>
          <p:nvPr>
            <p:ph type="title"/>
          </p:nvPr>
        </p:nvSpPr>
        <p:spPr/>
        <p:txBody>
          <a:bodyPr/>
          <a:lstStyle/>
          <a:p>
            <a:r>
              <a:rPr lang="pt-BR" dirty="0"/>
              <a:t>Interventional Expectation</a:t>
            </a:r>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E6804C7-CF9B-47AE-BBB6-BEF8264264FB}"/>
                  </a:ext>
                </a:extLst>
              </p:cNvPr>
              <p:cNvSpPr txBox="1"/>
              <p:nvPr/>
            </p:nvSpPr>
            <p:spPr>
              <a:xfrm>
                <a:off x="3946699" y="2341148"/>
                <a:ext cx="489630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𝐸</m:t>
                      </m:r>
                      <m:r>
                        <a:rPr lang="en-US" sz="2800" i="1" dirty="0" smtClean="0">
                          <a:latin typeface="Cambria Math" panose="02040503050406030204" pitchFamily="18" charset="0"/>
                        </a:rPr>
                        <m:t>[</m:t>
                      </m:r>
                      <m:r>
                        <a:rPr lang="en-US" sz="2800" i="1" dirty="0" smtClean="0">
                          <a:latin typeface="Cambria Math" panose="02040503050406030204" pitchFamily="18" charset="0"/>
                        </a:rPr>
                        <m:t>𝑌</m:t>
                      </m:r>
                      <m:r>
                        <a:rPr lang="en-US" sz="2800" i="1" dirty="0" smtClean="0">
                          <a:latin typeface="Cambria Math" panose="02040503050406030204" pitchFamily="18" charset="0"/>
                        </a:rPr>
                        <m:t>| </m:t>
                      </m:r>
                      <m:r>
                        <a:rPr lang="en-US" sz="2800" i="1" dirty="0" smtClean="0">
                          <a:latin typeface="Cambria Math" panose="02040503050406030204" pitchFamily="18" charset="0"/>
                        </a:rPr>
                        <m:t>𝑑𝑜</m:t>
                      </m:r>
                      <m:r>
                        <a:rPr lang="en-US" sz="2800" i="1" dirty="0" smtClean="0">
                          <a:latin typeface="Cambria Math" panose="02040503050406030204" pitchFamily="18" charset="0"/>
                        </a:rPr>
                        <m:t>(</m:t>
                      </m:r>
                      <m:r>
                        <a:rPr lang="en-US" sz="2800" i="1" dirty="0" smtClean="0">
                          <a:latin typeface="Cambria Math" panose="02040503050406030204" pitchFamily="18" charset="0"/>
                        </a:rPr>
                        <m:t>𝑋</m:t>
                      </m:r>
                      <m:r>
                        <a:rPr lang="en-US" sz="2800" i="1" dirty="0" smtClean="0">
                          <a:latin typeface="Cambria Math" panose="02040503050406030204" pitchFamily="18" charset="0"/>
                        </a:rPr>
                        <m:t>=</m:t>
                      </m:r>
                      <m:r>
                        <a:rPr lang="en-US" sz="2800" i="1" dirty="0" smtClean="0">
                          <a:latin typeface="Cambria Math" panose="02040503050406030204" pitchFamily="18" charset="0"/>
                        </a:rPr>
                        <m:t>𝑥</m:t>
                      </m:r>
                      <m:r>
                        <a:rPr lang="en-US" sz="2800" i="1" dirty="0" smtClean="0">
                          <a:latin typeface="Cambria Math" panose="02040503050406030204" pitchFamily="18" charset="0"/>
                        </a:rPr>
                        <m:t>)]≠ </m:t>
                      </m:r>
                      <m:r>
                        <a:rPr lang="en-US" sz="2800" i="1" dirty="0" smtClean="0">
                          <a:latin typeface="Cambria Math" panose="02040503050406030204" pitchFamily="18" charset="0"/>
                        </a:rPr>
                        <m:t>𝐸</m:t>
                      </m:r>
                      <m:r>
                        <a:rPr lang="en-US" sz="2800" i="1" dirty="0" smtClean="0">
                          <a:latin typeface="Cambria Math" panose="02040503050406030204" pitchFamily="18" charset="0"/>
                        </a:rPr>
                        <m:t>[</m:t>
                      </m:r>
                      <m:r>
                        <a:rPr lang="en-US" sz="2800" i="1" dirty="0" smtClean="0">
                          <a:latin typeface="Cambria Math" panose="02040503050406030204" pitchFamily="18" charset="0"/>
                        </a:rPr>
                        <m:t>𝑌</m:t>
                      </m:r>
                      <m:r>
                        <a:rPr lang="en-US" sz="2800" i="1" dirty="0" smtClean="0">
                          <a:latin typeface="Cambria Math" panose="02040503050406030204" pitchFamily="18" charset="0"/>
                        </a:rPr>
                        <m:t> | </m:t>
                      </m:r>
                      <m:r>
                        <a:rPr lang="en-US" sz="2800" i="1" dirty="0" smtClean="0">
                          <a:latin typeface="Cambria Math" panose="02040503050406030204" pitchFamily="18" charset="0"/>
                        </a:rPr>
                        <m:t>𝑋</m:t>
                      </m:r>
                      <m:r>
                        <a:rPr lang="en-US" sz="2800" i="1" dirty="0" smtClean="0">
                          <a:latin typeface="Cambria Math" panose="02040503050406030204" pitchFamily="18" charset="0"/>
                        </a:rPr>
                        <m:t>]</m:t>
                      </m:r>
                    </m:oMath>
                  </m:oMathPara>
                </a14:m>
                <a:endParaRPr lang="en-US" sz="2800" dirty="0"/>
              </a:p>
            </p:txBody>
          </p:sp>
        </mc:Choice>
        <mc:Fallback>
          <p:sp>
            <p:nvSpPr>
              <p:cNvPr id="4" name="TextBox 3">
                <a:extLst>
                  <a:ext uri="{FF2B5EF4-FFF2-40B4-BE49-F238E27FC236}">
                    <a16:creationId xmlns:a16="http://schemas.microsoft.com/office/drawing/2014/main" id="{AE6804C7-CF9B-47AE-BBB6-BEF8264264FB}"/>
                  </a:ext>
                </a:extLst>
              </p:cNvPr>
              <p:cNvSpPr txBox="1">
                <a:spLocks noRot="1" noChangeAspect="1" noMove="1" noResize="1" noEditPoints="1" noAdjustHandles="1" noChangeArrowheads="1" noChangeShapeType="1" noTextEdit="1"/>
              </p:cNvSpPr>
              <p:nvPr/>
            </p:nvSpPr>
            <p:spPr>
              <a:xfrm>
                <a:off x="3946699" y="2341148"/>
                <a:ext cx="4896301" cy="52322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921331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3FD31D-D3A5-41C7-9237-FA07E2C76F52}"/>
              </a:ext>
            </a:extLst>
          </p:cNvPr>
          <p:cNvSpPr>
            <a:spLocks noGrp="1"/>
          </p:cNvSpPr>
          <p:nvPr>
            <p:ph type="body" sz="quarter" idx="13"/>
          </p:nvPr>
        </p:nvSpPr>
        <p:spPr>
          <a:xfrm>
            <a:off x="478370" y="1282046"/>
            <a:ext cx="10560334" cy="4489947"/>
          </a:xfrm>
        </p:spPr>
        <p:txBody>
          <a:bodyPr/>
          <a:lstStyle/>
          <a:p>
            <a:r>
              <a:rPr lang="pt-BR" dirty="0"/>
              <a:t>Can I predict the outcome of </a:t>
            </a:r>
            <a:r>
              <a:rPr lang="pt-BR" dirty="0" err="1"/>
              <a:t>an</a:t>
            </a:r>
            <a:r>
              <a:rPr lang="pt-BR" dirty="0"/>
              <a:t> </a:t>
            </a:r>
            <a:r>
              <a:rPr lang="pt-BR" dirty="0" err="1"/>
              <a:t>intervention</a:t>
            </a:r>
            <a:r>
              <a:rPr lang="pt-BR" dirty="0"/>
              <a:t>?</a:t>
            </a:r>
          </a:p>
          <a:p>
            <a:endParaRPr lang="pt-BR" dirty="0"/>
          </a:p>
          <a:p>
            <a:pPr algn="ctr"/>
            <a:r>
              <a:rPr lang="pt-BR" b="1" dirty="0"/>
              <a:t>A causal quantity is identifiable if it can be written as a function of the observed </a:t>
            </a:r>
            <a:r>
              <a:rPr lang="pt-BR" b="1" dirty="0" err="1"/>
              <a:t>variables</a:t>
            </a:r>
            <a:r>
              <a:rPr lang="pt-BR" b="1" dirty="0"/>
              <a:t>.</a:t>
            </a:r>
          </a:p>
          <a:p>
            <a:endParaRPr lang="en-US" dirty="0"/>
          </a:p>
          <a:p>
            <a:r>
              <a:rPr lang="en-US" dirty="0"/>
              <a:t>In other words. If I observe an infinite amount of data from my processes can I make a prediction under intervention?</a:t>
            </a:r>
          </a:p>
          <a:p>
            <a:endParaRPr lang="en-US" dirty="0"/>
          </a:p>
          <a:p>
            <a:r>
              <a:rPr lang="en-US" dirty="0"/>
              <a:t>Can I use the observable joint distribution to make a prediction about some other joint distribution (which is the one that I intervened)?</a:t>
            </a:r>
          </a:p>
          <a:p>
            <a:endParaRPr lang="pt-BR" dirty="0"/>
          </a:p>
        </p:txBody>
      </p:sp>
      <p:sp>
        <p:nvSpPr>
          <p:cNvPr id="3" name="Title 2">
            <a:extLst>
              <a:ext uri="{FF2B5EF4-FFF2-40B4-BE49-F238E27FC236}">
                <a16:creationId xmlns:a16="http://schemas.microsoft.com/office/drawing/2014/main" id="{C2AD9FB5-7222-4077-94DD-15D8D00DD9E6}"/>
              </a:ext>
            </a:extLst>
          </p:cNvPr>
          <p:cNvSpPr>
            <a:spLocks noGrp="1"/>
          </p:cNvSpPr>
          <p:nvPr>
            <p:ph type="title"/>
          </p:nvPr>
        </p:nvSpPr>
        <p:spPr/>
        <p:txBody>
          <a:bodyPr/>
          <a:lstStyle/>
          <a:p>
            <a:r>
              <a:rPr lang="pt-BR" dirty="0"/>
              <a:t>Identifiability</a:t>
            </a:r>
            <a:endParaRPr lang="en-US" dirty="0"/>
          </a:p>
        </p:txBody>
      </p:sp>
    </p:spTree>
    <p:extLst>
      <p:ext uri="{BB962C8B-B14F-4D97-AF65-F5344CB8AC3E}">
        <p14:creationId xmlns:p14="http://schemas.microsoft.com/office/powerpoint/2010/main" val="405240218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FE31E-D415-442D-B6FF-68A2F60C5B3F}"/>
              </a:ext>
            </a:extLst>
          </p:cNvPr>
          <p:cNvSpPr>
            <a:spLocks noGrp="1"/>
          </p:cNvSpPr>
          <p:nvPr>
            <p:ph type="body" sz="quarter" idx="13"/>
          </p:nvPr>
        </p:nvSpPr>
        <p:spPr>
          <a:xfrm>
            <a:off x="478369" y="1282046"/>
            <a:ext cx="11474451" cy="5246564"/>
          </a:xfrm>
        </p:spPr>
        <p:txBody>
          <a:bodyPr/>
          <a:lstStyle/>
          <a:p>
            <a:pPr lvl="1"/>
            <a:r>
              <a:rPr lang="en-US" dirty="0"/>
              <a:t>Markov Factorization</a:t>
            </a:r>
          </a:p>
          <a:p>
            <a:pPr lvl="1"/>
            <a:r>
              <a:rPr lang="en-US" dirty="0"/>
              <a:t>Reichenbach’s Common Cause Principle </a:t>
            </a:r>
          </a:p>
          <a:p>
            <a:pPr lvl="1"/>
            <a:endParaRPr lang="en-US" dirty="0"/>
          </a:p>
          <a:p>
            <a:pPr lvl="1"/>
            <a:endParaRPr lang="en-US" dirty="0"/>
          </a:p>
          <a:p>
            <a:pPr lvl="1"/>
            <a:r>
              <a:rPr lang="en-US" dirty="0"/>
              <a:t>d-Separation </a:t>
            </a:r>
          </a:p>
          <a:p>
            <a:pPr lvl="1"/>
            <a:r>
              <a:rPr lang="en-US" dirty="0"/>
              <a:t>Markov-Blanket</a:t>
            </a:r>
          </a:p>
          <a:p>
            <a:pPr lvl="1"/>
            <a:r>
              <a:rPr lang="en-US" dirty="0"/>
              <a:t>Causal Markov Condition</a:t>
            </a:r>
          </a:p>
          <a:p>
            <a:pPr lvl="1"/>
            <a:endParaRPr lang="en-US" dirty="0"/>
          </a:p>
          <a:p>
            <a:pPr lvl="1"/>
            <a:r>
              <a:rPr lang="en-US" dirty="0"/>
              <a:t>do-Operator</a:t>
            </a:r>
          </a:p>
          <a:p>
            <a:pPr lvl="1"/>
            <a:r>
              <a:rPr lang="en-US" dirty="0"/>
              <a:t>Back-door criteria</a:t>
            </a:r>
          </a:p>
          <a:p>
            <a:pPr lvl="1"/>
            <a:r>
              <a:rPr lang="en-US" dirty="0"/>
              <a:t>Adjustment</a:t>
            </a:r>
          </a:p>
          <a:p>
            <a:endParaRPr lang="en-US" dirty="0"/>
          </a:p>
        </p:txBody>
      </p:sp>
      <p:sp>
        <p:nvSpPr>
          <p:cNvPr id="2" name="Title 1">
            <a:extLst>
              <a:ext uri="{FF2B5EF4-FFF2-40B4-BE49-F238E27FC236}">
                <a16:creationId xmlns:a16="http://schemas.microsoft.com/office/drawing/2014/main" id="{8794045A-3936-49CD-8DD7-D240F8D56B4F}"/>
              </a:ext>
            </a:extLst>
          </p:cNvPr>
          <p:cNvSpPr>
            <a:spLocks noGrp="1"/>
          </p:cNvSpPr>
          <p:nvPr>
            <p:ph type="title"/>
          </p:nvPr>
        </p:nvSpPr>
        <p:spPr>
          <a:xfrm>
            <a:off x="478369" y="144001"/>
            <a:ext cx="9934258" cy="555840"/>
          </a:xfrm>
        </p:spPr>
        <p:txBody>
          <a:bodyPr/>
          <a:lstStyle/>
          <a:p>
            <a:r>
              <a:rPr lang="en-US" dirty="0"/>
              <a:t>From Bayesian Network Methods to Robust ML</a:t>
            </a:r>
          </a:p>
        </p:txBody>
      </p:sp>
      <p:sp>
        <p:nvSpPr>
          <p:cNvPr id="9" name="TextBox 8">
            <a:extLst>
              <a:ext uri="{FF2B5EF4-FFF2-40B4-BE49-F238E27FC236}">
                <a16:creationId xmlns:a16="http://schemas.microsoft.com/office/drawing/2014/main" id="{996FB572-09F4-4D5D-A666-A32819F50195}"/>
              </a:ext>
            </a:extLst>
          </p:cNvPr>
          <p:cNvSpPr txBox="1"/>
          <p:nvPr/>
        </p:nvSpPr>
        <p:spPr>
          <a:xfrm>
            <a:off x="7742522" y="1193354"/>
            <a:ext cx="2324911" cy="830997"/>
          </a:xfrm>
          <a:prstGeom prst="rect">
            <a:avLst/>
          </a:prstGeom>
          <a:noFill/>
        </p:spPr>
        <p:txBody>
          <a:bodyPr wrap="square" rtlCol="0">
            <a:spAutoFit/>
          </a:bodyPr>
          <a:lstStyle/>
          <a:p>
            <a:pPr algn="ctr"/>
            <a:r>
              <a:rPr lang="en-US" sz="2400" dirty="0"/>
              <a:t>Scalability &amp; Stability</a:t>
            </a:r>
          </a:p>
        </p:txBody>
      </p:sp>
      <p:sp>
        <p:nvSpPr>
          <p:cNvPr id="10" name="TextBox 9">
            <a:extLst>
              <a:ext uri="{FF2B5EF4-FFF2-40B4-BE49-F238E27FC236}">
                <a16:creationId xmlns:a16="http://schemas.microsoft.com/office/drawing/2014/main" id="{8C703071-6656-44AD-A3C1-B38CA7EE7054}"/>
              </a:ext>
            </a:extLst>
          </p:cNvPr>
          <p:cNvSpPr txBox="1"/>
          <p:nvPr/>
        </p:nvSpPr>
        <p:spPr>
          <a:xfrm>
            <a:off x="7742521" y="3304915"/>
            <a:ext cx="2324911" cy="461665"/>
          </a:xfrm>
          <a:prstGeom prst="rect">
            <a:avLst/>
          </a:prstGeom>
          <a:noFill/>
        </p:spPr>
        <p:txBody>
          <a:bodyPr wrap="square" rtlCol="0">
            <a:spAutoFit/>
          </a:bodyPr>
          <a:lstStyle/>
          <a:p>
            <a:pPr algn="ctr"/>
            <a:r>
              <a:rPr lang="en-US" sz="2400" dirty="0"/>
              <a:t>Modularity</a:t>
            </a:r>
          </a:p>
        </p:txBody>
      </p:sp>
      <p:sp>
        <p:nvSpPr>
          <p:cNvPr id="11" name="TextBox 10">
            <a:extLst>
              <a:ext uri="{FF2B5EF4-FFF2-40B4-BE49-F238E27FC236}">
                <a16:creationId xmlns:a16="http://schemas.microsoft.com/office/drawing/2014/main" id="{D2E7E565-5540-4142-B482-088CC30CB18C}"/>
              </a:ext>
            </a:extLst>
          </p:cNvPr>
          <p:cNvSpPr txBox="1"/>
          <p:nvPr/>
        </p:nvSpPr>
        <p:spPr>
          <a:xfrm>
            <a:off x="7742521" y="5065800"/>
            <a:ext cx="2324911" cy="461665"/>
          </a:xfrm>
          <a:prstGeom prst="rect">
            <a:avLst/>
          </a:prstGeom>
          <a:noFill/>
        </p:spPr>
        <p:txBody>
          <a:bodyPr wrap="square" rtlCol="0">
            <a:spAutoFit/>
          </a:bodyPr>
          <a:lstStyle/>
          <a:p>
            <a:pPr algn="ctr"/>
            <a:r>
              <a:rPr lang="en-US" sz="2400" dirty="0"/>
              <a:t>Ignorability</a:t>
            </a:r>
          </a:p>
        </p:txBody>
      </p:sp>
    </p:spTree>
    <p:extLst>
      <p:ext uri="{BB962C8B-B14F-4D97-AF65-F5344CB8AC3E}">
        <p14:creationId xmlns:p14="http://schemas.microsoft.com/office/powerpoint/2010/main" val="42532927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BC282B-60B1-4BE6-AB07-F15809159868}"/>
              </a:ext>
            </a:extLst>
          </p:cNvPr>
          <p:cNvSpPr>
            <a:spLocks noGrp="1"/>
          </p:cNvSpPr>
          <p:nvPr>
            <p:ph type="body" sz="quarter" idx="13"/>
          </p:nvPr>
        </p:nvSpPr>
        <p:spPr>
          <a:xfrm>
            <a:off x="955071" y="1372597"/>
            <a:ext cx="9612148" cy="655564"/>
          </a:xfrm>
        </p:spPr>
        <p:txBody>
          <a:bodyPr/>
          <a:lstStyle/>
          <a:p>
            <a:r>
              <a:rPr lang="pt-BR" dirty="0" err="1"/>
              <a:t>Definition</a:t>
            </a:r>
            <a:r>
              <a:rPr lang="pt-BR" dirty="0"/>
              <a:t>: </a:t>
            </a:r>
            <a:r>
              <a:rPr lang="pt-BR" dirty="0" err="1"/>
              <a:t>this</a:t>
            </a:r>
            <a:r>
              <a:rPr lang="pt-BR" dirty="0"/>
              <a:t> </a:t>
            </a:r>
            <a:r>
              <a:rPr lang="pt-BR" dirty="0" err="1"/>
              <a:t>paradox</a:t>
            </a:r>
            <a:r>
              <a:rPr lang="pt-BR" dirty="0"/>
              <a:t> </a:t>
            </a:r>
            <a:r>
              <a:rPr lang="pt-BR" dirty="0" err="1"/>
              <a:t>happens</a:t>
            </a:r>
            <a:r>
              <a:rPr lang="pt-BR" dirty="0"/>
              <a:t> </a:t>
            </a:r>
            <a:r>
              <a:rPr lang="pt-BR" dirty="0" err="1"/>
              <a:t>when</a:t>
            </a:r>
            <a:r>
              <a:rPr lang="pt-BR" dirty="0"/>
              <a:t> a </a:t>
            </a:r>
            <a:r>
              <a:rPr lang="pt-BR" dirty="0" err="1"/>
              <a:t>statistic</a:t>
            </a:r>
            <a:r>
              <a:rPr lang="pt-BR" dirty="0"/>
              <a:t> holds for the entire population, but reverses at each subpopulation</a:t>
            </a:r>
            <a:endParaRPr lang="en-US" dirty="0"/>
          </a:p>
        </p:txBody>
      </p:sp>
      <p:sp>
        <p:nvSpPr>
          <p:cNvPr id="3" name="Title 2">
            <a:extLst>
              <a:ext uri="{FF2B5EF4-FFF2-40B4-BE49-F238E27FC236}">
                <a16:creationId xmlns:a16="http://schemas.microsoft.com/office/drawing/2014/main" id="{B8BCF331-14DF-4CFD-AF00-2B34196B153D}"/>
              </a:ext>
            </a:extLst>
          </p:cNvPr>
          <p:cNvSpPr>
            <a:spLocks noGrp="1"/>
          </p:cNvSpPr>
          <p:nvPr>
            <p:ph type="title"/>
          </p:nvPr>
        </p:nvSpPr>
        <p:spPr/>
        <p:txBody>
          <a:bodyPr/>
          <a:lstStyle/>
          <a:p>
            <a:r>
              <a:rPr lang="pt-BR" dirty="0"/>
              <a:t>Simpsom Paradox</a:t>
            </a:r>
            <a:endParaRPr lang="en-US" dirty="0"/>
          </a:p>
        </p:txBody>
      </p:sp>
      <p:pic>
        <p:nvPicPr>
          <p:cNvPr id="4" name="Picture 3">
            <a:extLst>
              <a:ext uri="{FF2B5EF4-FFF2-40B4-BE49-F238E27FC236}">
                <a16:creationId xmlns:a16="http://schemas.microsoft.com/office/drawing/2014/main" id="{5B505E18-FEE1-4910-86ED-8A8507F0D65E}"/>
              </a:ext>
            </a:extLst>
          </p:cNvPr>
          <p:cNvPicPr>
            <a:picLocks noChangeAspect="1"/>
          </p:cNvPicPr>
          <p:nvPr/>
        </p:nvPicPr>
        <p:blipFill>
          <a:blip r:embed="rId2"/>
          <a:stretch>
            <a:fillRect/>
          </a:stretch>
        </p:blipFill>
        <p:spPr>
          <a:xfrm>
            <a:off x="1085409" y="2100262"/>
            <a:ext cx="9191625" cy="2657475"/>
          </a:xfrm>
          <a:prstGeom prst="rect">
            <a:avLst/>
          </a:prstGeom>
        </p:spPr>
      </p:pic>
      <p:sp>
        <p:nvSpPr>
          <p:cNvPr id="6" name="TextBox 5">
            <a:extLst>
              <a:ext uri="{FF2B5EF4-FFF2-40B4-BE49-F238E27FC236}">
                <a16:creationId xmlns:a16="http://schemas.microsoft.com/office/drawing/2014/main" id="{825722F4-A0D4-4EE9-B193-C067C4E88790}"/>
              </a:ext>
            </a:extLst>
          </p:cNvPr>
          <p:cNvSpPr txBox="1"/>
          <p:nvPr/>
        </p:nvSpPr>
        <p:spPr bwMode="gray">
          <a:xfrm>
            <a:off x="1168923" y="4901939"/>
            <a:ext cx="9558779" cy="42420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u="sng" dirty="0"/>
              <a:t>Source</a:t>
            </a:r>
            <a:r>
              <a:rPr lang="en-US" sz="1400" dirty="0"/>
              <a:t>: [Peters et al. 2017] </a:t>
            </a:r>
            <a:r>
              <a:rPr lang="da-DK" sz="1400" dirty="0"/>
              <a:t>[Bottou et al., 2013, Charig et al., 1986, tables I and II]</a:t>
            </a:r>
            <a:r>
              <a:rPr lang="en-US" sz="1400" dirty="0"/>
              <a:t> </a:t>
            </a:r>
          </a:p>
        </p:txBody>
      </p:sp>
      <p:sp>
        <p:nvSpPr>
          <p:cNvPr id="5" name="TextBox 4">
            <a:extLst>
              <a:ext uri="{FF2B5EF4-FFF2-40B4-BE49-F238E27FC236}">
                <a16:creationId xmlns:a16="http://schemas.microsoft.com/office/drawing/2014/main" id="{45F29F8A-8AA5-4947-925B-015F705B9AA2}"/>
              </a:ext>
            </a:extLst>
          </p:cNvPr>
          <p:cNvSpPr txBox="1"/>
          <p:nvPr/>
        </p:nvSpPr>
        <p:spPr bwMode="gray">
          <a:xfrm>
            <a:off x="8807112" y="3495367"/>
            <a:ext cx="840658" cy="42420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600" b="1" dirty="0">
                <a:solidFill>
                  <a:srgbClr val="C00000"/>
                </a:solidFill>
              </a:rPr>
              <a:t>more</a:t>
            </a:r>
          </a:p>
        </p:txBody>
      </p:sp>
      <p:sp>
        <p:nvSpPr>
          <p:cNvPr id="7" name="TextBox 6">
            <a:extLst>
              <a:ext uri="{FF2B5EF4-FFF2-40B4-BE49-F238E27FC236}">
                <a16:creationId xmlns:a16="http://schemas.microsoft.com/office/drawing/2014/main" id="{8D2F78D2-01CE-426E-B6A7-71D82A6507D5}"/>
              </a:ext>
            </a:extLst>
          </p:cNvPr>
          <p:cNvSpPr txBox="1"/>
          <p:nvPr/>
        </p:nvSpPr>
        <p:spPr bwMode="gray">
          <a:xfrm>
            <a:off x="6636641" y="4289322"/>
            <a:ext cx="840658" cy="42420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600" b="1" dirty="0">
                <a:solidFill>
                  <a:srgbClr val="C00000"/>
                </a:solidFill>
              </a:rPr>
              <a:t>more</a:t>
            </a:r>
          </a:p>
        </p:txBody>
      </p:sp>
    </p:spTree>
    <p:extLst>
      <p:ext uri="{BB962C8B-B14F-4D97-AF65-F5344CB8AC3E}">
        <p14:creationId xmlns:p14="http://schemas.microsoft.com/office/powerpoint/2010/main" val="36413871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5"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0770CD-F025-45C4-A0ED-D77F4819C126}"/>
              </a:ext>
            </a:extLst>
          </p:cNvPr>
          <p:cNvSpPr>
            <a:spLocks noGrp="1"/>
          </p:cNvSpPr>
          <p:nvPr>
            <p:ph type="body" sz="quarter" idx="13"/>
          </p:nvPr>
        </p:nvSpPr>
        <p:spPr/>
        <p:txBody>
          <a:bodyPr/>
          <a:lstStyle/>
          <a:p>
            <a:pPr lvl="1"/>
            <a:endParaRPr lang="en-US" dirty="0"/>
          </a:p>
          <a:p>
            <a:pPr lvl="1"/>
            <a:endParaRPr lang="en-US" dirty="0"/>
          </a:p>
          <a:p>
            <a:pPr lvl="1"/>
            <a:endParaRPr lang="en-US" dirty="0"/>
          </a:p>
        </p:txBody>
      </p:sp>
      <p:sp>
        <p:nvSpPr>
          <p:cNvPr id="2" name="Title 1">
            <a:extLst>
              <a:ext uri="{FF2B5EF4-FFF2-40B4-BE49-F238E27FC236}">
                <a16:creationId xmlns:a16="http://schemas.microsoft.com/office/drawing/2014/main" id="{74C683F4-7354-4F83-BD1C-7EB3FB83AFA6}"/>
              </a:ext>
            </a:extLst>
          </p:cNvPr>
          <p:cNvSpPr>
            <a:spLocks noGrp="1"/>
          </p:cNvSpPr>
          <p:nvPr>
            <p:ph type="title"/>
          </p:nvPr>
        </p:nvSpPr>
        <p:spPr/>
        <p:txBody>
          <a:bodyPr/>
          <a:lstStyle/>
          <a:p>
            <a:r>
              <a:rPr lang="en-US" dirty="0"/>
              <a:t>Markov factorization</a:t>
            </a:r>
          </a:p>
        </p:txBody>
      </p:sp>
      <p:sp>
        <p:nvSpPr>
          <p:cNvPr id="4" name="TextBox 3">
            <a:extLst>
              <a:ext uri="{FF2B5EF4-FFF2-40B4-BE49-F238E27FC236}">
                <a16:creationId xmlns:a16="http://schemas.microsoft.com/office/drawing/2014/main" id="{C7B2F57A-4839-49E7-8D33-C92C93FF76D1}"/>
              </a:ext>
            </a:extLst>
          </p:cNvPr>
          <p:cNvSpPr txBox="1"/>
          <p:nvPr/>
        </p:nvSpPr>
        <p:spPr>
          <a:xfrm>
            <a:off x="1990484" y="3995942"/>
            <a:ext cx="8576187" cy="1938992"/>
          </a:xfrm>
          <a:prstGeom prst="rect">
            <a:avLst/>
          </a:prstGeom>
          <a:noFill/>
        </p:spPr>
        <p:txBody>
          <a:bodyPr wrap="square" rtlCol="0">
            <a:spAutoFit/>
          </a:bodyPr>
          <a:lstStyle/>
          <a:p>
            <a:r>
              <a:rPr lang="en-US" sz="2000" dirty="0"/>
              <a:t>If P admits the factorization relative to a DAG G, we can say that the DAG represents the probability function P, i.e., G and P are compatible or that P is Markov relative to G.  </a:t>
            </a:r>
          </a:p>
          <a:p>
            <a:endParaRPr lang="en-US" sz="2000" dirty="0"/>
          </a:p>
          <a:p>
            <a:r>
              <a:rPr lang="en-US" sz="2000" dirty="0"/>
              <a:t>We can also say that the Graph G induces the probability P.</a:t>
            </a:r>
          </a:p>
          <a:p>
            <a:endParaRPr lang="en-US" sz="2000" dirty="0"/>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5FB78810-A486-4888-8FF1-835DD66D8434}"/>
                  </a:ext>
                </a:extLst>
              </p:cNvPr>
              <p:cNvSpPr/>
              <p:nvPr/>
            </p:nvSpPr>
            <p:spPr>
              <a:xfrm>
                <a:off x="1399379" y="1973400"/>
                <a:ext cx="5581849" cy="988540"/>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r>
                        <a:rPr lang="en-US"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r>
                        <a:rPr lang="en-US" sz="2400" i="1">
                          <a:latin typeface="Cambria Math" panose="02040503050406030204" pitchFamily="18" charset="0"/>
                        </a:rPr>
                        <m:t>) =</m:t>
                      </m:r>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r>
                            <a:rPr lang="en-US" sz="2400" i="1">
                              <a:latin typeface="Cambria Math" panose="02040503050406030204" pitchFamily="18" charset="0"/>
                            </a:rPr>
                            <m:t>𝑃</m:t>
                          </m:r>
                          <m:d>
                            <m:dPr>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𝑖</m:t>
                                  </m:r>
                                </m:sub>
                              </m:sSub>
                              <m:r>
                                <a:rPr lang="en-US" sz="2400" i="1">
                                  <a:latin typeface="Cambria Math" panose="02040503050406030204" pitchFamily="18" charset="0"/>
                                </a:rPr>
                                <m:t> </m:t>
                              </m:r>
                            </m:e>
                          </m:d>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𝑃𝑎𝑟𝑒𝑛𝑡𝑠</m:t>
                              </m:r>
                              <m:r>
                                <a:rPr lang="en-US" sz="2400" b="0" i="1" smtClean="0">
                                  <a:latin typeface="Cambria Math" panose="02040503050406030204" pitchFamily="18" charset="0"/>
                                </a:rPr>
                                <m:t>(</m:t>
                              </m:r>
                              <m:r>
                                <a:rPr lang="en-US" sz="2400" i="1">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nary>
                    </m:oMath>
                  </m:oMathPara>
                </a14:m>
                <a:endParaRPr lang="en-US" sz="2400" dirty="0"/>
              </a:p>
            </p:txBody>
          </p:sp>
        </mc:Choice>
        <mc:Fallback>
          <p:sp>
            <p:nvSpPr>
              <p:cNvPr id="5" name="Rectangle 4">
                <a:extLst>
                  <a:ext uri="{FF2B5EF4-FFF2-40B4-BE49-F238E27FC236}">
                    <a16:creationId xmlns:a16="http://schemas.microsoft.com/office/drawing/2014/main" id="{5FB78810-A486-4888-8FF1-835DD66D8434}"/>
                  </a:ext>
                </a:extLst>
              </p:cNvPr>
              <p:cNvSpPr>
                <a:spLocks noRot="1" noChangeAspect="1" noMove="1" noResize="1" noEditPoints="1" noAdjustHandles="1" noChangeArrowheads="1" noChangeShapeType="1" noTextEdit="1"/>
              </p:cNvSpPr>
              <p:nvPr/>
            </p:nvSpPr>
            <p:spPr>
              <a:xfrm>
                <a:off x="1399379" y="1973400"/>
                <a:ext cx="5581849" cy="988540"/>
              </a:xfrm>
              <a:prstGeom prst="rect">
                <a:avLst/>
              </a:prstGeom>
              <a:blipFill>
                <a:blip r:embed="rId2"/>
                <a:stretch>
                  <a:fillRect/>
                </a:stretch>
              </a:blipFill>
            </p:spPr>
            <p:txBody>
              <a:bodyPr/>
              <a:lstStyle/>
              <a:p>
                <a:r>
                  <a:rPr lang="en-US">
                    <a:noFill/>
                  </a:rPr>
                  <a:t> </a:t>
                </a:r>
              </a:p>
            </p:txBody>
          </p:sp>
        </mc:Fallback>
      </mc:AlternateContent>
      <p:cxnSp>
        <p:nvCxnSpPr>
          <p:cNvPr id="7" name="Connector: Elbow 6">
            <a:extLst>
              <a:ext uri="{FF2B5EF4-FFF2-40B4-BE49-F238E27FC236}">
                <a16:creationId xmlns:a16="http://schemas.microsoft.com/office/drawing/2014/main" id="{2A0B57D3-5968-41A3-9F30-DF3DADF4D815}"/>
              </a:ext>
            </a:extLst>
          </p:cNvPr>
          <p:cNvCxnSpPr>
            <a:cxnSpLocks/>
          </p:cNvCxnSpPr>
          <p:nvPr/>
        </p:nvCxnSpPr>
        <p:spPr>
          <a:xfrm>
            <a:off x="5622202" y="2697932"/>
            <a:ext cx="841972" cy="469903"/>
          </a:xfrm>
          <a:prstGeom prst="bentConnector3">
            <a:avLst>
              <a:gd name="adj1" fmla="val -538"/>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812B586-3BC3-4092-B19C-38FE43935C8C}"/>
              </a:ext>
            </a:extLst>
          </p:cNvPr>
          <p:cNvSpPr/>
          <p:nvPr/>
        </p:nvSpPr>
        <p:spPr>
          <a:xfrm>
            <a:off x="4906978" y="2595045"/>
            <a:ext cx="1738266" cy="102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0622640-99E7-4B9A-AC38-75D70668F63E}"/>
              </a:ext>
            </a:extLst>
          </p:cNvPr>
          <p:cNvSpPr txBox="1"/>
          <p:nvPr/>
        </p:nvSpPr>
        <p:spPr>
          <a:xfrm>
            <a:off x="6464174" y="2961940"/>
            <a:ext cx="2281202" cy="369332"/>
          </a:xfrm>
          <a:prstGeom prst="rect">
            <a:avLst/>
          </a:prstGeom>
          <a:noFill/>
        </p:spPr>
        <p:txBody>
          <a:bodyPr wrap="none" rtlCol="0">
            <a:spAutoFit/>
          </a:bodyPr>
          <a:lstStyle/>
          <a:p>
            <a:r>
              <a:rPr lang="en-US" dirty="0"/>
              <a:t>Causal Markov kernels</a:t>
            </a:r>
          </a:p>
        </p:txBody>
      </p:sp>
    </p:spTree>
    <p:extLst>
      <p:ext uri="{BB962C8B-B14F-4D97-AF65-F5344CB8AC3E}">
        <p14:creationId xmlns:p14="http://schemas.microsoft.com/office/powerpoint/2010/main" val="397720989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650CB-18E1-43B6-9071-3071853EA672}"/>
              </a:ext>
            </a:extLst>
          </p:cNvPr>
          <p:cNvSpPr>
            <a:spLocks noGrp="1"/>
          </p:cNvSpPr>
          <p:nvPr>
            <p:ph type="body" sz="quarter" idx="13"/>
          </p:nvPr>
        </p:nvSpPr>
        <p:spPr/>
        <p:txBody>
          <a:bodyPr>
            <a:normAutofit/>
          </a:bodyPr>
          <a:lstStyle/>
          <a:p>
            <a:r>
              <a:rPr lang="pt-BR" sz="2000" dirty="0"/>
              <a:t>X</a:t>
            </a:r>
            <a:r>
              <a:rPr lang="en-US" sz="2000" dirty="0"/>
              <a:t> and </a:t>
            </a:r>
            <a:r>
              <a:rPr lang="pt-BR" sz="2000" dirty="0"/>
              <a:t>Y</a:t>
            </a:r>
            <a:r>
              <a:rPr lang="en-US" sz="2000" dirty="0"/>
              <a:t> are d-separated if all paths between </a:t>
            </a:r>
            <a:r>
              <a:rPr lang="pt-BR" sz="2000" dirty="0"/>
              <a:t>X</a:t>
            </a:r>
            <a:r>
              <a:rPr lang="en-US" sz="2000" dirty="0"/>
              <a:t> and </a:t>
            </a:r>
            <a:r>
              <a:rPr lang="pt-BR" sz="2000" dirty="0"/>
              <a:t>Y</a:t>
            </a:r>
            <a:r>
              <a:rPr lang="en-US" sz="2000" dirty="0"/>
              <a:t> are blocked by a set Z of nodes, </a:t>
            </a:r>
          </a:p>
          <a:p>
            <a:r>
              <a:rPr lang="en-US" sz="2000" dirty="0"/>
              <a:t>i.e.,  </a:t>
            </a:r>
            <a:r>
              <a:rPr lang="pt-BR" sz="2000" dirty="0"/>
              <a:t>X</a:t>
            </a:r>
            <a:r>
              <a:rPr lang="en-US" sz="2000" baseline="-25000" dirty="0"/>
              <a:t> </a:t>
            </a:r>
            <a:r>
              <a:rPr lang="en-US" sz="2000" dirty="0"/>
              <a:t>ꓕ </a:t>
            </a:r>
            <a:r>
              <a:rPr lang="pt-BR" sz="2000" dirty="0"/>
              <a:t>Y</a:t>
            </a:r>
            <a:r>
              <a:rPr lang="en-US" sz="2000" dirty="0"/>
              <a:t> | Z</a:t>
            </a:r>
          </a:p>
          <a:p>
            <a:endParaRPr lang="en-US" sz="2000" dirty="0"/>
          </a:p>
          <a:p>
            <a:r>
              <a:rPr lang="en-US" sz="2000" dirty="0"/>
              <a:t>The blocking* situations are: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529A4FB2-1EAD-46AD-8208-991962D2837C}"/>
              </a:ext>
            </a:extLst>
          </p:cNvPr>
          <p:cNvSpPr>
            <a:spLocks noGrp="1"/>
          </p:cNvSpPr>
          <p:nvPr>
            <p:ph type="title"/>
          </p:nvPr>
        </p:nvSpPr>
        <p:spPr/>
        <p:txBody>
          <a:bodyPr/>
          <a:lstStyle/>
          <a:p>
            <a:r>
              <a:rPr lang="en-US" dirty="0"/>
              <a:t>d-separation</a:t>
            </a:r>
          </a:p>
        </p:txBody>
      </p:sp>
      <p:sp>
        <p:nvSpPr>
          <p:cNvPr id="6" name="Oval 5">
            <a:extLst>
              <a:ext uri="{FF2B5EF4-FFF2-40B4-BE49-F238E27FC236}">
                <a16:creationId xmlns:a16="http://schemas.microsoft.com/office/drawing/2014/main" id="{1AF766A3-FDBD-4619-8340-F708E2BCB5E7}"/>
              </a:ext>
            </a:extLst>
          </p:cNvPr>
          <p:cNvSpPr/>
          <p:nvPr/>
        </p:nvSpPr>
        <p:spPr>
          <a:xfrm>
            <a:off x="1745224" y="3189734"/>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X</a:t>
            </a:r>
            <a:endParaRPr lang="en-US" baseline="-25000" dirty="0"/>
          </a:p>
        </p:txBody>
      </p:sp>
      <p:sp>
        <p:nvSpPr>
          <p:cNvPr id="7" name="Oval 6">
            <a:extLst>
              <a:ext uri="{FF2B5EF4-FFF2-40B4-BE49-F238E27FC236}">
                <a16:creationId xmlns:a16="http://schemas.microsoft.com/office/drawing/2014/main" id="{0C1C9682-D541-4DEE-BA75-13537EAA1741}"/>
              </a:ext>
            </a:extLst>
          </p:cNvPr>
          <p:cNvSpPr/>
          <p:nvPr/>
        </p:nvSpPr>
        <p:spPr>
          <a:xfrm>
            <a:off x="3168443" y="3189734"/>
            <a:ext cx="907026" cy="479322"/>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pt-BR" dirty="0"/>
              <a:t>Z</a:t>
            </a:r>
            <a:endParaRPr lang="en-US" dirty="0"/>
          </a:p>
        </p:txBody>
      </p:sp>
      <p:sp>
        <p:nvSpPr>
          <p:cNvPr id="8" name="Oval 7">
            <a:extLst>
              <a:ext uri="{FF2B5EF4-FFF2-40B4-BE49-F238E27FC236}">
                <a16:creationId xmlns:a16="http://schemas.microsoft.com/office/drawing/2014/main" id="{4AA53D7B-1CEB-4AA7-8BC9-729AF1BEC68E}"/>
              </a:ext>
            </a:extLst>
          </p:cNvPr>
          <p:cNvSpPr/>
          <p:nvPr/>
        </p:nvSpPr>
        <p:spPr>
          <a:xfrm>
            <a:off x="4569539" y="3189734"/>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a:t>Y</a:t>
            </a:r>
            <a:endParaRPr lang="en-US" sz="2000" baseline="-25000" dirty="0"/>
          </a:p>
        </p:txBody>
      </p:sp>
      <p:cxnSp>
        <p:nvCxnSpPr>
          <p:cNvPr id="10" name="Straight Arrow Connector 9">
            <a:extLst>
              <a:ext uri="{FF2B5EF4-FFF2-40B4-BE49-F238E27FC236}">
                <a16:creationId xmlns:a16="http://schemas.microsoft.com/office/drawing/2014/main" id="{220183FA-5CC0-4CB0-B8F1-11BDCD36C51C}"/>
              </a:ext>
            </a:extLst>
          </p:cNvPr>
          <p:cNvCxnSpPr>
            <a:endCxn id="7" idx="2"/>
          </p:cNvCxnSpPr>
          <p:nvPr/>
        </p:nvCxnSpPr>
        <p:spPr>
          <a:xfrm>
            <a:off x="2652250" y="3425708"/>
            <a:ext cx="516193" cy="36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AB042D6-4A68-4C41-B93C-2716F1BFF9E2}"/>
              </a:ext>
            </a:extLst>
          </p:cNvPr>
          <p:cNvCxnSpPr>
            <a:cxnSpLocks/>
            <a:stCxn id="7" idx="6"/>
            <a:endCxn id="8" idx="2"/>
          </p:cNvCxnSpPr>
          <p:nvPr/>
        </p:nvCxnSpPr>
        <p:spPr>
          <a:xfrm>
            <a:off x="4075469" y="3429395"/>
            <a:ext cx="49407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483DBFA3-A106-4CF2-800E-17ACB2FAA94F}"/>
              </a:ext>
            </a:extLst>
          </p:cNvPr>
          <p:cNvSpPr/>
          <p:nvPr/>
        </p:nvSpPr>
        <p:spPr>
          <a:xfrm>
            <a:off x="1745224" y="3777211"/>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X</a:t>
            </a:r>
            <a:endParaRPr lang="en-US" baseline="-25000" dirty="0"/>
          </a:p>
        </p:txBody>
      </p:sp>
      <p:sp>
        <p:nvSpPr>
          <p:cNvPr id="17" name="Oval 16">
            <a:extLst>
              <a:ext uri="{FF2B5EF4-FFF2-40B4-BE49-F238E27FC236}">
                <a16:creationId xmlns:a16="http://schemas.microsoft.com/office/drawing/2014/main" id="{CAD7EFD1-0B96-440A-AF05-29C6ACD68656}"/>
              </a:ext>
            </a:extLst>
          </p:cNvPr>
          <p:cNvSpPr/>
          <p:nvPr/>
        </p:nvSpPr>
        <p:spPr>
          <a:xfrm>
            <a:off x="3168443" y="3777211"/>
            <a:ext cx="907026" cy="479322"/>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pt-BR" dirty="0"/>
              <a:t>Z</a:t>
            </a:r>
            <a:endParaRPr lang="en-US" dirty="0"/>
          </a:p>
        </p:txBody>
      </p:sp>
      <p:sp>
        <p:nvSpPr>
          <p:cNvPr id="18" name="Oval 17">
            <a:extLst>
              <a:ext uri="{FF2B5EF4-FFF2-40B4-BE49-F238E27FC236}">
                <a16:creationId xmlns:a16="http://schemas.microsoft.com/office/drawing/2014/main" id="{B21CDFDA-4DAD-42D1-B139-992C38001478}"/>
              </a:ext>
            </a:extLst>
          </p:cNvPr>
          <p:cNvSpPr/>
          <p:nvPr/>
        </p:nvSpPr>
        <p:spPr>
          <a:xfrm>
            <a:off x="4569539" y="3777211"/>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a:t>Y</a:t>
            </a:r>
            <a:endParaRPr lang="en-US" sz="2000" baseline="-25000" dirty="0"/>
          </a:p>
        </p:txBody>
      </p:sp>
      <p:cxnSp>
        <p:nvCxnSpPr>
          <p:cNvPr id="19" name="Straight Arrow Connector 18">
            <a:extLst>
              <a:ext uri="{FF2B5EF4-FFF2-40B4-BE49-F238E27FC236}">
                <a16:creationId xmlns:a16="http://schemas.microsoft.com/office/drawing/2014/main" id="{74779B73-3DC8-4AD3-80FE-D8BAAE85D148}"/>
              </a:ext>
            </a:extLst>
          </p:cNvPr>
          <p:cNvCxnSpPr>
            <a:endCxn id="17" idx="2"/>
          </p:cNvCxnSpPr>
          <p:nvPr/>
        </p:nvCxnSpPr>
        <p:spPr>
          <a:xfrm>
            <a:off x="2671915" y="4013185"/>
            <a:ext cx="496528" cy="36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360038-0877-4112-8EC3-4812C4E8F150}"/>
              </a:ext>
            </a:extLst>
          </p:cNvPr>
          <p:cNvCxnSpPr>
            <a:cxnSpLocks/>
            <a:stCxn id="17" idx="6"/>
            <a:endCxn id="18" idx="2"/>
          </p:cNvCxnSpPr>
          <p:nvPr/>
        </p:nvCxnSpPr>
        <p:spPr>
          <a:xfrm>
            <a:off x="4075469" y="4016872"/>
            <a:ext cx="494070"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A4B0A7A5-F723-480D-A170-CBFDC6B5A1B8}"/>
              </a:ext>
            </a:extLst>
          </p:cNvPr>
          <p:cNvSpPr/>
          <p:nvPr/>
        </p:nvSpPr>
        <p:spPr>
          <a:xfrm>
            <a:off x="1745224" y="4359774"/>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X</a:t>
            </a:r>
            <a:endParaRPr lang="en-US" baseline="-25000" dirty="0"/>
          </a:p>
        </p:txBody>
      </p:sp>
      <p:sp>
        <p:nvSpPr>
          <p:cNvPr id="22" name="Oval 21">
            <a:extLst>
              <a:ext uri="{FF2B5EF4-FFF2-40B4-BE49-F238E27FC236}">
                <a16:creationId xmlns:a16="http://schemas.microsoft.com/office/drawing/2014/main" id="{91E85DC9-7BE0-4D17-AB66-73252EB5C598}"/>
              </a:ext>
            </a:extLst>
          </p:cNvPr>
          <p:cNvSpPr/>
          <p:nvPr/>
        </p:nvSpPr>
        <p:spPr>
          <a:xfrm>
            <a:off x="3168443" y="4359774"/>
            <a:ext cx="907026" cy="479322"/>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sp>
        <p:nvSpPr>
          <p:cNvPr id="23" name="Oval 22">
            <a:extLst>
              <a:ext uri="{FF2B5EF4-FFF2-40B4-BE49-F238E27FC236}">
                <a16:creationId xmlns:a16="http://schemas.microsoft.com/office/drawing/2014/main" id="{63BD42C0-139F-4494-99D3-7AC493B45F5B}"/>
              </a:ext>
            </a:extLst>
          </p:cNvPr>
          <p:cNvSpPr/>
          <p:nvPr/>
        </p:nvSpPr>
        <p:spPr>
          <a:xfrm>
            <a:off x="4569539" y="4359774"/>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a:t>Y</a:t>
            </a:r>
            <a:endParaRPr lang="en-US" sz="2000" baseline="-25000" dirty="0"/>
          </a:p>
        </p:txBody>
      </p:sp>
      <p:cxnSp>
        <p:nvCxnSpPr>
          <p:cNvPr id="24" name="Straight Arrow Connector 23">
            <a:extLst>
              <a:ext uri="{FF2B5EF4-FFF2-40B4-BE49-F238E27FC236}">
                <a16:creationId xmlns:a16="http://schemas.microsoft.com/office/drawing/2014/main" id="{A403A4E8-C03F-4EF5-B0EC-3EBFE69510D2}"/>
              </a:ext>
            </a:extLst>
          </p:cNvPr>
          <p:cNvCxnSpPr>
            <a:cxnSpLocks/>
            <a:stCxn id="21" idx="6"/>
            <a:endCxn id="22" idx="2"/>
          </p:cNvCxnSpPr>
          <p:nvPr/>
        </p:nvCxnSpPr>
        <p:spPr>
          <a:xfrm>
            <a:off x="2652250" y="4599435"/>
            <a:ext cx="516193"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9FA939D-4DF7-48F4-A54D-C40D798C5A46}"/>
              </a:ext>
            </a:extLst>
          </p:cNvPr>
          <p:cNvCxnSpPr>
            <a:cxnSpLocks/>
            <a:stCxn id="22" idx="6"/>
            <a:endCxn id="23" idx="2"/>
          </p:cNvCxnSpPr>
          <p:nvPr/>
        </p:nvCxnSpPr>
        <p:spPr>
          <a:xfrm>
            <a:off x="4075469" y="4599435"/>
            <a:ext cx="49407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A5ADF669-90E3-4CAC-A27B-5B3C7ADE67D0}"/>
              </a:ext>
            </a:extLst>
          </p:cNvPr>
          <p:cNvSpPr/>
          <p:nvPr/>
        </p:nvSpPr>
        <p:spPr>
          <a:xfrm>
            <a:off x="1745224" y="4938650"/>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X</a:t>
            </a:r>
            <a:endParaRPr lang="en-US" baseline="-25000" dirty="0"/>
          </a:p>
        </p:txBody>
      </p:sp>
      <p:sp>
        <p:nvSpPr>
          <p:cNvPr id="27" name="Oval 26">
            <a:extLst>
              <a:ext uri="{FF2B5EF4-FFF2-40B4-BE49-F238E27FC236}">
                <a16:creationId xmlns:a16="http://schemas.microsoft.com/office/drawing/2014/main" id="{5BEE846E-64C7-4CF5-B84D-46AFAB0B51E5}"/>
              </a:ext>
            </a:extLst>
          </p:cNvPr>
          <p:cNvSpPr/>
          <p:nvPr/>
        </p:nvSpPr>
        <p:spPr>
          <a:xfrm>
            <a:off x="3168443" y="4938650"/>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sp>
        <p:nvSpPr>
          <p:cNvPr id="28" name="Oval 27">
            <a:extLst>
              <a:ext uri="{FF2B5EF4-FFF2-40B4-BE49-F238E27FC236}">
                <a16:creationId xmlns:a16="http://schemas.microsoft.com/office/drawing/2014/main" id="{2BE90668-51F3-4E9A-B054-AA7EC295C328}"/>
              </a:ext>
            </a:extLst>
          </p:cNvPr>
          <p:cNvSpPr/>
          <p:nvPr/>
        </p:nvSpPr>
        <p:spPr>
          <a:xfrm>
            <a:off x="4569539" y="4938650"/>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a:t>Y</a:t>
            </a:r>
            <a:endParaRPr lang="en-US" sz="2000" baseline="-25000" dirty="0"/>
          </a:p>
        </p:txBody>
      </p:sp>
      <p:cxnSp>
        <p:nvCxnSpPr>
          <p:cNvPr id="29" name="Straight Arrow Connector 28">
            <a:extLst>
              <a:ext uri="{FF2B5EF4-FFF2-40B4-BE49-F238E27FC236}">
                <a16:creationId xmlns:a16="http://schemas.microsoft.com/office/drawing/2014/main" id="{DE070384-8F0B-4BDE-AA58-40A0C0E690CC}"/>
              </a:ext>
            </a:extLst>
          </p:cNvPr>
          <p:cNvCxnSpPr>
            <a:cxnSpLocks/>
            <a:stCxn id="26" idx="6"/>
            <a:endCxn id="27" idx="2"/>
          </p:cNvCxnSpPr>
          <p:nvPr/>
        </p:nvCxnSpPr>
        <p:spPr>
          <a:xfrm>
            <a:off x="2652250" y="5178311"/>
            <a:ext cx="516193"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0FAA6B8-D851-4EC0-BEE8-BAB80E1BAC65}"/>
              </a:ext>
            </a:extLst>
          </p:cNvPr>
          <p:cNvCxnSpPr>
            <a:cxnSpLocks/>
            <a:stCxn id="27" idx="6"/>
            <a:endCxn id="28" idx="2"/>
          </p:cNvCxnSpPr>
          <p:nvPr/>
        </p:nvCxnSpPr>
        <p:spPr>
          <a:xfrm>
            <a:off x="4075469" y="5178311"/>
            <a:ext cx="494070"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E61511-603E-4416-8406-B1ECD9220EF1}"/>
              </a:ext>
            </a:extLst>
          </p:cNvPr>
          <p:cNvSpPr txBox="1"/>
          <p:nvPr/>
        </p:nvSpPr>
        <p:spPr>
          <a:xfrm>
            <a:off x="5832987" y="3536008"/>
            <a:ext cx="907026" cy="400110"/>
          </a:xfrm>
          <a:prstGeom prst="rect">
            <a:avLst/>
          </a:prstGeom>
          <a:noFill/>
        </p:spPr>
        <p:txBody>
          <a:bodyPr wrap="square" rtlCol="0">
            <a:spAutoFit/>
          </a:bodyPr>
          <a:lstStyle/>
          <a:p>
            <a:r>
              <a:rPr lang="pt-BR" sz="2000" dirty="0"/>
              <a:t>Pipe</a:t>
            </a:r>
            <a:endParaRPr lang="en-US" sz="2000" dirty="0"/>
          </a:p>
        </p:txBody>
      </p:sp>
      <p:sp>
        <p:nvSpPr>
          <p:cNvPr id="32" name="TextBox 31">
            <a:extLst>
              <a:ext uri="{FF2B5EF4-FFF2-40B4-BE49-F238E27FC236}">
                <a16:creationId xmlns:a16="http://schemas.microsoft.com/office/drawing/2014/main" id="{09C295D9-27A4-4ED8-A8D2-02E645B2A721}"/>
              </a:ext>
            </a:extLst>
          </p:cNvPr>
          <p:cNvSpPr txBox="1"/>
          <p:nvPr/>
        </p:nvSpPr>
        <p:spPr>
          <a:xfrm>
            <a:off x="7820166" y="4851458"/>
            <a:ext cx="3675148" cy="707886"/>
          </a:xfrm>
          <a:prstGeom prst="rect">
            <a:avLst/>
          </a:prstGeom>
          <a:noFill/>
        </p:spPr>
        <p:txBody>
          <a:bodyPr wrap="square" rtlCol="0">
            <a:spAutoFit/>
          </a:bodyPr>
          <a:lstStyle/>
          <a:p>
            <a:r>
              <a:rPr lang="pt-BR" sz="2000" dirty="0"/>
              <a:t>Already blocked </a:t>
            </a:r>
            <a:r>
              <a:rPr lang="pt-BR" sz="2000" u="sng" dirty="0"/>
              <a:t>without</a:t>
            </a:r>
            <a:r>
              <a:rPr lang="pt-BR" sz="2000" dirty="0"/>
              <a:t> conditioning on Z</a:t>
            </a:r>
            <a:endParaRPr lang="en-US" sz="2000" dirty="0"/>
          </a:p>
        </p:txBody>
      </p:sp>
      <p:sp>
        <p:nvSpPr>
          <p:cNvPr id="33" name="TextBox 32">
            <a:extLst>
              <a:ext uri="{FF2B5EF4-FFF2-40B4-BE49-F238E27FC236}">
                <a16:creationId xmlns:a16="http://schemas.microsoft.com/office/drawing/2014/main" id="{0AEB4DED-D867-4546-A05E-07286890AB51}"/>
              </a:ext>
            </a:extLst>
          </p:cNvPr>
          <p:cNvSpPr txBox="1"/>
          <p:nvPr/>
        </p:nvSpPr>
        <p:spPr>
          <a:xfrm>
            <a:off x="5832987" y="4989957"/>
            <a:ext cx="1614762" cy="400110"/>
          </a:xfrm>
          <a:prstGeom prst="rect">
            <a:avLst/>
          </a:prstGeom>
          <a:noFill/>
        </p:spPr>
        <p:txBody>
          <a:bodyPr wrap="square" rtlCol="0">
            <a:spAutoFit/>
          </a:bodyPr>
          <a:lstStyle/>
          <a:p>
            <a:r>
              <a:rPr lang="pt-BR" sz="2000" dirty="0"/>
              <a:t>Collider</a:t>
            </a:r>
            <a:endParaRPr lang="en-US" sz="2000" dirty="0"/>
          </a:p>
        </p:txBody>
      </p:sp>
      <p:sp>
        <p:nvSpPr>
          <p:cNvPr id="34" name="TextBox 33">
            <a:extLst>
              <a:ext uri="{FF2B5EF4-FFF2-40B4-BE49-F238E27FC236}">
                <a16:creationId xmlns:a16="http://schemas.microsoft.com/office/drawing/2014/main" id="{C265B66A-8CA6-4648-B478-C873810100DB}"/>
              </a:ext>
            </a:extLst>
          </p:cNvPr>
          <p:cNvSpPr txBox="1"/>
          <p:nvPr/>
        </p:nvSpPr>
        <p:spPr>
          <a:xfrm>
            <a:off x="5832987" y="4427979"/>
            <a:ext cx="907026" cy="400110"/>
          </a:xfrm>
          <a:prstGeom prst="rect">
            <a:avLst/>
          </a:prstGeom>
          <a:noFill/>
        </p:spPr>
        <p:txBody>
          <a:bodyPr wrap="square" rtlCol="0">
            <a:spAutoFit/>
          </a:bodyPr>
          <a:lstStyle/>
          <a:p>
            <a:r>
              <a:rPr lang="pt-BR" sz="2000" dirty="0"/>
              <a:t>Fork</a:t>
            </a:r>
            <a:endParaRPr lang="en-US" sz="2000" dirty="0"/>
          </a:p>
        </p:txBody>
      </p:sp>
      <p:sp>
        <p:nvSpPr>
          <p:cNvPr id="35" name="TextBox 34">
            <a:extLst>
              <a:ext uri="{FF2B5EF4-FFF2-40B4-BE49-F238E27FC236}">
                <a16:creationId xmlns:a16="http://schemas.microsoft.com/office/drawing/2014/main" id="{9F6D68D8-DC39-43F1-9BBE-91B5C54DC287}"/>
              </a:ext>
            </a:extLst>
          </p:cNvPr>
          <p:cNvSpPr txBox="1"/>
          <p:nvPr/>
        </p:nvSpPr>
        <p:spPr>
          <a:xfrm>
            <a:off x="7693566" y="3781648"/>
            <a:ext cx="2506347" cy="707886"/>
          </a:xfrm>
          <a:prstGeom prst="rect">
            <a:avLst/>
          </a:prstGeom>
          <a:noFill/>
        </p:spPr>
        <p:txBody>
          <a:bodyPr wrap="square" rtlCol="0">
            <a:spAutoFit/>
          </a:bodyPr>
          <a:lstStyle/>
          <a:p>
            <a:pPr algn="ctr"/>
            <a:r>
              <a:rPr lang="pt-BR" sz="2000" dirty="0"/>
              <a:t>Blocked </a:t>
            </a:r>
            <a:r>
              <a:rPr lang="pt-BR" sz="2000" u="sng" dirty="0"/>
              <a:t>only if </a:t>
            </a:r>
            <a:r>
              <a:rPr lang="pt-BR" sz="2000" dirty="0"/>
              <a:t>conditioned on Z</a:t>
            </a:r>
            <a:endParaRPr lang="en-US" sz="2000" dirty="0"/>
          </a:p>
        </p:txBody>
      </p:sp>
      <p:sp>
        <p:nvSpPr>
          <p:cNvPr id="36" name="Right Brace 35">
            <a:extLst>
              <a:ext uri="{FF2B5EF4-FFF2-40B4-BE49-F238E27FC236}">
                <a16:creationId xmlns:a16="http://schemas.microsoft.com/office/drawing/2014/main" id="{DB774772-EA50-4AC0-9E8F-0F3174327EC7}"/>
              </a:ext>
            </a:extLst>
          </p:cNvPr>
          <p:cNvSpPr/>
          <p:nvPr/>
        </p:nvSpPr>
        <p:spPr>
          <a:xfrm>
            <a:off x="5683661" y="3315095"/>
            <a:ext cx="186197" cy="78903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000" dirty="0"/>
          </a:p>
        </p:txBody>
      </p:sp>
      <p:sp>
        <p:nvSpPr>
          <p:cNvPr id="66" name="Right Brace 65">
            <a:extLst>
              <a:ext uri="{FF2B5EF4-FFF2-40B4-BE49-F238E27FC236}">
                <a16:creationId xmlns:a16="http://schemas.microsoft.com/office/drawing/2014/main" id="{1CA7C372-6BC8-4601-A7E5-30740B55293D}"/>
              </a:ext>
            </a:extLst>
          </p:cNvPr>
          <p:cNvSpPr/>
          <p:nvPr/>
        </p:nvSpPr>
        <p:spPr>
          <a:xfrm>
            <a:off x="7399211" y="3506824"/>
            <a:ext cx="219997" cy="133227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000"/>
          </a:p>
        </p:txBody>
      </p:sp>
      <p:cxnSp>
        <p:nvCxnSpPr>
          <p:cNvPr id="68" name="Straight Connector 67">
            <a:extLst>
              <a:ext uri="{FF2B5EF4-FFF2-40B4-BE49-F238E27FC236}">
                <a16:creationId xmlns:a16="http://schemas.microsoft.com/office/drawing/2014/main" id="{C59C6514-FEA4-4AD6-BF1B-8AF4B2AE7B18}"/>
              </a:ext>
            </a:extLst>
          </p:cNvPr>
          <p:cNvCxnSpPr>
            <a:cxnSpLocks/>
            <a:endCxn id="32" idx="1"/>
          </p:cNvCxnSpPr>
          <p:nvPr/>
        </p:nvCxnSpPr>
        <p:spPr>
          <a:xfrm>
            <a:off x="6988629" y="5205401"/>
            <a:ext cx="831537" cy="0"/>
          </a:xfrm>
          <a:prstGeom prst="line">
            <a:avLst/>
          </a:prstGeom>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2873FEA7-18B6-48E1-A032-EB56B8381AFC}"/>
              </a:ext>
            </a:extLst>
          </p:cNvPr>
          <p:cNvSpPr txBox="1"/>
          <p:nvPr/>
        </p:nvSpPr>
        <p:spPr>
          <a:xfrm>
            <a:off x="1625905" y="6202417"/>
            <a:ext cx="7648723" cy="400110"/>
          </a:xfrm>
          <a:prstGeom prst="rect">
            <a:avLst/>
          </a:prstGeom>
          <a:noFill/>
        </p:spPr>
        <p:txBody>
          <a:bodyPr wrap="square" rtlCol="0">
            <a:spAutoFit/>
          </a:bodyPr>
          <a:lstStyle/>
          <a:p>
            <a:r>
              <a:rPr lang="pt-BR" sz="2000" dirty="0"/>
              <a:t>*grey means blocked (usually by conditioning on it)</a:t>
            </a:r>
            <a:endParaRPr lang="en-US" sz="2000" dirty="0"/>
          </a:p>
        </p:txBody>
      </p:sp>
    </p:spTree>
    <p:extLst>
      <p:ext uri="{BB962C8B-B14F-4D97-AF65-F5344CB8AC3E}">
        <p14:creationId xmlns:p14="http://schemas.microsoft.com/office/powerpoint/2010/main" val="398973643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84C2F21-4C52-4FAD-99DD-6DE32DB87EFB}"/>
              </a:ext>
            </a:extLst>
          </p:cNvPr>
          <p:cNvSpPr>
            <a:spLocks noGrp="1"/>
          </p:cNvSpPr>
          <p:nvPr>
            <p:ph type="body" sz="quarter" idx="11"/>
          </p:nvPr>
        </p:nvSpPr>
        <p:spPr/>
        <p:txBody>
          <a:bodyPr/>
          <a:lstStyle/>
          <a:p>
            <a:endParaRPr lang="en-US"/>
          </a:p>
        </p:txBody>
      </p:sp>
      <p:sp>
        <p:nvSpPr>
          <p:cNvPr id="6" name="Title 5">
            <a:extLst>
              <a:ext uri="{FF2B5EF4-FFF2-40B4-BE49-F238E27FC236}">
                <a16:creationId xmlns:a16="http://schemas.microsoft.com/office/drawing/2014/main" id="{963012B0-D2BB-4424-8991-601FAA64996B}"/>
              </a:ext>
            </a:extLst>
          </p:cNvPr>
          <p:cNvSpPr>
            <a:spLocks noGrp="1"/>
          </p:cNvSpPr>
          <p:nvPr>
            <p:ph type="ctrTitle"/>
          </p:nvPr>
        </p:nvSpPr>
        <p:spPr>
          <a:xfrm>
            <a:off x="478367" y="4805681"/>
            <a:ext cx="11228919" cy="664894"/>
          </a:xfrm>
        </p:spPr>
        <p:txBody>
          <a:bodyPr/>
          <a:lstStyle/>
          <a:p>
            <a:r>
              <a:rPr lang="en-US" dirty="0"/>
              <a:t>Consequences of d-Separation</a:t>
            </a:r>
          </a:p>
        </p:txBody>
      </p:sp>
      <p:sp>
        <p:nvSpPr>
          <p:cNvPr id="4" name="Slide Number Placeholder 3">
            <a:extLst>
              <a:ext uri="{FF2B5EF4-FFF2-40B4-BE49-F238E27FC236}">
                <a16:creationId xmlns:a16="http://schemas.microsoft.com/office/drawing/2014/main" id="{9F3D8622-128A-476C-B0CE-9B62561DC493}"/>
              </a:ext>
            </a:extLst>
          </p:cNvPr>
          <p:cNvSpPr>
            <a:spLocks noGrp="1"/>
          </p:cNvSpPr>
          <p:nvPr>
            <p:ph type="sldNum" sz="quarter" idx="4294967295"/>
          </p:nvPr>
        </p:nvSpPr>
        <p:spPr>
          <a:xfrm>
            <a:off x="11420475" y="6486525"/>
            <a:ext cx="771525" cy="260350"/>
          </a:xfrm>
        </p:spPr>
        <p:txBody>
          <a:bodyPr/>
          <a:lstStyle/>
          <a:p>
            <a:fld id="{D9B91DFE-F18F-4C9B-AD43-68939A9281C4}" type="slidenum">
              <a:rPr lang="en-US" smtClean="0"/>
              <a:t>32</a:t>
            </a:fld>
            <a:endParaRPr lang="en-US"/>
          </a:p>
        </p:txBody>
      </p:sp>
    </p:spTree>
    <p:extLst>
      <p:ext uri="{BB962C8B-B14F-4D97-AF65-F5344CB8AC3E}">
        <p14:creationId xmlns:p14="http://schemas.microsoft.com/office/powerpoint/2010/main" val="414819291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11FA8-B2C4-40B6-AFD1-4F0C3933C4C9}"/>
              </a:ext>
            </a:extLst>
          </p:cNvPr>
          <p:cNvSpPr>
            <a:spLocks noGrp="1"/>
          </p:cNvSpPr>
          <p:nvPr>
            <p:ph type="body" sz="quarter" idx="13"/>
          </p:nvPr>
        </p:nvSpPr>
        <p:spPr/>
        <p:txBody>
          <a:bodyPr>
            <a:normAutofit/>
          </a:bodyPr>
          <a:lstStyle/>
          <a:p>
            <a:pPr marL="0" indent="0">
              <a:buNone/>
            </a:pPr>
            <a:r>
              <a:rPr lang="en-US" u="sng" dirty="0"/>
              <a:t>Definition:</a:t>
            </a:r>
          </a:p>
          <a:p>
            <a:pPr lvl="1"/>
            <a:r>
              <a:rPr lang="en-US" dirty="0"/>
              <a:t>P is Markov </a:t>
            </a:r>
            <a:r>
              <a:rPr lang="en-US" dirty="0" err="1"/>
              <a:t>w.r.t.</a:t>
            </a:r>
            <a:r>
              <a:rPr lang="en-US" dirty="0"/>
              <a:t> G for all Z, if </a:t>
            </a:r>
            <a:r>
              <a:rPr lang="pt-BR" dirty="0"/>
              <a:t> X</a:t>
            </a:r>
            <a:r>
              <a:rPr lang="en-US" dirty="0"/>
              <a:t>  is d-separated of </a:t>
            </a:r>
            <a:r>
              <a:rPr lang="pt-BR" dirty="0"/>
              <a:t>Y</a:t>
            </a:r>
            <a:r>
              <a:rPr lang="en-US" dirty="0"/>
              <a:t> given Z, i.e.,</a:t>
            </a:r>
            <a:r>
              <a:rPr lang="pt-BR" dirty="0"/>
              <a:t> X</a:t>
            </a:r>
            <a:r>
              <a:rPr lang="en-US" dirty="0"/>
              <a:t> ꓕ </a:t>
            </a:r>
            <a:r>
              <a:rPr lang="pt-BR" dirty="0"/>
              <a:t>Y</a:t>
            </a:r>
            <a:r>
              <a:rPr lang="en-US" dirty="0"/>
              <a:t> | Z </a:t>
            </a:r>
            <a:r>
              <a:rPr lang="pt-BR" sz="2000" dirty="0"/>
              <a:t>[Peters, Janzing &amp; Sch</a:t>
            </a:r>
            <a:r>
              <a:rPr lang="de-DE" sz="2000" dirty="0" err="1"/>
              <a:t>ölkopf</a:t>
            </a:r>
            <a:r>
              <a:rPr lang="de-DE" sz="2000" dirty="0"/>
              <a:t> 201</a:t>
            </a:r>
            <a:r>
              <a:rPr lang="en-US" sz="2000" dirty="0"/>
              <a:t>7]</a:t>
            </a:r>
          </a:p>
          <a:p>
            <a:pPr marL="457200" lvl="1" indent="0">
              <a:buNone/>
            </a:pPr>
            <a:endParaRPr lang="en-US" dirty="0"/>
          </a:p>
          <a:p>
            <a:pPr lvl="1"/>
            <a:r>
              <a:rPr lang="en-US" dirty="0"/>
              <a:t>Hence, for all distinct variables X and Y in G ,if X does not cause Y, then </a:t>
            </a:r>
          </a:p>
          <a:p>
            <a:pPr marL="457200" lvl="1" indent="0">
              <a:buNone/>
            </a:pPr>
            <a:r>
              <a:rPr lang="en-US" dirty="0"/>
              <a:t>P(</a:t>
            </a:r>
            <a:r>
              <a:rPr lang="pt-BR" dirty="0"/>
              <a:t>X </a:t>
            </a:r>
            <a:r>
              <a:rPr lang="en-US" dirty="0"/>
              <a:t>|</a:t>
            </a:r>
            <a:r>
              <a:rPr lang="pt-BR" dirty="0"/>
              <a:t> Y </a:t>
            </a:r>
            <a:r>
              <a:rPr lang="en-US" dirty="0"/>
              <a:t>, Parents(</a:t>
            </a:r>
            <a:r>
              <a:rPr lang="pt-BR" dirty="0"/>
              <a:t>X</a:t>
            </a:r>
            <a:r>
              <a:rPr lang="en-US" dirty="0"/>
              <a:t>)) == P(X | Parents(X)) </a:t>
            </a:r>
            <a:r>
              <a:rPr lang="en-US" sz="2000" dirty="0"/>
              <a:t>[Hausman &amp; Woodward 1999]</a:t>
            </a:r>
          </a:p>
          <a:p>
            <a:pPr marL="457200" lvl="1" indent="0">
              <a:buNone/>
            </a:pPr>
            <a:endParaRPr lang="en-US" sz="2000" dirty="0"/>
          </a:p>
          <a:p>
            <a:pPr marL="0" indent="0">
              <a:buNone/>
            </a:pPr>
            <a:r>
              <a:rPr lang="en-US" u="sng" dirty="0"/>
              <a:t>Intuition</a:t>
            </a:r>
            <a:r>
              <a:rPr lang="en-US" dirty="0"/>
              <a:t>:</a:t>
            </a:r>
          </a:p>
          <a:p>
            <a:pPr marL="457200" lvl="1" indent="0">
              <a:buNone/>
            </a:pPr>
            <a:r>
              <a:rPr lang="en-US" dirty="0"/>
              <a:t>Conditional on its parents, X is independent of every variable in G except its effects </a:t>
            </a:r>
            <a:r>
              <a:rPr lang="en-US" sz="2000" dirty="0"/>
              <a:t>[</a:t>
            </a:r>
            <a:r>
              <a:rPr lang="en-US" sz="2000" dirty="0" err="1"/>
              <a:t>Spirtes</a:t>
            </a:r>
            <a:r>
              <a:rPr lang="en-US" sz="2000" dirty="0"/>
              <a:t>, </a:t>
            </a:r>
            <a:r>
              <a:rPr lang="en-US" sz="2000" dirty="0" err="1"/>
              <a:t>Glymour</a:t>
            </a:r>
            <a:r>
              <a:rPr lang="en-US" sz="2000" dirty="0"/>
              <a:t> &amp; </a:t>
            </a:r>
            <a:r>
              <a:rPr lang="en-US" sz="2000" dirty="0" err="1"/>
              <a:t>Scheines</a:t>
            </a:r>
            <a:r>
              <a:rPr lang="en-US" sz="2000" dirty="0"/>
              <a:t> 1993]</a:t>
            </a:r>
          </a:p>
          <a:p>
            <a:pPr marL="457200" lvl="1" indent="0">
              <a:buNone/>
            </a:pPr>
            <a:endParaRPr lang="en-US" dirty="0"/>
          </a:p>
        </p:txBody>
      </p:sp>
      <p:sp>
        <p:nvSpPr>
          <p:cNvPr id="2" name="Title 1">
            <a:extLst>
              <a:ext uri="{FF2B5EF4-FFF2-40B4-BE49-F238E27FC236}">
                <a16:creationId xmlns:a16="http://schemas.microsoft.com/office/drawing/2014/main" id="{06BD215D-183F-4BB6-A40F-6DB1C9CCC15A}"/>
              </a:ext>
            </a:extLst>
          </p:cNvPr>
          <p:cNvSpPr>
            <a:spLocks noGrp="1"/>
          </p:cNvSpPr>
          <p:nvPr>
            <p:ph type="title"/>
          </p:nvPr>
        </p:nvSpPr>
        <p:spPr/>
        <p:txBody>
          <a:bodyPr/>
          <a:lstStyle/>
          <a:p>
            <a:r>
              <a:rPr lang="en-US" dirty="0"/>
              <a:t>Causal Markov Condition</a:t>
            </a:r>
          </a:p>
        </p:txBody>
      </p:sp>
    </p:spTree>
    <p:extLst>
      <p:ext uri="{BB962C8B-B14F-4D97-AF65-F5344CB8AC3E}">
        <p14:creationId xmlns:p14="http://schemas.microsoft.com/office/powerpoint/2010/main" val="78044972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11FA8-B2C4-40B6-AFD1-4F0C3933C4C9}"/>
              </a:ext>
            </a:extLst>
          </p:cNvPr>
          <p:cNvSpPr>
            <a:spLocks noGrp="1"/>
          </p:cNvSpPr>
          <p:nvPr>
            <p:ph type="body" sz="quarter" idx="13"/>
          </p:nvPr>
        </p:nvSpPr>
        <p:spPr/>
        <p:txBody>
          <a:bodyPr>
            <a:normAutofit/>
          </a:bodyPr>
          <a:lstStyle/>
          <a:p>
            <a:pPr marL="0" indent="0">
              <a:buNone/>
            </a:pPr>
            <a:r>
              <a:rPr lang="en-US" sz="2000" u="sng" dirty="0"/>
              <a:t>Definition</a:t>
            </a:r>
            <a:r>
              <a:rPr lang="en-US" sz="2000" dirty="0"/>
              <a:t>: A Markov Blanket of X consists of all Parents(X), Descendants(X), and Co-Parents(X)</a:t>
            </a:r>
          </a:p>
          <a:p>
            <a:pPr marL="0" indent="0">
              <a:buNone/>
            </a:pPr>
            <a:endParaRPr lang="en-US" sz="2000" dirty="0"/>
          </a:p>
          <a:p>
            <a:pPr marL="0" indent="0">
              <a:buNone/>
            </a:pPr>
            <a:r>
              <a:rPr lang="en-US" sz="2000" u="sng" dirty="0"/>
              <a:t>Intuition:</a:t>
            </a:r>
            <a:r>
              <a:rPr lang="en-US" sz="2000" dirty="0"/>
              <a:t> A node is conditionally independent of the entire network, given its Markov blanket. </a:t>
            </a:r>
          </a:p>
          <a:p>
            <a:pPr lvl="1"/>
            <a:endParaRPr lang="en-US" sz="2000" dirty="0"/>
          </a:p>
          <a:p>
            <a:endParaRPr lang="en-US" sz="2400" dirty="0"/>
          </a:p>
          <a:p>
            <a:endParaRPr lang="en-US" sz="2400" dirty="0"/>
          </a:p>
        </p:txBody>
      </p:sp>
      <p:sp>
        <p:nvSpPr>
          <p:cNvPr id="2" name="Title 1">
            <a:extLst>
              <a:ext uri="{FF2B5EF4-FFF2-40B4-BE49-F238E27FC236}">
                <a16:creationId xmlns:a16="http://schemas.microsoft.com/office/drawing/2014/main" id="{06BD215D-183F-4BB6-A40F-6DB1C9CCC15A}"/>
              </a:ext>
            </a:extLst>
          </p:cNvPr>
          <p:cNvSpPr>
            <a:spLocks noGrp="1"/>
          </p:cNvSpPr>
          <p:nvPr>
            <p:ph type="title"/>
          </p:nvPr>
        </p:nvSpPr>
        <p:spPr/>
        <p:txBody>
          <a:bodyPr/>
          <a:lstStyle/>
          <a:p>
            <a:r>
              <a:rPr lang="en-US" dirty="0"/>
              <a:t>Markov Blanket </a:t>
            </a:r>
            <a:r>
              <a:rPr lang="en-US" sz="2400" dirty="0"/>
              <a:t>[Pearl 1988]</a:t>
            </a:r>
            <a:br>
              <a:rPr lang="en-US" sz="2800" dirty="0"/>
            </a:br>
            <a:endParaRPr lang="en-US" dirty="0"/>
          </a:p>
        </p:txBody>
      </p:sp>
      <p:sp>
        <p:nvSpPr>
          <p:cNvPr id="37" name="Oval 36">
            <a:extLst>
              <a:ext uri="{FF2B5EF4-FFF2-40B4-BE49-F238E27FC236}">
                <a16:creationId xmlns:a16="http://schemas.microsoft.com/office/drawing/2014/main" id="{12CF993C-57C2-4F9F-AE86-3AEACE2DC523}"/>
              </a:ext>
            </a:extLst>
          </p:cNvPr>
          <p:cNvSpPr/>
          <p:nvPr/>
        </p:nvSpPr>
        <p:spPr>
          <a:xfrm>
            <a:off x="5239377" y="3709986"/>
            <a:ext cx="1297858" cy="122954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5B8ED29-E251-4DB2-B2B6-FE00A0E1A62D}"/>
              </a:ext>
            </a:extLst>
          </p:cNvPr>
          <p:cNvSpPr/>
          <p:nvPr/>
        </p:nvSpPr>
        <p:spPr>
          <a:xfrm>
            <a:off x="5733446" y="4285173"/>
            <a:ext cx="199104" cy="199103"/>
          </a:xfrm>
          <a:prstGeom prst="ellipse">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1D702918-1A2D-4286-A2FA-604D23B34F80}"/>
              </a:ext>
            </a:extLst>
          </p:cNvPr>
          <p:cNvSpPr/>
          <p:nvPr/>
        </p:nvSpPr>
        <p:spPr>
          <a:xfrm>
            <a:off x="6002434" y="4570308"/>
            <a:ext cx="199104" cy="1991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a:extLst>
              <a:ext uri="{FF2B5EF4-FFF2-40B4-BE49-F238E27FC236}">
                <a16:creationId xmlns:a16="http://schemas.microsoft.com/office/drawing/2014/main" id="{6387BFF8-9237-4F58-B80D-F79559FAC892}"/>
              </a:ext>
            </a:extLst>
          </p:cNvPr>
          <p:cNvSpPr/>
          <p:nvPr/>
        </p:nvSpPr>
        <p:spPr>
          <a:xfrm>
            <a:off x="5534342" y="4570308"/>
            <a:ext cx="199104" cy="1991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a:extLst>
              <a:ext uri="{FF2B5EF4-FFF2-40B4-BE49-F238E27FC236}">
                <a16:creationId xmlns:a16="http://schemas.microsoft.com/office/drawing/2014/main" id="{3ADF9926-C6FD-4787-8AC6-0F125EC11764}"/>
              </a:ext>
            </a:extLst>
          </p:cNvPr>
          <p:cNvSpPr/>
          <p:nvPr/>
        </p:nvSpPr>
        <p:spPr>
          <a:xfrm>
            <a:off x="5981404" y="3931890"/>
            <a:ext cx="199104" cy="1991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B0418DA7-82D3-4CC7-BB86-EFDE921D7EC8}"/>
              </a:ext>
            </a:extLst>
          </p:cNvPr>
          <p:cNvSpPr/>
          <p:nvPr/>
        </p:nvSpPr>
        <p:spPr>
          <a:xfrm>
            <a:off x="5477193" y="3950876"/>
            <a:ext cx="199104" cy="1991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Oval 42">
            <a:extLst>
              <a:ext uri="{FF2B5EF4-FFF2-40B4-BE49-F238E27FC236}">
                <a16:creationId xmlns:a16="http://schemas.microsoft.com/office/drawing/2014/main" id="{E0FD2631-8AD2-4C63-BB92-5854A6AC080F}"/>
              </a:ext>
            </a:extLst>
          </p:cNvPr>
          <p:cNvSpPr/>
          <p:nvPr/>
        </p:nvSpPr>
        <p:spPr>
          <a:xfrm>
            <a:off x="6241927" y="4235841"/>
            <a:ext cx="199104" cy="1991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a:extLst>
              <a:ext uri="{FF2B5EF4-FFF2-40B4-BE49-F238E27FC236}">
                <a16:creationId xmlns:a16="http://schemas.microsoft.com/office/drawing/2014/main" id="{3BFB9626-5C7D-495F-90ED-6B06B6460F4A}"/>
              </a:ext>
            </a:extLst>
          </p:cNvPr>
          <p:cNvSpPr/>
          <p:nvPr/>
        </p:nvSpPr>
        <p:spPr>
          <a:xfrm>
            <a:off x="4979035" y="3701383"/>
            <a:ext cx="199104" cy="1991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52910987-A4BF-4DA8-8366-3875FA8B2196}"/>
              </a:ext>
            </a:extLst>
          </p:cNvPr>
          <p:cNvCxnSpPr>
            <a:cxnSpLocks/>
            <a:stCxn id="44" idx="5"/>
            <a:endCxn id="42" idx="2"/>
          </p:cNvCxnSpPr>
          <p:nvPr/>
        </p:nvCxnSpPr>
        <p:spPr>
          <a:xfrm>
            <a:off x="5148981" y="3871328"/>
            <a:ext cx="328212" cy="179100"/>
          </a:xfrm>
          <a:prstGeom prst="straightConnector1">
            <a:avLst/>
          </a:prstGeom>
          <a:ln>
            <a:solidFill>
              <a:schemeClr val="tx1">
                <a:lumMod val="75000"/>
                <a:lumOff val="2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9F11B71A-9768-4C75-BA10-9A0641112755}"/>
              </a:ext>
            </a:extLst>
          </p:cNvPr>
          <p:cNvCxnSpPr>
            <a:cxnSpLocks/>
            <a:stCxn id="42" idx="5"/>
            <a:endCxn id="38" idx="1"/>
          </p:cNvCxnSpPr>
          <p:nvPr/>
        </p:nvCxnSpPr>
        <p:spPr>
          <a:xfrm>
            <a:off x="5647139" y="4120821"/>
            <a:ext cx="115465" cy="193510"/>
          </a:xfrm>
          <a:prstGeom prst="straightConnector1">
            <a:avLst/>
          </a:prstGeom>
          <a:ln>
            <a:solidFill>
              <a:schemeClr val="tx1">
                <a:lumMod val="75000"/>
                <a:lumOff val="2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5144F32-DC9B-4F84-BE3A-C4D0CB9DE4BA}"/>
              </a:ext>
            </a:extLst>
          </p:cNvPr>
          <p:cNvCxnSpPr>
            <a:cxnSpLocks/>
            <a:stCxn id="41" idx="3"/>
            <a:endCxn id="38" idx="7"/>
          </p:cNvCxnSpPr>
          <p:nvPr/>
        </p:nvCxnSpPr>
        <p:spPr>
          <a:xfrm flipH="1">
            <a:off x="5903392" y="4101835"/>
            <a:ext cx="107170" cy="212496"/>
          </a:xfrm>
          <a:prstGeom prst="straightConnector1">
            <a:avLst/>
          </a:prstGeom>
          <a:ln>
            <a:solidFill>
              <a:schemeClr val="tx1">
                <a:lumMod val="75000"/>
                <a:lumOff val="2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8A373B9-E520-4A52-BED7-78A290108161}"/>
              </a:ext>
            </a:extLst>
          </p:cNvPr>
          <p:cNvCxnSpPr>
            <a:cxnSpLocks/>
            <a:stCxn id="43" idx="3"/>
            <a:endCxn id="39" idx="7"/>
          </p:cNvCxnSpPr>
          <p:nvPr/>
        </p:nvCxnSpPr>
        <p:spPr>
          <a:xfrm flipH="1">
            <a:off x="6172380" y="4405786"/>
            <a:ext cx="98705" cy="193680"/>
          </a:xfrm>
          <a:prstGeom prst="straightConnector1">
            <a:avLst/>
          </a:prstGeom>
          <a:ln>
            <a:solidFill>
              <a:schemeClr val="tx1">
                <a:lumMod val="75000"/>
                <a:lumOff val="2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6CE8E32-0B8D-44C8-B312-8300EDE03995}"/>
              </a:ext>
            </a:extLst>
          </p:cNvPr>
          <p:cNvCxnSpPr>
            <a:cxnSpLocks/>
            <a:stCxn id="38" idx="5"/>
            <a:endCxn id="39" idx="1"/>
          </p:cNvCxnSpPr>
          <p:nvPr/>
        </p:nvCxnSpPr>
        <p:spPr>
          <a:xfrm>
            <a:off x="5903392" y="4455118"/>
            <a:ext cx="128200" cy="144348"/>
          </a:xfrm>
          <a:prstGeom prst="straightConnector1">
            <a:avLst/>
          </a:prstGeom>
          <a:ln>
            <a:solidFill>
              <a:schemeClr val="tx1">
                <a:lumMod val="75000"/>
                <a:lumOff val="2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FE4500F9-EA73-4626-B3CB-631D553E932C}"/>
              </a:ext>
            </a:extLst>
          </p:cNvPr>
          <p:cNvCxnSpPr>
            <a:cxnSpLocks/>
            <a:stCxn id="38" idx="3"/>
            <a:endCxn id="40" idx="7"/>
          </p:cNvCxnSpPr>
          <p:nvPr/>
        </p:nvCxnSpPr>
        <p:spPr>
          <a:xfrm flipH="1">
            <a:off x="5704288" y="4455118"/>
            <a:ext cx="58316" cy="144348"/>
          </a:xfrm>
          <a:prstGeom prst="straightConnector1">
            <a:avLst/>
          </a:prstGeom>
          <a:ln>
            <a:solidFill>
              <a:schemeClr val="tx1">
                <a:lumMod val="75000"/>
                <a:lumOff val="2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8639A98F-7C4E-44AF-A621-A28BF73E7451}"/>
              </a:ext>
            </a:extLst>
          </p:cNvPr>
          <p:cNvSpPr/>
          <p:nvPr/>
        </p:nvSpPr>
        <p:spPr>
          <a:xfrm>
            <a:off x="5349650" y="5028907"/>
            <a:ext cx="199104" cy="1991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F64390C6-C188-4950-8BBC-43A7A96A904B}"/>
              </a:ext>
            </a:extLst>
          </p:cNvPr>
          <p:cNvCxnSpPr>
            <a:cxnSpLocks/>
            <a:stCxn id="40" idx="4"/>
            <a:endCxn id="51" idx="7"/>
          </p:cNvCxnSpPr>
          <p:nvPr/>
        </p:nvCxnSpPr>
        <p:spPr>
          <a:xfrm flipH="1">
            <a:off x="5519596" y="4769411"/>
            <a:ext cx="114298" cy="288654"/>
          </a:xfrm>
          <a:prstGeom prst="straightConnector1">
            <a:avLst/>
          </a:prstGeom>
          <a:ln>
            <a:solidFill>
              <a:schemeClr val="tx1">
                <a:lumMod val="75000"/>
                <a:lumOff val="2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201E0D59-0374-47E4-9306-5D5EA625EAE7}"/>
              </a:ext>
            </a:extLst>
          </p:cNvPr>
          <p:cNvSpPr/>
          <p:nvPr/>
        </p:nvSpPr>
        <p:spPr>
          <a:xfrm>
            <a:off x="6607629" y="4601225"/>
            <a:ext cx="199104" cy="1991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486ED389-D62D-4753-B908-64C82155F2DB}"/>
              </a:ext>
            </a:extLst>
          </p:cNvPr>
          <p:cNvCxnSpPr>
            <a:cxnSpLocks/>
            <a:stCxn id="43" idx="5"/>
            <a:endCxn id="53" idx="1"/>
          </p:cNvCxnSpPr>
          <p:nvPr/>
        </p:nvCxnSpPr>
        <p:spPr>
          <a:xfrm>
            <a:off x="6411873" y="4405786"/>
            <a:ext cx="224914" cy="224597"/>
          </a:xfrm>
          <a:prstGeom prst="straightConnector1">
            <a:avLst/>
          </a:prstGeom>
          <a:ln>
            <a:solidFill>
              <a:schemeClr val="tx1">
                <a:lumMod val="75000"/>
                <a:lumOff val="2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5" name="Oval 54">
            <a:extLst>
              <a:ext uri="{FF2B5EF4-FFF2-40B4-BE49-F238E27FC236}">
                <a16:creationId xmlns:a16="http://schemas.microsoft.com/office/drawing/2014/main" id="{F6278B03-1023-44EA-A088-914B297267BD}"/>
              </a:ext>
            </a:extLst>
          </p:cNvPr>
          <p:cNvSpPr/>
          <p:nvPr/>
        </p:nvSpPr>
        <p:spPr>
          <a:xfrm>
            <a:off x="6278458" y="3480987"/>
            <a:ext cx="199104" cy="1991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B948FFE4-3DC3-4150-AFCA-22B4CC16AEF6}"/>
              </a:ext>
            </a:extLst>
          </p:cNvPr>
          <p:cNvCxnSpPr>
            <a:cxnSpLocks/>
            <a:stCxn id="55" idx="3"/>
            <a:endCxn id="41" idx="7"/>
          </p:cNvCxnSpPr>
          <p:nvPr/>
        </p:nvCxnSpPr>
        <p:spPr>
          <a:xfrm flipH="1">
            <a:off x="6151350" y="3650932"/>
            <a:ext cx="156266" cy="310116"/>
          </a:xfrm>
          <a:prstGeom prst="straightConnector1">
            <a:avLst/>
          </a:prstGeom>
          <a:ln>
            <a:solidFill>
              <a:schemeClr val="tx1">
                <a:lumMod val="75000"/>
                <a:lumOff val="2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4561900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11FA8-B2C4-40B6-AFD1-4F0C3933C4C9}"/>
              </a:ext>
            </a:extLst>
          </p:cNvPr>
          <p:cNvSpPr>
            <a:spLocks noGrp="1"/>
          </p:cNvSpPr>
          <p:nvPr>
            <p:ph type="body" sz="quarter" idx="13"/>
          </p:nvPr>
        </p:nvSpPr>
        <p:spPr/>
        <p:txBody>
          <a:bodyPr>
            <a:normAutofit/>
          </a:bodyPr>
          <a:lstStyle/>
          <a:p>
            <a:pPr lvl="1"/>
            <a:r>
              <a:rPr lang="en-US" dirty="0"/>
              <a:t>Graphs are equivalent if they have the same set of nodes and present the same colliders.</a:t>
            </a:r>
          </a:p>
          <a:p>
            <a:pPr lvl="1"/>
            <a:endParaRPr lang="en-US" sz="2000" dirty="0"/>
          </a:p>
          <a:p>
            <a:endParaRPr lang="en-US" sz="2400" dirty="0"/>
          </a:p>
          <a:p>
            <a:endParaRPr lang="en-US" sz="2400" dirty="0"/>
          </a:p>
        </p:txBody>
      </p:sp>
      <p:sp>
        <p:nvSpPr>
          <p:cNvPr id="2" name="Title 1">
            <a:extLst>
              <a:ext uri="{FF2B5EF4-FFF2-40B4-BE49-F238E27FC236}">
                <a16:creationId xmlns:a16="http://schemas.microsoft.com/office/drawing/2014/main" id="{06BD215D-183F-4BB6-A40F-6DB1C9CCC15A}"/>
              </a:ext>
            </a:extLst>
          </p:cNvPr>
          <p:cNvSpPr>
            <a:spLocks noGrp="1"/>
          </p:cNvSpPr>
          <p:nvPr>
            <p:ph type="title"/>
          </p:nvPr>
        </p:nvSpPr>
        <p:spPr/>
        <p:txBody>
          <a:bodyPr/>
          <a:lstStyle/>
          <a:p>
            <a:r>
              <a:rPr lang="en-US" dirty="0"/>
              <a:t>Markov equivalence classes</a:t>
            </a:r>
          </a:p>
        </p:txBody>
      </p:sp>
      <p:pic>
        <p:nvPicPr>
          <p:cNvPr id="4" name="Picture 3">
            <a:extLst>
              <a:ext uri="{FF2B5EF4-FFF2-40B4-BE49-F238E27FC236}">
                <a16:creationId xmlns:a16="http://schemas.microsoft.com/office/drawing/2014/main" id="{E34BB2B8-B092-4660-AD7A-B6170DE58AF2}"/>
              </a:ext>
            </a:extLst>
          </p:cNvPr>
          <p:cNvPicPr>
            <a:picLocks noChangeAspect="1"/>
          </p:cNvPicPr>
          <p:nvPr/>
        </p:nvPicPr>
        <p:blipFill>
          <a:blip r:embed="rId3"/>
          <a:stretch>
            <a:fillRect/>
          </a:stretch>
        </p:blipFill>
        <p:spPr>
          <a:xfrm>
            <a:off x="2924175" y="2843212"/>
            <a:ext cx="6343650" cy="1171575"/>
          </a:xfrm>
          <a:prstGeom prst="rect">
            <a:avLst/>
          </a:prstGeom>
        </p:spPr>
      </p:pic>
      <p:sp>
        <p:nvSpPr>
          <p:cNvPr id="5" name="Rectangle 4">
            <a:extLst>
              <a:ext uri="{FF2B5EF4-FFF2-40B4-BE49-F238E27FC236}">
                <a16:creationId xmlns:a16="http://schemas.microsoft.com/office/drawing/2014/main" id="{B3A00279-E7BC-4927-A732-30E189254E83}"/>
              </a:ext>
            </a:extLst>
          </p:cNvPr>
          <p:cNvSpPr/>
          <p:nvPr/>
        </p:nvSpPr>
        <p:spPr>
          <a:xfrm>
            <a:off x="6870226" y="4301869"/>
            <a:ext cx="4149149" cy="369332"/>
          </a:xfrm>
          <a:prstGeom prst="rect">
            <a:avLst/>
          </a:prstGeom>
        </p:spPr>
        <p:txBody>
          <a:bodyPr wrap="none">
            <a:spAutoFit/>
          </a:bodyPr>
          <a:lstStyle/>
          <a:p>
            <a:r>
              <a:rPr lang="pt-BR" dirty="0"/>
              <a:t>source: [Peters, Janzing &amp; Sch</a:t>
            </a:r>
            <a:r>
              <a:rPr lang="de-DE" dirty="0" err="1"/>
              <a:t>ölkopf</a:t>
            </a:r>
            <a:r>
              <a:rPr lang="de-DE" dirty="0"/>
              <a:t> 201</a:t>
            </a:r>
            <a:r>
              <a:rPr lang="en-US" dirty="0"/>
              <a:t>7]</a:t>
            </a:r>
          </a:p>
        </p:txBody>
      </p:sp>
    </p:spTree>
    <p:extLst>
      <p:ext uri="{BB962C8B-B14F-4D97-AF65-F5344CB8AC3E}">
        <p14:creationId xmlns:p14="http://schemas.microsoft.com/office/powerpoint/2010/main" val="35142757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DEE740-E2FA-4534-B28E-ABB13AE65CA3}"/>
                  </a:ext>
                </a:extLst>
              </p:cNvPr>
              <p:cNvSpPr>
                <a:spLocks noGrp="1"/>
              </p:cNvSpPr>
              <p:nvPr>
                <p:ph type="body" sz="quarter" idx="13"/>
              </p:nvPr>
            </p:nvSpPr>
            <p:spPr>
              <a:xfrm>
                <a:off x="478369" y="1282046"/>
                <a:ext cx="11474451" cy="3355277"/>
              </a:xfrm>
            </p:spPr>
            <p:txBody>
              <a:bodyPr/>
              <a:lstStyle/>
              <a:p>
                <a:pPr marL="0" indent="0">
                  <a:buNone/>
                </a:pPr>
                <a:r>
                  <a:rPr lang="en-US" sz="2000" u="sng" dirty="0">
                    <a:latin typeface="+mj-lt"/>
                  </a:rPr>
                  <a:t>Definition:</a:t>
                </a:r>
              </a:p>
              <a:p>
                <a:pPr marL="0" indent="0">
                  <a:buNone/>
                </a:pPr>
                <a14:m>
                  <m:oMath xmlns:m="http://schemas.openxmlformats.org/officeDocument/2006/math">
                    <m:r>
                      <a:rPr lang="en-US" sz="2000" i="1" smtClean="0">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𝑦</m:t>
                        </m:r>
                      </m:e>
                      <m:e>
                        <m:r>
                          <a:rPr lang="en-US" sz="2000" i="1">
                            <a:latin typeface="Cambria Math" panose="02040503050406030204" pitchFamily="18" charset="0"/>
                          </a:rPr>
                          <m:t>𝑧</m:t>
                        </m:r>
                        <m:r>
                          <a:rPr lang="en-US" sz="2000" i="1">
                            <a:latin typeface="Cambria Math" panose="02040503050406030204" pitchFamily="18" charset="0"/>
                          </a:rPr>
                          <m:t>,</m:t>
                        </m:r>
                        <m:r>
                          <a:rPr lang="en-US" sz="2000" i="1">
                            <a:latin typeface="Cambria Math" panose="02040503050406030204" pitchFamily="18" charset="0"/>
                          </a:rPr>
                          <m:t>𝑥</m:t>
                        </m:r>
                      </m:e>
                    </m:d>
                    <m:r>
                      <a:rPr lang="en-US" sz="2000" b="0" i="1" smtClean="0">
                        <a:latin typeface="Cambria Math" panose="02040503050406030204" pitchFamily="18" charset="0"/>
                      </a:rPr>
                      <m:t>=</m:t>
                    </m:r>
                    <m:r>
                      <a:rPr lang="en-US" sz="2000" i="1">
                        <a:latin typeface="Cambria Math" panose="02040503050406030204" pitchFamily="18" charset="0"/>
                      </a:rPr>
                      <m:t> </m:t>
                    </m:r>
                  </m:oMath>
                </a14:m>
                <a:r>
                  <a:rPr lang="en-US" sz="2000" dirty="0">
                    <a:latin typeface="+mj-lt"/>
                  </a:rPr>
                  <a:t>What is the distribution of Y given that I observe X = x, Z=z? </a:t>
                </a:r>
              </a:p>
              <a:p>
                <a:endParaRPr lang="en-US" sz="2000" i="1" dirty="0">
                  <a:latin typeface="+mj-lt"/>
                </a:endParaRPr>
              </a:p>
              <a:p>
                <a:pPr marL="0" indent="0">
                  <a:buNone/>
                </a:pP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𝑦</m:t>
                        </m:r>
                      </m:e>
                      <m:e>
                        <m:r>
                          <a:rPr lang="en-US" sz="2000" i="1">
                            <a:latin typeface="Cambria Math" panose="02040503050406030204" pitchFamily="18" charset="0"/>
                          </a:rPr>
                          <m:t>𝑧</m:t>
                        </m:r>
                        <m:r>
                          <a:rPr lang="en-US" sz="2000" i="1">
                            <a:latin typeface="Cambria Math" panose="02040503050406030204" pitchFamily="18" charset="0"/>
                          </a:rPr>
                          <m:t>,</m:t>
                        </m:r>
                        <m:r>
                          <a:rPr lang="en-US" sz="2000" i="1">
                            <a:latin typeface="Cambria Math" panose="02040503050406030204" pitchFamily="18" charset="0"/>
                          </a:rPr>
                          <m:t>𝑑𝑜</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e>
                    </m:d>
                  </m:oMath>
                </a14:m>
                <a:r>
                  <a:rPr lang="en-US" sz="2000" dirty="0">
                    <a:latin typeface="+mj-lt"/>
                  </a:rPr>
                  <a:t> = What is the distribution of Y if I could set the value of X to x but let Z vary according with the original process?</a:t>
                </a:r>
              </a:p>
              <a:p>
                <a:endParaRPr lang="en-US" sz="2000" dirty="0">
                  <a:latin typeface="+mj-lt"/>
                </a:endParaRPr>
              </a:p>
              <a:p>
                <a:pPr marL="0" indent="0">
                  <a:buNone/>
                </a:pPr>
                <a:r>
                  <a:rPr lang="en-US" sz="2000" u="sng" dirty="0">
                    <a:latin typeface="+mj-lt"/>
                  </a:rPr>
                  <a:t>Intuition</a:t>
                </a:r>
                <a:r>
                  <a:rPr lang="en-US" sz="2000" dirty="0">
                    <a:latin typeface="+mj-lt"/>
                  </a:rPr>
                  <a:t>:</a:t>
                </a:r>
              </a:p>
              <a:p>
                <a:pPr marL="0" indent="0">
                  <a:buNone/>
                </a:pP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𝑦</m:t>
                        </m:r>
                      </m:e>
                      <m:e>
                        <m:r>
                          <a:rPr lang="en-US" sz="2000" b="0" i="1" smtClean="0">
                            <a:latin typeface="Cambria Math" panose="02040503050406030204" pitchFamily="18" charset="0"/>
                          </a:rPr>
                          <m:t>𝑧</m:t>
                        </m:r>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oMath>
                </a14:m>
                <a:r>
                  <a:rPr lang="en-US" sz="2000" dirty="0">
                    <a:latin typeface="+mj-lt"/>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𝑦</m:t>
                        </m:r>
                      </m:e>
                      <m:e>
                        <m:r>
                          <a:rPr lang="en-US" sz="2000" i="1">
                            <a:latin typeface="Cambria Math" panose="02040503050406030204" pitchFamily="18" charset="0"/>
                          </a:rPr>
                          <m:t>𝑧</m:t>
                        </m:r>
                        <m:r>
                          <a:rPr lang="en-US" sz="2000" i="1">
                            <a:latin typeface="Cambria Math" panose="02040503050406030204" pitchFamily="18" charset="0"/>
                          </a:rPr>
                          <m:t>,</m:t>
                        </m:r>
                        <m:r>
                          <a:rPr lang="en-US" sz="2000" b="0" i="1" smtClean="0">
                            <a:latin typeface="Cambria Math" panose="02040503050406030204" pitchFamily="18" charset="0"/>
                          </a:rPr>
                          <m:t>𝑑𝑜</m:t>
                        </m:r>
                        <m:r>
                          <a:rPr lang="en-US" sz="2000" b="0" i="1" smtClean="0">
                            <a:latin typeface="Cambria Math" panose="02040503050406030204" pitchFamily="18" charset="0"/>
                          </a:rPr>
                          <m:t>(</m:t>
                        </m:r>
                        <m:r>
                          <a:rPr lang="en-US" sz="2000" i="1">
                            <a:latin typeface="Cambria Math" panose="02040503050406030204" pitchFamily="18" charset="0"/>
                          </a:rPr>
                          <m:t>𝑥</m:t>
                        </m:r>
                        <m:r>
                          <a:rPr lang="en-US" sz="2000" b="0" i="1" smtClean="0">
                            <a:latin typeface="Cambria Math" panose="02040503050406030204" pitchFamily="18" charset="0"/>
                          </a:rPr>
                          <m:t>)</m:t>
                        </m:r>
                      </m:e>
                    </m:d>
                    <m:r>
                      <a:rPr lang="en-US" sz="2000" i="1">
                        <a:latin typeface="Cambria Math" panose="02040503050406030204" pitchFamily="18" charset="0"/>
                      </a:rPr>
                      <m:t> </m:t>
                    </m:r>
                  </m:oMath>
                </a14:m>
                <a:endParaRPr lang="en-US" sz="2000" dirty="0">
                  <a:latin typeface="+mj-lt"/>
                </a:endParaRPr>
              </a:p>
            </p:txBody>
          </p:sp>
        </mc:Choice>
        <mc:Fallback xmlns="">
          <p:sp>
            <p:nvSpPr>
              <p:cNvPr id="3" name="Content Placeholder 2">
                <a:extLst>
                  <a:ext uri="{FF2B5EF4-FFF2-40B4-BE49-F238E27FC236}">
                    <a16:creationId xmlns:a16="http://schemas.microsoft.com/office/drawing/2014/main" id="{8FDEE740-E2FA-4534-B28E-ABB13AE65CA3}"/>
                  </a:ext>
                </a:extLst>
              </p:cNvPr>
              <p:cNvSpPr>
                <a:spLocks noGrp="1" noRot="1" noChangeAspect="1" noMove="1" noResize="1" noEditPoints="1" noAdjustHandles="1" noChangeArrowheads="1" noChangeShapeType="1" noTextEdit="1"/>
              </p:cNvSpPr>
              <p:nvPr>
                <p:ph type="body" sz="quarter" idx="13"/>
              </p:nvPr>
            </p:nvSpPr>
            <p:spPr>
              <a:xfrm>
                <a:off x="478369" y="1282046"/>
                <a:ext cx="11474451" cy="3355277"/>
              </a:xfrm>
              <a:blipFill>
                <a:blip r:embed="rId3"/>
                <a:stretch>
                  <a:fillRect l="-1328" t="-2178" r="-1115" b="-2541"/>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A7177BAD-9F03-48C8-88B6-C5712F1528DA}"/>
              </a:ext>
            </a:extLst>
          </p:cNvPr>
          <p:cNvSpPr>
            <a:spLocks noGrp="1"/>
          </p:cNvSpPr>
          <p:nvPr>
            <p:ph type="title"/>
          </p:nvPr>
        </p:nvSpPr>
        <p:spPr/>
        <p:txBody>
          <a:bodyPr/>
          <a:lstStyle/>
          <a:p>
            <a:r>
              <a:rPr lang="en-US" dirty="0"/>
              <a:t>do-Operator</a:t>
            </a:r>
          </a:p>
        </p:txBody>
      </p:sp>
      <p:sp>
        <p:nvSpPr>
          <p:cNvPr id="4" name="Oval 3">
            <a:extLst>
              <a:ext uri="{FF2B5EF4-FFF2-40B4-BE49-F238E27FC236}">
                <a16:creationId xmlns:a16="http://schemas.microsoft.com/office/drawing/2014/main" id="{2D29C941-605A-4479-906E-3F80EC019E2A}"/>
              </a:ext>
            </a:extLst>
          </p:cNvPr>
          <p:cNvSpPr/>
          <p:nvPr/>
        </p:nvSpPr>
        <p:spPr>
          <a:xfrm>
            <a:off x="6430849" y="4555080"/>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Z</a:t>
            </a:r>
            <a:endParaRPr lang="en-US" baseline="-25000" dirty="0"/>
          </a:p>
        </p:txBody>
      </p:sp>
      <p:sp>
        <p:nvSpPr>
          <p:cNvPr id="5" name="Oval 4">
            <a:extLst>
              <a:ext uri="{FF2B5EF4-FFF2-40B4-BE49-F238E27FC236}">
                <a16:creationId xmlns:a16="http://schemas.microsoft.com/office/drawing/2014/main" id="{24B8B466-4653-4596-8C6B-1E8A9FCD676C}"/>
              </a:ext>
            </a:extLst>
          </p:cNvPr>
          <p:cNvSpPr/>
          <p:nvPr/>
        </p:nvSpPr>
        <p:spPr>
          <a:xfrm>
            <a:off x="5722769" y="5463246"/>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a:t>X</a:t>
            </a:r>
            <a:endParaRPr lang="en-US" dirty="0"/>
          </a:p>
        </p:txBody>
      </p:sp>
      <p:sp>
        <p:nvSpPr>
          <p:cNvPr id="6" name="Oval 5">
            <a:extLst>
              <a:ext uri="{FF2B5EF4-FFF2-40B4-BE49-F238E27FC236}">
                <a16:creationId xmlns:a16="http://schemas.microsoft.com/office/drawing/2014/main" id="{5364CBD8-5E4E-4373-89DD-35B36BE6EFEB}"/>
              </a:ext>
            </a:extLst>
          </p:cNvPr>
          <p:cNvSpPr/>
          <p:nvPr/>
        </p:nvSpPr>
        <p:spPr>
          <a:xfrm>
            <a:off x="7123865" y="5463246"/>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Y</a:t>
            </a:r>
            <a:endParaRPr lang="en-US" baseline="-25000" dirty="0"/>
          </a:p>
        </p:txBody>
      </p:sp>
      <p:cxnSp>
        <p:nvCxnSpPr>
          <p:cNvPr id="7" name="Straight Arrow Connector 6">
            <a:extLst>
              <a:ext uri="{FF2B5EF4-FFF2-40B4-BE49-F238E27FC236}">
                <a16:creationId xmlns:a16="http://schemas.microsoft.com/office/drawing/2014/main" id="{FB225FAC-8817-47DE-8159-52FF21066219}"/>
              </a:ext>
            </a:extLst>
          </p:cNvPr>
          <p:cNvCxnSpPr>
            <a:cxnSpLocks/>
            <a:stCxn id="4" idx="3"/>
            <a:endCxn id="5" idx="0"/>
          </p:cNvCxnSpPr>
          <p:nvPr/>
        </p:nvCxnSpPr>
        <p:spPr>
          <a:xfrm flipH="1">
            <a:off x="6176282" y="4964207"/>
            <a:ext cx="387398" cy="49903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703207-94B8-4C71-B081-02497CC0DEFC}"/>
              </a:ext>
            </a:extLst>
          </p:cNvPr>
          <p:cNvSpPr txBox="1"/>
          <p:nvPr/>
        </p:nvSpPr>
        <p:spPr>
          <a:xfrm>
            <a:off x="7423848" y="4897694"/>
            <a:ext cx="769763" cy="369332"/>
          </a:xfrm>
          <a:prstGeom prst="rect">
            <a:avLst/>
          </a:prstGeom>
          <a:noFill/>
        </p:spPr>
        <p:txBody>
          <a:bodyPr wrap="none" rtlCol="0">
            <a:spAutoFit/>
          </a:bodyPr>
          <a:lstStyle/>
          <a:p>
            <a:r>
              <a:rPr lang="en-US" dirty="0"/>
              <a:t>P(Y|Z)</a:t>
            </a:r>
          </a:p>
        </p:txBody>
      </p:sp>
      <p:cxnSp>
        <p:nvCxnSpPr>
          <p:cNvPr id="11" name="Straight Arrow Connector 10">
            <a:extLst>
              <a:ext uri="{FF2B5EF4-FFF2-40B4-BE49-F238E27FC236}">
                <a16:creationId xmlns:a16="http://schemas.microsoft.com/office/drawing/2014/main" id="{92772A98-7084-4483-B259-7AAAE8B2C917}"/>
              </a:ext>
            </a:extLst>
          </p:cNvPr>
          <p:cNvCxnSpPr>
            <a:cxnSpLocks/>
            <a:stCxn id="4" idx="5"/>
            <a:endCxn id="6" idx="0"/>
          </p:cNvCxnSpPr>
          <p:nvPr/>
        </p:nvCxnSpPr>
        <p:spPr>
          <a:xfrm>
            <a:off x="7205044" y="4964207"/>
            <a:ext cx="438703" cy="49903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69458F9-DAD6-4221-B03F-0DD123A5E52E}"/>
              </a:ext>
            </a:extLst>
          </p:cNvPr>
          <p:cNvSpPr txBox="1"/>
          <p:nvPr/>
        </p:nvSpPr>
        <p:spPr>
          <a:xfrm>
            <a:off x="5519499" y="4879492"/>
            <a:ext cx="777777" cy="369332"/>
          </a:xfrm>
          <a:prstGeom prst="rect">
            <a:avLst/>
          </a:prstGeom>
          <a:noFill/>
        </p:spPr>
        <p:txBody>
          <a:bodyPr wrap="none" rtlCol="0">
            <a:spAutoFit/>
          </a:bodyPr>
          <a:lstStyle/>
          <a:p>
            <a:r>
              <a:rPr lang="en-US" dirty="0"/>
              <a:t>P(X|Z)</a:t>
            </a:r>
          </a:p>
        </p:txBody>
      </p:sp>
      <p:sp>
        <p:nvSpPr>
          <p:cNvPr id="16" name="Oval 15">
            <a:extLst>
              <a:ext uri="{FF2B5EF4-FFF2-40B4-BE49-F238E27FC236}">
                <a16:creationId xmlns:a16="http://schemas.microsoft.com/office/drawing/2014/main" id="{65F3165F-DE45-48C7-91A7-7BE88E999CBD}"/>
              </a:ext>
            </a:extLst>
          </p:cNvPr>
          <p:cNvSpPr/>
          <p:nvPr/>
        </p:nvSpPr>
        <p:spPr>
          <a:xfrm>
            <a:off x="9758600" y="4565110"/>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Z</a:t>
            </a:r>
            <a:endParaRPr lang="en-US" baseline="-25000" dirty="0"/>
          </a:p>
        </p:txBody>
      </p:sp>
      <p:sp>
        <p:nvSpPr>
          <p:cNvPr id="17" name="Oval 16">
            <a:extLst>
              <a:ext uri="{FF2B5EF4-FFF2-40B4-BE49-F238E27FC236}">
                <a16:creationId xmlns:a16="http://schemas.microsoft.com/office/drawing/2014/main" id="{758237D3-1F85-45E1-855E-F2A07E62DC40}"/>
              </a:ext>
            </a:extLst>
          </p:cNvPr>
          <p:cNvSpPr/>
          <p:nvPr/>
        </p:nvSpPr>
        <p:spPr>
          <a:xfrm>
            <a:off x="9050520" y="5473276"/>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a:t>X</a:t>
            </a:r>
            <a:endParaRPr lang="en-US" dirty="0"/>
          </a:p>
        </p:txBody>
      </p:sp>
      <p:sp>
        <p:nvSpPr>
          <p:cNvPr id="18" name="Oval 17">
            <a:extLst>
              <a:ext uri="{FF2B5EF4-FFF2-40B4-BE49-F238E27FC236}">
                <a16:creationId xmlns:a16="http://schemas.microsoft.com/office/drawing/2014/main" id="{45EFE9DF-06C7-44A2-AB2D-A55E7C28087F}"/>
              </a:ext>
            </a:extLst>
          </p:cNvPr>
          <p:cNvSpPr/>
          <p:nvPr/>
        </p:nvSpPr>
        <p:spPr>
          <a:xfrm>
            <a:off x="10451616" y="5473276"/>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Y</a:t>
            </a:r>
            <a:endParaRPr lang="en-US" baseline="-25000" dirty="0"/>
          </a:p>
        </p:txBody>
      </p:sp>
      <p:sp>
        <p:nvSpPr>
          <p:cNvPr id="22" name="TextBox 21">
            <a:extLst>
              <a:ext uri="{FF2B5EF4-FFF2-40B4-BE49-F238E27FC236}">
                <a16:creationId xmlns:a16="http://schemas.microsoft.com/office/drawing/2014/main" id="{9B8663F1-021C-40C6-A31F-893C8324FAE5}"/>
              </a:ext>
            </a:extLst>
          </p:cNvPr>
          <p:cNvSpPr txBox="1"/>
          <p:nvPr/>
        </p:nvSpPr>
        <p:spPr>
          <a:xfrm>
            <a:off x="10776984" y="4911635"/>
            <a:ext cx="769763" cy="369332"/>
          </a:xfrm>
          <a:prstGeom prst="rect">
            <a:avLst/>
          </a:prstGeom>
          <a:noFill/>
        </p:spPr>
        <p:txBody>
          <a:bodyPr wrap="none" rtlCol="0">
            <a:spAutoFit/>
          </a:bodyPr>
          <a:lstStyle/>
          <a:p>
            <a:r>
              <a:rPr lang="en-US" dirty="0"/>
              <a:t>P(Y|Z)</a:t>
            </a:r>
          </a:p>
        </p:txBody>
      </p:sp>
      <p:cxnSp>
        <p:nvCxnSpPr>
          <p:cNvPr id="23" name="Straight Arrow Connector 22">
            <a:extLst>
              <a:ext uri="{FF2B5EF4-FFF2-40B4-BE49-F238E27FC236}">
                <a16:creationId xmlns:a16="http://schemas.microsoft.com/office/drawing/2014/main" id="{5C24F80F-F096-429F-B725-2B4611E76CCD}"/>
              </a:ext>
            </a:extLst>
          </p:cNvPr>
          <p:cNvCxnSpPr>
            <a:cxnSpLocks/>
            <a:stCxn id="16" idx="5"/>
            <a:endCxn id="18" idx="0"/>
          </p:cNvCxnSpPr>
          <p:nvPr/>
        </p:nvCxnSpPr>
        <p:spPr>
          <a:xfrm>
            <a:off x="10532795" y="4974237"/>
            <a:ext cx="438703" cy="49903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7B5EB85-F5B7-4887-9DF1-66B8532398FD}"/>
              </a:ext>
            </a:extLst>
          </p:cNvPr>
          <p:cNvSpPr txBox="1"/>
          <p:nvPr/>
        </p:nvSpPr>
        <p:spPr>
          <a:xfrm>
            <a:off x="6322399" y="4042693"/>
            <a:ext cx="1058303" cy="369332"/>
          </a:xfrm>
          <a:prstGeom prst="rect">
            <a:avLst/>
          </a:prstGeom>
          <a:noFill/>
        </p:spPr>
        <p:txBody>
          <a:bodyPr wrap="none" rtlCol="0">
            <a:spAutoFit/>
          </a:bodyPr>
          <a:lstStyle/>
          <a:p>
            <a:r>
              <a:rPr lang="en-US" dirty="0"/>
              <a:t>(Original)</a:t>
            </a:r>
          </a:p>
        </p:txBody>
      </p:sp>
      <p:sp>
        <p:nvSpPr>
          <p:cNvPr id="29" name="TextBox 28">
            <a:extLst>
              <a:ext uri="{FF2B5EF4-FFF2-40B4-BE49-F238E27FC236}">
                <a16:creationId xmlns:a16="http://schemas.microsoft.com/office/drawing/2014/main" id="{349C7C1E-6D18-408C-8F30-AC0281F72AF6}"/>
              </a:ext>
            </a:extLst>
          </p:cNvPr>
          <p:cNvSpPr txBox="1"/>
          <p:nvPr/>
        </p:nvSpPr>
        <p:spPr>
          <a:xfrm>
            <a:off x="9182389" y="4042693"/>
            <a:ext cx="2007537" cy="369332"/>
          </a:xfrm>
          <a:prstGeom prst="rect">
            <a:avLst/>
          </a:prstGeom>
          <a:noFill/>
        </p:spPr>
        <p:txBody>
          <a:bodyPr wrap="none" rtlCol="0">
            <a:spAutoFit/>
          </a:bodyPr>
          <a:lstStyle/>
          <a:p>
            <a:r>
              <a:rPr lang="en-US" dirty="0"/>
              <a:t>(After intervention)</a:t>
            </a:r>
          </a:p>
        </p:txBody>
      </p:sp>
    </p:spTree>
    <p:extLst>
      <p:ext uri="{BB962C8B-B14F-4D97-AF65-F5344CB8AC3E}">
        <p14:creationId xmlns:p14="http://schemas.microsoft.com/office/powerpoint/2010/main" val="32528472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FBBAE-A333-4B84-B4CD-8AAB1D417D78}"/>
              </a:ext>
            </a:extLst>
          </p:cNvPr>
          <p:cNvSpPr>
            <a:spLocks noGrp="1"/>
          </p:cNvSpPr>
          <p:nvPr>
            <p:ph type="title"/>
          </p:nvPr>
        </p:nvSpPr>
        <p:spPr>
          <a:xfrm>
            <a:off x="490299" y="252813"/>
            <a:ext cx="10058400" cy="555840"/>
          </a:xfrm>
        </p:spPr>
        <p:txBody>
          <a:bodyPr/>
          <a:lstStyle/>
          <a:p>
            <a:r>
              <a:rPr lang="en-US" dirty="0"/>
              <a:t>Back-door criterion</a:t>
            </a:r>
          </a:p>
        </p:txBody>
      </p:sp>
      <p:sp>
        <p:nvSpPr>
          <p:cNvPr id="3" name="Content Placeholder 2">
            <a:extLst>
              <a:ext uri="{FF2B5EF4-FFF2-40B4-BE49-F238E27FC236}">
                <a16:creationId xmlns:a16="http://schemas.microsoft.com/office/drawing/2014/main" id="{64A697F1-34C2-4385-9C90-DB5855BD4D81}"/>
              </a:ext>
            </a:extLst>
          </p:cNvPr>
          <p:cNvSpPr>
            <a:spLocks noGrp="1"/>
          </p:cNvSpPr>
          <p:nvPr>
            <p:ph idx="1"/>
          </p:nvPr>
        </p:nvSpPr>
        <p:spPr>
          <a:xfrm>
            <a:off x="478369" y="1213308"/>
            <a:ext cx="11473384" cy="2450927"/>
          </a:xfrm>
        </p:spPr>
        <p:txBody>
          <a:bodyPr/>
          <a:lstStyle/>
          <a:p>
            <a:r>
              <a:rPr lang="pt-BR" sz="1800" u="sng" dirty="0"/>
              <a:t>Definition</a:t>
            </a:r>
            <a:r>
              <a:rPr lang="pt-BR" sz="1800" dirty="0"/>
              <a:t>: A set of variables Z satisfies the back-door criteion relative to X,Y if no node in Z is a descendant of X, and Z blocks every path between X and Y that contains an arrow into X.</a:t>
            </a:r>
          </a:p>
          <a:p>
            <a:endParaRPr lang="pt-BR" sz="1800" dirty="0"/>
          </a:p>
          <a:p>
            <a:r>
              <a:rPr lang="pt-BR" sz="1800" dirty="0"/>
              <a:t>Then the causal effect of X on Y is given by:</a:t>
            </a:r>
          </a:p>
          <a:p>
            <a:endParaRPr lang="pt-BR" sz="1800" dirty="0"/>
          </a:p>
          <a:p>
            <a:endParaRPr lang="en-US" dirty="0"/>
          </a:p>
        </p:txBody>
      </p:sp>
      <p:sp>
        <p:nvSpPr>
          <p:cNvPr id="4" name="Slide Number Placeholder 3">
            <a:extLst>
              <a:ext uri="{FF2B5EF4-FFF2-40B4-BE49-F238E27FC236}">
                <a16:creationId xmlns:a16="http://schemas.microsoft.com/office/drawing/2014/main" id="{62419E15-4799-4B6A-B973-6E7DF02741C8}"/>
              </a:ext>
            </a:extLst>
          </p:cNvPr>
          <p:cNvSpPr>
            <a:spLocks noGrp="1"/>
          </p:cNvSpPr>
          <p:nvPr>
            <p:ph type="sldNum" sz="quarter" idx="12"/>
          </p:nvPr>
        </p:nvSpPr>
        <p:spPr/>
        <p:txBody>
          <a:bodyPr/>
          <a:lstStyle/>
          <a:p>
            <a:fld id="{D9B91DFE-F18F-4C9B-AD43-68939A9281C4}" type="slidenum">
              <a:rPr lang="en-US" smtClean="0"/>
              <a:t>37</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93D4F24-91A1-4961-9318-4A9415B2E14F}"/>
                  </a:ext>
                </a:extLst>
              </p:cNvPr>
              <p:cNvSpPr txBox="1"/>
              <p:nvPr/>
            </p:nvSpPr>
            <p:spPr bwMode="gray">
              <a:xfrm>
                <a:off x="2504561" y="3265436"/>
                <a:ext cx="8467725" cy="593375"/>
              </a:xfrm>
              <a:prstGeom prst="rect">
                <a:avLst/>
              </a:prstGeom>
              <a:noFill/>
            </p:spPr>
            <p:txBody>
              <a:bodyPr wrap="non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rPr>
                        <m:t>𝑃</m:t>
                      </m:r>
                      <m:d>
                        <m:dPr>
                          <m:endChr m:val="|"/>
                          <m:ctrlPr>
                            <a:rPr lang="pt-BR" sz="2400" b="0" i="1" smtClean="0">
                              <a:latin typeface="Cambria Math" panose="02040503050406030204" pitchFamily="18" charset="0"/>
                            </a:rPr>
                          </m:ctrlPr>
                        </m:dPr>
                        <m:e>
                          <m:r>
                            <a:rPr lang="pt-BR" sz="2400" b="0" i="1" smtClean="0">
                              <a:latin typeface="Cambria Math" panose="02040503050406030204" pitchFamily="18" charset="0"/>
                            </a:rPr>
                            <m:t>𝑌</m:t>
                          </m:r>
                          <m:r>
                            <a:rPr lang="pt-BR" sz="2400" b="0" i="1" smtClean="0">
                              <a:latin typeface="Cambria Math" panose="02040503050406030204" pitchFamily="18" charset="0"/>
                            </a:rPr>
                            <m:t>=</m:t>
                          </m:r>
                          <m:r>
                            <a:rPr lang="pt-BR" sz="2400" b="0" i="1" smtClean="0">
                              <a:latin typeface="Cambria Math" panose="02040503050406030204" pitchFamily="18" charset="0"/>
                            </a:rPr>
                            <m:t>𝑦</m:t>
                          </m:r>
                          <m:r>
                            <a:rPr lang="pt-BR"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𝑑𝑜</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𝑥</m:t>
                          </m:r>
                        </m:e>
                      </m:d>
                      <m:r>
                        <a:rPr lang="en-US" sz="2400" b="0" i="1" smtClean="0">
                          <a:latin typeface="Cambria Math" panose="02040503050406030204" pitchFamily="18" charset="0"/>
                        </a:rPr>
                        <m:t>= </m:t>
                      </m:r>
                      <m:nary>
                        <m:naryPr>
                          <m:chr m:val="∑"/>
                          <m:limLoc m:val="subSup"/>
                          <m:supHide m:val="on"/>
                          <m:ctrlPr>
                            <a:rPr lang="en-US" sz="2400" b="0" i="1" smtClean="0">
                              <a:latin typeface="Cambria Math" panose="02040503050406030204" pitchFamily="18" charset="0"/>
                            </a:rPr>
                          </m:ctrlPr>
                        </m:naryPr>
                        <m:sub>
                          <m:r>
                            <m:rPr>
                              <m:brk m:alnAt="9"/>
                            </m:rPr>
                            <a:rPr lang="en-US" sz="2400" b="0" i="1" smtClean="0">
                              <a:latin typeface="Cambria Math" panose="02040503050406030204" pitchFamily="18" charset="0"/>
                            </a:rPr>
                            <m:t>𝑧</m:t>
                          </m:r>
                        </m:sub>
                        <m:sup/>
                        <m:e>
                          <m:r>
                            <a:rPr lang="en-US" sz="2400" b="0" i="1" smtClean="0">
                              <a:latin typeface="Cambria Math" panose="02040503050406030204" pitchFamily="18" charset="0"/>
                            </a:rPr>
                            <m:t>𝑃</m:t>
                          </m:r>
                          <m:d>
                            <m:dPr>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𝑍</m:t>
                          </m:r>
                          <m:r>
                            <a:rPr lang="en-US" sz="2400" b="0" i="1" smtClean="0">
                              <a:latin typeface="Cambria Math" panose="02040503050406030204" pitchFamily="18" charset="0"/>
                            </a:rPr>
                            <m:t>=</m:t>
                          </m:r>
                          <m:r>
                            <a:rPr lang="en-US" sz="2400" b="0" i="1" smtClean="0">
                              <a:latin typeface="Cambria Math" panose="02040503050406030204" pitchFamily="18" charset="0"/>
                            </a:rPr>
                            <m:t>𝑧</m:t>
                          </m:r>
                          <m:r>
                            <a:rPr lang="en-US" sz="2400" b="0" i="1" smtClean="0">
                              <a:latin typeface="Cambria Math" panose="02040503050406030204" pitchFamily="18" charset="0"/>
                            </a:rPr>
                            <m:t>) </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r>
                                <a:rPr lang="en-US" sz="2400" b="0" i="1" smtClean="0">
                                  <a:latin typeface="Cambria Math" panose="02040503050406030204" pitchFamily="18" charset="0"/>
                                </a:rPr>
                                <m:t>=</m:t>
                              </m:r>
                              <m:r>
                                <a:rPr lang="en-US" sz="2400" b="0" i="1" smtClean="0">
                                  <a:latin typeface="Cambria Math" panose="02040503050406030204" pitchFamily="18" charset="0"/>
                                </a:rPr>
                                <m:t>𝑧</m:t>
                              </m:r>
                            </m:e>
                          </m:d>
                          <m:r>
                            <a:rPr lang="en-US" sz="2400" b="0" i="1" smtClean="0">
                              <a:latin typeface="Cambria Math" panose="02040503050406030204" pitchFamily="18" charset="0"/>
                            </a:rPr>
                            <m:t>  </m:t>
                          </m:r>
                        </m:e>
                      </m:nary>
                    </m:oMath>
                  </m:oMathPara>
                </a14:m>
                <a:endParaRPr lang="en-US" sz="2400" b="0" dirty="0"/>
              </a:p>
            </p:txBody>
          </p:sp>
        </mc:Choice>
        <mc:Fallback xmlns="">
          <p:sp>
            <p:nvSpPr>
              <p:cNvPr id="5" name="TextBox 4">
                <a:extLst>
                  <a:ext uri="{FF2B5EF4-FFF2-40B4-BE49-F238E27FC236}">
                    <a16:creationId xmlns:a16="http://schemas.microsoft.com/office/drawing/2014/main" id="{993D4F24-91A1-4961-9318-4A9415B2E14F}"/>
                  </a:ext>
                </a:extLst>
              </p:cNvPr>
              <p:cNvSpPr txBox="1">
                <a:spLocks noRot="1" noChangeAspect="1" noMove="1" noResize="1" noEditPoints="1" noAdjustHandles="1" noChangeArrowheads="1" noChangeShapeType="1" noTextEdit="1"/>
              </p:cNvSpPr>
              <p:nvPr/>
            </p:nvSpPr>
            <p:spPr bwMode="gray">
              <a:xfrm>
                <a:off x="2504561" y="3265436"/>
                <a:ext cx="8467725" cy="593375"/>
              </a:xfrm>
              <a:prstGeom prst="rect">
                <a:avLst/>
              </a:prstGeom>
              <a:blipFill>
                <a:blip r:embed="rId2"/>
                <a:stretch>
                  <a:fillRect b="-13402"/>
                </a:stretch>
              </a:blipFill>
            </p:spPr>
            <p:txBody>
              <a:bodyPr/>
              <a:lstStyle/>
              <a:p>
                <a:r>
                  <a:rPr lang="en-US">
                    <a:noFill/>
                  </a:rPr>
                  <a:t> </a:t>
                </a:r>
              </a:p>
            </p:txBody>
          </p:sp>
        </mc:Fallback>
      </mc:AlternateContent>
    </p:spTree>
    <p:extLst>
      <p:ext uri="{BB962C8B-B14F-4D97-AF65-F5344CB8AC3E}">
        <p14:creationId xmlns:p14="http://schemas.microsoft.com/office/powerpoint/2010/main" val="416407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9AAF-9DBB-49D9-A112-5983EC305852}"/>
              </a:ext>
            </a:extLst>
          </p:cNvPr>
          <p:cNvSpPr>
            <a:spLocks noGrp="1"/>
          </p:cNvSpPr>
          <p:nvPr>
            <p:ph type="title"/>
          </p:nvPr>
        </p:nvSpPr>
        <p:spPr>
          <a:xfrm>
            <a:off x="490299" y="252813"/>
            <a:ext cx="10058400" cy="555840"/>
          </a:xfrm>
        </p:spPr>
        <p:txBody>
          <a:bodyPr/>
          <a:lstStyle/>
          <a:p>
            <a:r>
              <a:rPr lang="en-US" dirty="0"/>
              <a:t>Back-door criterion - Intuition</a:t>
            </a:r>
          </a:p>
        </p:txBody>
      </p:sp>
      <p:sp>
        <p:nvSpPr>
          <p:cNvPr id="3" name="Content Placeholder 2">
            <a:extLst>
              <a:ext uri="{FF2B5EF4-FFF2-40B4-BE49-F238E27FC236}">
                <a16:creationId xmlns:a16="http://schemas.microsoft.com/office/drawing/2014/main" id="{7F3756AB-BB4C-4EA2-BC71-3B1A46272597}"/>
              </a:ext>
            </a:extLst>
          </p:cNvPr>
          <p:cNvSpPr>
            <a:spLocks noGrp="1"/>
          </p:cNvSpPr>
          <p:nvPr>
            <p:ph idx="1"/>
          </p:nvPr>
        </p:nvSpPr>
        <p:spPr>
          <a:xfrm>
            <a:off x="478369" y="1213309"/>
            <a:ext cx="11473384" cy="4041106"/>
          </a:xfrm>
        </p:spPr>
        <p:txBody>
          <a:bodyPr/>
          <a:lstStyle/>
          <a:p>
            <a:r>
              <a:rPr lang="pt-BR" sz="1800" u="sng" dirty="0"/>
              <a:t>Intution</a:t>
            </a:r>
            <a:r>
              <a:rPr lang="pt-BR" sz="1800" dirty="0"/>
              <a:t>:</a:t>
            </a:r>
          </a:p>
          <a:p>
            <a:pPr marL="457200" indent="-457200">
              <a:buFont typeface="+mj-lt"/>
              <a:buAutoNum type="arabicPeriod"/>
            </a:pPr>
            <a:r>
              <a:rPr lang="pt-BR" sz="1800" dirty="0"/>
              <a:t>We want to block back-door paths because they make X and Y dependent.</a:t>
            </a:r>
          </a:p>
          <a:p>
            <a:pPr marL="457200" indent="-457200">
              <a:buFont typeface="+mj-lt"/>
              <a:buAutoNum type="arabicPeriod"/>
            </a:pPr>
            <a:r>
              <a:rPr lang="pt-BR" sz="1800" dirty="0"/>
              <a:t>However, we do not want to block any descendants of X because they might mediate causal effect from X to Y.</a:t>
            </a:r>
          </a:p>
          <a:p>
            <a:pPr marL="457200" indent="-457200">
              <a:buFont typeface="+mj-lt"/>
              <a:buAutoNum type="arabicPeriod"/>
            </a:pPr>
            <a:r>
              <a:rPr lang="pt-BR" sz="1800" dirty="0"/>
              <a:t>We do not want to create spurious paths, e.g., by conditioning on a colliders that creates a spurious dependency between and X and Y.</a:t>
            </a:r>
          </a:p>
          <a:p>
            <a:pPr marL="457200" indent="-457200">
              <a:buFont typeface="+mj-lt"/>
              <a:buAutoNum type="arabicPeriod"/>
            </a:pPr>
            <a:r>
              <a:rPr lang="pt-BR" sz="1800" dirty="0"/>
              <a:t>Since these dependencies are not causal, they are confounders. </a:t>
            </a:r>
          </a:p>
          <a:p>
            <a:pPr marL="457200" indent="-457200">
              <a:buFont typeface="+mj-lt"/>
              <a:buAutoNum type="arabicPeriod"/>
            </a:pPr>
            <a:r>
              <a:rPr lang="pt-BR" sz="1800" dirty="0"/>
              <a:t>Back-door criterion enables to attain the ignorability condition, hence</a:t>
            </a:r>
            <a:r>
              <a:rPr lang="en-US" sz="1800" dirty="0"/>
              <a:t> mitigate selection bias [Morgan &amp; Winship 2015].</a:t>
            </a:r>
          </a:p>
          <a:p>
            <a:endParaRPr lang="en-US" dirty="0"/>
          </a:p>
        </p:txBody>
      </p:sp>
      <p:sp>
        <p:nvSpPr>
          <p:cNvPr id="4" name="Slide Number Placeholder 3">
            <a:extLst>
              <a:ext uri="{FF2B5EF4-FFF2-40B4-BE49-F238E27FC236}">
                <a16:creationId xmlns:a16="http://schemas.microsoft.com/office/drawing/2014/main" id="{CE899C02-C3EC-4CD5-8310-6186CB3688BF}"/>
              </a:ext>
            </a:extLst>
          </p:cNvPr>
          <p:cNvSpPr>
            <a:spLocks noGrp="1"/>
          </p:cNvSpPr>
          <p:nvPr>
            <p:ph type="sldNum" sz="quarter" idx="12"/>
          </p:nvPr>
        </p:nvSpPr>
        <p:spPr/>
        <p:txBody>
          <a:bodyPr/>
          <a:lstStyle/>
          <a:p>
            <a:fld id="{D9B91DFE-F18F-4C9B-AD43-68939A9281C4}" type="slidenum">
              <a:rPr lang="en-US" smtClean="0"/>
              <a:t>38</a:t>
            </a:fld>
            <a:endParaRPr lang="en-US"/>
          </a:p>
        </p:txBody>
      </p:sp>
    </p:spTree>
    <p:extLst>
      <p:ext uri="{BB962C8B-B14F-4D97-AF65-F5344CB8AC3E}">
        <p14:creationId xmlns:p14="http://schemas.microsoft.com/office/powerpoint/2010/main" val="4182484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84C2F21-4C52-4FAD-99DD-6DE32DB87EFB}"/>
              </a:ext>
            </a:extLst>
          </p:cNvPr>
          <p:cNvSpPr>
            <a:spLocks noGrp="1"/>
          </p:cNvSpPr>
          <p:nvPr>
            <p:ph type="body" sz="quarter" idx="11"/>
          </p:nvPr>
        </p:nvSpPr>
        <p:spPr/>
        <p:txBody>
          <a:bodyPr/>
          <a:lstStyle/>
          <a:p>
            <a:endParaRPr lang="en-US"/>
          </a:p>
        </p:txBody>
      </p:sp>
      <p:sp>
        <p:nvSpPr>
          <p:cNvPr id="6" name="Title 5">
            <a:extLst>
              <a:ext uri="{FF2B5EF4-FFF2-40B4-BE49-F238E27FC236}">
                <a16:creationId xmlns:a16="http://schemas.microsoft.com/office/drawing/2014/main" id="{963012B0-D2BB-4424-8991-601FAA64996B}"/>
              </a:ext>
            </a:extLst>
          </p:cNvPr>
          <p:cNvSpPr>
            <a:spLocks noGrp="1"/>
          </p:cNvSpPr>
          <p:nvPr>
            <p:ph type="ctrTitle"/>
          </p:nvPr>
        </p:nvSpPr>
        <p:spPr>
          <a:xfrm>
            <a:off x="478367" y="4805681"/>
            <a:ext cx="11228919" cy="664894"/>
          </a:xfrm>
        </p:spPr>
        <p:txBody>
          <a:bodyPr/>
          <a:lstStyle/>
          <a:p>
            <a:r>
              <a:rPr lang="en-US" dirty="0"/>
              <a:t>Causality in Machine Learning</a:t>
            </a:r>
          </a:p>
        </p:txBody>
      </p:sp>
      <p:sp>
        <p:nvSpPr>
          <p:cNvPr id="4" name="Slide Number Placeholder 3">
            <a:extLst>
              <a:ext uri="{FF2B5EF4-FFF2-40B4-BE49-F238E27FC236}">
                <a16:creationId xmlns:a16="http://schemas.microsoft.com/office/drawing/2014/main" id="{9F3D8622-128A-476C-B0CE-9B62561DC493}"/>
              </a:ext>
            </a:extLst>
          </p:cNvPr>
          <p:cNvSpPr>
            <a:spLocks noGrp="1"/>
          </p:cNvSpPr>
          <p:nvPr>
            <p:ph type="sldNum" sz="quarter" idx="4294967295"/>
          </p:nvPr>
        </p:nvSpPr>
        <p:spPr>
          <a:xfrm>
            <a:off x="11420475" y="6486525"/>
            <a:ext cx="771525" cy="260350"/>
          </a:xfrm>
        </p:spPr>
        <p:txBody>
          <a:bodyPr/>
          <a:lstStyle/>
          <a:p>
            <a:fld id="{D9B91DFE-F18F-4C9B-AD43-68939A9281C4}" type="slidenum">
              <a:rPr lang="en-US" smtClean="0"/>
              <a:t>39</a:t>
            </a:fld>
            <a:endParaRPr lang="en-US"/>
          </a:p>
        </p:txBody>
      </p:sp>
    </p:spTree>
    <p:extLst>
      <p:ext uri="{BB962C8B-B14F-4D97-AF65-F5344CB8AC3E}">
        <p14:creationId xmlns:p14="http://schemas.microsoft.com/office/powerpoint/2010/main" val="30771877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0CBC80-B46A-4984-ABBC-BAF54864B73B}"/>
              </a:ext>
            </a:extLst>
          </p:cNvPr>
          <p:cNvPicPr>
            <a:picLocks noChangeAspect="1"/>
          </p:cNvPicPr>
          <p:nvPr/>
        </p:nvPicPr>
        <p:blipFill>
          <a:blip r:embed="rId3"/>
          <a:stretch>
            <a:fillRect/>
          </a:stretch>
        </p:blipFill>
        <p:spPr>
          <a:xfrm>
            <a:off x="375723" y="1722315"/>
            <a:ext cx="5114292" cy="4000849"/>
          </a:xfrm>
          <a:prstGeom prst="rect">
            <a:avLst/>
          </a:prstGeom>
        </p:spPr>
      </p:pic>
      <p:sp>
        <p:nvSpPr>
          <p:cNvPr id="6" name="Text Placeholder 1">
            <a:extLst>
              <a:ext uri="{FF2B5EF4-FFF2-40B4-BE49-F238E27FC236}">
                <a16:creationId xmlns:a16="http://schemas.microsoft.com/office/drawing/2014/main" id="{4BFA7872-6257-496E-84A5-48908C946288}"/>
              </a:ext>
            </a:extLst>
          </p:cNvPr>
          <p:cNvSpPr>
            <a:spLocks noGrp="1"/>
          </p:cNvSpPr>
          <p:nvPr>
            <p:ph type="body" sz="quarter" idx="13"/>
          </p:nvPr>
        </p:nvSpPr>
        <p:spPr>
          <a:xfrm>
            <a:off x="2874473" y="6353600"/>
            <a:ext cx="6776912" cy="309315"/>
          </a:xfrm>
        </p:spPr>
        <p:txBody>
          <a:bodyPr/>
          <a:lstStyle/>
          <a:p>
            <a:r>
              <a:rPr lang="pt-BR" b="1" dirty="0"/>
              <a:t>Solution – condition on additional factors!</a:t>
            </a:r>
            <a:endParaRPr lang="en-US" b="1" dirty="0"/>
          </a:p>
        </p:txBody>
      </p:sp>
      <p:sp>
        <p:nvSpPr>
          <p:cNvPr id="3" name="Title 2">
            <a:extLst>
              <a:ext uri="{FF2B5EF4-FFF2-40B4-BE49-F238E27FC236}">
                <a16:creationId xmlns:a16="http://schemas.microsoft.com/office/drawing/2014/main" id="{214A9FEB-1BCB-48F1-A560-F96ECE099BF9}"/>
              </a:ext>
            </a:extLst>
          </p:cNvPr>
          <p:cNvSpPr>
            <a:spLocks noGrp="1"/>
          </p:cNvSpPr>
          <p:nvPr>
            <p:ph type="title"/>
          </p:nvPr>
        </p:nvSpPr>
        <p:spPr/>
        <p:txBody>
          <a:bodyPr/>
          <a:lstStyle/>
          <a:p>
            <a:r>
              <a:rPr lang="en-US" dirty="0"/>
              <a:t>Simpsom Paradox - 2</a:t>
            </a:r>
          </a:p>
        </p:txBody>
      </p:sp>
      <p:pic>
        <p:nvPicPr>
          <p:cNvPr id="4" name="Picture 3">
            <a:extLst>
              <a:ext uri="{FF2B5EF4-FFF2-40B4-BE49-F238E27FC236}">
                <a16:creationId xmlns:a16="http://schemas.microsoft.com/office/drawing/2014/main" id="{8B1050E0-4E0A-4C66-9827-AEBD9DCBD44F}"/>
              </a:ext>
            </a:extLst>
          </p:cNvPr>
          <p:cNvPicPr>
            <a:picLocks noChangeAspect="1"/>
          </p:cNvPicPr>
          <p:nvPr/>
        </p:nvPicPr>
        <p:blipFill>
          <a:blip r:embed="rId4"/>
          <a:stretch>
            <a:fillRect/>
          </a:stretch>
        </p:blipFill>
        <p:spPr>
          <a:xfrm>
            <a:off x="5257541" y="1134835"/>
            <a:ext cx="5114291" cy="4588329"/>
          </a:xfrm>
          <a:prstGeom prst="rect">
            <a:avLst/>
          </a:prstGeom>
        </p:spPr>
      </p:pic>
      <p:sp>
        <p:nvSpPr>
          <p:cNvPr id="7" name="Rectangle 6">
            <a:extLst>
              <a:ext uri="{FF2B5EF4-FFF2-40B4-BE49-F238E27FC236}">
                <a16:creationId xmlns:a16="http://schemas.microsoft.com/office/drawing/2014/main" id="{7B133E4B-4AA9-4C0B-9DE3-4063E546C128}"/>
              </a:ext>
            </a:extLst>
          </p:cNvPr>
          <p:cNvSpPr/>
          <p:nvPr/>
        </p:nvSpPr>
        <p:spPr>
          <a:xfrm>
            <a:off x="1128586" y="5647572"/>
            <a:ext cx="9333674" cy="307777"/>
          </a:xfrm>
          <a:prstGeom prst="rect">
            <a:avLst/>
          </a:prstGeom>
        </p:spPr>
        <p:txBody>
          <a:bodyPr wrap="square">
            <a:spAutoFit/>
          </a:bodyPr>
          <a:lstStyle/>
          <a:p>
            <a:r>
              <a:rPr lang="en-US" sz="1400" u="sng" dirty="0"/>
              <a:t>Source</a:t>
            </a:r>
            <a:r>
              <a:rPr lang="en-US" sz="1400" dirty="0"/>
              <a:t>: Pearl, </a:t>
            </a:r>
            <a:r>
              <a:rPr lang="en-US" sz="1400" dirty="0" err="1"/>
              <a:t>Glymour</a:t>
            </a:r>
            <a:r>
              <a:rPr lang="en-US" sz="1400" dirty="0"/>
              <a:t> &amp; Jewell, Causal Inference in Statistics: A Primer, 2016</a:t>
            </a:r>
          </a:p>
        </p:txBody>
      </p:sp>
    </p:spTree>
    <p:extLst>
      <p:ext uri="{BB962C8B-B14F-4D97-AF65-F5344CB8AC3E}">
        <p14:creationId xmlns:p14="http://schemas.microsoft.com/office/powerpoint/2010/main" val="23395873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1E36-3A0A-4706-A0FB-F49EDA972BFC}"/>
              </a:ext>
            </a:extLst>
          </p:cNvPr>
          <p:cNvSpPr>
            <a:spLocks noGrp="1"/>
          </p:cNvSpPr>
          <p:nvPr>
            <p:ph type="title"/>
          </p:nvPr>
        </p:nvSpPr>
        <p:spPr>
          <a:xfrm>
            <a:off x="478369" y="144001"/>
            <a:ext cx="9169401" cy="555840"/>
          </a:xfrm>
        </p:spPr>
        <p:txBody>
          <a:bodyPr/>
          <a:lstStyle/>
          <a:p>
            <a:r>
              <a:rPr lang="en-US" dirty="0"/>
              <a:t>Need for Principled Design in Machine Learning</a:t>
            </a:r>
          </a:p>
        </p:txBody>
      </p:sp>
      <p:sp>
        <p:nvSpPr>
          <p:cNvPr id="3" name="Content Placeholder 2">
            <a:extLst>
              <a:ext uri="{FF2B5EF4-FFF2-40B4-BE49-F238E27FC236}">
                <a16:creationId xmlns:a16="http://schemas.microsoft.com/office/drawing/2014/main" id="{8F965051-1A91-434E-8ABD-5A4D6E01ACCE}"/>
              </a:ext>
            </a:extLst>
          </p:cNvPr>
          <p:cNvSpPr>
            <a:spLocks noGrp="1"/>
          </p:cNvSpPr>
          <p:nvPr>
            <p:ph idx="1"/>
          </p:nvPr>
        </p:nvSpPr>
        <p:spPr>
          <a:xfrm>
            <a:off x="478369" y="1213308"/>
            <a:ext cx="11473384" cy="3136371"/>
          </a:xfrm>
        </p:spPr>
        <p:txBody>
          <a:bodyPr/>
          <a:lstStyle/>
          <a:p>
            <a:r>
              <a:rPr lang="en-US" sz="1800" b="0" i="0" u="none" strike="noStrike" baseline="0" dirty="0">
                <a:solidFill>
                  <a:srgbClr val="000000"/>
                </a:solidFill>
                <a:latin typeface="+mj-lt"/>
              </a:rPr>
              <a:t>Most machine learning work essentially tries to skip the opening steps, tackling complex problems empirically, without ever trying to build affirm understanding about what initial primitive </a:t>
            </a:r>
            <a:r>
              <a:rPr lang="en-US" sz="1800" b="0" i="0" u="none" strike="noStrike" baseline="0" dirty="0" err="1">
                <a:solidFill>
                  <a:srgbClr val="000000"/>
                </a:solidFill>
                <a:latin typeface="+mj-lt"/>
              </a:rPr>
              <a:t>sare</a:t>
            </a:r>
            <a:r>
              <a:rPr lang="en-US" sz="1800" b="0" i="0" u="none" strike="noStrike" baseline="0" dirty="0">
                <a:solidFill>
                  <a:srgbClr val="000000"/>
                </a:solidFill>
                <a:latin typeface="+mj-lt"/>
              </a:rPr>
              <a:t> really required for language and higher-level cognition.</a:t>
            </a:r>
          </a:p>
          <a:p>
            <a:endParaRPr lang="en-US" sz="1800" dirty="0">
              <a:solidFill>
                <a:srgbClr val="000000"/>
              </a:solidFill>
              <a:latin typeface="+mj-lt"/>
            </a:endParaRPr>
          </a:p>
          <a:p>
            <a:r>
              <a:rPr lang="en-US" sz="1800" b="0" i="0" u="none" strike="noStrike" baseline="0" dirty="0">
                <a:solidFill>
                  <a:srgbClr val="000000"/>
                </a:solidFill>
                <a:latin typeface="+mj-lt"/>
              </a:rPr>
              <a:t>Skipping those first steps has not gotten us thus far to language understanding and reliable trustworthy systems that can cope with the unexpected; it is time to reconsider.</a:t>
            </a:r>
          </a:p>
          <a:p>
            <a:endParaRPr lang="en-US" sz="1800" dirty="0">
              <a:solidFill>
                <a:srgbClr val="000000"/>
              </a:solidFill>
              <a:latin typeface="+mj-lt"/>
            </a:endParaRPr>
          </a:p>
          <a:p>
            <a:r>
              <a:rPr lang="en-US" sz="1400" dirty="0">
                <a:solidFill>
                  <a:srgbClr val="000000"/>
                </a:solidFill>
                <a:latin typeface="+mj-lt"/>
              </a:rPr>
              <a:t>Gary Markus (2020), </a:t>
            </a:r>
            <a:r>
              <a:rPr lang="en-US" sz="1400" b="1" dirty="0">
                <a:solidFill>
                  <a:srgbClr val="000000"/>
                </a:solidFill>
                <a:latin typeface="+mj-lt"/>
              </a:rPr>
              <a:t>The Next Decade in AI: Four Steps Towards Robust Artificial Intelligence</a:t>
            </a:r>
            <a:endParaRPr lang="en-US" sz="1600" b="1" dirty="0">
              <a:latin typeface="+mj-lt"/>
            </a:endParaRPr>
          </a:p>
        </p:txBody>
      </p:sp>
      <p:sp>
        <p:nvSpPr>
          <p:cNvPr id="4" name="Slide Number Placeholder 3">
            <a:extLst>
              <a:ext uri="{FF2B5EF4-FFF2-40B4-BE49-F238E27FC236}">
                <a16:creationId xmlns:a16="http://schemas.microsoft.com/office/drawing/2014/main" id="{0166F26A-8AE9-4670-B596-81D9DD2417D9}"/>
              </a:ext>
            </a:extLst>
          </p:cNvPr>
          <p:cNvSpPr>
            <a:spLocks noGrp="1"/>
          </p:cNvSpPr>
          <p:nvPr>
            <p:ph type="sldNum" sz="quarter" idx="12"/>
          </p:nvPr>
        </p:nvSpPr>
        <p:spPr/>
        <p:txBody>
          <a:bodyPr/>
          <a:lstStyle/>
          <a:p>
            <a:fld id="{81561042-0DC2-4A04-AA50-F6D44EB20EBA}" type="slidenum">
              <a:rPr lang="en-US" smtClean="0"/>
              <a:t>40</a:t>
            </a:fld>
            <a:endParaRPr lang="en-US"/>
          </a:p>
        </p:txBody>
      </p:sp>
    </p:spTree>
    <p:extLst>
      <p:ext uri="{BB962C8B-B14F-4D97-AF65-F5344CB8AC3E}">
        <p14:creationId xmlns:p14="http://schemas.microsoft.com/office/powerpoint/2010/main" val="3398986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1636-E7CF-4EC2-832F-7B74042E45CD}"/>
              </a:ext>
            </a:extLst>
          </p:cNvPr>
          <p:cNvSpPr>
            <a:spLocks noGrp="1"/>
          </p:cNvSpPr>
          <p:nvPr>
            <p:ph type="title"/>
          </p:nvPr>
        </p:nvSpPr>
        <p:spPr>
          <a:xfrm>
            <a:off x="478369" y="144001"/>
            <a:ext cx="9169401" cy="555840"/>
          </a:xfrm>
        </p:spPr>
        <p:txBody>
          <a:bodyPr/>
          <a:lstStyle/>
          <a:p>
            <a:r>
              <a:rPr lang="en-US" b="1" dirty="0"/>
              <a:t>Why do we need Causality in Machine Learning?</a:t>
            </a:r>
            <a:endParaRPr lang="en-US" dirty="0"/>
          </a:p>
        </p:txBody>
      </p:sp>
      <p:sp>
        <p:nvSpPr>
          <p:cNvPr id="3" name="Content Placeholder 2">
            <a:extLst>
              <a:ext uri="{FF2B5EF4-FFF2-40B4-BE49-F238E27FC236}">
                <a16:creationId xmlns:a16="http://schemas.microsoft.com/office/drawing/2014/main" id="{68B3B5C4-8902-4CCB-9295-B29AA09021E2}"/>
              </a:ext>
            </a:extLst>
          </p:cNvPr>
          <p:cNvSpPr>
            <a:spLocks noGrp="1"/>
          </p:cNvSpPr>
          <p:nvPr>
            <p:ph idx="1"/>
          </p:nvPr>
        </p:nvSpPr>
        <p:spPr>
          <a:xfrm>
            <a:off x="478369" y="1001750"/>
            <a:ext cx="11473384" cy="5695405"/>
          </a:xfrm>
        </p:spPr>
        <p:txBody>
          <a:bodyPr/>
          <a:lstStyle/>
          <a:p>
            <a:r>
              <a:rPr lang="en-US" u="sng" dirty="0"/>
              <a:t>Context:</a:t>
            </a:r>
            <a:r>
              <a:rPr lang="en-US" dirty="0"/>
              <a:t> Correlation-based models make four strong assumptions</a:t>
            </a:r>
          </a:p>
          <a:p>
            <a:pPr marL="457200" indent="-457200">
              <a:buFont typeface="+mj-lt"/>
              <a:buAutoNum type="arabicPeriod"/>
            </a:pPr>
            <a:r>
              <a:rPr lang="en-US" dirty="0"/>
              <a:t>Out Of Distribution (OOD)</a:t>
            </a:r>
          </a:p>
          <a:p>
            <a:pPr marL="698494" lvl="1" indent="-457200"/>
            <a:r>
              <a:rPr lang="en-US" dirty="0"/>
              <a:t>Covariate Shift and Concept Drift (non-stationarity)</a:t>
            </a:r>
          </a:p>
          <a:p>
            <a:pPr marL="457200" indent="-457200">
              <a:buFont typeface="+mj-lt"/>
              <a:buAutoNum type="arabicPeriod"/>
            </a:pPr>
            <a:r>
              <a:rPr lang="en-US" dirty="0"/>
              <a:t>Independent and Identically Distributed (IID) data</a:t>
            </a:r>
          </a:p>
          <a:p>
            <a:pPr marL="698494" lvl="1" indent="-457200"/>
            <a:r>
              <a:rPr lang="en-US" dirty="0"/>
              <a:t>Scrambling Training and Testing data</a:t>
            </a:r>
          </a:p>
          <a:p>
            <a:pPr marL="457200" indent="-457200">
              <a:buFont typeface="+mj-lt"/>
              <a:buAutoNum type="arabicPeriod"/>
            </a:pPr>
            <a:r>
              <a:rPr lang="en-US" dirty="0"/>
              <a:t>Lack of guidance to intervention (control and exploration)</a:t>
            </a:r>
          </a:p>
          <a:p>
            <a:pPr marL="457200" indent="-457200">
              <a:buFont typeface="+mj-lt"/>
              <a:buAutoNum type="arabicPeriod"/>
            </a:pPr>
            <a:r>
              <a:rPr lang="en-US" dirty="0"/>
              <a:t>Credit assignment (explanation, counterfactual thinking)</a:t>
            </a:r>
          </a:p>
          <a:p>
            <a:pPr marL="698494" lvl="1" indent="-457200"/>
            <a:r>
              <a:rPr lang="en-US" dirty="0"/>
              <a:t>Search through possible futures is highly intractable</a:t>
            </a:r>
          </a:p>
          <a:p>
            <a:pPr marL="457200" indent="-457200">
              <a:buFont typeface="+mj-lt"/>
              <a:buAutoNum type="arabicPeriod"/>
            </a:pPr>
            <a:endParaRPr lang="en-US" dirty="0"/>
          </a:p>
          <a:p>
            <a:r>
              <a:rPr lang="en-US" u="sng" dirty="0"/>
              <a:t>Impact</a:t>
            </a:r>
            <a:r>
              <a:rPr lang="en-US" dirty="0"/>
              <a:t>: </a:t>
            </a:r>
          </a:p>
          <a:p>
            <a:pPr marL="342900" indent="-342900">
              <a:buFont typeface="Arial" panose="020B0604020202020204" pitchFamily="34" charset="0"/>
              <a:buChar char="•"/>
            </a:pPr>
            <a:r>
              <a:rPr lang="en-US" dirty="0"/>
              <a:t>Limits systematic generalization</a:t>
            </a:r>
          </a:p>
          <a:p>
            <a:pPr marL="342900" indent="-342900">
              <a:buFont typeface="Arial" panose="020B0604020202020204" pitchFamily="34" charset="0"/>
              <a:buChar char="•"/>
            </a:pPr>
            <a:r>
              <a:rPr lang="en-US" dirty="0"/>
              <a:t>High complexity for adaptation</a:t>
            </a:r>
          </a:p>
          <a:p>
            <a:endParaRPr lang="en-US" dirty="0"/>
          </a:p>
        </p:txBody>
      </p:sp>
      <p:sp>
        <p:nvSpPr>
          <p:cNvPr id="4" name="Slide Number Placeholder 3">
            <a:extLst>
              <a:ext uri="{FF2B5EF4-FFF2-40B4-BE49-F238E27FC236}">
                <a16:creationId xmlns:a16="http://schemas.microsoft.com/office/drawing/2014/main" id="{6F66258D-9521-444D-89C0-A1C9FDB7AD21}"/>
              </a:ext>
            </a:extLst>
          </p:cNvPr>
          <p:cNvSpPr>
            <a:spLocks noGrp="1"/>
          </p:cNvSpPr>
          <p:nvPr>
            <p:ph type="sldNum" sz="quarter" idx="12"/>
          </p:nvPr>
        </p:nvSpPr>
        <p:spPr/>
        <p:txBody>
          <a:bodyPr/>
          <a:lstStyle/>
          <a:p>
            <a:fld id="{81561042-0DC2-4A04-AA50-F6D44EB20EBA}" type="slidenum">
              <a:rPr lang="en-US" smtClean="0"/>
              <a:t>41</a:t>
            </a:fld>
            <a:endParaRPr lang="en-US"/>
          </a:p>
        </p:txBody>
      </p:sp>
      <p:sp>
        <p:nvSpPr>
          <p:cNvPr id="9" name="TextBox 8">
            <a:extLst>
              <a:ext uri="{FF2B5EF4-FFF2-40B4-BE49-F238E27FC236}">
                <a16:creationId xmlns:a16="http://schemas.microsoft.com/office/drawing/2014/main" id="{57CBEDC9-70AB-4934-A069-1CB8D2928E30}"/>
              </a:ext>
            </a:extLst>
          </p:cNvPr>
          <p:cNvSpPr txBox="1"/>
          <p:nvPr/>
        </p:nvSpPr>
        <p:spPr bwMode="gray">
          <a:xfrm>
            <a:off x="0" y="6550223"/>
            <a:ext cx="11370276" cy="307777"/>
          </a:xfrm>
          <a:prstGeom prst="rect">
            <a:avLst/>
          </a:prstGeom>
          <a:noFill/>
        </p:spPr>
        <p:txBody>
          <a:bodyPr wrap="square">
            <a:spAutoFit/>
          </a:bodyPr>
          <a:lstStyle/>
          <a:p>
            <a:r>
              <a:rPr lang="en-US" sz="1400" dirty="0" err="1"/>
              <a:t>Yoshua</a:t>
            </a:r>
            <a:r>
              <a:rPr lang="en-US" sz="1400" dirty="0"/>
              <a:t> </a:t>
            </a:r>
            <a:r>
              <a:rPr lang="en-US" sz="1400" dirty="0" err="1"/>
              <a:t>Bengio</a:t>
            </a:r>
            <a:r>
              <a:rPr lang="en-US" sz="1400" dirty="0"/>
              <a:t>: From System 1 Deep Learning to System 2 Deep Learning (</a:t>
            </a:r>
            <a:r>
              <a:rPr lang="en-US" sz="1400" dirty="0" err="1"/>
              <a:t>NeurIPS</a:t>
            </a:r>
            <a:r>
              <a:rPr lang="en-US" sz="1400" dirty="0"/>
              <a:t> 2019)</a:t>
            </a:r>
          </a:p>
        </p:txBody>
      </p:sp>
    </p:spTree>
    <p:extLst>
      <p:ext uri="{BB962C8B-B14F-4D97-AF65-F5344CB8AC3E}">
        <p14:creationId xmlns:p14="http://schemas.microsoft.com/office/powerpoint/2010/main" val="1874208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5E12-1683-4C6C-BF79-5D396D4E526C}"/>
              </a:ext>
            </a:extLst>
          </p:cNvPr>
          <p:cNvSpPr>
            <a:spLocks noGrp="1"/>
          </p:cNvSpPr>
          <p:nvPr>
            <p:ph type="title"/>
          </p:nvPr>
        </p:nvSpPr>
        <p:spPr>
          <a:xfrm>
            <a:off x="478369" y="144001"/>
            <a:ext cx="9169401" cy="555840"/>
          </a:xfrm>
        </p:spPr>
        <p:txBody>
          <a:bodyPr/>
          <a:lstStyle/>
          <a:p>
            <a:r>
              <a:rPr lang="en-US" dirty="0"/>
              <a:t>Solutions to generalization shortcomings</a:t>
            </a:r>
          </a:p>
        </p:txBody>
      </p:sp>
      <p:sp>
        <p:nvSpPr>
          <p:cNvPr id="3" name="Content Placeholder 2">
            <a:extLst>
              <a:ext uri="{FF2B5EF4-FFF2-40B4-BE49-F238E27FC236}">
                <a16:creationId xmlns:a16="http://schemas.microsoft.com/office/drawing/2014/main" id="{9878C587-D130-4CB9-B602-5E67AB7A7AC2}"/>
              </a:ext>
            </a:extLst>
          </p:cNvPr>
          <p:cNvSpPr>
            <a:spLocks noGrp="1"/>
          </p:cNvSpPr>
          <p:nvPr>
            <p:ph idx="1"/>
          </p:nvPr>
        </p:nvSpPr>
        <p:spPr>
          <a:xfrm>
            <a:off x="478369" y="1040314"/>
            <a:ext cx="11473384" cy="5246564"/>
          </a:xfrm>
        </p:spPr>
        <p:txBody>
          <a:bodyPr/>
          <a:lstStyle/>
          <a:p>
            <a:pPr marL="457200" indent="-457200">
              <a:buFont typeface="+mj-lt"/>
              <a:buAutoNum type="arabicPeriod"/>
            </a:pPr>
            <a:r>
              <a:rPr lang="en-US" dirty="0"/>
              <a:t>Understand how distributions change (simulate non-stationary and dynamic processes)</a:t>
            </a:r>
          </a:p>
          <a:p>
            <a:pPr marL="457200" indent="-457200">
              <a:buFont typeface="+mj-lt"/>
              <a:buAutoNum type="arabicPeriod"/>
            </a:pPr>
            <a:r>
              <a:rPr lang="en-US" dirty="0"/>
              <a:t>Composable local representations </a:t>
            </a:r>
          </a:p>
          <a:p>
            <a:pPr marL="698494" lvl="1" indent="-457200"/>
            <a:r>
              <a:rPr lang="en-US" dirty="0"/>
              <a:t>Deep nets layers</a:t>
            </a:r>
          </a:p>
          <a:p>
            <a:pPr marL="698494" lvl="1" indent="-457200"/>
            <a:r>
              <a:rPr lang="en-US" dirty="0"/>
              <a:t>Factorization of Joint Probabilities</a:t>
            </a:r>
          </a:p>
          <a:p>
            <a:pPr marL="698494" lvl="1" indent="-457200"/>
            <a:r>
              <a:rPr lang="en-US" dirty="0"/>
              <a:t>Sparse factor graphs</a:t>
            </a:r>
          </a:p>
          <a:p>
            <a:pPr marL="457200" indent="-457200">
              <a:buFont typeface="+mj-lt"/>
              <a:buAutoNum type="arabicPeriod"/>
            </a:pPr>
            <a:r>
              <a:rPr lang="en-US" dirty="0"/>
              <a:t>Alternative assumptions (causal mechanisms) to the I.I.D. assumption</a:t>
            </a:r>
          </a:p>
          <a:p>
            <a:pPr marL="698494" lvl="1" indent="-457200"/>
            <a:r>
              <a:rPr lang="en-US" dirty="0"/>
              <a:t>Independence of mechanism principle</a:t>
            </a:r>
          </a:p>
          <a:p>
            <a:pPr marL="698494" lvl="1" indent="-457200"/>
            <a:r>
              <a:rPr lang="en-US" dirty="0"/>
              <a:t>Identify knowledge (rules) that can be reused </a:t>
            </a:r>
          </a:p>
          <a:p>
            <a:pPr marL="937188" lvl="2" indent="-457200"/>
            <a:r>
              <a:rPr lang="en-US" dirty="0"/>
              <a:t>meta-learning and transfer learning</a:t>
            </a:r>
          </a:p>
          <a:p>
            <a:pPr marL="457200" indent="-457200">
              <a:buFont typeface="+mj-lt"/>
              <a:buAutoNum type="arabicPeriod"/>
            </a:pPr>
            <a:r>
              <a:rPr lang="en-US" dirty="0"/>
              <a:t>Temporal Causal Mechanisms</a:t>
            </a:r>
          </a:p>
          <a:p>
            <a:pPr marL="698494" lvl="1" indent="-457200"/>
            <a:r>
              <a:rPr lang="en-US" dirty="0"/>
              <a:t>Explanations only for short sequences</a:t>
            </a:r>
          </a:p>
          <a:p>
            <a:pPr marL="698494" lvl="1" indent="-457200"/>
            <a:endParaRPr lang="en-US" dirty="0"/>
          </a:p>
        </p:txBody>
      </p:sp>
      <p:sp>
        <p:nvSpPr>
          <p:cNvPr id="4" name="Slide Number Placeholder 3">
            <a:extLst>
              <a:ext uri="{FF2B5EF4-FFF2-40B4-BE49-F238E27FC236}">
                <a16:creationId xmlns:a16="http://schemas.microsoft.com/office/drawing/2014/main" id="{6B917440-B3E9-45B3-A50E-B4A957B68E52}"/>
              </a:ext>
            </a:extLst>
          </p:cNvPr>
          <p:cNvSpPr>
            <a:spLocks noGrp="1"/>
          </p:cNvSpPr>
          <p:nvPr>
            <p:ph type="sldNum" sz="quarter" idx="12"/>
          </p:nvPr>
        </p:nvSpPr>
        <p:spPr/>
        <p:txBody>
          <a:bodyPr/>
          <a:lstStyle/>
          <a:p>
            <a:fld id="{81561042-0DC2-4A04-AA50-F6D44EB20EBA}" type="slidenum">
              <a:rPr lang="en-US" smtClean="0"/>
              <a:t>42</a:t>
            </a:fld>
            <a:endParaRPr lang="en-US"/>
          </a:p>
        </p:txBody>
      </p:sp>
      <p:sp>
        <p:nvSpPr>
          <p:cNvPr id="8" name="TextBox 7">
            <a:extLst>
              <a:ext uri="{FF2B5EF4-FFF2-40B4-BE49-F238E27FC236}">
                <a16:creationId xmlns:a16="http://schemas.microsoft.com/office/drawing/2014/main" id="{79673360-1F38-4466-9D37-F1F03F8C5B3C}"/>
              </a:ext>
            </a:extLst>
          </p:cNvPr>
          <p:cNvSpPr txBox="1"/>
          <p:nvPr/>
        </p:nvSpPr>
        <p:spPr bwMode="gray">
          <a:xfrm>
            <a:off x="21305" y="6432535"/>
            <a:ext cx="8982652" cy="315062"/>
          </a:xfrm>
          <a:prstGeom prst="rect">
            <a:avLst/>
          </a:prstGeom>
          <a:noFill/>
        </p:spPr>
        <p:txBody>
          <a:bodyPr wrap="square">
            <a:spAutoFit/>
          </a:bodyPr>
          <a:lstStyle/>
          <a:p>
            <a:r>
              <a:rPr lang="en-US" sz="1400" dirty="0" err="1"/>
              <a:t>Schölkopf</a:t>
            </a:r>
            <a:r>
              <a:rPr lang="en-US" sz="1400" dirty="0"/>
              <a:t>, B. (2019). Causality for machine learning. </a:t>
            </a:r>
            <a:r>
              <a:rPr lang="en-US" sz="1400" dirty="0" err="1"/>
              <a:t>arXiv</a:t>
            </a:r>
            <a:r>
              <a:rPr lang="en-US" sz="1400" dirty="0"/>
              <a:t> preprint arXiv:1911.10500.</a:t>
            </a:r>
          </a:p>
        </p:txBody>
      </p:sp>
    </p:spTree>
    <p:extLst>
      <p:ext uri="{BB962C8B-B14F-4D97-AF65-F5344CB8AC3E}">
        <p14:creationId xmlns:p14="http://schemas.microsoft.com/office/powerpoint/2010/main" val="1126343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F9CB-8D56-48F7-88F2-47AEA592C686}"/>
              </a:ext>
            </a:extLst>
          </p:cNvPr>
          <p:cNvSpPr>
            <a:spLocks noGrp="1"/>
          </p:cNvSpPr>
          <p:nvPr>
            <p:ph type="title"/>
          </p:nvPr>
        </p:nvSpPr>
        <p:spPr>
          <a:xfrm>
            <a:off x="478369" y="144001"/>
            <a:ext cx="9169401" cy="555840"/>
          </a:xfrm>
        </p:spPr>
        <p:txBody>
          <a:bodyPr/>
          <a:lstStyle/>
          <a:p>
            <a:r>
              <a:rPr lang="en-US" dirty="0"/>
              <a:t>Causal Neural Networks</a:t>
            </a:r>
          </a:p>
        </p:txBody>
      </p:sp>
      <p:sp>
        <p:nvSpPr>
          <p:cNvPr id="3" name="Content Placeholder 2">
            <a:extLst>
              <a:ext uri="{FF2B5EF4-FFF2-40B4-BE49-F238E27FC236}">
                <a16:creationId xmlns:a16="http://schemas.microsoft.com/office/drawing/2014/main" id="{9525DA83-2BF8-4E7C-BBD0-447D77A2F345}"/>
              </a:ext>
            </a:extLst>
          </p:cNvPr>
          <p:cNvSpPr>
            <a:spLocks noGrp="1"/>
          </p:cNvSpPr>
          <p:nvPr>
            <p:ph idx="1"/>
          </p:nvPr>
        </p:nvSpPr>
        <p:spPr>
          <a:xfrm>
            <a:off x="478369" y="1213308"/>
            <a:ext cx="7751231" cy="4887958"/>
          </a:xfrm>
        </p:spPr>
        <p:txBody>
          <a:bodyPr/>
          <a:lstStyle/>
          <a:p>
            <a:r>
              <a:rPr lang="en-US" sz="1800" b="1" dirty="0">
                <a:latin typeface="+mj-lt"/>
              </a:rPr>
              <a:t>Causal Generative Neural Networks </a:t>
            </a:r>
            <a:r>
              <a:rPr lang="en-US" sz="1600" dirty="0">
                <a:latin typeface="+mj-lt"/>
              </a:rPr>
              <a:t>[</a:t>
            </a:r>
            <a:r>
              <a:rPr lang="en-US" sz="1600" dirty="0" err="1">
                <a:latin typeface="+mj-lt"/>
              </a:rPr>
              <a:t>Goudet</a:t>
            </a:r>
            <a:r>
              <a:rPr lang="en-US" sz="1600" dirty="0">
                <a:latin typeface="+mj-lt"/>
              </a:rPr>
              <a:t> et al. 2017]</a:t>
            </a:r>
            <a:endParaRPr lang="en-US" sz="1800" dirty="0">
              <a:effectLst/>
              <a:latin typeface="+mj-lt"/>
            </a:endParaRPr>
          </a:p>
          <a:p>
            <a:r>
              <a:rPr lang="en-US" sz="1800" dirty="0">
                <a:effectLst/>
                <a:latin typeface="+mj-lt"/>
              </a:rPr>
              <a:t>CGNNs are causal models of the world that are able to simulate the outcome of interventions to discover v-structures and causal-effect relationships.</a:t>
            </a:r>
          </a:p>
          <a:p>
            <a:r>
              <a:rPr lang="en-US" sz="1800" b="1" dirty="0">
                <a:effectLst/>
                <a:latin typeface="+mj-lt"/>
              </a:rPr>
              <a:t>Meta-Transfer Objective for Learning to Disentangle Causal Mechanisms </a:t>
            </a:r>
            <a:r>
              <a:rPr lang="en-US" sz="1600" dirty="0">
                <a:effectLst/>
                <a:latin typeface="+mj-lt"/>
              </a:rPr>
              <a:t>[</a:t>
            </a:r>
            <a:r>
              <a:rPr lang="en-US" sz="1600" dirty="0" err="1">
                <a:effectLst/>
                <a:latin typeface="+mj-lt"/>
              </a:rPr>
              <a:t>Bengio</a:t>
            </a:r>
            <a:r>
              <a:rPr lang="en-US" sz="1600" dirty="0">
                <a:effectLst/>
                <a:latin typeface="+mj-lt"/>
              </a:rPr>
              <a:t> et al. 2019]</a:t>
            </a:r>
            <a:endParaRPr lang="en-US" sz="1800" dirty="0">
              <a:effectLst/>
              <a:latin typeface="+mj-lt"/>
            </a:endParaRPr>
          </a:p>
          <a:p>
            <a:r>
              <a:rPr lang="en-US" sz="1800" dirty="0">
                <a:latin typeface="+mj-lt"/>
              </a:rPr>
              <a:t>Factorizes a Joint Distribution by using OOD. The learner that has the right factorization will adapt much faster (i.e., require less data). Adapt consists to recover to a change in the distribution.</a:t>
            </a:r>
          </a:p>
          <a:p>
            <a:pPr marL="285750" indent="-285750">
              <a:buFont typeface="Arial" panose="020B0604020202020204" pitchFamily="34" charset="0"/>
              <a:buChar char="•"/>
            </a:pPr>
            <a:r>
              <a:rPr lang="en-US" sz="1800" dirty="0">
                <a:latin typeface="+mj-lt"/>
              </a:rPr>
              <a:t>A causes B or vice versa? How to disentangle (A,B) from observed (X,Y)</a:t>
            </a:r>
          </a:p>
          <a:p>
            <a:pPr marL="285750" indent="-285750">
              <a:buFont typeface="Arial" panose="020B0604020202020204" pitchFamily="34" charset="0"/>
              <a:buChar char="•"/>
            </a:pPr>
            <a:r>
              <a:rPr lang="en-US" sz="1800" u="sng" dirty="0">
                <a:latin typeface="+mj-lt"/>
              </a:rPr>
              <a:t>Approach</a:t>
            </a:r>
            <a:r>
              <a:rPr lang="en-US" sz="1800" dirty="0">
                <a:latin typeface="+mj-lt"/>
              </a:rPr>
              <a:t>: Exploit changes in the distribution AND Speed of adaption </a:t>
            </a:r>
          </a:p>
          <a:p>
            <a:endParaRPr lang="en-US" dirty="0">
              <a:effectLst/>
              <a:latin typeface="Arial" panose="020B0604020202020204" pitchFamily="34" charset="0"/>
            </a:endParaRPr>
          </a:p>
          <a:p>
            <a:endParaRPr lang="en-US" dirty="0">
              <a:latin typeface="Arial" panose="020B0604020202020204" pitchFamily="34" charset="0"/>
            </a:endParaRPr>
          </a:p>
          <a:p>
            <a:endParaRPr lang="en-US" dirty="0"/>
          </a:p>
        </p:txBody>
      </p:sp>
      <p:sp>
        <p:nvSpPr>
          <p:cNvPr id="6" name="TextBox 5">
            <a:extLst>
              <a:ext uri="{FF2B5EF4-FFF2-40B4-BE49-F238E27FC236}">
                <a16:creationId xmlns:a16="http://schemas.microsoft.com/office/drawing/2014/main" id="{15CAB2A0-CCE1-4A1D-AAD3-5B64EA336A47}"/>
              </a:ext>
            </a:extLst>
          </p:cNvPr>
          <p:cNvSpPr txBox="1"/>
          <p:nvPr/>
        </p:nvSpPr>
        <p:spPr bwMode="gray">
          <a:xfrm>
            <a:off x="0" y="6358894"/>
            <a:ext cx="11180006" cy="523220"/>
          </a:xfrm>
          <a:prstGeom prst="rect">
            <a:avLst/>
          </a:prstGeom>
          <a:noFill/>
        </p:spPr>
        <p:txBody>
          <a:bodyPr wrap="square">
            <a:spAutoFit/>
          </a:bodyPr>
          <a:lstStyle/>
          <a:p>
            <a:r>
              <a:rPr lang="en-US" sz="1400" dirty="0" err="1">
                <a:latin typeface="NimbusRomNo9L-Medi"/>
              </a:rPr>
              <a:t>Goudet</a:t>
            </a:r>
            <a:r>
              <a:rPr lang="en-US" sz="1400" dirty="0">
                <a:latin typeface="NimbusRomNo9L-Medi"/>
              </a:rPr>
              <a:t>, O., et al., (2017), Causal Generative Neural Networks.</a:t>
            </a:r>
          </a:p>
          <a:p>
            <a:r>
              <a:rPr lang="en-US" sz="1400" dirty="0" err="1">
                <a:latin typeface="NimbusRomNo9L-Medi"/>
              </a:rPr>
              <a:t>Bengio</a:t>
            </a:r>
            <a:r>
              <a:rPr lang="en-US" sz="1400" dirty="0">
                <a:latin typeface="NimbusRomNo9L-Medi"/>
              </a:rPr>
              <a:t>, Y., et al. (2019), A meta-transfer objective for learning to disentangle causal mechanisms.</a:t>
            </a:r>
          </a:p>
        </p:txBody>
      </p:sp>
      <p:sp>
        <p:nvSpPr>
          <p:cNvPr id="7" name="Oval 6">
            <a:extLst>
              <a:ext uri="{FF2B5EF4-FFF2-40B4-BE49-F238E27FC236}">
                <a16:creationId xmlns:a16="http://schemas.microsoft.com/office/drawing/2014/main" id="{DE16A857-D5AF-48B2-9B3D-19B5CC570E04}"/>
              </a:ext>
            </a:extLst>
          </p:cNvPr>
          <p:cNvSpPr/>
          <p:nvPr/>
        </p:nvSpPr>
        <p:spPr bwMode="gray">
          <a:xfrm>
            <a:off x="9250417" y="2957506"/>
            <a:ext cx="700216" cy="4613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A</a:t>
            </a:r>
          </a:p>
        </p:txBody>
      </p:sp>
      <p:sp>
        <p:nvSpPr>
          <p:cNvPr id="8" name="Oval 7">
            <a:extLst>
              <a:ext uri="{FF2B5EF4-FFF2-40B4-BE49-F238E27FC236}">
                <a16:creationId xmlns:a16="http://schemas.microsoft.com/office/drawing/2014/main" id="{A0F75BBF-7E2A-4524-BFE6-340848D900AA}"/>
              </a:ext>
            </a:extLst>
          </p:cNvPr>
          <p:cNvSpPr/>
          <p:nvPr/>
        </p:nvSpPr>
        <p:spPr bwMode="gray">
          <a:xfrm>
            <a:off x="10613104" y="2957506"/>
            <a:ext cx="700216" cy="4613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B</a:t>
            </a:r>
          </a:p>
        </p:txBody>
      </p:sp>
      <p:cxnSp>
        <p:nvCxnSpPr>
          <p:cNvPr id="10" name="Straight Arrow Connector 9">
            <a:extLst>
              <a:ext uri="{FF2B5EF4-FFF2-40B4-BE49-F238E27FC236}">
                <a16:creationId xmlns:a16="http://schemas.microsoft.com/office/drawing/2014/main" id="{581CD892-BBC9-47D6-ACBA-DD98D8F58A2A}"/>
              </a:ext>
            </a:extLst>
          </p:cNvPr>
          <p:cNvCxnSpPr>
            <a:endCxn id="8" idx="2"/>
          </p:cNvCxnSpPr>
          <p:nvPr/>
        </p:nvCxnSpPr>
        <p:spPr bwMode="gray">
          <a:xfrm>
            <a:off x="9950633" y="3188165"/>
            <a:ext cx="662471" cy="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49EE90A9-83D3-4082-91B2-FD83F80291DB}"/>
              </a:ext>
            </a:extLst>
          </p:cNvPr>
          <p:cNvSpPr/>
          <p:nvPr/>
        </p:nvSpPr>
        <p:spPr bwMode="gray">
          <a:xfrm>
            <a:off x="9328677" y="3766043"/>
            <a:ext cx="700216" cy="4613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X</a:t>
            </a:r>
          </a:p>
        </p:txBody>
      </p:sp>
      <p:sp>
        <p:nvSpPr>
          <p:cNvPr id="14" name="Oval 13">
            <a:extLst>
              <a:ext uri="{FF2B5EF4-FFF2-40B4-BE49-F238E27FC236}">
                <a16:creationId xmlns:a16="http://schemas.microsoft.com/office/drawing/2014/main" id="{A5F08586-8EE4-423F-AA2C-90AC347FF6D7}"/>
              </a:ext>
            </a:extLst>
          </p:cNvPr>
          <p:cNvSpPr/>
          <p:nvPr/>
        </p:nvSpPr>
        <p:spPr bwMode="gray">
          <a:xfrm>
            <a:off x="10691364" y="3766043"/>
            <a:ext cx="700216" cy="4613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Y</a:t>
            </a:r>
          </a:p>
        </p:txBody>
      </p:sp>
      <p:cxnSp>
        <p:nvCxnSpPr>
          <p:cNvPr id="16" name="Straight Arrow Connector 15">
            <a:extLst>
              <a:ext uri="{FF2B5EF4-FFF2-40B4-BE49-F238E27FC236}">
                <a16:creationId xmlns:a16="http://schemas.microsoft.com/office/drawing/2014/main" id="{DC2C9D0D-95F9-4C39-BF6D-742B5F049765}"/>
              </a:ext>
            </a:extLst>
          </p:cNvPr>
          <p:cNvCxnSpPr>
            <a:cxnSpLocks/>
            <a:stCxn id="7" idx="4"/>
            <a:endCxn id="14" idx="1"/>
          </p:cNvCxnSpPr>
          <p:nvPr/>
        </p:nvCxnSpPr>
        <p:spPr bwMode="gray">
          <a:xfrm>
            <a:off x="9600525" y="3418825"/>
            <a:ext cx="1193383" cy="414777"/>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57DD46D7-1228-4AC7-8724-B8220F7E963B}"/>
              </a:ext>
            </a:extLst>
          </p:cNvPr>
          <p:cNvCxnSpPr>
            <a:cxnSpLocks/>
            <a:stCxn id="7" idx="4"/>
          </p:cNvCxnSpPr>
          <p:nvPr/>
        </p:nvCxnSpPr>
        <p:spPr bwMode="gray">
          <a:xfrm>
            <a:off x="9600525" y="3418825"/>
            <a:ext cx="78260" cy="34721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03F38F3D-7927-47A4-8CA8-07A8173D7B91}"/>
              </a:ext>
            </a:extLst>
          </p:cNvPr>
          <p:cNvCxnSpPr>
            <a:cxnSpLocks/>
            <a:stCxn id="8" idx="4"/>
            <a:endCxn id="14" idx="0"/>
          </p:cNvCxnSpPr>
          <p:nvPr/>
        </p:nvCxnSpPr>
        <p:spPr bwMode="gray">
          <a:xfrm>
            <a:off x="10963212" y="3418825"/>
            <a:ext cx="78260" cy="34721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21494E2A-0C6F-4DAA-B58E-41A7A1CBDF9B}"/>
              </a:ext>
            </a:extLst>
          </p:cNvPr>
          <p:cNvCxnSpPr>
            <a:cxnSpLocks/>
            <a:stCxn id="8" idx="4"/>
            <a:endCxn id="13" idx="7"/>
          </p:cNvCxnSpPr>
          <p:nvPr/>
        </p:nvCxnSpPr>
        <p:spPr bwMode="gray">
          <a:xfrm flipH="1">
            <a:off x="9926349" y="3418825"/>
            <a:ext cx="1036863" cy="414777"/>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9" name="Picture 28">
            <a:extLst>
              <a:ext uri="{FF2B5EF4-FFF2-40B4-BE49-F238E27FC236}">
                <a16:creationId xmlns:a16="http://schemas.microsoft.com/office/drawing/2014/main" id="{CB91FEA3-EDAB-4D02-82A6-2C3BF40CD1EE}"/>
              </a:ext>
            </a:extLst>
          </p:cNvPr>
          <p:cNvPicPr>
            <a:picLocks noChangeAspect="1"/>
          </p:cNvPicPr>
          <p:nvPr/>
        </p:nvPicPr>
        <p:blipFill>
          <a:blip r:embed="rId3"/>
          <a:stretch>
            <a:fillRect/>
          </a:stretch>
        </p:blipFill>
        <p:spPr>
          <a:xfrm>
            <a:off x="7726422" y="4377328"/>
            <a:ext cx="3987209" cy="2221090"/>
          </a:xfrm>
          <a:prstGeom prst="rect">
            <a:avLst/>
          </a:prstGeom>
        </p:spPr>
      </p:pic>
      <p:sp>
        <p:nvSpPr>
          <p:cNvPr id="4" name="Slide Number Placeholder 3">
            <a:extLst>
              <a:ext uri="{FF2B5EF4-FFF2-40B4-BE49-F238E27FC236}">
                <a16:creationId xmlns:a16="http://schemas.microsoft.com/office/drawing/2014/main" id="{716376C5-E581-40BD-8037-18700C12C27C}"/>
              </a:ext>
            </a:extLst>
          </p:cNvPr>
          <p:cNvSpPr>
            <a:spLocks noGrp="1"/>
          </p:cNvSpPr>
          <p:nvPr>
            <p:ph type="sldNum" sz="quarter" idx="12"/>
          </p:nvPr>
        </p:nvSpPr>
        <p:spPr/>
        <p:txBody>
          <a:bodyPr/>
          <a:lstStyle/>
          <a:p>
            <a:fld id="{81561042-0DC2-4A04-AA50-F6D44EB20EBA}" type="slidenum">
              <a:rPr lang="en-US" smtClean="0"/>
              <a:t>43</a:t>
            </a:fld>
            <a:endParaRPr lang="en-US" dirty="0"/>
          </a:p>
        </p:txBody>
      </p:sp>
    </p:spTree>
    <p:extLst>
      <p:ext uri="{BB962C8B-B14F-4D97-AF65-F5344CB8AC3E}">
        <p14:creationId xmlns:p14="http://schemas.microsoft.com/office/powerpoint/2010/main" val="4100644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4B3C-C4CA-4119-B971-C847C81F598D}"/>
              </a:ext>
            </a:extLst>
          </p:cNvPr>
          <p:cNvSpPr>
            <a:spLocks noGrp="1"/>
          </p:cNvSpPr>
          <p:nvPr>
            <p:ph type="title"/>
          </p:nvPr>
        </p:nvSpPr>
        <p:spPr>
          <a:xfrm>
            <a:off x="478369" y="144001"/>
            <a:ext cx="9169401" cy="966272"/>
          </a:xfrm>
        </p:spPr>
        <p:txBody>
          <a:bodyPr/>
          <a:lstStyle/>
          <a:p>
            <a:r>
              <a:rPr lang="en-US" dirty="0"/>
              <a:t>Recurrent Independent Mechanisms </a:t>
            </a:r>
            <a:r>
              <a:rPr lang="en-US" sz="1600" dirty="0"/>
              <a:t>[Goyal et al. 2020]</a:t>
            </a:r>
            <a:br>
              <a:rPr lang="en-US" sz="1600" dirty="0"/>
            </a:br>
            <a:endParaRPr lang="en-US" dirty="0"/>
          </a:p>
        </p:txBody>
      </p:sp>
      <p:sp>
        <p:nvSpPr>
          <p:cNvPr id="3" name="Content Placeholder 2">
            <a:extLst>
              <a:ext uri="{FF2B5EF4-FFF2-40B4-BE49-F238E27FC236}">
                <a16:creationId xmlns:a16="http://schemas.microsoft.com/office/drawing/2014/main" id="{F9CE381A-8950-4485-B0B4-547DFCA672DB}"/>
              </a:ext>
            </a:extLst>
          </p:cNvPr>
          <p:cNvSpPr>
            <a:spLocks noGrp="1"/>
          </p:cNvSpPr>
          <p:nvPr>
            <p:ph idx="1"/>
          </p:nvPr>
        </p:nvSpPr>
        <p:spPr>
          <a:xfrm>
            <a:off x="478369" y="1080869"/>
            <a:ext cx="11473384" cy="1104405"/>
          </a:xfrm>
        </p:spPr>
        <p:txBody>
          <a:bodyPr/>
          <a:lstStyle/>
          <a:p>
            <a:r>
              <a:rPr lang="en-US" u="sng" dirty="0">
                <a:effectLst/>
                <a:latin typeface="Arial" panose="020B0604020202020204" pitchFamily="34" charset="0"/>
              </a:rPr>
              <a:t>Goal</a:t>
            </a:r>
            <a:r>
              <a:rPr lang="en-US" dirty="0">
                <a:effectLst/>
                <a:latin typeface="Arial" panose="020B0604020202020204" pitchFamily="34" charset="0"/>
              </a:rPr>
              <a:t>: learn modular structures that (1) reflect the dynamics of the environment and (2) better generalizes, i.e., is more robustness to changes on few of the underlying causes. </a:t>
            </a:r>
            <a:r>
              <a:rPr lang="en-US" u="sng" dirty="0">
                <a:effectLst/>
                <a:latin typeface="Arial" panose="020B0604020202020204" pitchFamily="34" charset="0"/>
              </a:rPr>
              <a:t>Approach</a:t>
            </a:r>
            <a:r>
              <a:rPr lang="en-US" dirty="0">
                <a:effectLst/>
                <a:latin typeface="Arial" panose="020B0604020202020204" pitchFamily="34" charset="0"/>
              </a:rPr>
              <a:t>: </a:t>
            </a:r>
            <a:r>
              <a:rPr lang="en-US" dirty="0">
                <a:latin typeface="Arial" panose="020B0604020202020204" pitchFamily="34" charset="0"/>
              </a:rPr>
              <a:t>Modularize the computation.</a:t>
            </a:r>
            <a:endParaRPr lang="en-US" dirty="0"/>
          </a:p>
          <a:p>
            <a:endParaRPr lang="en-US" dirty="0"/>
          </a:p>
        </p:txBody>
      </p:sp>
      <p:sp>
        <p:nvSpPr>
          <p:cNvPr id="4" name="Slide Number Placeholder 3">
            <a:extLst>
              <a:ext uri="{FF2B5EF4-FFF2-40B4-BE49-F238E27FC236}">
                <a16:creationId xmlns:a16="http://schemas.microsoft.com/office/drawing/2014/main" id="{54BB9BE8-0045-46A8-96A0-52913210FD00}"/>
              </a:ext>
            </a:extLst>
          </p:cNvPr>
          <p:cNvSpPr>
            <a:spLocks noGrp="1"/>
          </p:cNvSpPr>
          <p:nvPr>
            <p:ph type="sldNum" sz="quarter" idx="12"/>
          </p:nvPr>
        </p:nvSpPr>
        <p:spPr/>
        <p:txBody>
          <a:bodyPr/>
          <a:lstStyle/>
          <a:p>
            <a:fld id="{81561042-0DC2-4A04-AA50-F6D44EB20EBA}" type="slidenum">
              <a:rPr lang="en-US" smtClean="0"/>
              <a:t>44</a:t>
            </a:fld>
            <a:endParaRPr lang="en-US"/>
          </a:p>
        </p:txBody>
      </p:sp>
      <p:pic>
        <p:nvPicPr>
          <p:cNvPr id="8" name="Picture 7">
            <a:extLst>
              <a:ext uri="{FF2B5EF4-FFF2-40B4-BE49-F238E27FC236}">
                <a16:creationId xmlns:a16="http://schemas.microsoft.com/office/drawing/2014/main" id="{C234F8BD-85FC-4EC9-B0CA-6E9FBD5FEC60}"/>
              </a:ext>
            </a:extLst>
          </p:cNvPr>
          <p:cNvPicPr>
            <a:picLocks noChangeAspect="1"/>
          </p:cNvPicPr>
          <p:nvPr/>
        </p:nvPicPr>
        <p:blipFill>
          <a:blip r:embed="rId2"/>
          <a:stretch>
            <a:fillRect/>
          </a:stretch>
        </p:blipFill>
        <p:spPr>
          <a:xfrm>
            <a:off x="2001149" y="1716227"/>
            <a:ext cx="8848725" cy="3467100"/>
          </a:xfrm>
          <a:prstGeom prst="rect">
            <a:avLst/>
          </a:prstGeom>
        </p:spPr>
      </p:pic>
      <p:sp>
        <p:nvSpPr>
          <p:cNvPr id="10" name="TextBox 9">
            <a:extLst>
              <a:ext uri="{FF2B5EF4-FFF2-40B4-BE49-F238E27FC236}">
                <a16:creationId xmlns:a16="http://schemas.microsoft.com/office/drawing/2014/main" id="{CEBDC5B9-AB53-4C61-9D2B-56737E4886A9}"/>
              </a:ext>
            </a:extLst>
          </p:cNvPr>
          <p:cNvSpPr txBox="1"/>
          <p:nvPr/>
        </p:nvSpPr>
        <p:spPr bwMode="gray">
          <a:xfrm>
            <a:off x="100913" y="5189116"/>
            <a:ext cx="2477530" cy="1200329"/>
          </a:xfrm>
          <a:prstGeom prst="rect">
            <a:avLst/>
          </a:prstGeom>
          <a:noFill/>
        </p:spPr>
        <p:txBody>
          <a:bodyPr wrap="square">
            <a:spAutoFit/>
          </a:bodyPr>
          <a:lstStyle/>
          <a:p>
            <a:pPr algn="l"/>
            <a:r>
              <a:rPr lang="en-US" sz="1800" b="1" i="0" u="none" strike="noStrike" baseline="0" dirty="0">
                <a:latin typeface="NimbusRomNo9L-Regu"/>
              </a:rPr>
              <a:t>first stage</a:t>
            </a:r>
            <a:r>
              <a:rPr lang="en-US" sz="1800" b="0" i="0" u="none" strike="noStrike" baseline="0" dirty="0">
                <a:latin typeface="NimbusRomNo9L-Regu"/>
              </a:rPr>
              <a:t>, individual RIMs produce a query which is used to read from the current input</a:t>
            </a:r>
            <a:endParaRPr lang="en-US" dirty="0"/>
          </a:p>
        </p:txBody>
      </p:sp>
      <p:sp>
        <p:nvSpPr>
          <p:cNvPr id="12" name="TextBox 11">
            <a:extLst>
              <a:ext uri="{FF2B5EF4-FFF2-40B4-BE49-F238E27FC236}">
                <a16:creationId xmlns:a16="http://schemas.microsoft.com/office/drawing/2014/main" id="{57CC164E-BE7F-46FE-B403-032CD9ED8134}"/>
              </a:ext>
            </a:extLst>
          </p:cNvPr>
          <p:cNvSpPr txBox="1"/>
          <p:nvPr/>
        </p:nvSpPr>
        <p:spPr bwMode="gray">
          <a:xfrm>
            <a:off x="2405867" y="5161062"/>
            <a:ext cx="4108624" cy="1754326"/>
          </a:xfrm>
          <a:prstGeom prst="rect">
            <a:avLst/>
          </a:prstGeom>
          <a:noFill/>
        </p:spPr>
        <p:txBody>
          <a:bodyPr wrap="square">
            <a:spAutoFit/>
          </a:bodyPr>
          <a:lstStyle/>
          <a:p>
            <a:pPr algn="l"/>
            <a:r>
              <a:rPr lang="en-US" sz="1800" b="1" i="0" u="none" strike="noStrike" baseline="0" dirty="0">
                <a:latin typeface="NimbusRomNo9L-Regu"/>
              </a:rPr>
              <a:t>second stage</a:t>
            </a:r>
            <a:r>
              <a:rPr lang="en-US" sz="1800" b="0" i="0" u="none" strike="noStrike" baseline="0" dirty="0">
                <a:latin typeface="NimbusRomNo9L-Regu"/>
              </a:rPr>
              <a:t>, an attention-based competition mechanism is used to select which RIMs to activate (right figure) based on encoded visual input (blue RIMs are active, based on an attention score, white RIMs remain inactive)</a:t>
            </a:r>
            <a:endParaRPr lang="en-US" dirty="0"/>
          </a:p>
        </p:txBody>
      </p:sp>
      <p:sp>
        <p:nvSpPr>
          <p:cNvPr id="14" name="TextBox 13">
            <a:extLst>
              <a:ext uri="{FF2B5EF4-FFF2-40B4-BE49-F238E27FC236}">
                <a16:creationId xmlns:a16="http://schemas.microsoft.com/office/drawing/2014/main" id="{084B4D46-4DAE-49E2-8DF6-2D00ED4B6D45}"/>
              </a:ext>
            </a:extLst>
          </p:cNvPr>
          <p:cNvSpPr txBox="1"/>
          <p:nvPr/>
        </p:nvSpPr>
        <p:spPr bwMode="gray">
          <a:xfrm>
            <a:off x="6514491" y="5103674"/>
            <a:ext cx="2584812" cy="1754326"/>
          </a:xfrm>
          <a:prstGeom prst="rect">
            <a:avLst/>
          </a:prstGeom>
          <a:noFill/>
        </p:spPr>
        <p:txBody>
          <a:bodyPr wrap="square">
            <a:spAutoFit/>
          </a:bodyPr>
          <a:lstStyle/>
          <a:p>
            <a:pPr algn="l"/>
            <a:r>
              <a:rPr lang="en-US" sz="1800" b="1" i="0" u="none" strike="noStrike" baseline="0" dirty="0">
                <a:latin typeface="NimbusRomNo9L-Regu"/>
              </a:rPr>
              <a:t>third stage</a:t>
            </a:r>
            <a:r>
              <a:rPr lang="en-US" sz="1800" b="0" i="0" u="none" strike="noStrike" baseline="0" dirty="0">
                <a:latin typeface="NimbusRomNo9L-Regu"/>
              </a:rPr>
              <a:t>, individual activated RIMs follow their own default transition dynamics while non-activated RIMs remain unchanged</a:t>
            </a:r>
            <a:endParaRPr lang="en-US" dirty="0"/>
          </a:p>
        </p:txBody>
      </p:sp>
      <p:sp>
        <p:nvSpPr>
          <p:cNvPr id="16" name="TextBox 15">
            <a:extLst>
              <a:ext uri="{FF2B5EF4-FFF2-40B4-BE49-F238E27FC236}">
                <a16:creationId xmlns:a16="http://schemas.microsoft.com/office/drawing/2014/main" id="{744F68DE-3B36-4C81-AD8A-79AB905903D7}"/>
              </a:ext>
            </a:extLst>
          </p:cNvPr>
          <p:cNvSpPr txBox="1"/>
          <p:nvPr/>
        </p:nvSpPr>
        <p:spPr bwMode="gray">
          <a:xfrm>
            <a:off x="9099303" y="5146646"/>
            <a:ext cx="2934729" cy="1477328"/>
          </a:xfrm>
          <a:prstGeom prst="rect">
            <a:avLst/>
          </a:prstGeom>
          <a:noFill/>
        </p:spPr>
        <p:txBody>
          <a:bodyPr wrap="square">
            <a:spAutoFit/>
          </a:bodyPr>
          <a:lstStyle/>
          <a:p>
            <a:pPr algn="l"/>
            <a:r>
              <a:rPr lang="en-US" sz="1800" b="1" i="0" u="none" strike="noStrike" baseline="0" dirty="0">
                <a:latin typeface="NimbusRomNo9L-Regu"/>
              </a:rPr>
              <a:t>fourth stage</a:t>
            </a:r>
            <a:r>
              <a:rPr lang="en-US" sz="1800" b="0" i="0" u="none" strike="noStrike" baseline="0" dirty="0">
                <a:latin typeface="NimbusRomNo9L-Regu"/>
              </a:rPr>
              <a:t>, the RIMs</a:t>
            </a:r>
          </a:p>
          <a:p>
            <a:pPr algn="l"/>
            <a:r>
              <a:rPr lang="en-US" sz="1800" b="0" i="0" u="none" strike="noStrike" baseline="0" dirty="0">
                <a:latin typeface="NimbusRomNo9L-Regu"/>
              </a:rPr>
              <a:t>sparsely communicate information between themselves, also using key-value attention.</a:t>
            </a:r>
            <a:endParaRPr lang="en-US" dirty="0"/>
          </a:p>
        </p:txBody>
      </p:sp>
      <p:sp>
        <p:nvSpPr>
          <p:cNvPr id="18" name="TextBox 17">
            <a:extLst>
              <a:ext uri="{FF2B5EF4-FFF2-40B4-BE49-F238E27FC236}">
                <a16:creationId xmlns:a16="http://schemas.microsoft.com/office/drawing/2014/main" id="{3F62D6DC-687F-4F43-857D-9E0B601B7ED6}"/>
              </a:ext>
            </a:extLst>
          </p:cNvPr>
          <p:cNvSpPr txBox="1"/>
          <p:nvPr/>
        </p:nvSpPr>
        <p:spPr bwMode="gray">
          <a:xfrm>
            <a:off x="9375270" y="4709970"/>
            <a:ext cx="2382794" cy="430887"/>
          </a:xfrm>
          <a:prstGeom prst="rect">
            <a:avLst/>
          </a:prstGeom>
          <a:noFill/>
        </p:spPr>
        <p:txBody>
          <a:bodyPr wrap="square">
            <a:spAutoFit/>
          </a:bodyPr>
          <a:lstStyle/>
          <a:p>
            <a:r>
              <a:rPr lang="en-US" sz="1100" dirty="0"/>
              <a:t>source: [Goyal et al. 2020]</a:t>
            </a:r>
            <a:br>
              <a:rPr lang="en-US" sz="1100" dirty="0"/>
            </a:br>
            <a:endParaRPr lang="en-US" sz="1100" dirty="0"/>
          </a:p>
        </p:txBody>
      </p:sp>
    </p:spTree>
    <p:extLst>
      <p:ext uri="{BB962C8B-B14F-4D97-AF65-F5344CB8AC3E}">
        <p14:creationId xmlns:p14="http://schemas.microsoft.com/office/powerpoint/2010/main" val="2607803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6E955B-A4CD-456E-8D9C-AABAFDACD721}"/>
              </a:ext>
            </a:extLst>
          </p:cNvPr>
          <p:cNvSpPr/>
          <p:nvPr/>
        </p:nvSpPr>
        <p:spPr bwMode="gray">
          <a:xfrm>
            <a:off x="0" y="2782878"/>
            <a:ext cx="12192000" cy="2477568"/>
          </a:xfrm>
          <a:prstGeom prst="rect">
            <a:avLst/>
          </a:prstGeom>
          <a:solidFill>
            <a:srgbClr val="B1063A">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a:xfrm>
            <a:off x="478369" y="144001"/>
            <a:ext cx="9169401" cy="555840"/>
          </a:xfrm>
        </p:spPr>
        <p:txBody>
          <a:bodyPr/>
          <a:lstStyle/>
          <a:p>
            <a:r>
              <a:rPr lang="en-US" dirty="0"/>
              <a:t>Quick recap – Where are we now?</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45</a:t>
            </a:fld>
            <a:endParaRPr lang="en-US"/>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87458" y="860969"/>
            <a:ext cx="6062497" cy="5951886"/>
          </a:xfrm>
          <a:prstGeom prst="rect">
            <a:avLst/>
          </a:prstGeom>
          <a:noFill/>
        </p:spPr>
        <p:txBody>
          <a:bodyPr wrap="square">
            <a:spAutoFit/>
          </a:bodyPr>
          <a:lstStyle/>
          <a:p>
            <a:pPr marL="342900" indent="-342900">
              <a:lnSpc>
                <a:spcPct val="150000"/>
              </a:lnSpc>
              <a:buFont typeface="+mj-lt"/>
              <a:buAutoNum type="arabicPeriod"/>
            </a:pPr>
            <a:r>
              <a:rPr lang="en-US" sz="1600" i="0" dirty="0">
                <a:solidFill>
                  <a:srgbClr val="222222"/>
                </a:solidFill>
                <a:effectLst/>
                <a:latin typeface="+mj-lt"/>
              </a:rPr>
              <a:t>Graph Metr</a:t>
            </a:r>
            <a:r>
              <a:rPr lang="en-US" sz="1600" dirty="0">
                <a:solidFill>
                  <a:srgbClr val="222222"/>
                </a:solidFill>
                <a:latin typeface="+mj-lt"/>
              </a:rPr>
              <a:t>ics and Random Models</a:t>
            </a:r>
          </a:p>
          <a:p>
            <a:pPr marL="342900" indent="-342900">
              <a:lnSpc>
                <a:spcPct val="150000"/>
              </a:lnSpc>
              <a:buFont typeface="+mj-lt"/>
              <a:buAutoNum type="arabicPeriod"/>
            </a:pPr>
            <a:r>
              <a:rPr lang="en-US" sz="1600" dirty="0">
                <a:solidFill>
                  <a:srgbClr val="222222"/>
                </a:solidFill>
                <a:latin typeface="+mj-lt"/>
              </a:rPr>
              <a:t>Graph Classification - Clustering</a:t>
            </a:r>
          </a:p>
          <a:p>
            <a:pPr marL="342900" indent="-342900">
              <a:lnSpc>
                <a:spcPct val="150000"/>
              </a:lnSpc>
              <a:buFont typeface="+mj-lt"/>
              <a:buAutoNum type="arabicPeriod"/>
            </a:pPr>
            <a:r>
              <a:rPr lang="en-US" sz="1600" dirty="0">
                <a:solidFill>
                  <a:srgbClr val="222222"/>
                </a:solidFill>
                <a:latin typeface="+mj-lt"/>
              </a:rPr>
              <a:t>Graph Sampling - </a:t>
            </a:r>
            <a:r>
              <a:rPr lang="en-US" sz="1600" i="0" dirty="0">
                <a:solidFill>
                  <a:srgbClr val="222222"/>
                </a:solidFill>
                <a:effectLst/>
                <a:latin typeface="+mj-lt"/>
              </a:rPr>
              <a:t>Random Walks</a:t>
            </a:r>
          </a:p>
          <a:p>
            <a:pPr marL="342900" indent="-342900">
              <a:lnSpc>
                <a:spcPct val="150000"/>
              </a:lnSpc>
              <a:buFont typeface="+mj-lt"/>
              <a:buAutoNum type="arabicPeriod"/>
            </a:pPr>
            <a:r>
              <a:rPr lang="en-US" sz="1600" dirty="0">
                <a:solidFill>
                  <a:srgbClr val="222222"/>
                </a:solidFill>
                <a:latin typeface="+mj-lt"/>
              </a:rPr>
              <a:t>Graph Embeddings - Message Passing</a:t>
            </a:r>
          </a:p>
          <a:p>
            <a:pPr marL="342900" indent="-342900">
              <a:lnSpc>
                <a:spcPct val="150000"/>
              </a:lnSpc>
              <a:buFont typeface="+mj-lt"/>
              <a:buAutoNum type="arabicPeriod"/>
            </a:pPr>
            <a:r>
              <a:rPr lang="en-US" sz="1600" dirty="0">
                <a:solidFill>
                  <a:srgbClr val="222222"/>
                </a:solidFill>
                <a:latin typeface="+mj-lt"/>
              </a:rPr>
              <a:t>PageRank</a:t>
            </a:r>
          </a:p>
          <a:p>
            <a:pPr marL="342900" indent="-342900">
              <a:lnSpc>
                <a:spcPct val="150000"/>
              </a:lnSpc>
              <a:buFont typeface="+mj-lt"/>
              <a:buAutoNum type="arabicPeriod"/>
            </a:pPr>
            <a:r>
              <a:rPr lang="en-US" sz="1600" dirty="0">
                <a:solidFill>
                  <a:srgbClr val="222222"/>
                </a:solidFill>
                <a:latin typeface="+mj-lt"/>
              </a:rPr>
              <a:t>Graph Structure Learning</a:t>
            </a:r>
          </a:p>
          <a:p>
            <a:pPr marL="342900" indent="-342900">
              <a:lnSpc>
                <a:spcPct val="150000"/>
              </a:lnSpc>
              <a:buFont typeface="+mj-lt"/>
              <a:buAutoNum type="arabicPeriod"/>
            </a:pPr>
            <a:r>
              <a:rPr lang="en-US" sz="1600" dirty="0">
                <a:solidFill>
                  <a:srgbClr val="222222"/>
                </a:solidFill>
                <a:latin typeface="+mj-lt"/>
              </a:rPr>
              <a:t>Graph Convolutional Networks</a:t>
            </a:r>
          </a:p>
          <a:p>
            <a:pPr marL="342900" indent="-342900">
              <a:lnSpc>
                <a:spcPct val="150000"/>
              </a:lnSpc>
              <a:buFont typeface="+mj-lt"/>
              <a:buAutoNum type="arabicPeriod"/>
            </a:pPr>
            <a:r>
              <a:rPr lang="en-US" sz="1600" dirty="0">
                <a:solidFill>
                  <a:srgbClr val="222222"/>
                </a:solidFill>
                <a:latin typeface="+mj-lt"/>
              </a:rPr>
              <a:t>Graph Attention Networks</a:t>
            </a:r>
          </a:p>
          <a:p>
            <a:pPr marL="342900" indent="-342900">
              <a:lnSpc>
                <a:spcPct val="150000"/>
              </a:lnSpc>
              <a:buFont typeface="+mj-lt"/>
              <a:buAutoNum type="arabicPeriod"/>
            </a:pPr>
            <a:r>
              <a:rPr lang="en-US" sz="1600" dirty="0">
                <a:solidFill>
                  <a:srgbClr val="222222"/>
                </a:solidFill>
                <a:latin typeface="+mj-lt"/>
              </a:rPr>
              <a:t>Graph Evolution Networks</a:t>
            </a:r>
          </a:p>
          <a:p>
            <a:pPr marL="342900" indent="-342900">
              <a:lnSpc>
                <a:spcPct val="150000"/>
              </a:lnSpc>
              <a:buFont typeface="+mj-lt"/>
              <a:buAutoNum type="arabicPeriod"/>
            </a:pPr>
            <a:r>
              <a:rPr lang="en-US" sz="1600" dirty="0">
                <a:solidFill>
                  <a:srgbClr val="222222"/>
                </a:solidFill>
                <a:latin typeface="+mj-lt"/>
              </a:rPr>
              <a:t> Temporal Graph Networks </a:t>
            </a:r>
          </a:p>
          <a:p>
            <a:pPr marL="342900" indent="-342900">
              <a:lnSpc>
                <a:spcPct val="150000"/>
              </a:lnSpc>
              <a:buFont typeface="+mj-lt"/>
              <a:buAutoNum type="arabicPeriod"/>
            </a:pPr>
            <a:r>
              <a:rPr lang="en-US" sz="1600" dirty="0">
                <a:solidFill>
                  <a:srgbClr val="222222"/>
                </a:solidFill>
                <a:latin typeface="+mj-lt"/>
              </a:rPr>
              <a:t> Graph Neural Differential Equations</a:t>
            </a:r>
          </a:p>
          <a:p>
            <a:pPr marL="342900" indent="-342900">
              <a:lnSpc>
                <a:spcPct val="150000"/>
              </a:lnSpc>
              <a:buFont typeface="+mj-lt"/>
              <a:buAutoNum type="arabicPeriod"/>
            </a:pPr>
            <a:r>
              <a:rPr lang="en-US" sz="1600" dirty="0">
                <a:solidFill>
                  <a:srgbClr val="222222"/>
                </a:solidFill>
                <a:latin typeface="+mj-lt"/>
              </a:rPr>
              <a:t> Deep Graph Generative Models</a:t>
            </a:r>
          </a:p>
          <a:p>
            <a:pPr marL="342900" indent="-342900">
              <a:lnSpc>
                <a:spcPct val="150000"/>
              </a:lnSpc>
              <a:buFont typeface="+mj-lt"/>
              <a:buAutoNum type="arabicPeriod"/>
            </a:pPr>
            <a:r>
              <a:rPr lang="en-US" sz="1600" b="1" dirty="0"/>
              <a:t> Causal Inference with Graph Neural Networks</a:t>
            </a:r>
          </a:p>
          <a:p>
            <a:pPr marL="342900" indent="-342900">
              <a:lnSpc>
                <a:spcPct val="150000"/>
              </a:lnSpc>
              <a:buFont typeface="+mj-lt"/>
              <a:buAutoNum type="arabicPeriod"/>
            </a:pPr>
            <a:r>
              <a:rPr lang="en-US" sz="1600" dirty="0"/>
              <a:t>Network Effects, Cascading and Contagion</a:t>
            </a:r>
          </a:p>
          <a:p>
            <a:pPr marL="342900" indent="-342900">
              <a:lnSpc>
                <a:spcPct val="150000"/>
              </a:lnSpc>
              <a:buFont typeface="+mj-lt"/>
              <a:buAutoNum type="arabicPeriod"/>
            </a:pPr>
            <a:r>
              <a:rPr lang="en-US" sz="1600" dirty="0"/>
              <a:t>Outbreak Detection in Networks</a:t>
            </a:r>
          </a:p>
          <a:p>
            <a:pPr marL="342900" indent="-342900">
              <a:lnSpc>
                <a:spcPct val="150000"/>
              </a:lnSpc>
              <a:buFont typeface="+mj-lt"/>
              <a:buAutoNum type="arabicPeriod"/>
            </a:pPr>
            <a:r>
              <a:rPr lang="en-US" sz="1600" dirty="0"/>
              <a:t>Influence Maximization in Networks</a:t>
            </a:r>
            <a:endParaRPr lang="en-US" dirty="0">
              <a:solidFill>
                <a:srgbClr val="222222"/>
              </a:solidFill>
              <a:latin typeface="+mj-lt"/>
            </a:endParaRPr>
          </a:p>
        </p:txBody>
      </p:sp>
      <p:sp>
        <p:nvSpPr>
          <p:cNvPr id="3" name="Right Brace 2">
            <a:extLst>
              <a:ext uri="{FF2B5EF4-FFF2-40B4-BE49-F238E27FC236}">
                <a16:creationId xmlns:a16="http://schemas.microsoft.com/office/drawing/2014/main" id="{84AFEFE2-C6EC-4D70-B6A9-EA6049991254}"/>
              </a:ext>
            </a:extLst>
          </p:cNvPr>
          <p:cNvSpPr/>
          <p:nvPr/>
        </p:nvSpPr>
        <p:spPr bwMode="gray">
          <a:xfrm>
            <a:off x="5520531" y="1114697"/>
            <a:ext cx="391886" cy="1497874"/>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92A4B4BE-8E12-4FB8-A865-9329AB6639E8}"/>
              </a:ext>
            </a:extLst>
          </p:cNvPr>
          <p:cNvSpPr/>
          <p:nvPr/>
        </p:nvSpPr>
        <p:spPr bwMode="gray">
          <a:xfrm>
            <a:off x="5742338" y="2915365"/>
            <a:ext cx="383177" cy="2212593"/>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2D3D2C95-6798-4E3A-A190-0D6228A1A053}"/>
              </a:ext>
            </a:extLst>
          </p:cNvPr>
          <p:cNvSpPr txBox="1"/>
          <p:nvPr/>
        </p:nvSpPr>
        <p:spPr bwMode="gray">
          <a:xfrm>
            <a:off x="5974080" y="1695330"/>
            <a:ext cx="3213463" cy="36184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Description models</a:t>
            </a:r>
          </a:p>
        </p:txBody>
      </p:sp>
      <p:sp>
        <p:nvSpPr>
          <p:cNvPr id="10" name="TextBox 9">
            <a:extLst>
              <a:ext uri="{FF2B5EF4-FFF2-40B4-BE49-F238E27FC236}">
                <a16:creationId xmlns:a16="http://schemas.microsoft.com/office/drawing/2014/main" id="{0EA1C55D-B08A-427E-83A5-373028255984}"/>
              </a:ext>
            </a:extLst>
          </p:cNvPr>
          <p:cNvSpPr txBox="1"/>
          <p:nvPr/>
        </p:nvSpPr>
        <p:spPr bwMode="gray">
          <a:xfrm>
            <a:off x="6149956" y="3955580"/>
            <a:ext cx="2272937" cy="32280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Prediction models</a:t>
            </a:r>
          </a:p>
        </p:txBody>
      </p:sp>
      <p:sp>
        <p:nvSpPr>
          <p:cNvPr id="12" name="TextBox 11">
            <a:extLst>
              <a:ext uri="{FF2B5EF4-FFF2-40B4-BE49-F238E27FC236}">
                <a16:creationId xmlns:a16="http://schemas.microsoft.com/office/drawing/2014/main" id="{54D9302E-E209-43A5-9FA6-79140C433C07}"/>
              </a:ext>
            </a:extLst>
          </p:cNvPr>
          <p:cNvSpPr txBox="1"/>
          <p:nvPr/>
        </p:nvSpPr>
        <p:spPr bwMode="gray">
          <a:xfrm>
            <a:off x="8694470" y="1358752"/>
            <a:ext cx="3144050" cy="142684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Understand a phenomenon</a:t>
            </a:r>
          </a:p>
          <a:p>
            <a:pPr>
              <a:spcBef>
                <a:spcPts val="300"/>
              </a:spcBef>
              <a:spcAft>
                <a:spcPts val="300"/>
              </a:spcAft>
              <a:buClr>
                <a:schemeClr val="accent1"/>
              </a:buClr>
              <a:buSzPct val="90000"/>
            </a:pPr>
            <a:r>
              <a:rPr lang="en-US" dirty="0"/>
              <a:t>Extract features</a:t>
            </a:r>
          </a:p>
          <a:p>
            <a:pPr>
              <a:spcBef>
                <a:spcPts val="300"/>
              </a:spcBef>
              <a:spcAft>
                <a:spcPts val="300"/>
              </a:spcAft>
              <a:buClr>
                <a:schemeClr val="accent1"/>
              </a:buClr>
              <a:buSzPct val="90000"/>
            </a:pPr>
            <a:r>
              <a:rPr lang="en-US" dirty="0"/>
              <a:t>Stablish baselines</a:t>
            </a:r>
          </a:p>
          <a:p>
            <a:pPr>
              <a:spcBef>
                <a:spcPts val="300"/>
              </a:spcBef>
              <a:spcAft>
                <a:spcPts val="300"/>
              </a:spcAft>
              <a:buClr>
                <a:schemeClr val="accent1"/>
              </a:buClr>
              <a:buSzPct val="90000"/>
            </a:pPr>
            <a:r>
              <a:rPr lang="en-US" dirty="0"/>
              <a:t>Preprocessing data</a:t>
            </a:r>
          </a:p>
        </p:txBody>
      </p:sp>
      <p:sp>
        <p:nvSpPr>
          <p:cNvPr id="15" name="TextBox 14">
            <a:extLst>
              <a:ext uri="{FF2B5EF4-FFF2-40B4-BE49-F238E27FC236}">
                <a16:creationId xmlns:a16="http://schemas.microsoft.com/office/drawing/2014/main" id="{8CF06FA7-B0AC-4082-9584-8B9A849C7A2B}"/>
              </a:ext>
            </a:extLst>
          </p:cNvPr>
          <p:cNvSpPr txBox="1"/>
          <p:nvPr/>
        </p:nvSpPr>
        <p:spPr bwMode="gray">
          <a:xfrm>
            <a:off x="8546186" y="973043"/>
            <a:ext cx="2727960" cy="369332"/>
          </a:xfrm>
          <a:prstGeom prst="rect">
            <a:avLst/>
          </a:prstGeom>
          <a:noFill/>
        </p:spPr>
        <p:txBody>
          <a:bodyPr wrap="square">
            <a:spAutoFit/>
          </a:bodyPr>
          <a:lstStyle/>
          <a:p>
            <a:pPr>
              <a:spcBef>
                <a:spcPts val="300"/>
              </a:spcBef>
              <a:spcAft>
                <a:spcPts val="300"/>
              </a:spcAft>
              <a:buClr>
                <a:schemeClr val="accent1"/>
              </a:buClr>
              <a:buSzPct val="90000"/>
            </a:pPr>
            <a:r>
              <a:rPr lang="en-US" b="1" dirty="0"/>
              <a:t>Design concerns</a:t>
            </a:r>
          </a:p>
        </p:txBody>
      </p:sp>
      <p:sp>
        <p:nvSpPr>
          <p:cNvPr id="16" name="TextBox 15">
            <a:extLst>
              <a:ext uri="{FF2B5EF4-FFF2-40B4-BE49-F238E27FC236}">
                <a16:creationId xmlns:a16="http://schemas.microsoft.com/office/drawing/2014/main" id="{F1C5DA3B-6DB3-4A2D-A4BB-E8DC068A07AA}"/>
              </a:ext>
            </a:extLst>
          </p:cNvPr>
          <p:cNvSpPr txBox="1"/>
          <p:nvPr/>
        </p:nvSpPr>
        <p:spPr bwMode="gray">
          <a:xfrm>
            <a:off x="8637958" y="3276912"/>
            <a:ext cx="3395485" cy="135733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Predict an outcome</a:t>
            </a:r>
          </a:p>
          <a:p>
            <a:pPr>
              <a:spcBef>
                <a:spcPts val="300"/>
              </a:spcBef>
              <a:spcAft>
                <a:spcPts val="300"/>
              </a:spcAft>
              <a:buClr>
                <a:schemeClr val="accent1"/>
              </a:buClr>
              <a:buSzPct val="90000"/>
            </a:pPr>
            <a:r>
              <a:rPr lang="en-US" dirty="0"/>
              <a:t>ML architecture and pipeline</a:t>
            </a:r>
          </a:p>
          <a:p>
            <a:pPr>
              <a:spcBef>
                <a:spcPts val="300"/>
              </a:spcBef>
              <a:spcAft>
                <a:spcPts val="300"/>
              </a:spcAft>
              <a:buClr>
                <a:schemeClr val="accent1"/>
              </a:buClr>
              <a:buSzPct val="90000"/>
            </a:pPr>
            <a:r>
              <a:rPr lang="en-US" dirty="0"/>
              <a:t>Training models</a:t>
            </a:r>
          </a:p>
          <a:p>
            <a:pPr>
              <a:spcBef>
                <a:spcPts val="300"/>
              </a:spcBef>
              <a:spcAft>
                <a:spcPts val="300"/>
              </a:spcAft>
              <a:buClr>
                <a:schemeClr val="accent1"/>
              </a:buClr>
              <a:buSzPct val="90000"/>
            </a:pPr>
            <a:r>
              <a:rPr lang="en-US" dirty="0"/>
              <a:t>Evaluation models</a:t>
            </a:r>
          </a:p>
        </p:txBody>
      </p:sp>
      <p:sp>
        <p:nvSpPr>
          <p:cNvPr id="20" name="TextBox 19">
            <a:extLst>
              <a:ext uri="{FF2B5EF4-FFF2-40B4-BE49-F238E27FC236}">
                <a16:creationId xmlns:a16="http://schemas.microsoft.com/office/drawing/2014/main" id="{C1AFA719-9994-4AC1-A848-FAC8760F553C}"/>
              </a:ext>
            </a:extLst>
          </p:cNvPr>
          <p:cNvSpPr txBox="1"/>
          <p:nvPr/>
        </p:nvSpPr>
        <p:spPr bwMode="gray">
          <a:xfrm>
            <a:off x="9020020" y="5162670"/>
            <a:ext cx="2818500" cy="113014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Effects of interventions</a:t>
            </a:r>
          </a:p>
          <a:p>
            <a:pPr>
              <a:spcBef>
                <a:spcPts val="300"/>
              </a:spcBef>
              <a:spcAft>
                <a:spcPts val="300"/>
              </a:spcAft>
              <a:buClr>
                <a:schemeClr val="accent1"/>
              </a:buClr>
              <a:buSzPct val="90000"/>
            </a:pPr>
            <a:r>
              <a:rPr lang="en-US" dirty="0"/>
              <a:t>Risks of confounding</a:t>
            </a:r>
          </a:p>
          <a:p>
            <a:pPr>
              <a:spcBef>
                <a:spcPts val="300"/>
              </a:spcBef>
              <a:spcAft>
                <a:spcPts val="300"/>
              </a:spcAft>
              <a:buClr>
                <a:schemeClr val="accent1"/>
              </a:buClr>
              <a:buSzPct val="90000"/>
            </a:pPr>
            <a:r>
              <a:rPr lang="en-US" dirty="0"/>
              <a:t>Causal structure</a:t>
            </a:r>
          </a:p>
        </p:txBody>
      </p:sp>
      <p:sp>
        <p:nvSpPr>
          <p:cNvPr id="22" name="Right Brace 21">
            <a:extLst>
              <a:ext uri="{FF2B5EF4-FFF2-40B4-BE49-F238E27FC236}">
                <a16:creationId xmlns:a16="http://schemas.microsoft.com/office/drawing/2014/main" id="{8B3916D4-BD64-4630-9A40-FF2A370826CF}"/>
              </a:ext>
            </a:extLst>
          </p:cNvPr>
          <p:cNvSpPr/>
          <p:nvPr/>
        </p:nvSpPr>
        <p:spPr bwMode="gray">
          <a:xfrm>
            <a:off x="5727669" y="5348025"/>
            <a:ext cx="397846" cy="1365974"/>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7F4519DA-6535-4465-8725-A5FDE9C3DD3A}"/>
              </a:ext>
            </a:extLst>
          </p:cNvPr>
          <p:cNvSpPr txBox="1"/>
          <p:nvPr/>
        </p:nvSpPr>
        <p:spPr bwMode="gray">
          <a:xfrm>
            <a:off x="6149956" y="5820332"/>
            <a:ext cx="2412273" cy="32280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Intervention models</a:t>
            </a:r>
          </a:p>
        </p:txBody>
      </p:sp>
    </p:spTree>
    <p:extLst>
      <p:ext uri="{BB962C8B-B14F-4D97-AF65-F5344CB8AC3E}">
        <p14:creationId xmlns:p14="http://schemas.microsoft.com/office/powerpoint/2010/main" val="2624926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7511CE-E62C-42ED-ACA6-E2BCE3767F9F}"/>
              </a:ext>
            </a:extLst>
          </p:cNvPr>
          <p:cNvSpPr>
            <a:spLocks noGrp="1"/>
          </p:cNvSpPr>
          <p:nvPr>
            <p:ph type="title"/>
          </p:nvPr>
        </p:nvSpPr>
        <p:spPr/>
        <p:txBody>
          <a:bodyPr/>
          <a:lstStyle/>
          <a:p>
            <a:r>
              <a:rPr lang="en-US" dirty="0"/>
              <a:t>When to condition? Confounding graph patterns</a:t>
            </a:r>
          </a:p>
        </p:txBody>
      </p:sp>
      <p:sp>
        <p:nvSpPr>
          <p:cNvPr id="90" name="Rectangle: Rounded Corners 89">
            <a:extLst>
              <a:ext uri="{FF2B5EF4-FFF2-40B4-BE49-F238E27FC236}">
                <a16:creationId xmlns:a16="http://schemas.microsoft.com/office/drawing/2014/main" id="{1AD84527-0949-4116-A8E0-E3227F16D2FF}"/>
              </a:ext>
            </a:extLst>
          </p:cNvPr>
          <p:cNvSpPr/>
          <p:nvPr/>
        </p:nvSpPr>
        <p:spPr bwMode="gray">
          <a:xfrm>
            <a:off x="384728" y="992067"/>
            <a:ext cx="4349210" cy="2311387"/>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91" name="Oval 90">
            <a:extLst>
              <a:ext uri="{FF2B5EF4-FFF2-40B4-BE49-F238E27FC236}">
                <a16:creationId xmlns:a16="http://schemas.microsoft.com/office/drawing/2014/main" id="{74FAF899-E783-4905-9815-591F3620D4CC}"/>
              </a:ext>
            </a:extLst>
          </p:cNvPr>
          <p:cNvSpPr/>
          <p:nvPr/>
        </p:nvSpPr>
        <p:spPr>
          <a:xfrm>
            <a:off x="1723251" y="1169699"/>
            <a:ext cx="1666155" cy="73401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Skill</a:t>
            </a:r>
          </a:p>
        </p:txBody>
      </p:sp>
      <p:sp>
        <p:nvSpPr>
          <p:cNvPr id="92" name="Oval 91">
            <a:extLst>
              <a:ext uri="{FF2B5EF4-FFF2-40B4-BE49-F238E27FC236}">
                <a16:creationId xmlns:a16="http://schemas.microsoft.com/office/drawing/2014/main" id="{B31C123D-34AD-4B8A-A4C7-B536076560A7}"/>
              </a:ext>
            </a:extLst>
          </p:cNvPr>
          <p:cNvSpPr/>
          <p:nvPr/>
        </p:nvSpPr>
        <p:spPr>
          <a:xfrm>
            <a:off x="449113" y="2218426"/>
            <a:ext cx="1773128" cy="73401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Difficulty</a:t>
            </a:r>
          </a:p>
        </p:txBody>
      </p:sp>
      <p:cxnSp>
        <p:nvCxnSpPr>
          <p:cNvPr id="93" name="Straight Arrow Connector 92">
            <a:extLst>
              <a:ext uri="{FF2B5EF4-FFF2-40B4-BE49-F238E27FC236}">
                <a16:creationId xmlns:a16="http://schemas.microsoft.com/office/drawing/2014/main" id="{9505D7B1-A66A-4BB5-8011-41EC6B9DC2CD}"/>
              </a:ext>
            </a:extLst>
          </p:cNvPr>
          <p:cNvCxnSpPr>
            <a:cxnSpLocks/>
            <a:stCxn id="91" idx="3"/>
            <a:endCxn id="92" idx="0"/>
          </p:cNvCxnSpPr>
          <p:nvPr/>
        </p:nvCxnSpPr>
        <p:spPr>
          <a:xfrm flipH="1">
            <a:off x="1335677" y="1796217"/>
            <a:ext cx="631577" cy="422209"/>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2ED99966-A9A3-4384-92A2-EA672DFC3964}"/>
              </a:ext>
            </a:extLst>
          </p:cNvPr>
          <p:cNvCxnSpPr>
            <a:cxnSpLocks/>
            <a:stCxn id="91" idx="5"/>
            <a:endCxn id="96" idx="0"/>
          </p:cNvCxnSpPr>
          <p:nvPr/>
        </p:nvCxnSpPr>
        <p:spPr>
          <a:xfrm>
            <a:off x="3145403" y="1796217"/>
            <a:ext cx="496776" cy="422209"/>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C517E223-3F82-411C-B814-BA718C078BF4}"/>
              </a:ext>
            </a:extLst>
          </p:cNvPr>
          <p:cNvCxnSpPr>
            <a:cxnSpLocks/>
            <a:stCxn id="92" idx="6"/>
            <a:endCxn id="96" idx="2"/>
          </p:cNvCxnSpPr>
          <p:nvPr/>
        </p:nvCxnSpPr>
        <p:spPr>
          <a:xfrm>
            <a:off x="2222241" y="2585432"/>
            <a:ext cx="497838"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6" name="Oval 95">
            <a:extLst>
              <a:ext uri="{FF2B5EF4-FFF2-40B4-BE49-F238E27FC236}">
                <a16:creationId xmlns:a16="http://schemas.microsoft.com/office/drawing/2014/main" id="{B8BEA859-11FC-450C-921B-4A9B4794DB4E}"/>
              </a:ext>
            </a:extLst>
          </p:cNvPr>
          <p:cNvSpPr/>
          <p:nvPr/>
        </p:nvSpPr>
        <p:spPr>
          <a:xfrm>
            <a:off x="2720079" y="2218426"/>
            <a:ext cx="1844199" cy="73401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Accuracy</a:t>
            </a:r>
          </a:p>
        </p:txBody>
      </p:sp>
      <p:sp>
        <p:nvSpPr>
          <p:cNvPr id="97" name="TextBox 96">
            <a:extLst>
              <a:ext uri="{FF2B5EF4-FFF2-40B4-BE49-F238E27FC236}">
                <a16:creationId xmlns:a16="http://schemas.microsoft.com/office/drawing/2014/main" id="{270B64AF-7E6C-4FFB-B3E8-A106DF93ED1D}"/>
              </a:ext>
            </a:extLst>
          </p:cNvPr>
          <p:cNvSpPr txBox="1"/>
          <p:nvPr/>
        </p:nvSpPr>
        <p:spPr bwMode="gray">
          <a:xfrm>
            <a:off x="722478" y="1112492"/>
            <a:ext cx="1739869" cy="51004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400" dirty="0"/>
              <a:t>Fork</a:t>
            </a:r>
          </a:p>
        </p:txBody>
      </p:sp>
      <p:sp>
        <p:nvSpPr>
          <p:cNvPr id="98" name="Rectangle: Rounded Corners 97">
            <a:extLst>
              <a:ext uri="{FF2B5EF4-FFF2-40B4-BE49-F238E27FC236}">
                <a16:creationId xmlns:a16="http://schemas.microsoft.com/office/drawing/2014/main" id="{7D8E5013-1918-47B7-969E-24E022D39B87}"/>
              </a:ext>
            </a:extLst>
          </p:cNvPr>
          <p:cNvSpPr/>
          <p:nvPr/>
        </p:nvSpPr>
        <p:spPr bwMode="gray">
          <a:xfrm>
            <a:off x="5159284" y="1378658"/>
            <a:ext cx="6902088" cy="1533346"/>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99" name="Oval 98">
            <a:extLst>
              <a:ext uri="{FF2B5EF4-FFF2-40B4-BE49-F238E27FC236}">
                <a16:creationId xmlns:a16="http://schemas.microsoft.com/office/drawing/2014/main" id="{59A2CC65-BE3A-437C-988D-795F4C9182B6}"/>
              </a:ext>
            </a:extLst>
          </p:cNvPr>
          <p:cNvSpPr/>
          <p:nvPr/>
        </p:nvSpPr>
        <p:spPr>
          <a:xfrm>
            <a:off x="5941833" y="1876157"/>
            <a:ext cx="1773128" cy="73401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Difficulty</a:t>
            </a:r>
          </a:p>
        </p:txBody>
      </p:sp>
      <p:sp>
        <p:nvSpPr>
          <p:cNvPr id="100" name="Oval 99">
            <a:extLst>
              <a:ext uri="{FF2B5EF4-FFF2-40B4-BE49-F238E27FC236}">
                <a16:creationId xmlns:a16="http://schemas.microsoft.com/office/drawing/2014/main" id="{D7266AF8-A2A0-46EC-909C-E915999AA15D}"/>
              </a:ext>
            </a:extLst>
          </p:cNvPr>
          <p:cNvSpPr/>
          <p:nvPr/>
        </p:nvSpPr>
        <p:spPr>
          <a:xfrm>
            <a:off x="10076207" y="1876157"/>
            <a:ext cx="1844199" cy="73401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dirty="0"/>
              <a:t>Accuracy</a:t>
            </a:r>
          </a:p>
        </p:txBody>
      </p:sp>
      <p:cxnSp>
        <p:nvCxnSpPr>
          <p:cNvPr id="101" name="Straight Arrow Connector 100">
            <a:extLst>
              <a:ext uri="{FF2B5EF4-FFF2-40B4-BE49-F238E27FC236}">
                <a16:creationId xmlns:a16="http://schemas.microsoft.com/office/drawing/2014/main" id="{6051AF43-3869-4D27-994F-678A9679B8A5}"/>
              </a:ext>
            </a:extLst>
          </p:cNvPr>
          <p:cNvCxnSpPr>
            <a:cxnSpLocks/>
          </p:cNvCxnSpPr>
          <p:nvPr/>
        </p:nvCxnSpPr>
        <p:spPr>
          <a:xfrm>
            <a:off x="7714961" y="2232956"/>
            <a:ext cx="294059" cy="20415"/>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2" name="Oval 101">
            <a:extLst>
              <a:ext uri="{FF2B5EF4-FFF2-40B4-BE49-F238E27FC236}">
                <a16:creationId xmlns:a16="http://schemas.microsoft.com/office/drawing/2014/main" id="{77738174-31ED-432C-941E-D6E605775601}"/>
              </a:ext>
            </a:extLst>
          </p:cNvPr>
          <p:cNvSpPr/>
          <p:nvPr/>
        </p:nvSpPr>
        <p:spPr>
          <a:xfrm>
            <a:off x="8009020" y="1876157"/>
            <a:ext cx="1773128" cy="73401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t>Duration</a:t>
            </a:r>
            <a:endParaRPr lang="en-US" dirty="0"/>
          </a:p>
        </p:txBody>
      </p:sp>
      <p:cxnSp>
        <p:nvCxnSpPr>
          <p:cNvPr id="103" name="Straight Arrow Connector 102">
            <a:extLst>
              <a:ext uri="{FF2B5EF4-FFF2-40B4-BE49-F238E27FC236}">
                <a16:creationId xmlns:a16="http://schemas.microsoft.com/office/drawing/2014/main" id="{50DC6DF1-B956-4CE8-9EBB-4FF1D9A0732D}"/>
              </a:ext>
            </a:extLst>
          </p:cNvPr>
          <p:cNvCxnSpPr>
            <a:cxnSpLocks/>
          </p:cNvCxnSpPr>
          <p:nvPr/>
        </p:nvCxnSpPr>
        <p:spPr>
          <a:xfrm>
            <a:off x="9782148" y="2243163"/>
            <a:ext cx="294059" cy="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E3E54887-2C86-481C-B999-5D5478DD83A0}"/>
              </a:ext>
            </a:extLst>
          </p:cNvPr>
          <p:cNvSpPr txBox="1"/>
          <p:nvPr/>
        </p:nvSpPr>
        <p:spPr bwMode="gray">
          <a:xfrm>
            <a:off x="5605653" y="1429644"/>
            <a:ext cx="1000181" cy="51004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400" dirty="0"/>
              <a:t>Pipe</a:t>
            </a:r>
          </a:p>
        </p:txBody>
      </p:sp>
      <p:sp>
        <p:nvSpPr>
          <p:cNvPr id="105" name="Rectangle: Rounded Corners 104">
            <a:extLst>
              <a:ext uri="{FF2B5EF4-FFF2-40B4-BE49-F238E27FC236}">
                <a16:creationId xmlns:a16="http://schemas.microsoft.com/office/drawing/2014/main" id="{FF69C05B-1C2D-4C21-92D1-9495C6FD64D8}"/>
              </a:ext>
            </a:extLst>
          </p:cNvPr>
          <p:cNvSpPr/>
          <p:nvPr/>
        </p:nvSpPr>
        <p:spPr bwMode="gray">
          <a:xfrm>
            <a:off x="229348" y="3469317"/>
            <a:ext cx="5866652" cy="3236869"/>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06" name="Oval 105">
            <a:extLst>
              <a:ext uri="{FF2B5EF4-FFF2-40B4-BE49-F238E27FC236}">
                <a16:creationId xmlns:a16="http://schemas.microsoft.com/office/drawing/2014/main" id="{ABEF16DB-AB6B-4ED6-9BDC-7682F9A82493}"/>
              </a:ext>
            </a:extLst>
          </p:cNvPr>
          <p:cNvSpPr/>
          <p:nvPr/>
        </p:nvSpPr>
        <p:spPr>
          <a:xfrm>
            <a:off x="2900489" y="4845783"/>
            <a:ext cx="1773128" cy="73401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Duration</a:t>
            </a:r>
          </a:p>
        </p:txBody>
      </p:sp>
      <p:sp>
        <p:nvSpPr>
          <p:cNvPr id="107" name="Oval 106">
            <a:extLst>
              <a:ext uri="{FF2B5EF4-FFF2-40B4-BE49-F238E27FC236}">
                <a16:creationId xmlns:a16="http://schemas.microsoft.com/office/drawing/2014/main" id="{80228AD1-ACC0-4CBA-93F1-FF1A25D9B152}"/>
              </a:ext>
            </a:extLst>
          </p:cNvPr>
          <p:cNvSpPr/>
          <p:nvPr/>
        </p:nvSpPr>
        <p:spPr>
          <a:xfrm>
            <a:off x="1760804" y="3921879"/>
            <a:ext cx="1773128" cy="734012"/>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Difficulty</a:t>
            </a:r>
          </a:p>
        </p:txBody>
      </p:sp>
      <p:sp>
        <p:nvSpPr>
          <p:cNvPr id="108" name="Oval 107">
            <a:extLst>
              <a:ext uri="{FF2B5EF4-FFF2-40B4-BE49-F238E27FC236}">
                <a16:creationId xmlns:a16="http://schemas.microsoft.com/office/drawing/2014/main" id="{811E0CD5-049C-4392-A5FF-369F4BB6FC2D}"/>
              </a:ext>
            </a:extLst>
          </p:cNvPr>
          <p:cNvSpPr/>
          <p:nvPr/>
        </p:nvSpPr>
        <p:spPr>
          <a:xfrm>
            <a:off x="3751517" y="3925455"/>
            <a:ext cx="2212385" cy="734012"/>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Explanation size</a:t>
            </a:r>
          </a:p>
        </p:txBody>
      </p:sp>
      <p:cxnSp>
        <p:nvCxnSpPr>
          <p:cNvPr id="109" name="Straight Arrow Connector 108">
            <a:extLst>
              <a:ext uri="{FF2B5EF4-FFF2-40B4-BE49-F238E27FC236}">
                <a16:creationId xmlns:a16="http://schemas.microsoft.com/office/drawing/2014/main" id="{DFA87BAF-3A47-45DA-B2D4-916512686DA5}"/>
              </a:ext>
            </a:extLst>
          </p:cNvPr>
          <p:cNvCxnSpPr>
            <a:cxnSpLocks/>
            <a:stCxn id="106" idx="1"/>
            <a:endCxn id="107" idx="4"/>
          </p:cNvCxnSpPr>
          <p:nvPr/>
        </p:nvCxnSpPr>
        <p:spPr>
          <a:xfrm flipH="1" flipV="1">
            <a:off x="2647368" y="4655891"/>
            <a:ext cx="512790" cy="297386"/>
          </a:xfrm>
          <a:prstGeom prst="straightConnector1">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D5A95ED8-FBD6-4256-A56E-67090543FEE3}"/>
              </a:ext>
            </a:extLst>
          </p:cNvPr>
          <p:cNvCxnSpPr>
            <a:cxnSpLocks/>
            <a:stCxn id="106" idx="7"/>
            <a:endCxn id="108" idx="4"/>
          </p:cNvCxnSpPr>
          <p:nvPr/>
        </p:nvCxnSpPr>
        <p:spPr>
          <a:xfrm flipV="1">
            <a:off x="4413948" y="4659467"/>
            <a:ext cx="443762" cy="293810"/>
          </a:xfrm>
          <a:prstGeom prst="straightConnector1">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11" name="Oval 110">
            <a:extLst>
              <a:ext uri="{FF2B5EF4-FFF2-40B4-BE49-F238E27FC236}">
                <a16:creationId xmlns:a16="http://schemas.microsoft.com/office/drawing/2014/main" id="{225C7B3F-C8C4-48DD-8552-166B38CF76DF}"/>
              </a:ext>
            </a:extLst>
          </p:cNvPr>
          <p:cNvSpPr/>
          <p:nvPr/>
        </p:nvSpPr>
        <p:spPr>
          <a:xfrm>
            <a:off x="2873925" y="5808537"/>
            <a:ext cx="1844199" cy="734012"/>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Accuracy</a:t>
            </a:r>
          </a:p>
        </p:txBody>
      </p:sp>
      <p:cxnSp>
        <p:nvCxnSpPr>
          <p:cNvPr id="112" name="Straight Arrow Connector 111">
            <a:extLst>
              <a:ext uri="{FF2B5EF4-FFF2-40B4-BE49-F238E27FC236}">
                <a16:creationId xmlns:a16="http://schemas.microsoft.com/office/drawing/2014/main" id="{BA01E428-DD61-49C1-AAF7-3E1ED5C0AFA7}"/>
              </a:ext>
            </a:extLst>
          </p:cNvPr>
          <p:cNvCxnSpPr>
            <a:cxnSpLocks/>
            <a:stCxn id="111" idx="0"/>
            <a:endCxn id="106" idx="4"/>
          </p:cNvCxnSpPr>
          <p:nvPr/>
        </p:nvCxnSpPr>
        <p:spPr>
          <a:xfrm flipH="1" flipV="1">
            <a:off x="3787053" y="5579795"/>
            <a:ext cx="8972" cy="228742"/>
          </a:xfrm>
          <a:prstGeom prst="straightConnector1">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AC88A4FC-4FE4-4D9C-95F2-C22537C94916}"/>
              </a:ext>
            </a:extLst>
          </p:cNvPr>
          <p:cNvSpPr txBox="1"/>
          <p:nvPr/>
        </p:nvSpPr>
        <p:spPr bwMode="gray">
          <a:xfrm>
            <a:off x="562906" y="3580017"/>
            <a:ext cx="1739869" cy="51004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400" dirty="0"/>
              <a:t>Collider</a:t>
            </a:r>
          </a:p>
        </p:txBody>
      </p:sp>
      <p:sp>
        <p:nvSpPr>
          <p:cNvPr id="39" name="Rectangle: Rounded Corners 38">
            <a:extLst>
              <a:ext uri="{FF2B5EF4-FFF2-40B4-BE49-F238E27FC236}">
                <a16:creationId xmlns:a16="http://schemas.microsoft.com/office/drawing/2014/main" id="{12E7340B-D596-4920-8C39-D0D50FC76522}"/>
              </a:ext>
            </a:extLst>
          </p:cNvPr>
          <p:cNvSpPr/>
          <p:nvPr/>
        </p:nvSpPr>
        <p:spPr bwMode="gray">
          <a:xfrm>
            <a:off x="6280268" y="3469317"/>
            <a:ext cx="5866652" cy="3236869"/>
          </a:xfrm>
          <a:prstGeom prst="round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40" name="Oval 39">
            <a:extLst>
              <a:ext uri="{FF2B5EF4-FFF2-40B4-BE49-F238E27FC236}">
                <a16:creationId xmlns:a16="http://schemas.microsoft.com/office/drawing/2014/main" id="{DD0257FC-08F4-4512-9A31-29A43AC059D3}"/>
              </a:ext>
            </a:extLst>
          </p:cNvPr>
          <p:cNvSpPr/>
          <p:nvPr/>
        </p:nvSpPr>
        <p:spPr>
          <a:xfrm>
            <a:off x="8885332" y="4862627"/>
            <a:ext cx="1773128" cy="73401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Duration</a:t>
            </a:r>
          </a:p>
        </p:txBody>
      </p:sp>
      <p:sp>
        <p:nvSpPr>
          <p:cNvPr id="41" name="Oval 40">
            <a:extLst>
              <a:ext uri="{FF2B5EF4-FFF2-40B4-BE49-F238E27FC236}">
                <a16:creationId xmlns:a16="http://schemas.microsoft.com/office/drawing/2014/main" id="{FB9BEB90-EE1B-4477-82CF-3D708CA4460D}"/>
              </a:ext>
            </a:extLst>
          </p:cNvPr>
          <p:cNvSpPr/>
          <p:nvPr/>
        </p:nvSpPr>
        <p:spPr>
          <a:xfrm>
            <a:off x="6688940" y="4804584"/>
            <a:ext cx="1773128" cy="734012"/>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Skill</a:t>
            </a:r>
          </a:p>
        </p:txBody>
      </p:sp>
      <p:sp>
        <p:nvSpPr>
          <p:cNvPr id="42" name="Oval 41">
            <a:extLst>
              <a:ext uri="{FF2B5EF4-FFF2-40B4-BE49-F238E27FC236}">
                <a16:creationId xmlns:a16="http://schemas.microsoft.com/office/drawing/2014/main" id="{B80C4141-8C32-4816-8CD9-0BCA6BD19B51}"/>
              </a:ext>
            </a:extLst>
          </p:cNvPr>
          <p:cNvSpPr/>
          <p:nvPr/>
        </p:nvSpPr>
        <p:spPr>
          <a:xfrm>
            <a:off x="9736360" y="3942299"/>
            <a:ext cx="2212385" cy="734012"/>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Explanation size</a:t>
            </a:r>
          </a:p>
        </p:txBody>
      </p:sp>
      <p:cxnSp>
        <p:nvCxnSpPr>
          <p:cNvPr id="43" name="Straight Arrow Connector 42">
            <a:extLst>
              <a:ext uri="{FF2B5EF4-FFF2-40B4-BE49-F238E27FC236}">
                <a16:creationId xmlns:a16="http://schemas.microsoft.com/office/drawing/2014/main" id="{B733AF91-A3FF-45BB-932F-948A58EF910F}"/>
              </a:ext>
            </a:extLst>
          </p:cNvPr>
          <p:cNvCxnSpPr>
            <a:cxnSpLocks/>
            <a:stCxn id="45" idx="0"/>
            <a:endCxn id="41" idx="4"/>
          </p:cNvCxnSpPr>
          <p:nvPr/>
        </p:nvCxnSpPr>
        <p:spPr>
          <a:xfrm flipH="1" flipV="1">
            <a:off x="7575504" y="5538596"/>
            <a:ext cx="1079789" cy="298047"/>
          </a:xfrm>
          <a:prstGeom prst="straightConnector1">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744C242-CB39-4260-AB81-71107EA8BA7B}"/>
              </a:ext>
            </a:extLst>
          </p:cNvPr>
          <p:cNvCxnSpPr>
            <a:cxnSpLocks/>
            <a:stCxn id="40" idx="7"/>
            <a:endCxn id="42" idx="4"/>
          </p:cNvCxnSpPr>
          <p:nvPr/>
        </p:nvCxnSpPr>
        <p:spPr>
          <a:xfrm flipV="1">
            <a:off x="10398791" y="4676311"/>
            <a:ext cx="443762" cy="293810"/>
          </a:xfrm>
          <a:prstGeom prst="straightConnector1">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45" name="Oval 44">
            <a:extLst>
              <a:ext uri="{FF2B5EF4-FFF2-40B4-BE49-F238E27FC236}">
                <a16:creationId xmlns:a16="http://schemas.microsoft.com/office/drawing/2014/main" id="{43A726E3-7127-4305-828C-72B819D5BDE5}"/>
              </a:ext>
            </a:extLst>
          </p:cNvPr>
          <p:cNvSpPr/>
          <p:nvPr/>
        </p:nvSpPr>
        <p:spPr>
          <a:xfrm>
            <a:off x="7733193" y="5836643"/>
            <a:ext cx="1844199" cy="734012"/>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Accuracy</a:t>
            </a:r>
          </a:p>
        </p:txBody>
      </p:sp>
      <p:cxnSp>
        <p:nvCxnSpPr>
          <p:cNvPr id="46" name="Straight Arrow Connector 45">
            <a:extLst>
              <a:ext uri="{FF2B5EF4-FFF2-40B4-BE49-F238E27FC236}">
                <a16:creationId xmlns:a16="http://schemas.microsoft.com/office/drawing/2014/main" id="{EE7B9C5E-5FC0-45B5-9361-05AC747B5DCD}"/>
              </a:ext>
            </a:extLst>
          </p:cNvPr>
          <p:cNvCxnSpPr>
            <a:cxnSpLocks/>
            <a:stCxn id="45" idx="0"/>
            <a:endCxn id="40" idx="4"/>
          </p:cNvCxnSpPr>
          <p:nvPr/>
        </p:nvCxnSpPr>
        <p:spPr>
          <a:xfrm flipV="1">
            <a:off x="8655293" y="5596639"/>
            <a:ext cx="1116603" cy="240004"/>
          </a:xfrm>
          <a:prstGeom prst="straightConnector1">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B4E258D4-2F33-4826-93F2-1F224DC3F26F}"/>
              </a:ext>
            </a:extLst>
          </p:cNvPr>
          <p:cNvSpPr txBox="1"/>
          <p:nvPr/>
        </p:nvSpPr>
        <p:spPr bwMode="gray">
          <a:xfrm>
            <a:off x="6547749" y="3596861"/>
            <a:ext cx="2107544" cy="49320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400" dirty="0"/>
              <a:t>Descendant</a:t>
            </a:r>
          </a:p>
        </p:txBody>
      </p:sp>
    </p:spTree>
    <p:extLst>
      <p:ext uri="{BB962C8B-B14F-4D97-AF65-F5344CB8AC3E}">
        <p14:creationId xmlns:p14="http://schemas.microsoft.com/office/powerpoint/2010/main" val="2403107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88B5D8-A8F6-4EDD-A8B0-944D6E537C3D}"/>
              </a:ext>
            </a:extLst>
          </p:cNvPr>
          <p:cNvSpPr>
            <a:spLocks noGrp="1"/>
          </p:cNvSpPr>
          <p:nvPr>
            <p:ph type="body" sz="quarter" idx="13"/>
          </p:nvPr>
        </p:nvSpPr>
        <p:spPr/>
        <p:txBody>
          <a:bodyPr/>
          <a:lstStyle/>
          <a:p>
            <a:pPr marL="0" indent="0">
              <a:buNone/>
            </a:pPr>
            <a:r>
              <a:rPr lang="en-US" dirty="0"/>
              <a:t>Assume that X      Y (X and Y are dependent)</a:t>
            </a:r>
          </a:p>
          <a:p>
            <a:pPr lvl="1"/>
            <a:r>
              <a:rPr lang="en-US" dirty="0"/>
              <a:t>X causes Y</a:t>
            </a:r>
          </a:p>
          <a:p>
            <a:pPr lvl="1"/>
            <a:r>
              <a:rPr lang="en-US" dirty="0"/>
              <a:t>Y causes X</a:t>
            </a:r>
          </a:p>
          <a:p>
            <a:pPr lvl="1"/>
            <a:r>
              <a:rPr lang="en-US" dirty="0"/>
              <a:t>There is a third hidden common cause</a:t>
            </a:r>
          </a:p>
          <a:p>
            <a:pPr lvl="1"/>
            <a:r>
              <a:rPr lang="en-US" dirty="0"/>
              <a:t>Combination all the above</a:t>
            </a:r>
          </a:p>
          <a:p>
            <a:endParaRPr lang="en-US" dirty="0"/>
          </a:p>
          <a:p>
            <a:pPr marL="0" indent="0">
              <a:buNone/>
            </a:pPr>
            <a:endParaRPr lang="en-US" dirty="0"/>
          </a:p>
          <a:p>
            <a:pPr marL="0" indent="0">
              <a:buNone/>
            </a:pPr>
            <a:endParaRPr lang="en-US" dirty="0"/>
          </a:p>
          <a:p>
            <a:pPr marL="0" indent="0" algn="ctr">
              <a:buNone/>
            </a:pPr>
            <a:r>
              <a:rPr lang="en-US" dirty="0"/>
              <a:t>In other words, “there is not correlation without causation”</a:t>
            </a:r>
          </a:p>
        </p:txBody>
      </p:sp>
      <p:sp>
        <p:nvSpPr>
          <p:cNvPr id="2" name="Title 1">
            <a:extLst>
              <a:ext uri="{FF2B5EF4-FFF2-40B4-BE49-F238E27FC236}">
                <a16:creationId xmlns:a16="http://schemas.microsoft.com/office/drawing/2014/main" id="{58367C04-5F5A-4AD7-824A-857085D35650}"/>
              </a:ext>
            </a:extLst>
          </p:cNvPr>
          <p:cNvSpPr>
            <a:spLocks noGrp="1"/>
          </p:cNvSpPr>
          <p:nvPr>
            <p:ph type="title"/>
          </p:nvPr>
        </p:nvSpPr>
        <p:spPr/>
        <p:txBody>
          <a:bodyPr/>
          <a:lstStyle/>
          <a:p>
            <a:r>
              <a:rPr lang="en-US" dirty="0"/>
              <a:t>Reichenbach’s Common Cause Principle</a:t>
            </a:r>
          </a:p>
        </p:txBody>
      </p:sp>
      <p:pic>
        <p:nvPicPr>
          <p:cNvPr id="3074" name="Picture 2">
            <a:extLst>
              <a:ext uri="{FF2B5EF4-FFF2-40B4-BE49-F238E27FC236}">
                <a16:creationId xmlns:a16="http://schemas.microsoft.com/office/drawing/2014/main" id="{6FA1112F-CEF1-4E2F-A807-A4D298632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5217" y="1690688"/>
            <a:ext cx="20955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4DDDF2E-AE5A-4E84-9ACC-B07119A2989D}"/>
              </a:ext>
            </a:extLst>
          </p:cNvPr>
          <p:cNvPicPr>
            <a:picLocks noChangeAspect="1"/>
          </p:cNvPicPr>
          <p:nvPr/>
        </p:nvPicPr>
        <p:blipFill>
          <a:blip r:embed="rId4"/>
          <a:stretch>
            <a:fillRect/>
          </a:stretch>
        </p:blipFill>
        <p:spPr>
          <a:xfrm>
            <a:off x="2240140" y="1213308"/>
            <a:ext cx="420776" cy="438021"/>
          </a:xfrm>
          <a:prstGeom prst="rect">
            <a:avLst/>
          </a:prstGeom>
        </p:spPr>
      </p:pic>
      <p:sp>
        <p:nvSpPr>
          <p:cNvPr id="5" name="TextBox 4">
            <a:extLst>
              <a:ext uri="{FF2B5EF4-FFF2-40B4-BE49-F238E27FC236}">
                <a16:creationId xmlns:a16="http://schemas.microsoft.com/office/drawing/2014/main" id="{DACAF7BC-A0BA-4EB7-BA57-DDABA60219F5}"/>
              </a:ext>
            </a:extLst>
          </p:cNvPr>
          <p:cNvSpPr txBox="1"/>
          <p:nvPr/>
        </p:nvSpPr>
        <p:spPr>
          <a:xfrm>
            <a:off x="9970156" y="4633913"/>
            <a:ext cx="2095499" cy="646331"/>
          </a:xfrm>
          <a:prstGeom prst="rect">
            <a:avLst/>
          </a:prstGeom>
          <a:noFill/>
        </p:spPr>
        <p:txBody>
          <a:bodyPr wrap="square" rtlCol="0">
            <a:spAutoFit/>
          </a:bodyPr>
          <a:lstStyle/>
          <a:p>
            <a:pPr algn="ctr"/>
            <a:r>
              <a:rPr lang="pt-BR" dirty="0"/>
              <a:t>Hans Reichenbach 1891-1953</a:t>
            </a:r>
            <a:endParaRPr lang="en-US" dirty="0"/>
          </a:p>
        </p:txBody>
      </p:sp>
    </p:spTree>
    <p:extLst>
      <p:ext uri="{BB962C8B-B14F-4D97-AF65-F5344CB8AC3E}">
        <p14:creationId xmlns:p14="http://schemas.microsoft.com/office/powerpoint/2010/main" val="27542854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E4A33D-A1DF-404E-ABF4-F9AD3D45B882}"/>
              </a:ext>
            </a:extLst>
          </p:cNvPr>
          <p:cNvSpPr>
            <a:spLocks noGrp="1"/>
          </p:cNvSpPr>
          <p:nvPr>
            <p:ph type="body" sz="quarter" idx="13"/>
          </p:nvPr>
        </p:nvSpPr>
        <p:spPr>
          <a:xfrm>
            <a:off x="478369" y="1282046"/>
            <a:ext cx="11474451" cy="1206997"/>
          </a:xfrm>
        </p:spPr>
        <p:txBody>
          <a:bodyPr/>
          <a:lstStyle/>
          <a:p>
            <a:r>
              <a:rPr lang="pt-BR" dirty="0"/>
              <a:t>Condition on the parents (close backdoor paths)</a:t>
            </a:r>
          </a:p>
          <a:p>
            <a:r>
              <a:rPr lang="pt-BR" u="sng" dirty="0"/>
              <a:t>Adjustment formula</a:t>
            </a:r>
          </a:p>
          <a:p>
            <a:endParaRPr lang="en-US" dirty="0"/>
          </a:p>
        </p:txBody>
      </p:sp>
      <p:sp>
        <p:nvSpPr>
          <p:cNvPr id="3" name="Title 2">
            <a:extLst>
              <a:ext uri="{FF2B5EF4-FFF2-40B4-BE49-F238E27FC236}">
                <a16:creationId xmlns:a16="http://schemas.microsoft.com/office/drawing/2014/main" id="{4369AD49-36A1-4AFB-995C-A22BA1018C2C}"/>
              </a:ext>
            </a:extLst>
          </p:cNvPr>
          <p:cNvSpPr>
            <a:spLocks noGrp="1"/>
          </p:cNvSpPr>
          <p:nvPr>
            <p:ph type="title"/>
          </p:nvPr>
        </p:nvSpPr>
        <p:spPr/>
        <p:txBody>
          <a:bodyPr/>
          <a:lstStyle/>
          <a:p>
            <a:r>
              <a:rPr lang="pt-BR" dirty="0"/>
              <a:t>How to deconfound?</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17EB96E-09BE-465A-9EB8-4BAB72154A69}"/>
                  </a:ext>
                </a:extLst>
              </p:cNvPr>
              <p:cNvSpPr txBox="1"/>
              <p:nvPr/>
            </p:nvSpPr>
            <p:spPr bwMode="gray">
              <a:xfrm>
                <a:off x="809624" y="3235675"/>
                <a:ext cx="8467725" cy="593375"/>
              </a:xfrm>
              <a:prstGeom prst="rect">
                <a:avLst/>
              </a:prstGeom>
              <a:noFill/>
            </p:spPr>
            <p:txBody>
              <a:bodyPr wrap="non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rPr>
                        <m:t>𝑃</m:t>
                      </m:r>
                      <m:d>
                        <m:dPr>
                          <m:endChr m:val="|"/>
                          <m:ctrlPr>
                            <a:rPr lang="pt-BR" sz="2400" b="0" i="1" smtClean="0">
                              <a:latin typeface="Cambria Math" panose="02040503050406030204" pitchFamily="18" charset="0"/>
                            </a:rPr>
                          </m:ctrlPr>
                        </m:dPr>
                        <m:e>
                          <m:r>
                            <a:rPr lang="pt-BR" sz="2400" b="0" i="1" smtClean="0">
                              <a:latin typeface="Cambria Math" panose="02040503050406030204" pitchFamily="18" charset="0"/>
                            </a:rPr>
                            <m:t>𝑌</m:t>
                          </m:r>
                          <m:r>
                            <a:rPr lang="pt-BR" sz="2400" b="0" i="1" smtClean="0">
                              <a:latin typeface="Cambria Math" panose="02040503050406030204" pitchFamily="18" charset="0"/>
                            </a:rPr>
                            <m:t>=</m:t>
                          </m:r>
                          <m:r>
                            <a:rPr lang="pt-BR" sz="2400" b="0" i="1" smtClean="0">
                              <a:latin typeface="Cambria Math" panose="02040503050406030204" pitchFamily="18" charset="0"/>
                            </a:rPr>
                            <m:t>𝑦</m:t>
                          </m:r>
                          <m:r>
                            <a:rPr lang="pt-BR"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𝑑𝑜</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𝑥</m:t>
                          </m:r>
                        </m:e>
                      </m:d>
                      <m:r>
                        <a:rPr lang="en-US" sz="2400" b="0" i="1" smtClean="0">
                          <a:latin typeface="Cambria Math" panose="02040503050406030204" pitchFamily="18" charset="0"/>
                        </a:rPr>
                        <m:t>= </m:t>
                      </m:r>
                      <m:nary>
                        <m:naryPr>
                          <m:chr m:val="∑"/>
                          <m:limLoc m:val="subSup"/>
                          <m:supHide m:val="on"/>
                          <m:ctrlPr>
                            <a:rPr lang="en-US" sz="2400" b="0" i="1" smtClean="0">
                              <a:latin typeface="Cambria Math" panose="02040503050406030204" pitchFamily="18" charset="0"/>
                            </a:rPr>
                          </m:ctrlPr>
                        </m:naryPr>
                        <m:sub>
                          <m:r>
                            <m:rPr>
                              <m:brk m:alnAt="9"/>
                            </m:rPr>
                            <a:rPr lang="en-US" sz="2400" b="0" i="1" smtClean="0">
                              <a:latin typeface="Cambria Math" panose="02040503050406030204" pitchFamily="18" charset="0"/>
                            </a:rPr>
                            <m:t>𝑧</m:t>
                          </m:r>
                        </m:sub>
                        <m:sup/>
                        <m:e>
                          <m:r>
                            <a:rPr lang="en-US" sz="2400" b="0" i="1" smtClean="0">
                              <a:latin typeface="Cambria Math" panose="02040503050406030204" pitchFamily="18" charset="0"/>
                            </a:rPr>
                            <m:t>𝑃</m:t>
                          </m:r>
                          <m:d>
                            <m:dPr>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𝑍</m:t>
                          </m:r>
                          <m:r>
                            <a:rPr lang="en-US" sz="2400" b="0" i="1" smtClean="0">
                              <a:latin typeface="Cambria Math" panose="02040503050406030204" pitchFamily="18" charset="0"/>
                            </a:rPr>
                            <m:t>=</m:t>
                          </m:r>
                          <m:r>
                            <a:rPr lang="en-US" sz="2400" b="0" i="1" smtClean="0">
                              <a:latin typeface="Cambria Math" panose="02040503050406030204" pitchFamily="18" charset="0"/>
                            </a:rPr>
                            <m:t>𝑧</m:t>
                          </m:r>
                          <m:r>
                            <a:rPr lang="en-US" sz="2400" b="0" i="1" smtClean="0">
                              <a:latin typeface="Cambria Math" panose="02040503050406030204" pitchFamily="18" charset="0"/>
                            </a:rPr>
                            <m:t>) </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𝑍</m:t>
                              </m:r>
                              <m:r>
                                <a:rPr lang="en-US" sz="2400" b="0" i="1" smtClean="0">
                                  <a:latin typeface="Cambria Math" panose="02040503050406030204" pitchFamily="18" charset="0"/>
                                </a:rPr>
                                <m:t>=</m:t>
                              </m:r>
                              <m:r>
                                <a:rPr lang="en-US" sz="2400" b="0" i="1" smtClean="0">
                                  <a:latin typeface="Cambria Math" panose="02040503050406030204" pitchFamily="18" charset="0"/>
                                </a:rPr>
                                <m:t>𝑧</m:t>
                              </m:r>
                            </m:e>
                          </m:d>
                          <m:r>
                            <a:rPr lang="en-US" sz="2400" b="0" i="1" smtClean="0">
                              <a:latin typeface="Cambria Math" panose="02040503050406030204" pitchFamily="18" charset="0"/>
                            </a:rPr>
                            <m:t>  </m:t>
                          </m:r>
                        </m:e>
                      </m:nary>
                    </m:oMath>
                  </m:oMathPara>
                </a14:m>
                <a:endParaRPr lang="en-US" sz="2400" b="0" dirty="0"/>
              </a:p>
            </p:txBody>
          </p:sp>
        </mc:Choice>
        <mc:Fallback xmlns="">
          <p:sp>
            <p:nvSpPr>
              <p:cNvPr id="4" name="TextBox 3">
                <a:extLst>
                  <a:ext uri="{FF2B5EF4-FFF2-40B4-BE49-F238E27FC236}">
                    <a16:creationId xmlns:a16="http://schemas.microsoft.com/office/drawing/2014/main" id="{817EB96E-09BE-465A-9EB8-4BAB72154A69}"/>
                  </a:ext>
                </a:extLst>
              </p:cNvPr>
              <p:cNvSpPr txBox="1">
                <a:spLocks noRot="1" noChangeAspect="1" noMove="1" noResize="1" noEditPoints="1" noAdjustHandles="1" noChangeArrowheads="1" noChangeShapeType="1" noTextEdit="1"/>
              </p:cNvSpPr>
              <p:nvPr/>
            </p:nvSpPr>
            <p:spPr bwMode="gray">
              <a:xfrm>
                <a:off x="809624" y="3235675"/>
                <a:ext cx="8467725" cy="593375"/>
              </a:xfrm>
              <a:prstGeom prst="rect">
                <a:avLst/>
              </a:prstGeom>
              <a:blipFill>
                <a:blip r:embed="rId2"/>
                <a:stretch>
                  <a:fillRect b="-134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94392E-3DB0-40B6-A285-4DB096774AD3}"/>
                  </a:ext>
                </a:extLst>
              </p:cNvPr>
              <p:cNvSpPr txBox="1"/>
              <p:nvPr/>
            </p:nvSpPr>
            <p:spPr bwMode="gray">
              <a:xfrm>
                <a:off x="1085848" y="5292881"/>
                <a:ext cx="8467725" cy="457201"/>
              </a:xfrm>
              <a:prstGeom prst="rect">
                <a:avLst/>
              </a:prstGeom>
              <a:noFill/>
            </p:spPr>
            <p:txBody>
              <a:bodyPr wrap="non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rPr>
                        <m:t>𝑃</m:t>
                      </m:r>
                      <m:d>
                        <m:dPr>
                          <m:endChr m:val="|"/>
                          <m:ctrlPr>
                            <a:rPr lang="pt-BR" sz="2400" b="0" i="1" smtClean="0">
                              <a:latin typeface="Cambria Math" panose="02040503050406030204" pitchFamily="18" charset="0"/>
                            </a:rPr>
                          </m:ctrlPr>
                        </m:dPr>
                        <m:e>
                          <m:r>
                            <a:rPr lang="pt-BR" sz="2400" b="0" i="1" smtClean="0">
                              <a:latin typeface="Cambria Math" panose="02040503050406030204" pitchFamily="18" charset="0"/>
                            </a:rPr>
                            <m:t>𝑌</m:t>
                          </m:r>
                          <m:r>
                            <a:rPr lang="pt-BR" sz="2400" b="0" i="1" smtClean="0">
                              <a:latin typeface="Cambria Math" panose="02040503050406030204" pitchFamily="18" charset="0"/>
                            </a:rPr>
                            <m:t>=</m:t>
                          </m:r>
                          <m:r>
                            <a:rPr lang="pt-BR" sz="2400" b="0" i="1" smtClean="0">
                              <a:latin typeface="Cambria Math" panose="02040503050406030204" pitchFamily="18" charset="0"/>
                            </a:rPr>
                            <m:t>𝑦</m:t>
                          </m:r>
                          <m:r>
                            <a:rPr lang="pt-BR"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𝑑𝑜</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𝑥</m:t>
                          </m:r>
                        </m:e>
                      </m:d>
                      <m:r>
                        <a:rPr lang="en-US" sz="2400" b="0" i="1" smtClean="0">
                          <a:latin typeface="Cambria Math" panose="02040503050406030204" pitchFamily="18" charset="0"/>
                        </a:rPr>
                        <m:t>= </m:t>
                      </m:r>
                      <m:nary>
                        <m:naryPr>
                          <m:chr m:val="∑"/>
                          <m:limLoc m:val="subSup"/>
                          <m:supHide m:val="on"/>
                          <m:ctrlPr>
                            <a:rPr lang="en-US" sz="2400" b="0" i="1" smtClean="0">
                              <a:latin typeface="Cambria Math" panose="02040503050406030204" pitchFamily="18" charset="0"/>
                            </a:rPr>
                          </m:ctrlPr>
                        </m:naryPr>
                        <m:sub>
                          <m:r>
                            <m:rPr>
                              <m:brk m:alnAt="9"/>
                            </m:rPr>
                            <a:rPr lang="en-US" sz="2400" b="0" i="1" smtClean="0">
                              <a:latin typeface="Cambria Math" panose="02040503050406030204" pitchFamily="18" charset="0"/>
                            </a:rPr>
                            <m:t>𝑧</m:t>
                          </m:r>
                        </m:sub>
                        <m:sup/>
                        <m:e>
                          <m:f>
                            <m:fPr>
                              <m:ctrlPr>
                                <a:rPr lang="en-US" sz="2400" b="0" i="1" smtClean="0">
                                  <a:latin typeface="Cambria Math" panose="02040503050406030204" pitchFamily="18" charset="0"/>
                                </a:rPr>
                              </m:ctrlPr>
                            </m:fPr>
                            <m:num>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𝑋</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panose="02040503050406030204" pitchFamily="18" charset="0"/>
                                </a:rPr>
                                <m:t>𝑍</m:t>
                              </m:r>
                              <m:r>
                                <a:rPr lang="en-US" sz="2400" i="1">
                                  <a:latin typeface="Cambria Math" panose="02040503050406030204" pitchFamily="18" charset="0"/>
                                </a:rPr>
                                <m:t>=</m:t>
                              </m:r>
                              <m:r>
                                <a:rPr lang="en-US" sz="2400" i="1">
                                  <a:latin typeface="Cambria Math" panose="02040503050406030204" pitchFamily="18" charset="0"/>
                                </a:rPr>
                                <m:t>𝑧</m:t>
                              </m:r>
                              <m:r>
                                <a:rPr lang="en-US" sz="2400" i="1">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𝑍</m:t>
                              </m:r>
                              <m:r>
                                <a:rPr lang="en-US" sz="2400" b="0" i="1" smtClean="0">
                                  <a:latin typeface="Cambria Math" panose="02040503050406030204" pitchFamily="18" charset="0"/>
                                </a:rPr>
                                <m:t>=</m:t>
                              </m:r>
                              <m:r>
                                <a:rPr lang="en-US" sz="2400" b="0" i="1" smtClean="0">
                                  <a:latin typeface="Cambria Math" panose="02040503050406030204" pitchFamily="18" charset="0"/>
                                </a:rPr>
                                <m:t>𝑧</m:t>
                              </m:r>
                              <m:r>
                                <a:rPr lang="en-US" sz="2400" b="0" i="1" smtClean="0">
                                  <a:latin typeface="Cambria Math" panose="02040503050406030204" pitchFamily="18" charset="0"/>
                                </a:rPr>
                                <m:t>)</m:t>
                              </m:r>
                            </m:den>
                          </m:f>
                          <m:r>
                            <a:rPr lang="en-US" sz="2400" b="0" i="1" smtClean="0">
                              <a:latin typeface="Cambria Math" panose="02040503050406030204" pitchFamily="18" charset="0"/>
                            </a:rPr>
                            <m:t>  </m:t>
                          </m:r>
                        </m:e>
                      </m:nary>
                    </m:oMath>
                  </m:oMathPara>
                </a14:m>
                <a:endParaRPr lang="en-US" sz="2400" b="0" dirty="0"/>
              </a:p>
            </p:txBody>
          </p:sp>
        </mc:Choice>
        <mc:Fallback xmlns="">
          <p:sp>
            <p:nvSpPr>
              <p:cNvPr id="5" name="TextBox 4">
                <a:extLst>
                  <a:ext uri="{FF2B5EF4-FFF2-40B4-BE49-F238E27FC236}">
                    <a16:creationId xmlns:a16="http://schemas.microsoft.com/office/drawing/2014/main" id="{E094392E-3DB0-40B6-A285-4DB096774AD3}"/>
                  </a:ext>
                </a:extLst>
              </p:cNvPr>
              <p:cNvSpPr txBox="1">
                <a:spLocks noRot="1" noChangeAspect="1" noMove="1" noResize="1" noEditPoints="1" noAdjustHandles="1" noChangeArrowheads="1" noChangeShapeType="1" noTextEdit="1"/>
              </p:cNvSpPr>
              <p:nvPr/>
            </p:nvSpPr>
            <p:spPr bwMode="gray">
              <a:xfrm>
                <a:off x="1085848" y="5292881"/>
                <a:ext cx="8467725" cy="457201"/>
              </a:xfrm>
              <a:prstGeom prst="rect">
                <a:avLst/>
              </a:prstGeom>
              <a:blipFill>
                <a:blip r:embed="rId3"/>
                <a:stretch>
                  <a:fillRect b="-6666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75901E4-EAAE-4D99-B6AD-AFC8A03D6240}"/>
              </a:ext>
            </a:extLst>
          </p:cNvPr>
          <p:cNvSpPr txBox="1"/>
          <p:nvPr/>
        </p:nvSpPr>
        <p:spPr bwMode="gray">
          <a:xfrm>
            <a:off x="9021024" y="2115872"/>
            <a:ext cx="2678057" cy="120699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parents of X, e.g., programmer skill, complexity of code, buggy/not buggy</a:t>
            </a:r>
          </a:p>
        </p:txBody>
      </p:sp>
      <p:sp>
        <p:nvSpPr>
          <p:cNvPr id="8" name="TextBox 7">
            <a:extLst>
              <a:ext uri="{FF2B5EF4-FFF2-40B4-BE49-F238E27FC236}">
                <a16:creationId xmlns:a16="http://schemas.microsoft.com/office/drawing/2014/main" id="{9897D831-CEDE-4B39-B01E-C3F8C9F6F89F}"/>
              </a:ext>
            </a:extLst>
          </p:cNvPr>
          <p:cNvSpPr txBox="1"/>
          <p:nvPr/>
        </p:nvSpPr>
        <p:spPr bwMode="gray">
          <a:xfrm>
            <a:off x="965041" y="2300505"/>
            <a:ext cx="3597433" cy="34671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outcome, e.g., True Positive</a:t>
            </a:r>
          </a:p>
        </p:txBody>
      </p:sp>
      <p:cxnSp>
        <p:nvCxnSpPr>
          <p:cNvPr id="10" name="Connector: Elbow 9">
            <a:extLst>
              <a:ext uri="{FF2B5EF4-FFF2-40B4-BE49-F238E27FC236}">
                <a16:creationId xmlns:a16="http://schemas.microsoft.com/office/drawing/2014/main" id="{9F3F5909-7FBC-444D-8D84-797D49B03214}"/>
              </a:ext>
            </a:extLst>
          </p:cNvPr>
          <p:cNvCxnSpPr>
            <a:cxnSpLocks/>
            <a:stCxn id="12" idx="0"/>
            <a:endCxn id="6" idx="1"/>
          </p:cNvCxnSpPr>
          <p:nvPr/>
        </p:nvCxnSpPr>
        <p:spPr bwMode="gray">
          <a:xfrm rot="5400000" flipH="1" flipV="1">
            <a:off x="8416945" y="2615371"/>
            <a:ext cx="500078" cy="708079"/>
          </a:xfrm>
          <a:prstGeom prst="bentConnector2">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34042D23-C5C3-4BCC-87A9-7E7A9F8D859C}"/>
              </a:ext>
            </a:extLst>
          </p:cNvPr>
          <p:cNvSpPr/>
          <p:nvPr/>
        </p:nvSpPr>
        <p:spPr bwMode="gray">
          <a:xfrm>
            <a:off x="8086726" y="3219449"/>
            <a:ext cx="452438" cy="99449"/>
          </a:xfrm>
          <a:prstGeom prst="rect">
            <a:avLst/>
          </a:prstGeom>
          <a:ln w="3175">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400" b="1" dirty="0" err="1">
              <a:solidFill>
                <a:schemeClr val="bg1"/>
              </a:solidFill>
            </a:endParaRPr>
          </a:p>
        </p:txBody>
      </p:sp>
      <p:cxnSp>
        <p:nvCxnSpPr>
          <p:cNvPr id="15" name="Connector: Elbow 14">
            <a:extLst>
              <a:ext uri="{FF2B5EF4-FFF2-40B4-BE49-F238E27FC236}">
                <a16:creationId xmlns:a16="http://schemas.microsoft.com/office/drawing/2014/main" id="{0C619035-BBF4-41FA-AE36-F6FA55636CED}"/>
              </a:ext>
            </a:extLst>
          </p:cNvPr>
          <p:cNvCxnSpPr>
            <a:cxnSpLocks/>
            <a:stCxn id="16" idx="0"/>
            <a:endCxn id="8" idx="2"/>
          </p:cNvCxnSpPr>
          <p:nvPr/>
        </p:nvCxnSpPr>
        <p:spPr bwMode="gray">
          <a:xfrm rot="5400000" flipH="1" flipV="1">
            <a:off x="1935479" y="2387721"/>
            <a:ext cx="568777" cy="1087782"/>
          </a:xfrm>
          <a:prstGeom prst="bentConnector3">
            <a:avLst>
              <a:gd name="adj1" fmla="val 50000"/>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Rectangle 15">
            <a:extLst>
              <a:ext uri="{FF2B5EF4-FFF2-40B4-BE49-F238E27FC236}">
                <a16:creationId xmlns:a16="http://schemas.microsoft.com/office/drawing/2014/main" id="{EB4593DE-5BFD-4745-9444-111A6CDB9F6F}"/>
              </a:ext>
            </a:extLst>
          </p:cNvPr>
          <p:cNvSpPr/>
          <p:nvPr/>
        </p:nvSpPr>
        <p:spPr bwMode="gray">
          <a:xfrm>
            <a:off x="1449757" y="3216000"/>
            <a:ext cx="452438" cy="99449"/>
          </a:xfrm>
          <a:prstGeom prst="rect">
            <a:avLst/>
          </a:prstGeom>
          <a:ln w="3175">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400" b="1" dirty="0" err="1">
              <a:solidFill>
                <a:schemeClr val="bg1"/>
              </a:solidFill>
            </a:endParaRPr>
          </a:p>
        </p:txBody>
      </p:sp>
      <p:sp>
        <p:nvSpPr>
          <p:cNvPr id="19" name="Rectangle 18">
            <a:extLst>
              <a:ext uri="{FF2B5EF4-FFF2-40B4-BE49-F238E27FC236}">
                <a16:creationId xmlns:a16="http://schemas.microsoft.com/office/drawing/2014/main" id="{E7DF9FE1-5BBD-4F51-9EBF-6B03ED869729}"/>
              </a:ext>
            </a:extLst>
          </p:cNvPr>
          <p:cNvSpPr/>
          <p:nvPr/>
        </p:nvSpPr>
        <p:spPr bwMode="gray">
          <a:xfrm>
            <a:off x="2914651" y="3745826"/>
            <a:ext cx="452438" cy="99449"/>
          </a:xfrm>
          <a:prstGeom prst="rect">
            <a:avLst/>
          </a:prstGeom>
          <a:ln w="3175">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400" b="1" dirty="0" err="1">
              <a:solidFill>
                <a:schemeClr val="bg1"/>
              </a:solidFill>
            </a:endParaRPr>
          </a:p>
        </p:txBody>
      </p:sp>
      <p:sp>
        <p:nvSpPr>
          <p:cNvPr id="21" name="TextBox 20">
            <a:extLst>
              <a:ext uri="{FF2B5EF4-FFF2-40B4-BE49-F238E27FC236}">
                <a16:creationId xmlns:a16="http://schemas.microsoft.com/office/drawing/2014/main" id="{7DB4234B-1018-4991-B7D8-A9B83A287271}"/>
              </a:ext>
            </a:extLst>
          </p:cNvPr>
          <p:cNvSpPr txBox="1"/>
          <p:nvPr/>
        </p:nvSpPr>
        <p:spPr bwMode="gray">
          <a:xfrm>
            <a:off x="949352" y="4352656"/>
            <a:ext cx="3220135" cy="26137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difficulty low (0) or high (1)</a:t>
            </a:r>
          </a:p>
        </p:txBody>
      </p:sp>
      <p:cxnSp>
        <p:nvCxnSpPr>
          <p:cNvPr id="25" name="Connector: Elbow 24">
            <a:extLst>
              <a:ext uri="{FF2B5EF4-FFF2-40B4-BE49-F238E27FC236}">
                <a16:creationId xmlns:a16="http://schemas.microsoft.com/office/drawing/2014/main" id="{009318D8-28E1-4EEF-8E31-638568627AE3}"/>
              </a:ext>
            </a:extLst>
          </p:cNvPr>
          <p:cNvCxnSpPr>
            <a:cxnSpLocks/>
            <a:stCxn id="19" idx="2"/>
            <a:endCxn id="21" idx="0"/>
          </p:cNvCxnSpPr>
          <p:nvPr/>
        </p:nvCxnSpPr>
        <p:spPr bwMode="gray">
          <a:xfrm rot="5400000">
            <a:off x="2596455" y="3808240"/>
            <a:ext cx="507381" cy="581450"/>
          </a:xfrm>
          <a:prstGeom prst="bentConnector3">
            <a:avLst>
              <a:gd name="adj1" fmla="val 50000"/>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Rectangle 30">
            <a:extLst>
              <a:ext uri="{FF2B5EF4-FFF2-40B4-BE49-F238E27FC236}">
                <a16:creationId xmlns:a16="http://schemas.microsoft.com/office/drawing/2014/main" id="{B94DBB15-4B6B-4B03-B2AD-B00A3352231A}"/>
              </a:ext>
            </a:extLst>
          </p:cNvPr>
          <p:cNvSpPr/>
          <p:nvPr/>
        </p:nvSpPr>
        <p:spPr bwMode="gray">
          <a:xfrm rot="5235513">
            <a:off x="8026238" y="5916492"/>
            <a:ext cx="452438" cy="99449"/>
          </a:xfrm>
          <a:prstGeom prst="rect">
            <a:avLst/>
          </a:prstGeom>
          <a:ln w="3175">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400" b="1" dirty="0" err="1">
              <a:solidFill>
                <a:schemeClr val="bg1"/>
              </a:solidFill>
            </a:endParaRPr>
          </a:p>
        </p:txBody>
      </p:sp>
      <p:sp>
        <p:nvSpPr>
          <p:cNvPr id="32" name="TextBox 31">
            <a:extLst>
              <a:ext uri="{FF2B5EF4-FFF2-40B4-BE49-F238E27FC236}">
                <a16:creationId xmlns:a16="http://schemas.microsoft.com/office/drawing/2014/main" id="{3B439084-6158-4560-90F5-D58D73F6197B}"/>
              </a:ext>
            </a:extLst>
          </p:cNvPr>
          <p:cNvSpPr txBox="1"/>
          <p:nvPr/>
        </p:nvSpPr>
        <p:spPr bwMode="gray">
          <a:xfrm>
            <a:off x="8672860" y="6211928"/>
            <a:ext cx="1949819" cy="26287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Propensity Score</a:t>
            </a:r>
          </a:p>
        </p:txBody>
      </p:sp>
      <p:cxnSp>
        <p:nvCxnSpPr>
          <p:cNvPr id="33" name="Connector: Elbow 32">
            <a:extLst>
              <a:ext uri="{FF2B5EF4-FFF2-40B4-BE49-F238E27FC236}">
                <a16:creationId xmlns:a16="http://schemas.microsoft.com/office/drawing/2014/main" id="{EF5C41CE-20F8-4545-929A-DFCABBEC78D6}"/>
              </a:ext>
            </a:extLst>
          </p:cNvPr>
          <p:cNvCxnSpPr>
            <a:cxnSpLocks/>
            <a:stCxn id="31" idx="0"/>
            <a:endCxn id="32" idx="1"/>
          </p:cNvCxnSpPr>
          <p:nvPr/>
        </p:nvCxnSpPr>
        <p:spPr bwMode="gray">
          <a:xfrm>
            <a:off x="8302125" y="5963838"/>
            <a:ext cx="370735" cy="379526"/>
          </a:xfrm>
          <a:prstGeom prst="bentConnector3">
            <a:avLst>
              <a:gd name="adj1" fmla="val 50000"/>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924158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2" grpId="0" animBg="1"/>
      <p:bldP spid="16" grpId="0" animBg="1"/>
      <p:bldP spid="19" grpId="0" animBg="1"/>
      <p:bldP spid="21" grpId="0"/>
      <p:bldP spid="31" grpId="0" animBg="1"/>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0124-F685-42B4-BB1B-9CF4A1C01FB8}"/>
              </a:ext>
            </a:extLst>
          </p:cNvPr>
          <p:cNvSpPr>
            <a:spLocks noGrp="1"/>
          </p:cNvSpPr>
          <p:nvPr>
            <p:ph type="title"/>
          </p:nvPr>
        </p:nvSpPr>
        <p:spPr/>
        <p:txBody>
          <a:bodyPr/>
          <a:lstStyle/>
          <a:p>
            <a:r>
              <a:rPr lang="en-US" dirty="0"/>
              <a:t>Methodological problem- Context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82C7B-4B8C-4120-A511-D5893BF9F970}"/>
                  </a:ext>
                </a:extLst>
              </p:cNvPr>
              <p:cNvSpPr>
                <a:spLocks noGrp="1"/>
              </p:cNvSpPr>
              <p:nvPr>
                <p:ph idx="1"/>
              </p:nvPr>
            </p:nvSpPr>
            <p:spPr>
              <a:xfrm>
                <a:off x="280555" y="1213308"/>
                <a:ext cx="11671198" cy="3529608"/>
              </a:xfrm>
            </p:spPr>
            <p:txBody>
              <a:bodyPr>
                <a:noAutofit/>
              </a:bodyPr>
              <a:lstStyle/>
              <a:p>
                <a:r>
                  <a:rPr lang="en-US" sz="2000" dirty="0"/>
                  <a:t>We looked at a single relationship, but we have multiple conditional dependencies.</a:t>
                </a:r>
              </a:p>
              <a:p>
                <a:endParaRPr lang="en-US" sz="2000" dirty="0"/>
              </a:p>
              <a:p>
                <a:r>
                  <a:rPr lang="en-US" sz="2000" dirty="0"/>
                  <a:t>The joint probability distribution for all n variable is given by:</a:t>
                </a:r>
              </a:p>
              <a:p>
                <a:endParaRPr lang="en-US" sz="2000" dirty="0"/>
              </a:p>
              <a:p>
                <a:pPr marL="0" lvl="1"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r>
                        <a:rPr lang="en-US" sz="2000" i="1" smtClean="0">
                          <a:latin typeface="Cambria Math" panose="02040503050406030204" pitchFamily="18" charset="0"/>
                        </a:rPr>
                        <m:t> =</m:t>
                      </m:r>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𝑗</m:t>
                          </m:r>
                        </m:sub>
                        <m:sup/>
                        <m:e>
                          <m:r>
                            <a:rPr lang="en-US" sz="2000" b="0" i="1" smtClean="0">
                              <a:latin typeface="Cambria Math" panose="02040503050406030204" pitchFamily="18" charset="0"/>
                            </a:rPr>
                            <m:t>𝑃</m:t>
                          </m:r>
                          <m:d>
                            <m:dPr>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e>
                          </m:d>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e>
                      </m:nary>
                    </m:oMath>
                  </m:oMathPara>
                </a14:m>
                <a:endParaRPr lang="en-US" sz="2000" dirty="0"/>
              </a:p>
              <a:p>
                <a:endParaRPr lang="en-US" sz="2000" dirty="0"/>
              </a:p>
              <a:p>
                <a:r>
                  <a:rPr lang="en-US" sz="2000" dirty="0"/>
                  <a:t>Storing all probabilities requires a table with</a:t>
                </a:r>
                <a14:m>
                  <m:oMath xmlns:m="http://schemas.openxmlformats.org/officeDocument/2006/math">
                    <m:sSup>
                      <m:sSupPr>
                        <m:ctrlPr>
                          <a:rPr lang="en-US" sz="2000" i="1" u="sng">
                            <a:latin typeface="Cambria Math" panose="02040503050406030204" pitchFamily="18" charset="0"/>
                          </a:rPr>
                        </m:ctrlPr>
                      </m:sSupPr>
                      <m:e>
                        <m:r>
                          <a:rPr lang="en-US" sz="2000" b="0" i="1" u="sng" smtClean="0">
                            <a:latin typeface="Cambria Math" panose="02040503050406030204" pitchFamily="18" charset="0"/>
                          </a:rPr>
                          <m:t> </m:t>
                        </m:r>
                        <m:r>
                          <a:rPr lang="en-US" sz="2000" b="0" i="1" u="sng" smtClean="0">
                            <a:latin typeface="Cambria Math" panose="02040503050406030204" pitchFamily="18" charset="0"/>
                          </a:rPr>
                          <m:t>𝑑</m:t>
                        </m:r>
                      </m:e>
                      <m:sup>
                        <m:r>
                          <a:rPr lang="en-US" sz="2000" i="1" u="sng">
                            <a:latin typeface="Cambria Math" panose="02040503050406030204" pitchFamily="18" charset="0"/>
                          </a:rPr>
                          <m:t>𝑛</m:t>
                        </m:r>
                      </m:sup>
                    </m:sSup>
                  </m:oMath>
                </a14:m>
                <a:r>
                  <a:rPr lang="pt-BR" sz="2000" u="sng" dirty="0"/>
                  <a:t> or </a:t>
                </a:r>
                <a14:m>
                  <m:oMath xmlns:m="http://schemas.openxmlformats.org/officeDocument/2006/math">
                    <m:sSup>
                      <m:sSupPr>
                        <m:ctrlPr>
                          <a:rPr lang="en-US" sz="2000" i="1" u="sng">
                            <a:latin typeface="Cambria Math" panose="02040503050406030204" pitchFamily="18" charset="0"/>
                          </a:rPr>
                        </m:ctrlPr>
                      </m:sSupPr>
                      <m:e>
                        <m:r>
                          <a:rPr lang="en-US" sz="2000" i="1" u="sng">
                            <a:latin typeface="Cambria Math" panose="02040503050406030204" pitchFamily="18" charset="0"/>
                          </a:rPr>
                          <m:t>2</m:t>
                        </m:r>
                      </m:e>
                      <m:sup>
                        <m:r>
                          <a:rPr lang="en-US" sz="2000" i="1" u="sng">
                            <a:latin typeface="Cambria Math" panose="02040503050406030204" pitchFamily="18" charset="0"/>
                          </a:rPr>
                          <m:t>𝑛</m:t>
                        </m:r>
                      </m:sup>
                    </m:sSup>
                  </m:oMath>
                </a14:m>
                <a:r>
                  <a:rPr lang="en-US" sz="2000" u="sng" dirty="0"/>
                  <a:t> for binomial variables </a:t>
                </a:r>
              </a:p>
              <a:p>
                <a:endParaRPr lang="en-US" sz="2000" dirty="0"/>
              </a:p>
            </p:txBody>
          </p:sp>
        </mc:Choice>
        <mc:Fallback xmlns="">
          <p:sp>
            <p:nvSpPr>
              <p:cNvPr id="3" name="Content Placeholder 2">
                <a:extLst>
                  <a:ext uri="{FF2B5EF4-FFF2-40B4-BE49-F238E27FC236}">
                    <a16:creationId xmlns:a16="http://schemas.microsoft.com/office/drawing/2014/main" id="{F0582C7B-4B8C-4120-A511-D5893BF9F970}"/>
                  </a:ext>
                </a:extLst>
              </p:cNvPr>
              <p:cNvSpPr>
                <a:spLocks noGrp="1" noRot="1" noChangeAspect="1" noMove="1" noResize="1" noEditPoints="1" noAdjustHandles="1" noChangeArrowheads="1" noChangeShapeType="1" noTextEdit="1"/>
              </p:cNvSpPr>
              <p:nvPr>
                <p:ph idx="1"/>
              </p:nvPr>
            </p:nvSpPr>
            <p:spPr>
              <a:xfrm>
                <a:off x="280555" y="1213308"/>
                <a:ext cx="11671198" cy="3529608"/>
              </a:xfrm>
              <a:blipFill>
                <a:blip r:embed="rId3"/>
                <a:stretch>
                  <a:fillRect l="-1305" t="-2073" b="-466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C18AD25-67BF-473C-8D1B-4D132DCD0B9F}"/>
              </a:ext>
            </a:extLst>
          </p:cNvPr>
          <p:cNvSpPr txBox="1"/>
          <p:nvPr/>
        </p:nvSpPr>
        <p:spPr bwMode="gray">
          <a:xfrm>
            <a:off x="591066" y="5256383"/>
            <a:ext cx="10620632" cy="707886"/>
          </a:xfrm>
          <a:prstGeom prst="rect">
            <a:avLst/>
          </a:prstGeom>
          <a:solidFill>
            <a:schemeClr val="accent3">
              <a:lumMod val="20000"/>
              <a:lumOff val="80000"/>
            </a:schemeClr>
          </a:solidFill>
        </p:spPr>
        <p:txBody>
          <a:bodyPr wrap="square">
            <a:spAutoFit/>
          </a:bodyPr>
          <a:lstStyle/>
          <a:p>
            <a:pPr algn="l"/>
            <a:r>
              <a:rPr lang="en-US" sz="2000" b="0" i="0" u="none" strike="noStrike" baseline="0" dirty="0">
                <a:latin typeface="NimbusRomNo9L-Regu"/>
              </a:rPr>
              <a:t>Hence, the exhaustive exploration of all DAGs with </a:t>
            </a:r>
            <a:r>
              <a:rPr lang="en-US" sz="2000" b="1" i="1" dirty="0">
                <a:latin typeface="CMMI10"/>
              </a:rPr>
              <a:t>n</a:t>
            </a:r>
            <a:r>
              <a:rPr lang="en-US" sz="2000" b="0" i="0" u="none" strike="noStrike" baseline="0" dirty="0">
                <a:latin typeface="CMMI10"/>
              </a:rPr>
              <a:t> </a:t>
            </a:r>
            <a:r>
              <a:rPr lang="en-US" sz="2000" b="0" i="0" u="none" strike="noStrike" baseline="0" dirty="0">
                <a:latin typeface="NimbusRomNo9L-Regu"/>
              </a:rPr>
              <a:t>variables is super-exponential in </a:t>
            </a:r>
            <a:r>
              <a:rPr lang="en-US" sz="2000" b="1" i="1" dirty="0">
                <a:latin typeface="CMMI10"/>
              </a:rPr>
              <a:t>n</a:t>
            </a:r>
            <a:r>
              <a:rPr lang="en-US" sz="2000" b="0" i="0" u="none" strike="noStrike" baseline="0" dirty="0">
                <a:latin typeface="NimbusRomNo9L-Regu"/>
              </a:rPr>
              <a:t>, hindering the effectivity of brute-force methods for observational causal discovery even for moderate </a:t>
            </a:r>
            <a:r>
              <a:rPr lang="en-US" sz="2000" b="1" i="1" dirty="0">
                <a:latin typeface="CMMI10"/>
              </a:rPr>
              <a:t>n</a:t>
            </a:r>
            <a:r>
              <a:rPr lang="en-US" sz="2000" b="0" i="0" u="none" strike="noStrike" baseline="0" dirty="0">
                <a:latin typeface="NimbusRomNo9L-Regu"/>
              </a:rPr>
              <a:t>.</a:t>
            </a:r>
            <a:endParaRPr lang="en-US" sz="2000" dirty="0"/>
          </a:p>
        </p:txBody>
      </p:sp>
    </p:spTree>
    <p:extLst>
      <p:ext uri="{BB962C8B-B14F-4D97-AF65-F5344CB8AC3E}">
        <p14:creationId xmlns:p14="http://schemas.microsoft.com/office/powerpoint/2010/main" val="403361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CE95-F4CC-4E17-85A4-E1BE9FC84D21}"/>
              </a:ext>
            </a:extLst>
          </p:cNvPr>
          <p:cNvSpPr>
            <a:spLocks noGrp="1"/>
          </p:cNvSpPr>
          <p:nvPr>
            <p:ph type="title"/>
          </p:nvPr>
        </p:nvSpPr>
        <p:spPr/>
        <p:txBody>
          <a:bodyPr/>
          <a:lstStyle/>
          <a:p>
            <a:r>
              <a:rPr lang="en-US" dirty="0"/>
              <a:t>Methodological problem-II</a:t>
            </a:r>
          </a:p>
        </p:txBody>
      </p:sp>
      <p:sp>
        <p:nvSpPr>
          <p:cNvPr id="3" name="Content Placeholder 2">
            <a:extLst>
              <a:ext uri="{FF2B5EF4-FFF2-40B4-BE49-F238E27FC236}">
                <a16:creationId xmlns:a16="http://schemas.microsoft.com/office/drawing/2014/main" id="{3209B928-FAC6-4AE2-9813-ACC967B09C0B}"/>
              </a:ext>
            </a:extLst>
          </p:cNvPr>
          <p:cNvSpPr>
            <a:spLocks noGrp="1"/>
          </p:cNvSpPr>
          <p:nvPr>
            <p:ph idx="1"/>
          </p:nvPr>
        </p:nvSpPr>
        <p:spPr>
          <a:xfrm>
            <a:off x="838200" y="1056992"/>
            <a:ext cx="10515600" cy="4351338"/>
          </a:xfrm>
        </p:spPr>
        <p:txBody>
          <a:bodyPr>
            <a:normAutofit/>
          </a:bodyPr>
          <a:lstStyle/>
          <a:p>
            <a:r>
              <a:rPr lang="en-US" sz="2000" dirty="0"/>
              <a:t>Besides being small-world representations, a graph allows for the discover of structural properties of the probability models.</a:t>
            </a:r>
          </a:p>
          <a:p>
            <a:r>
              <a:rPr lang="en-US" sz="2000" dirty="0"/>
              <a:t>However, the graph of these dependencies </a:t>
            </a:r>
            <a:r>
              <a:rPr lang="en-US" sz="2000" u="sng" dirty="0"/>
              <a:t>still grows very fast</a:t>
            </a:r>
          </a:p>
          <a:p>
            <a:endParaRPr lang="en-US" sz="2000" dirty="0"/>
          </a:p>
        </p:txBody>
      </p:sp>
      <p:graphicFrame>
        <p:nvGraphicFramePr>
          <p:cNvPr id="7" name="Object 6">
            <a:extLst>
              <a:ext uri="{FF2B5EF4-FFF2-40B4-BE49-F238E27FC236}">
                <a16:creationId xmlns:a16="http://schemas.microsoft.com/office/drawing/2014/main" id="{B490B15D-E115-46AC-A117-74CA7AB52FD7}"/>
              </a:ext>
            </a:extLst>
          </p:cNvPr>
          <p:cNvGraphicFramePr>
            <a:graphicFrameLocks noChangeAspect="1"/>
          </p:cNvGraphicFramePr>
          <p:nvPr/>
        </p:nvGraphicFramePr>
        <p:xfrm>
          <a:off x="1130998" y="2483405"/>
          <a:ext cx="7110413" cy="4005263"/>
        </p:xfrm>
        <a:graphic>
          <a:graphicData uri="http://schemas.openxmlformats.org/presentationml/2006/ole">
            <mc:AlternateContent xmlns:mc="http://schemas.openxmlformats.org/markup-compatibility/2006">
              <mc:Choice xmlns:v="urn:schemas-microsoft-com:vml" Requires="v">
                <p:oleObj name="Worksheet" r:id="rId3" imgW="7110422" imgH="4005230" progId="Excel.Sheet.12">
                  <p:embed/>
                </p:oleObj>
              </mc:Choice>
              <mc:Fallback>
                <p:oleObj name="Worksheet" r:id="rId3" imgW="7110422" imgH="4005230" progId="Excel.Sheet.12">
                  <p:embed/>
                  <p:pic>
                    <p:nvPicPr>
                      <p:cNvPr id="7" name="Object 6">
                        <a:extLst>
                          <a:ext uri="{FF2B5EF4-FFF2-40B4-BE49-F238E27FC236}">
                            <a16:creationId xmlns:a16="http://schemas.microsoft.com/office/drawing/2014/main" id="{B490B15D-E115-46AC-A117-74CA7AB52FD7}"/>
                          </a:ext>
                        </a:extLst>
                      </p:cNvPr>
                      <p:cNvPicPr/>
                      <p:nvPr/>
                    </p:nvPicPr>
                    <p:blipFill>
                      <a:blip r:embed="rId4"/>
                      <a:stretch>
                        <a:fillRect/>
                      </a:stretch>
                    </p:blipFill>
                    <p:spPr>
                      <a:xfrm>
                        <a:off x="1130998" y="2483405"/>
                        <a:ext cx="7110413" cy="4005263"/>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C1F367F9-2FFC-4499-9C4A-19FED34030A3}"/>
              </a:ext>
            </a:extLst>
          </p:cNvPr>
          <p:cNvSpPr/>
          <p:nvPr/>
        </p:nvSpPr>
        <p:spPr>
          <a:xfrm>
            <a:off x="8642851" y="4531662"/>
            <a:ext cx="3149400" cy="1631216"/>
          </a:xfrm>
          <a:prstGeom prst="rect">
            <a:avLst/>
          </a:prstGeom>
        </p:spPr>
        <p:txBody>
          <a:bodyPr wrap="square">
            <a:spAutoFit/>
          </a:bodyPr>
          <a:lstStyle/>
          <a:p>
            <a:r>
              <a:rPr lang="en-US" sz="2000" dirty="0"/>
              <a:t>Hence, we need to be able to refine a graph model. </a:t>
            </a:r>
          </a:p>
          <a:p>
            <a:endParaRPr lang="en-US" sz="2000" dirty="0"/>
          </a:p>
          <a:p>
            <a:r>
              <a:rPr lang="en-US" sz="2000" dirty="0"/>
              <a:t>But how?</a:t>
            </a:r>
          </a:p>
        </p:txBody>
      </p:sp>
      <p:sp>
        <p:nvSpPr>
          <p:cNvPr id="9" name="TextBox 8">
            <a:extLst>
              <a:ext uri="{FF2B5EF4-FFF2-40B4-BE49-F238E27FC236}">
                <a16:creationId xmlns:a16="http://schemas.microsoft.com/office/drawing/2014/main" id="{00EAFF8C-7FC3-441E-91FB-C6453935C3A3}"/>
              </a:ext>
            </a:extLst>
          </p:cNvPr>
          <p:cNvSpPr txBox="1"/>
          <p:nvPr/>
        </p:nvSpPr>
        <p:spPr bwMode="gray">
          <a:xfrm>
            <a:off x="1130998" y="6488668"/>
            <a:ext cx="6242956" cy="369332"/>
          </a:xfrm>
          <a:prstGeom prst="rect">
            <a:avLst/>
          </a:prstGeom>
          <a:noFill/>
        </p:spPr>
        <p:txBody>
          <a:bodyPr wrap="square">
            <a:spAutoFit/>
          </a:bodyPr>
          <a:lstStyle/>
          <a:p>
            <a:r>
              <a:rPr lang="en-US" u="sng" dirty="0">
                <a:latin typeface="Calibri" panose="020F0502020204030204" pitchFamily="34" charset="0"/>
              </a:rPr>
              <a:t>s</a:t>
            </a:r>
            <a:r>
              <a:rPr lang="en-US" sz="1800" u="sng" dirty="0">
                <a:effectLst/>
                <a:latin typeface="Calibri" panose="020F0502020204030204" pitchFamily="34" charset="0"/>
              </a:rPr>
              <a:t>ource</a:t>
            </a:r>
            <a:r>
              <a:rPr lang="en-US" sz="1800" dirty="0">
                <a:effectLst/>
                <a:latin typeface="Calibri" panose="020F0502020204030204" pitchFamily="34" charset="0"/>
              </a:rPr>
              <a:t>: [Sloane 2019] </a:t>
            </a:r>
            <a:endParaRPr lang="en-US" dirty="0"/>
          </a:p>
        </p:txBody>
      </p:sp>
      <p:sp>
        <p:nvSpPr>
          <p:cNvPr id="10" name="TextBox 9">
            <a:extLst>
              <a:ext uri="{FF2B5EF4-FFF2-40B4-BE49-F238E27FC236}">
                <a16:creationId xmlns:a16="http://schemas.microsoft.com/office/drawing/2014/main" id="{64E37B7C-C11E-4389-B19B-DB0A149AC073}"/>
              </a:ext>
            </a:extLst>
          </p:cNvPr>
          <p:cNvSpPr txBox="1"/>
          <p:nvPr/>
        </p:nvSpPr>
        <p:spPr bwMode="gray">
          <a:xfrm>
            <a:off x="8442131" y="3073352"/>
            <a:ext cx="3550840" cy="1200329"/>
          </a:xfrm>
          <a:prstGeom prst="rect">
            <a:avLst/>
          </a:prstGeom>
          <a:noFill/>
        </p:spPr>
        <p:txBody>
          <a:bodyPr wrap="square">
            <a:spAutoFit/>
          </a:bodyPr>
          <a:lstStyle/>
          <a:p>
            <a:r>
              <a:rPr lang="en-US" sz="1800" kern="1200" dirty="0">
                <a:solidFill>
                  <a:schemeClr val="tx1"/>
                </a:solidFill>
                <a:effectLst/>
                <a:latin typeface="+mn-lt"/>
                <a:ea typeface="+mn-ea"/>
                <a:cs typeface="+mn-cs"/>
              </a:rPr>
              <a:t>7 nodes = 4 million graphs</a:t>
            </a:r>
          </a:p>
          <a:p>
            <a:r>
              <a:rPr lang="en-US" sz="1800" kern="1200" dirty="0">
                <a:solidFill>
                  <a:schemeClr val="tx1"/>
                </a:solidFill>
                <a:effectLst/>
                <a:latin typeface="+mn-lt"/>
                <a:ea typeface="+mn-ea"/>
                <a:cs typeface="+mn-cs"/>
              </a:rPr>
              <a:t>8 nodes = 800 billion graphs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9 nodes = 1,548 times more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(or 1.2 10^16 graphs)</a:t>
            </a:r>
          </a:p>
        </p:txBody>
      </p:sp>
    </p:spTree>
    <p:extLst>
      <p:ext uri="{BB962C8B-B14F-4D97-AF65-F5344CB8AC3E}">
        <p14:creationId xmlns:p14="http://schemas.microsoft.com/office/powerpoint/2010/main" val="341167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3805</TotalTime>
  <Words>5034</Words>
  <Application>Microsoft Office PowerPoint</Application>
  <PresentationFormat>Widescreen</PresentationFormat>
  <Paragraphs>615</Paragraphs>
  <Slides>46</Slides>
  <Notes>33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9" baseType="lpstr">
      <vt:lpstr>Arial</vt:lpstr>
      <vt:lpstr>Calibri</vt:lpstr>
      <vt:lpstr>Cambria Math</vt:lpstr>
      <vt:lpstr>CMMI10</vt:lpstr>
      <vt:lpstr>Courier New</vt:lpstr>
      <vt:lpstr>NimbusRomNo9L-Medi</vt:lpstr>
      <vt:lpstr>NimbusRomNo9L-Regu</vt:lpstr>
      <vt:lpstr>NimbusRomNo9L-ReguItal</vt:lpstr>
      <vt:lpstr>Segoe UI</vt:lpstr>
      <vt:lpstr>Times New Roman</vt:lpstr>
      <vt:lpstr>Verdana</vt:lpstr>
      <vt:lpstr>HPI PPT-Template</vt:lpstr>
      <vt:lpstr>Worksheet</vt:lpstr>
      <vt:lpstr>Causal Inference with Graph Neural Networks lecture-13  Course on Graph Neural Networks (Winter Term 20/21)</vt:lpstr>
      <vt:lpstr>Covid-19 fatality rates China and Italy</vt:lpstr>
      <vt:lpstr>Simpsom Paradox</vt:lpstr>
      <vt:lpstr>Simpsom Paradox - 2</vt:lpstr>
      <vt:lpstr>When to condition? Confounding graph patterns</vt:lpstr>
      <vt:lpstr>Reichenbach’s Common Cause Principle</vt:lpstr>
      <vt:lpstr>How to deconfound?</vt:lpstr>
      <vt:lpstr>Methodological problem- Context</vt:lpstr>
      <vt:lpstr>Methodological problem-II</vt:lpstr>
      <vt:lpstr>Markovian parents?</vt:lpstr>
      <vt:lpstr>Independent Causal Mechanisms (ICM) Principle </vt:lpstr>
      <vt:lpstr>Locality of Mechanisms</vt:lpstr>
      <vt:lpstr>Causal Inference Concepts </vt:lpstr>
      <vt:lpstr>Overall approach to causal inference</vt:lpstr>
      <vt:lpstr>Overview of Causal Inference Methodology</vt:lpstr>
      <vt:lpstr>Methodological Problem Statement </vt:lpstr>
      <vt:lpstr>Intervention</vt:lpstr>
      <vt:lpstr>Intervention - Examples</vt:lpstr>
      <vt:lpstr>Counterfactual</vt:lpstr>
      <vt:lpstr>Modularity of interventions</vt:lpstr>
      <vt:lpstr>Stability condition</vt:lpstr>
      <vt:lpstr>Ignorability</vt:lpstr>
      <vt:lpstr>Fundamental Concepts</vt:lpstr>
      <vt:lpstr>Bayesian Networks</vt:lpstr>
      <vt:lpstr>Recap - Conditional probability and Bayes Theorem</vt:lpstr>
      <vt:lpstr>Recap - Conditional Correlation and Regression</vt:lpstr>
      <vt:lpstr>Interventional Expectation</vt:lpstr>
      <vt:lpstr>Identifiability</vt:lpstr>
      <vt:lpstr>From Bayesian Network Methods to Robust ML</vt:lpstr>
      <vt:lpstr>Markov factorization</vt:lpstr>
      <vt:lpstr>d-separation</vt:lpstr>
      <vt:lpstr>Consequences of d-Separation</vt:lpstr>
      <vt:lpstr>Causal Markov Condition</vt:lpstr>
      <vt:lpstr>Markov Blanket [Pearl 1988] </vt:lpstr>
      <vt:lpstr>Markov equivalence classes</vt:lpstr>
      <vt:lpstr>do-Operator</vt:lpstr>
      <vt:lpstr>Back-door criterion</vt:lpstr>
      <vt:lpstr>Back-door criterion - Intuition</vt:lpstr>
      <vt:lpstr>Causality in Machine Learning</vt:lpstr>
      <vt:lpstr>Need for Principled Design in Machine Learning</vt:lpstr>
      <vt:lpstr>Why do we need Causality in Machine Learning?</vt:lpstr>
      <vt:lpstr>Solutions to generalization shortcomings</vt:lpstr>
      <vt:lpstr>Causal Neural Networks</vt:lpstr>
      <vt:lpstr>Recurrent Independent Mechanisms [Goyal et al. 2020] </vt:lpstr>
      <vt:lpstr>Quick recap – Where are we now?</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Evolution Networks lecture-9  Course on Graph Neural Networks (Winter Term 20/21)</dc:title>
  <dc:creator>Christian Adriano</dc:creator>
  <cp:lastModifiedBy>Christian Adriano</cp:lastModifiedBy>
  <cp:revision>227</cp:revision>
  <dcterms:created xsi:type="dcterms:W3CDTF">2020-12-16T15:45:57Z</dcterms:created>
  <dcterms:modified xsi:type="dcterms:W3CDTF">2021-01-19T09:56:17Z</dcterms:modified>
</cp:coreProperties>
</file>