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7" r:id="rId2"/>
    <p:sldId id="496" r:id="rId3"/>
    <p:sldId id="367" r:id="rId4"/>
    <p:sldId id="464" r:id="rId5"/>
    <p:sldId id="515" r:id="rId6"/>
    <p:sldId id="499" r:id="rId7"/>
    <p:sldId id="505" r:id="rId8"/>
    <p:sldId id="519" r:id="rId9"/>
    <p:sldId id="520" r:id="rId10"/>
    <p:sldId id="509" r:id="rId11"/>
    <p:sldId id="506" r:id="rId12"/>
    <p:sldId id="516" r:id="rId13"/>
    <p:sldId id="511" r:id="rId14"/>
    <p:sldId id="517" r:id="rId15"/>
    <p:sldId id="518" r:id="rId16"/>
    <p:sldId id="521" r:id="rId17"/>
    <p:sldId id="507" r:id="rId18"/>
    <p:sldId id="503" r:id="rId19"/>
    <p:sldId id="514" r:id="rId20"/>
    <p:sldId id="508" r:id="rId21"/>
    <p:sldId id="500" r:id="rId22"/>
    <p:sldId id="377" r:id="rId23"/>
    <p:sldId id="300" r:id="rId24"/>
    <p:sldId id="5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496"/>
            <p14:sldId id="367"/>
            <p14:sldId id="464"/>
            <p14:sldId id="515"/>
            <p14:sldId id="499"/>
            <p14:sldId id="505"/>
            <p14:sldId id="519"/>
            <p14:sldId id="520"/>
            <p14:sldId id="509"/>
            <p14:sldId id="506"/>
            <p14:sldId id="516"/>
            <p14:sldId id="511"/>
            <p14:sldId id="517"/>
            <p14:sldId id="518"/>
            <p14:sldId id="521"/>
            <p14:sldId id="507"/>
            <p14:sldId id="503"/>
            <p14:sldId id="514"/>
            <p14:sldId id="508"/>
            <p14:sldId id="500"/>
            <p14:sldId id="377"/>
            <p14:sldId id="300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 autoAdjust="0"/>
    <p:restoredTop sz="80037" autoAdjust="0"/>
  </p:normalViewPr>
  <p:slideViewPr>
    <p:cSldViewPr snapToGrid="0">
      <p:cViewPr varScale="1">
        <p:scale>
          <a:sx n="55" d="100"/>
          <a:sy n="55" d="100"/>
        </p:scale>
        <p:origin x="1047" y="48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https://junyanz.github.io/CycleGAN/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increase the size of im-ages the model can process in practice,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Multi-head attention helps to stabilize the learning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https://wiki.pathmind.com/lstm#two</a:t>
            </a:r>
          </a:p>
          <a:p>
            <a:r>
              <a:rPr lang="en-US" dirty="0"/>
              <a:t>https://colah.github.io/posts/2015-08-Understanding-LSTMs/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Step-1: Compute similarities</a:t>
            </a:r>
          </a:p>
          <a:p>
            <a:r>
              <a:rPr lang="en-US" dirty="0"/>
              <a:t>Step-2: Compute the alpha parameters (linear combination of Similarities)</a:t>
            </a:r>
          </a:p>
          <a:p>
            <a:r>
              <a:rPr lang="en-US" dirty="0"/>
              <a:t>Step-3: Compute the attention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2017]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 err="1"/>
              <a:t>arXiv</a:t>
            </a:r>
            <a:r>
              <a:rPr lang="en-US" i="1" dirty="0"/>
              <a:t> preprint arXiv:1710.10903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Deep Graph Library (DGL) is a Python package built for easy implementation of graph neural network model family, on top of existing DL frameworks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-cs-faculty.stanford.edu/people/jure/pubs/graphsage-nips17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1090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en/0.4.x/tutorials/models/1_gnn/9_g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Diego999/pyGAT/blob/master/layers.py" TargetMode="External"/><Relationship Id="rId4" Type="http://schemas.openxmlformats.org/officeDocument/2006/relationships/hyperlink" Target="https://github.com/PetarV-/GAT/blob/master/models/base_gattn.p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Attention Networks</a:t>
            </a:r>
            <a:br>
              <a:rPr lang="en-US" sz="4400" b="1" dirty="0"/>
            </a:br>
            <a:r>
              <a:rPr lang="en-US" sz="3200" dirty="0"/>
              <a:t>lecture-8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BD14-5B1A-4858-BC32-C5955AB8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E775-FFF2-4EF8-866E-2DEBA5A3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113" y="1230430"/>
            <a:ext cx="5129066" cy="50413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Query, keys, and values are embeddings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4BC0-77A7-405D-B876-8A19A53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15B20-D4EF-4B06-9C9E-7A079A0F7898}"/>
              </a:ext>
            </a:extLst>
          </p:cNvPr>
          <p:cNvSpPr/>
          <p:nvPr/>
        </p:nvSpPr>
        <p:spPr bwMode="gray">
          <a:xfrm>
            <a:off x="1417012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DD8A7-001B-4FAD-B072-225888373699}"/>
              </a:ext>
            </a:extLst>
          </p:cNvPr>
          <p:cNvSpPr/>
          <p:nvPr/>
        </p:nvSpPr>
        <p:spPr bwMode="gray">
          <a:xfrm>
            <a:off x="2258060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3E890-483A-42FF-8B48-A6088616D3C6}"/>
              </a:ext>
            </a:extLst>
          </p:cNvPr>
          <p:cNvSpPr/>
          <p:nvPr/>
        </p:nvSpPr>
        <p:spPr bwMode="gray">
          <a:xfrm>
            <a:off x="3723445" y="404981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50F9A9-D3FD-45F3-9A18-A8AAA63891C8}"/>
              </a:ext>
            </a:extLst>
          </p:cNvPr>
          <p:cNvSpPr/>
          <p:nvPr/>
        </p:nvSpPr>
        <p:spPr bwMode="gray">
          <a:xfrm>
            <a:off x="30914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3D68C2-FC0C-4001-A4C7-7845B4A13CA6}"/>
              </a:ext>
            </a:extLst>
          </p:cNvPr>
          <p:cNvSpPr/>
          <p:nvPr/>
        </p:nvSpPr>
        <p:spPr bwMode="gray">
          <a:xfrm>
            <a:off x="32438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BFE1DB-ADFF-4A22-B9B7-9C01C4FB3BD2}"/>
              </a:ext>
            </a:extLst>
          </p:cNvPr>
          <p:cNvSpPr/>
          <p:nvPr/>
        </p:nvSpPr>
        <p:spPr bwMode="gray">
          <a:xfrm>
            <a:off x="33962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8912D-3B0F-4FBB-9373-72666A20EFD5}"/>
              </a:ext>
            </a:extLst>
          </p:cNvPr>
          <p:cNvSpPr txBox="1"/>
          <p:nvPr/>
        </p:nvSpPr>
        <p:spPr bwMode="gray">
          <a:xfrm>
            <a:off x="1599446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3565C-4878-4237-A616-A0263EAE08B2}"/>
              </a:ext>
            </a:extLst>
          </p:cNvPr>
          <p:cNvCxnSpPr>
            <a:stCxn id="11" idx="0"/>
            <a:endCxn id="5" idx="4"/>
          </p:cNvCxnSpPr>
          <p:nvPr/>
        </p:nvCxnSpPr>
        <p:spPr bwMode="gray">
          <a:xfrm flipH="1" flipV="1">
            <a:off x="1698366" y="4449845"/>
            <a:ext cx="26126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C2E0C-18F5-496C-9EF3-5A1BB2076FDC}"/>
              </a:ext>
            </a:extLst>
          </p:cNvPr>
          <p:cNvSpPr txBox="1"/>
          <p:nvPr/>
        </p:nvSpPr>
        <p:spPr bwMode="gray">
          <a:xfrm>
            <a:off x="2407557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49892-8FBB-404E-B6BE-0D9A72CE29BA}"/>
              </a:ext>
            </a:extLst>
          </p:cNvPr>
          <p:cNvCxnSpPr>
            <a:stCxn id="14" idx="0"/>
          </p:cNvCxnSpPr>
          <p:nvPr/>
        </p:nvCxnSpPr>
        <p:spPr bwMode="gray">
          <a:xfrm flipV="1">
            <a:off x="2532603" y="4449845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F6568C-CDED-4137-BD8A-FBCC8AB6751F}"/>
              </a:ext>
            </a:extLst>
          </p:cNvPr>
          <p:cNvSpPr txBox="1"/>
          <p:nvPr/>
        </p:nvSpPr>
        <p:spPr bwMode="gray">
          <a:xfrm>
            <a:off x="423253" y="5486732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FE2C-BA97-4D51-B71B-EFBEE09BFFC9}"/>
              </a:ext>
            </a:extLst>
          </p:cNvPr>
          <p:cNvSpPr txBox="1"/>
          <p:nvPr/>
        </p:nvSpPr>
        <p:spPr bwMode="gray">
          <a:xfrm>
            <a:off x="3865908" y="4875783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2E3CFB-D4CE-44F6-9A54-0F1A293BD5ED}"/>
              </a:ext>
            </a:extLst>
          </p:cNvPr>
          <p:cNvCxnSpPr>
            <a:stCxn id="17" idx="0"/>
          </p:cNvCxnSpPr>
          <p:nvPr/>
        </p:nvCxnSpPr>
        <p:spPr bwMode="gray">
          <a:xfrm flipV="1">
            <a:off x="3990954" y="4487480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D13478C-620D-411B-99D9-1C5F374F3359}"/>
              </a:ext>
            </a:extLst>
          </p:cNvPr>
          <p:cNvCxnSpPr>
            <a:cxnSpLocks/>
            <a:stCxn id="16" idx="3"/>
            <a:endCxn id="5" idx="4"/>
          </p:cNvCxnSpPr>
          <p:nvPr/>
        </p:nvCxnSpPr>
        <p:spPr bwMode="gray">
          <a:xfrm flipV="1">
            <a:off x="673345" y="4449845"/>
            <a:ext cx="1025021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DB87AE3-523B-4810-B080-20E6BD8E25ED}"/>
              </a:ext>
            </a:extLst>
          </p:cNvPr>
          <p:cNvCxnSpPr>
            <a:cxnSpLocks/>
            <a:stCxn id="16" idx="3"/>
            <a:endCxn id="6" idx="4"/>
          </p:cNvCxnSpPr>
          <p:nvPr/>
        </p:nvCxnSpPr>
        <p:spPr bwMode="gray">
          <a:xfrm flipV="1">
            <a:off x="673345" y="4449845"/>
            <a:ext cx="1866069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561ABFC-5AAD-4C3D-A841-DFFE48D345C5}"/>
              </a:ext>
            </a:extLst>
          </p:cNvPr>
          <p:cNvCxnSpPr>
            <a:cxnSpLocks/>
            <a:stCxn id="16" idx="3"/>
            <a:endCxn id="7" idx="4"/>
          </p:cNvCxnSpPr>
          <p:nvPr/>
        </p:nvCxnSpPr>
        <p:spPr bwMode="gray">
          <a:xfrm flipV="1">
            <a:off x="673345" y="4487480"/>
            <a:ext cx="3331454" cy="115946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8E4211B-C18B-4873-8ED7-F91F40C65ED0}"/>
              </a:ext>
            </a:extLst>
          </p:cNvPr>
          <p:cNvSpPr/>
          <p:nvPr/>
        </p:nvSpPr>
        <p:spPr bwMode="gray">
          <a:xfrm>
            <a:off x="1411876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BE0DB5-35BA-4555-9225-088E50A87FE9}"/>
              </a:ext>
            </a:extLst>
          </p:cNvPr>
          <p:cNvSpPr/>
          <p:nvPr/>
        </p:nvSpPr>
        <p:spPr bwMode="gray">
          <a:xfrm>
            <a:off x="2244215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DF7256-F919-4351-B2DA-4AF20A2D3A37}"/>
              </a:ext>
            </a:extLst>
          </p:cNvPr>
          <p:cNvSpPr/>
          <p:nvPr/>
        </p:nvSpPr>
        <p:spPr bwMode="gray">
          <a:xfrm>
            <a:off x="3709600" y="3089184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61973F-6918-4529-BBCD-0769E71FA1C1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 bwMode="gray">
          <a:xfrm flipH="1" flipV="1">
            <a:off x="1693230" y="3489211"/>
            <a:ext cx="5136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7A9EC-A9A9-4A56-953A-0B8F96075FFE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 bwMode="gray">
          <a:xfrm flipV="1">
            <a:off x="1698366" y="3489211"/>
            <a:ext cx="827203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819E83-8789-49DA-BF3A-5550AA0A6003}"/>
              </a:ext>
            </a:extLst>
          </p:cNvPr>
          <p:cNvCxnSpPr>
            <a:cxnSpLocks/>
            <a:stCxn id="6" idx="7"/>
            <a:endCxn id="40" idx="3"/>
          </p:cNvCxnSpPr>
          <p:nvPr/>
        </p:nvCxnSpPr>
        <p:spPr bwMode="gray">
          <a:xfrm flipV="1">
            <a:off x="2738360" y="3462752"/>
            <a:ext cx="1053647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B23CCC-2928-466C-BBE7-2D146991D0FB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 bwMode="gray">
          <a:xfrm flipH="1" flipV="1">
            <a:off x="2525569" y="3489211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B55617-D0B3-467D-8E36-CE1E959D0C0D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 bwMode="gray">
          <a:xfrm flipH="1" flipV="1">
            <a:off x="1693230" y="3489211"/>
            <a:ext cx="846184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DD4323-602B-4062-B41A-9E5803040AE0}"/>
              </a:ext>
            </a:extLst>
          </p:cNvPr>
          <p:cNvCxnSpPr>
            <a:cxnSpLocks/>
            <a:stCxn id="7" idx="0"/>
            <a:endCxn id="40" idx="4"/>
          </p:cNvCxnSpPr>
          <p:nvPr/>
        </p:nvCxnSpPr>
        <p:spPr bwMode="gray">
          <a:xfrm flipH="1" flipV="1">
            <a:off x="3990954" y="3526846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F35F29-FB14-496B-83E3-DC73A50469EA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 bwMode="gray">
          <a:xfrm flipH="1" flipV="1">
            <a:off x="2525569" y="3489211"/>
            <a:ext cx="1479230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963A87-09F4-435B-814B-E49CA7DD7083}"/>
              </a:ext>
            </a:extLst>
          </p:cNvPr>
          <p:cNvCxnSpPr>
            <a:cxnSpLocks/>
            <a:stCxn id="7" idx="0"/>
            <a:endCxn id="38" idx="4"/>
          </p:cNvCxnSpPr>
          <p:nvPr/>
        </p:nvCxnSpPr>
        <p:spPr bwMode="gray">
          <a:xfrm flipH="1" flipV="1">
            <a:off x="1693230" y="3489211"/>
            <a:ext cx="2311569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EA47429-DCB6-4302-9A1C-64AEC5784EFB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 bwMode="gray">
          <a:xfrm flipV="1">
            <a:off x="1499419" y="3462752"/>
            <a:ext cx="2292588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FC9662D8-E49C-422F-A959-3325E01E29FA}"/>
              </a:ext>
            </a:extLst>
          </p:cNvPr>
          <p:cNvSpPr/>
          <p:nvPr/>
        </p:nvSpPr>
        <p:spPr bwMode="gray">
          <a:xfrm>
            <a:off x="1411876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4D66D8F-D4E0-4F74-BC22-E5EB8880EB9D}"/>
              </a:ext>
            </a:extLst>
          </p:cNvPr>
          <p:cNvSpPr/>
          <p:nvPr/>
        </p:nvSpPr>
        <p:spPr bwMode="gray">
          <a:xfrm>
            <a:off x="2244215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1279CF4-028A-4291-973B-C4F67C773E3A}"/>
              </a:ext>
            </a:extLst>
          </p:cNvPr>
          <p:cNvSpPr/>
          <p:nvPr/>
        </p:nvSpPr>
        <p:spPr bwMode="gray">
          <a:xfrm>
            <a:off x="3709600" y="117564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72DE7D-DB2C-4FFB-A5B7-88E80B31FD78}"/>
              </a:ext>
            </a:extLst>
          </p:cNvPr>
          <p:cNvCxnSpPr>
            <a:cxnSpLocks/>
            <a:stCxn id="90" idx="4"/>
          </p:cNvCxnSpPr>
          <p:nvPr/>
        </p:nvCxnSpPr>
        <p:spPr bwMode="gray">
          <a:xfrm>
            <a:off x="3990954" y="1613310"/>
            <a:ext cx="13845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FEF7AC-087E-45A3-A02A-F0617386E02B}"/>
              </a:ext>
            </a:extLst>
          </p:cNvPr>
          <p:cNvCxnSpPr>
            <a:cxnSpLocks/>
            <a:stCxn id="40" idx="0"/>
          </p:cNvCxnSpPr>
          <p:nvPr/>
        </p:nvCxnSpPr>
        <p:spPr bwMode="gray">
          <a:xfrm flipV="1">
            <a:off x="3990954" y="2561830"/>
            <a:ext cx="13845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28D0F1-26B2-40EF-A22F-465B5414FB58}"/>
              </a:ext>
            </a:extLst>
          </p:cNvPr>
          <p:cNvCxnSpPr>
            <a:cxnSpLocks/>
            <a:stCxn id="89" idx="4"/>
          </p:cNvCxnSpPr>
          <p:nvPr/>
        </p:nvCxnSpPr>
        <p:spPr bwMode="gray">
          <a:xfrm>
            <a:off x="2525569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EEA4487-1DA5-4A6E-8CB7-67FED9F4B332}"/>
              </a:ext>
            </a:extLst>
          </p:cNvPr>
          <p:cNvCxnSpPr>
            <a:cxnSpLocks/>
            <a:stCxn id="39" idx="0"/>
          </p:cNvCxnSpPr>
          <p:nvPr/>
        </p:nvCxnSpPr>
        <p:spPr bwMode="gray">
          <a:xfrm flipV="1">
            <a:off x="2525569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DE93A0-72D5-4767-B44B-7233D46F6C8C}"/>
              </a:ext>
            </a:extLst>
          </p:cNvPr>
          <p:cNvCxnSpPr>
            <a:cxnSpLocks/>
            <a:stCxn id="38" idx="0"/>
          </p:cNvCxnSpPr>
          <p:nvPr/>
        </p:nvCxnSpPr>
        <p:spPr bwMode="gray">
          <a:xfrm flipV="1">
            <a:off x="1693230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357C2C6-884E-4FEE-8571-9838D3DAD71D}"/>
              </a:ext>
            </a:extLst>
          </p:cNvPr>
          <p:cNvCxnSpPr>
            <a:cxnSpLocks/>
            <a:stCxn id="88" idx="4"/>
          </p:cNvCxnSpPr>
          <p:nvPr/>
        </p:nvCxnSpPr>
        <p:spPr bwMode="gray">
          <a:xfrm>
            <a:off x="1693230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/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Softma</a:t>
                </a:r>
                <a:r>
                  <a:rPr lang="en-US" dirty="0" err="1">
                    <a:latin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blipFill>
                <a:blip r:embed="rId3"/>
                <a:stretch>
                  <a:fillRect l="-2759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ight Brace 116">
            <a:extLst>
              <a:ext uri="{FF2B5EF4-FFF2-40B4-BE49-F238E27FC236}">
                <a16:creationId xmlns:a16="http://schemas.microsoft.com/office/drawing/2014/main" id="{02D13715-C92B-4E1F-AFE6-3262385E98A6}"/>
              </a:ext>
            </a:extLst>
          </p:cNvPr>
          <p:cNvSpPr/>
          <p:nvPr/>
        </p:nvSpPr>
        <p:spPr bwMode="gray">
          <a:xfrm>
            <a:off x="4483648" y="3270380"/>
            <a:ext cx="238737" cy="8058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8A658CEE-F5A4-4023-9152-465B939E5F82}"/>
              </a:ext>
            </a:extLst>
          </p:cNvPr>
          <p:cNvSpPr/>
          <p:nvPr/>
        </p:nvSpPr>
        <p:spPr bwMode="gray">
          <a:xfrm>
            <a:off x="152487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EAC1A5-6120-44F1-B53E-B662DEBD0A37}"/>
              </a:ext>
            </a:extLst>
          </p:cNvPr>
          <p:cNvSpPr txBox="1"/>
          <p:nvPr/>
        </p:nvSpPr>
        <p:spPr bwMode="gray">
          <a:xfrm>
            <a:off x="4686592" y="1981004"/>
            <a:ext cx="707221" cy="787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 err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F284B61-01AF-4C45-B27D-E7EAA01685C2}"/>
              </a:ext>
            </a:extLst>
          </p:cNvPr>
          <p:cNvSpPr/>
          <p:nvPr/>
        </p:nvSpPr>
        <p:spPr bwMode="gray">
          <a:xfrm>
            <a:off x="32397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461608-066D-461B-AADE-0F4F3BE29953}"/>
              </a:ext>
            </a:extLst>
          </p:cNvPr>
          <p:cNvSpPr/>
          <p:nvPr/>
        </p:nvSpPr>
        <p:spPr bwMode="gray">
          <a:xfrm>
            <a:off x="33921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7240FFB-CE00-4E7E-AFA9-A411A8039A92}"/>
              </a:ext>
            </a:extLst>
          </p:cNvPr>
          <p:cNvSpPr/>
          <p:nvPr/>
        </p:nvSpPr>
        <p:spPr bwMode="gray">
          <a:xfrm>
            <a:off x="30456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7EEAE8D-CC29-4CF3-A997-75E0470ABAAC}"/>
              </a:ext>
            </a:extLst>
          </p:cNvPr>
          <p:cNvSpPr/>
          <p:nvPr/>
        </p:nvSpPr>
        <p:spPr bwMode="gray">
          <a:xfrm>
            <a:off x="31980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B5F93CB-43A4-414D-94EC-B0C495A4FD09}"/>
              </a:ext>
            </a:extLst>
          </p:cNvPr>
          <p:cNvSpPr/>
          <p:nvPr/>
        </p:nvSpPr>
        <p:spPr bwMode="gray">
          <a:xfrm>
            <a:off x="33504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E454B6-DE10-4E87-9DF8-75BDCA49BA38}"/>
              </a:ext>
            </a:extLst>
          </p:cNvPr>
          <p:cNvSpPr/>
          <p:nvPr/>
        </p:nvSpPr>
        <p:spPr bwMode="gray">
          <a:xfrm>
            <a:off x="31940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A66EB8-D803-4D83-ABE2-8B7A665798E2}"/>
              </a:ext>
            </a:extLst>
          </p:cNvPr>
          <p:cNvSpPr/>
          <p:nvPr/>
        </p:nvSpPr>
        <p:spPr bwMode="gray">
          <a:xfrm>
            <a:off x="33464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5" name="Plus Sign 134">
            <a:extLst>
              <a:ext uri="{FF2B5EF4-FFF2-40B4-BE49-F238E27FC236}">
                <a16:creationId xmlns:a16="http://schemas.microsoft.com/office/drawing/2014/main" id="{FA3BFA5B-554F-4ACA-83F9-24750B559D81}"/>
              </a:ext>
            </a:extLst>
          </p:cNvPr>
          <p:cNvSpPr/>
          <p:nvPr/>
        </p:nvSpPr>
        <p:spPr bwMode="gray">
          <a:xfrm>
            <a:off x="1913259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Plus Sign 135">
            <a:extLst>
              <a:ext uri="{FF2B5EF4-FFF2-40B4-BE49-F238E27FC236}">
                <a16:creationId xmlns:a16="http://schemas.microsoft.com/office/drawing/2014/main" id="{4169A2B4-5260-4FCE-9FD8-4DCECA8D6F5C}"/>
              </a:ext>
            </a:extLst>
          </p:cNvPr>
          <p:cNvSpPr/>
          <p:nvPr/>
        </p:nvSpPr>
        <p:spPr bwMode="gray">
          <a:xfrm>
            <a:off x="3045684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/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Attention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blipFill>
                <a:blip r:embed="rId4"/>
                <a:stretch>
                  <a:fillRect l="-19310" t="-24324" b="-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97F4C4BB-5209-42B2-B952-FBC76471EC94}"/>
              </a:ext>
            </a:extLst>
          </p:cNvPr>
          <p:cNvSpPr txBox="1"/>
          <p:nvPr/>
        </p:nvSpPr>
        <p:spPr bwMode="gray">
          <a:xfrm>
            <a:off x="186560" y="4011231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301183-9BCC-4051-8DF7-F1976A69424F}"/>
              </a:ext>
            </a:extLst>
          </p:cNvPr>
          <p:cNvSpPr txBox="1"/>
          <p:nvPr/>
        </p:nvSpPr>
        <p:spPr bwMode="gray">
          <a:xfrm>
            <a:off x="186560" y="3102564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D368C0-F4AC-4AEB-96A1-F1BA8C391504}"/>
              </a:ext>
            </a:extLst>
          </p:cNvPr>
          <p:cNvSpPr txBox="1"/>
          <p:nvPr/>
        </p:nvSpPr>
        <p:spPr bwMode="gray">
          <a:xfrm>
            <a:off x="186560" y="2071127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</a:t>
            </a:r>
          </a:p>
        </p:txBody>
      </p:sp>
      <p:sp>
        <p:nvSpPr>
          <p:cNvPr id="146" name="Multiplication Sign 145">
            <a:extLst>
              <a:ext uri="{FF2B5EF4-FFF2-40B4-BE49-F238E27FC236}">
                <a16:creationId xmlns:a16="http://schemas.microsoft.com/office/drawing/2014/main" id="{F5E2FE1F-E781-4679-B46F-A50A9D44F731}"/>
              </a:ext>
            </a:extLst>
          </p:cNvPr>
          <p:cNvSpPr/>
          <p:nvPr/>
        </p:nvSpPr>
        <p:spPr bwMode="gray">
          <a:xfrm>
            <a:off x="2378652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82593A7B-D374-4724-8F6C-EC6E4FC1EFC7}"/>
              </a:ext>
            </a:extLst>
          </p:cNvPr>
          <p:cNvSpPr/>
          <p:nvPr/>
        </p:nvSpPr>
        <p:spPr bwMode="gray">
          <a:xfrm>
            <a:off x="380983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17A2BAD-BE0D-4F80-8C09-4B248E43F573}"/>
              </a:ext>
            </a:extLst>
          </p:cNvPr>
          <p:cNvSpPr/>
          <p:nvPr/>
        </p:nvSpPr>
        <p:spPr bwMode="gray">
          <a:xfrm>
            <a:off x="30497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93898D-7E0D-4B92-BEC5-BF4DD3A7DCDF}"/>
              </a:ext>
            </a:extLst>
          </p:cNvPr>
          <p:cNvSpPr/>
          <p:nvPr/>
        </p:nvSpPr>
        <p:spPr bwMode="gray">
          <a:xfrm>
            <a:off x="32021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BEDD361-CBBA-4079-998E-7CEA75B74A60}"/>
              </a:ext>
            </a:extLst>
          </p:cNvPr>
          <p:cNvSpPr/>
          <p:nvPr/>
        </p:nvSpPr>
        <p:spPr bwMode="gray">
          <a:xfrm>
            <a:off x="33545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8F3DE42-8C92-4A71-B30A-6A7A6B544804}"/>
              </a:ext>
            </a:extLst>
          </p:cNvPr>
          <p:cNvSpPr/>
          <p:nvPr/>
        </p:nvSpPr>
        <p:spPr bwMode="gray">
          <a:xfrm>
            <a:off x="31980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13636DE-C8FE-4B06-9EEF-C48E0173CE4A}"/>
              </a:ext>
            </a:extLst>
          </p:cNvPr>
          <p:cNvSpPr/>
          <p:nvPr/>
        </p:nvSpPr>
        <p:spPr bwMode="gray">
          <a:xfrm>
            <a:off x="33504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4C2B-E9D2-41D8-9D16-A5FDD3F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</p:spPr>
            <p:txBody>
              <a:bodyPr/>
              <a:lstStyle/>
              <a:p>
                <a:r>
                  <a:rPr lang="pt-BR" dirty="0"/>
                  <a:t>Attention is equivalent to the retrieval of a value </a:t>
                </a:r>
                <a:r>
                  <a:rPr lang="pt-BR" i="1" dirty="0"/>
                  <a:t>v</a:t>
                </a:r>
                <a:r>
                  <a:rPr lang="pt-BR" i="1" baseline="-25000" dirty="0"/>
                  <a:t>i</a:t>
                </a:r>
                <a:r>
                  <a:rPr lang="pt-BR" baseline="-25000" dirty="0"/>
                  <a:t> </a:t>
                </a:r>
                <a:r>
                  <a:rPr lang="pt-BR" dirty="0"/>
                  <a:t>for a query </a:t>
                </a:r>
                <a:r>
                  <a:rPr lang="pt-BR" i="1" dirty="0"/>
                  <a:t>q</a:t>
                </a:r>
                <a:r>
                  <a:rPr lang="pt-BR" dirty="0"/>
                  <a:t> based on a key </a:t>
                </a:r>
                <a:r>
                  <a:rPr lang="pt-BR" i="1" dirty="0"/>
                  <a:t>k</a:t>
                </a:r>
                <a:r>
                  <a:rPr lang="pt-BR" i="1" baseline="-25000" dirty="0"/>
                  <a:t>i</a:t>
                </a:r>
                <a:r>
                  <a:rPr lang="pt-BR" dirty="0"/>
                  <a:t> in database.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 err="1"/>
                  <a:t>Types</a:t>
                </a:r>
                <a:r>
                  <a:rPr lang="pt-BR" b="1" dirty="0"/>
                  <a:t> of </a:t>
                </a:r>
                <a:r>
                  <a:rPr lang="pt-BR" b="1" dirty="0" err="1"/>
                  <a:t>similarity</a:t>
                </a:r>
                <a:r>
                  <a:rPr lang="pt-BR" b="1" dirty="0"/>
                  <a:t> </a:t>
                </a:r>
                <a:r>
                  <a:rPr lang="pt-BR" b="1" dirty="0" err="1"/>
                  <a:t>functions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Scaled</a:t>
                </a:r>
                <a:r>
                  <a:rPr lang="pt-BR" dirty="0"/>
                  <a:t>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pt-BR" dirty="0"/>
                  <a:t> , </a:t>
                </a:r>
                <a:r>
                  <a:rPr lang="pt-BR" dirty="0" err="1"/>
                  <a:t>where</a:t>
                </a:r>
                <a:r>
                  <a:rPr lang="pt-BR" dirty="0"/>
                  <a:t> </a:t>
                </a:r>
                <a:r>
                  <a:rPr lang="pt-BR" i="1" dirty="0"/>
                  <a:t>d</a:t>
                </a:r>
                <a:r>
                  <a:rPr lang="pt-BR" dirty="0"/>
                  <a:t> is the </a:t>
                </a:r>
                <a:r>
                  <a:rPr lang="pt-BR" dirty="0" err="1"/>
                  <a:t>dimensionality</a:t>
                </a:r>
                <a:r>
                  <a:rPr lang="pt-BR" dirty="0"/>
                  <a:t> of </a:t>
                </a:r>
                <a:r>
                  <a:rPr lang="pt-BR" dirty="0" err="1"/>
                  <a:t>each</a:t>
                </a:r>
                <a:r>
                  <a:rPr lang="pt-BR" dirty="0"/>
                  <a:t> key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General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, where </a:t>
                </a:r>
                <a:r>
                  <a:rPr lang="en-US" b="0" i="1" dirty="0"/>
                  <a:t>W</a:t>
                </a:r>
                <a:r>
                  <a:rPr lang="en-US" b="0" dirty="0"/>
                  <a:t> is a set of weights learned that allows to map query to a new space </a:t>
                </a:r>
                <a:r>
                  <a:rPr lang="en-US" dirty="0"/>
                  <a:t>w</a:t>
                </a:r>
                <a:r>
                  <a:rPr lang="en-US" b="0" dirty="0"/>
                  <a:t>here similarity can be computed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Additive</a:t>
                </a:r>
                <a:r>
                  <a:rPr lang="pt-BR" dirty="0"/>
                  <a:t> </a:t>
                </a:r>
                <a:r>
                  <a:rPr lang="pt-BR" dirty="0" err="1"/>
                  <a:t>Similarity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  <a:blipFill>
                <a:blip r:embed="rId2"/>
                <a:stretch>
                  <a:fillRect l="-1275" t="-10823" r="-425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E9FC-E10E-452E-A3A8-7548CE0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Graph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26312650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Recap GCN and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</p:spPr>
            <p:txBody>
              <a:bodyPr/>
              <a:lstStyle/>
              <a:p>
                <a:r>
                  <a:rPr lang="en-US" dirty="0">
                    <a:hlinkClick r:id="rId3"/>
                  </a:rPr>
                  <a:t>Graph Convolutional Network (GCN)</a:t>
                </a:r>
                <a:r>
                  <a:rPr lang="en-US" dirty="0"/>
                  <a:t> [</a:t>
                </a:r>
                <a:r>
                  <a:rPr lang="en-US" dirty="0" err="1"/>
                  <a:t>Kipf</a:t>
                </a:r>
                <a:r>
                  <a:rPr lang="en-US" dirty="0"/>
                  <a:t> &amp; Welling 2017] combine local graph structure and node-level features to produce good performance on node classification tasks. </a:t>
                </a:r>
              </a:p>
              <a:p>
                <a:r>
                  <a:rPr lang="en-US" dirty="0"/>
                  <a:t>However, the way GCN aggregates information is structure-dependent, which can hurt its generalizability.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where: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set of its one-hop neighbors,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is normalization constant based on graph structure,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hlinkClick r:id="rId4"/>
                  </a:rPr>
                  <a:t>GraphSAGE</a:t>
                </a:r>
                <a:r>
                  <a:rPr lang="en-US" dirty="0"/>
                  <a:t> </a:t>
                </a:r>
                <a:r>
                  <a:rPr lang="en-US" sz="1800" dirty="0"/>
                  <a:t>[Hamilton, Ying &amp; Leskovec 2017]</a:t>
                </a:r>
                <a:r>
                  <a:rPr lang="en-US" dirty="0"/>
                  <a:t> employs the same update rule but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σ is an activation function (GCN uses </a:t>
                </a:r>
                <a:r>
                  <a:rPr lang="en-US" dirty="0" err="1"/>
                  <a:t>ReLU</a:t>
                </a:r>
                <a:r>
                  <a:rPr lang="en-US" dirty="0"/>
                  <a:t>),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shared weight matrix for node-wise feature transformation.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  <a:blipFill>
                <a:blip r:embed="rId5"/>
                <a:stretch>
                  <a:fillRect l="-1275" t="-1131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2FDE0-177B-4700-80C7-51DB0E854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763" y="2356622"/>
            <a:ext cx="3700191" cy="1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Graph Attention Network (GAT)</a:t>
            </a:r>
            <a:r>
              <a:rPr lang="en-US" sz="1800" dirty="0"/>
              <a:t> 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F3A8-2096-456E-933E-2F3CCD5D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978627"/>
            <a:ext cx="11473384" cy="2002087"/>
          </a:xfrm>
        </p:spPr>
        <p:txBody>
          <a:bodyPr/>
          <a:lstStyle/>
          <a:p>
            <a:r>
              <a:rPr lang="en-US" dirty="0">
                <a:hlinkClick r:id="rId3"/>
              </a:rPr>
              <a:t>Graph Attention Network</a:t>
            </a:r>
            <a:r>
              <a:rPr lang="en-US" dirty="0"/>
              <a:t> (GAT) proposes a different type of aggregation. </a:t>
            </a:r>
          </a:p>
          <a:p>
            <a:r>
              <a:rPr lang="en-US" dirty="0"/>
              <a:t>GAT uses the attention mechanism as a substitute for the statically normalized convolution operation.</a:t>
            </a:r>
          </a:p>
          <a:p>
            <a:pPr algn="ctr"/>
            <a:r>
              <a:rPr lang="en-US" u="sng" dirty="0"/>
              <a:t>weighting neighbor features</a:t>
            </a:r>
            <a:r>
              <a:rPr lang="en-US" dirty="0"/>
              <a:t> + </a:t>
            </a:r>
            <a:r>
              <a:rPr lang="en-US" u="sng" dirty="0"/>
              <a:t>feature dependent and structure-free normalization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54" y="2579157"/>
            <a:ext cx="5813313" cy="403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198264"/>
            <a:ext cx="262345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blipFill>
                <a:blip r:embed="rId5"/>
                <a:stretch>
                  <a:fillRect l="-1702" t="-2871" r="-2979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420185-498D-4746-BEEA-E6F168DE228E}"/>
              </a:ext>
            </a:extLst>
          </p:cNvPr>
          <p:cNvSpPr txBox="1"/>
          <p:nvPr/>
        </p:nvSpPr>
        <p:spPr bwMode="gray">
          <a:xfrm>
            <a:off x="10146817" y="4136663"/>
            <a:ext cx="1804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weights</a:t>
            </a:r>
          </a:p>
        </p:txBody>
      </p:sp>
    </p:spTree>
    <p:extLst>
      <p:ext uri="{BB962C8B-B14F-4D97-AF65-F5344CB8AC3E}">
        <p14:creationId xmlns:p14="http://schemas.microsoft.com/office/powerpoint/2010/main" val="166660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Equations in GAT </a:t>
            </a:r>
            <a:r>
              <a:rPr lang="en-US" sz="1800" dirty="0"/>
              <a:t>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4" y="1371120"/>
            <a:ext cx="3596640" cy="2498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583603"/>
            <a:ext cx="54178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blipFill>
                <a:blip r:embed="rId4"/>
                <a:stretch>
                  <a:fillRect l="-592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3763A40-5B30-4FBF-BBEF-2997225F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385" y="2457947"/>
            <a:ext cx="4351006" cy="564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A5B1A4-0ED3-4621-9947-EB65CE06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45" y="1421748"/>
            <a:ext cx="1914798" cy="495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738DD-9CAE-46BF-B437-C7BE1089B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37" y="4181213"/>
            <a:ext cx="2752469" cy="938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01540F-78BD-47DA-8D29-05F1389B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36" y="5368863"/>
            <a:ext cx="3051050" cy="10242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/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linear transformation of the lower layer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is its learnable weight matrix.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blipFill>
                <a:blip r:embed="rId9"/>
                <a:stretch>
                  <a:fillRect l="-545" t="-2804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/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“Additive attention” computes a pair-wise un-normalized attention score between two neighbors 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1- concatenates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 embeddings of the two nodes (|| denotes concatenation), </a:t>
                </a:r>
              </a:p>
              <a:p>
                <a:r>
                  <a:rPr lang="en-US" sz="1600" dirty="0"/>
                  <a:t>2- takes a dot product of it and a learnable weight vector a⃗ (l).</a:t>
                </a:r>
              </a:p>
              <a:p>
                <a:r>
                  <a:rPr lang="en-US" sz="1600" dirty="0"/>
                  <a:t>3- applies </a:t>
                </a:r>
                <a:r>
                  <a:rPr lang="en-US" sz="1600" dirty="0" err="1"/>
                  <a:t>LeakyReLU</a:t>
                </a:r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blipFill>
                <a:blip r:embed="rId10"/>
                <a:stretch>
                  <a:fillRect l="-535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30E5FC1-6D18-42FD-B222-A87A2762F197}"/>
              </a:ext>
            </a:extLst>
          </p:cNvPr>
          <p:cNvSpPr txBox="1"/>
          <p:nvPr/>
        </p:nvSpPr>
        <p:spPr bwMode="gray">
          <a:xfrm>
            <a:off x="3290286" y="5559352"/>
            <a:ext cx="62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Like GCN, the embeddings from neighbors are aggregated and scaled by the attention scores.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E98F3-4185-4158-AA0B-9F4A976B0B71}"/>
              </a:ext>
            </a:extLst>
          </p:cNvPr>
          <p:cNvSpPr txBox="1"/>
          <p:nvPr/>
        </p:nvSpPr>
        <p:spPr bwMode="gray">
          <a:xfrm>
            <a:off x="2952311" y="4169289"/>
            <a:ext cx="2465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Softmax</a:t>
            </a:r>
            <a:r>
              <a:rPr lang="en-US" sz="1600" dirty="0"/>
              <a:t> normalizes the attention scores of each node incoming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638722-6A37-4396-AF62-31C60F222CC4}"/>
              </a:ext>
            </a:extLst>
          </p:cNvPr>
          <p:cNvSpPr/>
          <p:nvPr/>
        </p:nvSpPr>
        <p:spPr bwMode="gray">
          <a:xfrm>
            <a:off x="4242745" y="3001081"/>
            <a:ext cx="3379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2F9D669-4D54-491D-909E-5FF637D10930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rot="16200000" flipH="1">
            <a:off x="5198708" y="2259818"/>
            <a:ext cx="275774" cy="184973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A05-196F-4CC3-BBF3-EDC26A4C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 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0B2E8-0222-4C57-9073-E19FC7F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FF71D-4F74-4742-BDB3-BCB44ED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8" y="810261"/>
            <a:ext cx="5757935" cy="293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AF6F2-4889-41EC-BB3A-F9D8AF4D2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23" y="1820092"/>
            <a:ext cx="5579191" cy="3639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BF4B3-9154-4FF5-8B11-3A74CF82D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3851502"/>
            <a:ext cx="6345373" cy="30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5CC0-604C-482A-B56F-66BC63F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AF5F-92D1-49AA-8FA5-0CE9F07F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DGL library based on </a:t>
            </a:r>
            <a:r>
              <a:rPr lang="en-US" dirty="0" err="1"/>
              <a:t>PyTorch</a:t>
            </a:r>
            <a:endParaRPr lang="en-US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https://docs.dgl.ai/en/0.4.x/tutorials/models/1_gnn/9_gat.html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Implementations with TensorFlow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https://github.com/PetarV-/GAT/blob/master/models/base_gattn.py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https://github.com/Diego999/pyGAT/blob/master/layers.py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1B9C-2B17-48CD-8EB5-93D5B8E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Transformer Networks</a:t>
            </a:r>
          </a:p>
        </p:txBody>
      </p:sp>
    </p:spTree>
    <p:extLst>
      <p:ext uri="{BB962C8B-B14F-4D97-AF65-F5344CB8AC3E}">
        <p14:creationId xmlns:p14="http://schemas.microsoft.com/office/powerpoint/2010/main" val="198282685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1720"/>
            <a:ext cx="11473384" cy="551433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Performance: Faster, More Scalable, more Interpretable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Unlike RNN, training can be completely parallelized across sequence timesteps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How it achieves it? It is Attention to the extreme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Examples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 sequence-related tasks: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BERT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GPT, GPT2, GPT3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TranformerTransfo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Transformer-XL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Why is it important? Foundation for many pioneering work: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Image Transformer: </a:t>
            </a:r>
            <a:r>
              <a:rPr lang="en-US" sz="1600" dirty="0">
                <a:effectLst/>
                <a:latin typeface="Arial" panose="020B0604020202020204" pitchFamily="34" charset="0"/>
              </a:rPr>
              <a:t>increase the size of images tha</a:t>
            </a:r>
            <a:r>
              <a:rPr lang="en-US" sz="1600" dirty="0">
                <a:latin typeface="Arial" panose="020B0604020202020204" pitchFamily="34" charset="0"/>
              </a:rPr>
              <a:t>t can be processed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(https://arxiv.org/abs/1802.05751)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Self-Attention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CycleGAN</a:t>
            </a:r>
            <a:r>
              <a:rPr lang="en-US" sz="1800" dirty="0"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</a:rPr>
              <a:t>Unpaired Image-to-Image Translation (https://junyanz.github.io/CycleGAN/)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AlphaStar</a:t>
            </a:r>
            <a:r>
              <a:rPr lang="en-US" sz="1800" dirty="0">
                <a:effectLst/>
                <a:latin typeface="Calibri" panose="020F0502020204030204" pitchFamily="34" charset="0"/>
              </a:rPr>
              <a:t>: Grandmaster level in StarCraft II using multi-agent reinforcement learning (https://deepmind.com/blog/article/AlphaStar-Grandmaster-level-in-StarCraft-II-using-multi-agent-reinforcement-learning)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BAD1-0894-49C4-8125-12D9835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 – AI connections in Natural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454C-CDB8-4A37-B2F6-2C132C3D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A910-533C-41CF-A7F5-AD46307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B5CF0-39D8-4084-B191-083BA3C9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7" y="922084"/>
            <a:ext cx="752475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8656C-9443-4C2E-B4B1-E28D3E19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1" y="5717750"/>
            <a:ext cx="50101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7749C-D6FD-49F9-ABAF-8FADFC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0" y="4585422"/>
            <a:ext cx="197167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4CDA51-BEBD-49ED-947A-5011F8B6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72" y="5390024"/>
            <a:ext cx="1562100" cy="1323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DC21B-A07D-4986-B199-5B5E409665F5}"/>
              </a:ext>
            </a:extLst>
          </p:cNvPr>
          <p:cNvSpPr txBox="1"/>
          <p:nvPr/>
        </p:nvSpPr>
        <p:spPr bwMode="gray">
          <a:xfrm>
            <a:off x="50231" y="6401757"/>
            <a:ext cx="6244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Network effect: visualizing AI connections in the natural sciences, 2020</a:t>
            </a:r>
          </a:p>
          <a:p>
            <a:r>
              <a:rPr lang="en-US" sz="1100" dirty="0"/>
              <a:t>https://www.nature.com/articles/d41586-020-03410-1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1FB60-A27C-4666-890A-6F4AC99D8E80}"/>
              </a:ext>
            </a:extLst>
          </p:cNvPr>
          <p:cNvSpPr txBox="1"/>
          <p:nvPr/>
        </p:nvSpPr>
        <p:spPr bwMode="gray">
          <a:xfrm>
            <a:off x="5277800" y="4110862"/>
            <a:ext cx="658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CERN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72F6B-D4FF-4871-AE35-4DDC9876C2CE}"/>
              </a:ext>
            </a:extLst>
          </p:cNvPr>
          <p:cNvSpPr txBox="1"/>
          <p:nvPr/>
        </p:nvSpPr>
        <p:spPr bwMode="gray">
          <a:xfrm>
            <a:off x="6597715" y="1873368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National Institute Of Nuclear Physics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B49-818E-499A-8BD5-60B618760B2D}"/>
              </a:ext>
            </a:extLst>
          </p:cNvPr>
          <p:cNvCxnSpPr/>
          <p:nvPr/>
        </p:nvCxnSpPr>
        <p:spPr bwMode="gray">
          <a:xfrm flipV="1">
            <a:off x="6215061" y="2134978"/>
            <a:ext cx="391479" cy="653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E551C-DE73-43F8-85B6-55D01953775B}"/>
              </a:ext>
            </a:extLst>
          </p:cNvPr>
          <p:cNvSpPr txBox="1"/>
          <p:nvPr/>
        </p:nvSpPr>
        <p:spPr bwMode="gray">
          <a:xfrm>
            <a:off x="2589595" y="2153308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Harvard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D0554-2CBE-44C4-9F05-42B47AACBFE7}"/>
              </a:ext>
            </a:extLst>
          </p:cNvPr>
          <p:cNvSpPr txBox="1"/>
          <p:nvPr/>
        </p:nvSpPr>
        <p:spPr bwMode="gray">
          <a:xfrm>
            <a:off x="3084895" y="3315553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MIT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8FB18-C583-45BF-AE04-8F1E8CF05282}"/>
              </a:ext>
            </a:extLst>
          </p:cNvPr>
          <p:cNvSpPr txBox="1"/>
          <p:nvPr/>
        </p:nvSpPr>
        <p:spPr bwMode="gray">
          <a:xfrm>
            <a:off x="2348361" y="4790057"/>
            <a:ext cx="96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Stanford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863FC-A86A-43C0-8F0D-4A92D758DEA9}"/>
              </a:ext>
            </a:extLst>
          </p:cNvPr>
          <p:cNvSpPr txBox="1"/>
          <p:nvPr/>
        </p:nvSpPr>
        <p:spPr bwMode="gray">
          <a:xfrm>
            <a:off x="7117427" y="2554700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Max Planck Society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FE14A0-F178-42DF-B281-F55779062447}"/>
              </a:ext>
            </a:extLst>
          </p:cNvPr>
          <p:cNvSpPr txBox="1"/>
          <p:nvPr/>
        </p:nvSpPr>
        <p:spPr bwMode="gray">
          <a:xfrm>
            <a:off x="7456452" y="3465583"/>
            <a:ext cx="3260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Helmholtz Association of German Research Centers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AE2B-9B67-463C-B09F-5D0E4602B556}"/>
              </a:ext>
            </a:extLst>
          </p:cNvPr>
          <p:cNvCxnSpPr>
            <a:cxnSpLocks/>
          </p:cNvCxnSpPr>
          <p:nvPr/>
        </p:nvCxnSpPr>
        <p:spPr bwMode="gray">
          <a:xfrm flipV="1">
            <a:off x="7117427" y="2788920"/>
            <a:ext cx="177060" cy="2943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ED194E-7FAD-4BE3-A9FE-5FCA9CBCC033}"/>
              </a:ext>
            </a:extLst>
          </p:cNvPr>
          <p:cNvSpPr txBox="1"/>
          <p:nvPr/>
        </p:nvSpPr>
        <p:spPr bwMode="gray">
          <a:xfrm>
            <a:off x="369095" y="2303546"/>
            <a:ext cx="1293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San Francisco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8F25E-4B61-4D38-8F77-28283830A856}"/>
              </a:ext>
            </a:extLst>
          </p:cNvPr>
          <p:cNvSpPr txBox="1"/>
          <p:nvPr/>
        </p:nvSpPr>
        <p:spPr bwMode="gray">
          <a:xfrm>
            <a:off x="-516" y="3597316"/>
            <a:ext cx="1293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</a:t>
            </a:r>
            <a:r>
              <a:rPr lang="en-US" sz="1100" b="1" dirty="0" err="1"/>
              <a:t>Berkely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81461-33C9-4856-9F3F-5F8D77DAEF23}"/>
              </a:ext>
            </a:extLst>
          </p:cNvPr>
          <p:cNvSpPr txBox="1"/>
          <p:nvPr/>
        </p:nvSpPr>
        <p:spPr bwMode="gray">
          <a:xfrm>
            <a:off x="0" y="4073452"/>
            <a:ext cx="1503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Los Angeles</a:t>
            </a:r>
            <a:endParaRPr lang="en-US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57F2B2-7741-4D3D-B39F-A743C6A65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80" y="834489"/>
            <a:ext cx="1293665" cy="8344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FDDB9C-D1EE-4849-BD60-C65CE935A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12" y="889653"/>
            <a:ext cx="996339" cy="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generated alternative text:&#10;Add &amp; Norm &#10;Feed &#10;Forward &#10;Add &amp; Norm &#10;Multi-Head &#10;Attention &#10;Positional &#10;Encoding &#10;Input &#10;Embedding &#10;Inputs &#10;Output &#10;Probabilities &#10;Softmax &#10;Linear &#10;Add &amp; Norm &#10;Feed &#10;Forward &#10;Add &amp; Norm &#10;Multi-Head &#10;Attention &#10;Add &amp; Norm &#10;Masked &#10;Multi-Head &#10;Positional &#10;Encoding &#10;Output &#10;Embedding &#10;Outputs &#10;(shifted right) ">
            <a:extLst>
              <a:ext uri="{FF2B5EF4-FFF2-40B4-BE49-F238E27FC236}">
                <a16:creationId xmlns:a16="http://schemas.microsoft.com/office/drawing/2014/main" id="{2668BA35-1DB7-48A8-83E3-C64C19D0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87" y="813771"/>
            <a:ext cx="4249828" cy="5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B8C1E-94C0-427F-8D42-1C093380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80031" cy="832839"/>
          </a:xfrm>
        </p:spPr>
        <p:txBody>
          <a:bodyPr/>
          <a:lstStyle/>
          <a:p>
            <a:r>
              <a:rPr lang="en-US" dirty="0"/>
              <a:t>Transformer network </a:t>
            </a:r>
            <a:r>
              <a:rPr lang="en-US" sz="1800" dirty="0"/>
              <a:t>– “Attention is all you Need” [Vaswani et al. 2017]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0DC3EF-2D0A-4539-948A-397EC7A8C048}"/>
              </a:ext>
            </a:extLst>
          </p:cNvPr>
          <p:cNvSpPr/>
          <p:nvPr/>
        </p:nvSpPr>
        <p:spPr bwMode="gray">
          <a:xfrm>
            <a:off x="8186058" y="3780684"/>
            <a:ext cx="3911486" cy="2785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CA4B-241A-4CB9-8072-FBFAEDF7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32C0-0542-4C23-A2D4-808DD7A3EE9B}"/>
              </a:ext>
            </a:extLst>
          </p:cNvPr>
          <p:cNvSpPr txBox="1"/>
          <p:nvPr/>
        </p:nvSpPr>
        <p:spPr bwMode="gray">
          <a:xfrm>
            <a:off x="8358277" y="3902298"/>
            <a:ext cx="3400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Masked multi-head(K) attention </a:t>
            </a:r>
            <a:r>
              <a:rPr lang="en-US" sz="1600" dirty="0"/>
              <a:t>allows to focus only on the previous words (mask future words)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94560-D7DB-4279-A338-EDC6E8394B45}"/>
              </a:ext>
            </a:extLst>
          </p:cNvPr>
          <p:cNvSpPr txBox="1"/>
          <p:nvPr/>
        </p:nvSpPr>
        <p:spPr bwMode="gray">
          <a:xfrm>
            <a:off x="8276950" y="2828985"/>
            <a:ext cx="3764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Second multi-head attention </a:t>
            </a:r>
            <a:r>
              <a:rPr lang="en-US" sz="1600" dirty="0"/>
              <a:t>allows to map each position in the output to the position in the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DAE1-E24A-46D6-8E7D-F83055F0447B}"/>
              </a:ext>
            </a:extLst>
          </p:cNvPr>
          <p:cNvSpPr txBox="1"/>
          <p:nvPr/>
        </p:nvSpPr>
        <p:spPr bwMode="gray">
          <a:xfrm>
            <a:off x="590006" y="4476095"/>
            <a:ext cx="2754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Position encoding </a:t>
            </a:r>
            <a:r>
              <a:rPr lang="en-US" sz="1600" dirty="0"/>
              <a:t>captures the sequence of the input (e.g., words, as they matter to the translation task)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06F81-43EC-4CC6-8779-C96FDDE7E5DB}"/>
              </a:ext>
            </a:extLst>
          </p:cNvPr>
          <p:cNvSpPr txBox="1"/>
          <p:nvPr/>
        </p:nvSpPr>
        <p:spPr bwMode="gray">
          <a:xfrm>
            <a:off x="1730527" y="6390545"/>
            <a:ext cx="3537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Feeds entire sequence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B1BDA-0D15-4B60-A2EA-6DE502A20641}"/>
              </a:ext>
            </a:extLst>
          </p:cNvPr>
          <p:cNvSpPr txBox="1"/>
          <p:nvPr/>
        </p:nvSpPr>
        <p:spPr bwMode="gray">
          <a:xfrm>
            <a:off x="542947" y="2828985"/>
            <a:ext cx="3788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Multi-head Attention </a:t>
            </a:r>
          </a:p>
          <a:p>
            <a:r>
              <a:rPr lang="en-US" sz="1600" dirty="0"/>
              <a:t>Feed sub-vectors of words </a:t>
            </a:r>
          </a:p>
          <a:p>
            <a:r>
              <a:rPr lang="en-US" sz="1600" dirty="0"/>
              <a:t>compute the attention among all positions, i.e., each word is a query and each other word is a key.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9301A-AC23-44F9-9AC4-73CC1F6167FD}"/>
              </a:ext>
            </a:extLst>
          </p:cNvPr>
          <p:cNvSpPr txBox="1"/>
          <p:nvPr/>
        </p:nvSpPr>
        <p:spPr bwMode="gray">
          <a:xfrm>
            <a:off x="4195331" y="2101573"/>
            <a:ext cx="1995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Encoder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an embedding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AAEE1-29E6-46C5-9AEB-3B1809FE8C93}"/>
              </a:ext>
            </a:extLst>
          </p:cNvPr>
          <p:cNvSpPr txBox="1"/>
          <p:nvPr/>
        </p:nvSpPr>
        <p:spPr bwMode="gray">
          <a:xfrm>
            <a:off x="7714444" y="1057000"/>
            <a:ext cx="30746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For each word produces a distribution over the words in the dictionary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73E320-7DAB-4D4D-B74F-8733940A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447" y="4946819"/>
            <a:ext cx="3594707" cy="703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D53B0D-D893-4A75-983A-38455B8B8E9D}"/>
              </a:ext>
            </a:extLst>
          </p:cNvPr>
          <p:cNvSpPr txBox="1"/>
          <p:nvPr/>
        </p:nvSpPr>
        <p:spPr bwMode="gray">
          <a:xfrm>
            <a:off x="590006" y="1640444"/>
            <a:ext cx="3685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Nx</a:t>
            </a:r>
            <a:r>
              <a:rPr lang="en-US" sz="1600" dirty="0"/>
              <a:t> This is repeated N times to combine larger groups: pairs, pairs of pairs, and so forth.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8B0CDE-3EA9-4ABE-B869-B277718E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446" y="5632761"/>
            <a:ext cx="3607309" cy="7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1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B93-DAB8-4641-97B9-30B98700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Attention </a:t>
            </a:r>
            <a:r>
              <a:rPr lang="pt-BR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BA78-0399-4898-B08E-473DCB11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61389"/>
            <a:ext cx="11473384" cy="200606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 attention function is a mapping </a:t>
            </a:r>
            <a:r>
              <a:rPr lang="en-US" dirty="0">
                <a:latin typeface="Arial" panose="020B0604020202020204" pitchFamily="34" charset="0"/>
              </a:rPr>
              <a:t>of a</a:t>
            </a:r>
            <a:r>
              <a:rPr lang="en-US" dirty="0">
                <a:effectLst/>
                <a:latin typeface="Arial" panose="020B0604020202020204" pitchFamily="34" charset="0"/>
              </a:rPr>
              <a:t> query and a set of key-value pairs to an output.</a:t>
            </a:r>
          </a:p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 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he output is computed as a weighted sum of the value.</a:t>
            </a:r>
          </a:p>
          <a:p>
            <a:r>
              <a:rPr lang="en-US" dirty="0">
                <a:latin typeface="Arial" panose="020B0604020202020204" pitchFamily="34" charset="0"/>
              </a:rPr>
              <a:t>The Weight</a:t>
            </a:r>
            <a:r>
              <a:rPr lang="en-US" dirty="0">
                <a:effectLst/>
                <a:latin typeface="Arial" panose="020B0604020202020204" pitchFamily="34" charset="0"/>
              </a:rPr>
              <a:t> assigned to each value is computed by a </a:t>
            </a:r>
            <a:r>
              <a:rPr lang="en-US" u="sng" dirty="0">
                <a:effectLst/>
                <a:latin typeface="Arial" panose="020B0604020202020204" pitchFamily="34" charset="0"/>
              </a:rPr>
              <a:t>compatibility function </a:t>
            </a:r>
            <a:r>
              <a:rPr lang="en-US" dirty="0">
                <a:effectLst/>
                <a:latin typeface="Arial" panose="020B0604020202020204" pitchFamily="34" charset="0"/>
              </a:rPr>
              <a:t>of the query with the corresponding key.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E5C-8DEF-4A57-953E-C81AD57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7904-9CFE-4034-A79D-C5903956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3311071"/>
            <a:ext cx="2301241" cy="287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6B064-4239-4E7F-8171-9BFF27A3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7" y="2991928"/>
            <a:ext cx="2301241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Tasks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47977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Compute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compare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graph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2.12)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networks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First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of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Predictions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traditional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9.12)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two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work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Learning (</a:t>
            </a:r>
            <a:r>
              <a:rPr lang="pt-BR" dirty="0" err="1"/>
              <a:t>Wednesday</a:t>
            </a:r>
            <a:r>
              <a:rPr lang="pt-BR" dirty="0"/>
              <a:t>, 16.12)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of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Design </a:t>
            </a:r>
            <a:r>
              <a:rPr lang="pt-BR" dirty="0" err="1"/>
              <a:t>alternative</a:t>
            </a:r>
            <a:r>
              <a:rPr lang="pt-BR" dirty="0"/>
              <a:t> pipelines for </a:t>
            </a:r>
            <a:r>
              <a:rPr lang="pt-BR" dirty="0" err="1"/>
              <a:t>your</a:t>
            </a:r>
            <a:r>
              <a:rPr lang="pt-BR" dirty="0"/>
              <a:t> GNN (</a:t>
            </a:r>
            <a:r>
              <a:rPr lang="pt-BR" dirty="0" err="1"/>
              <a:t>Wednesday</a:t>
            </a:r>
            <a:r>
              <a:rPr lang="pt-BR" dirty="0"/>
              <a:t>, 06.01)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 for </a:t>
            </a:r>
            <a:r>
              <a:rPr lang="pt-BR" dirty="0" err="1"/>
              <a:t>embedding</a:t>
            </a:r>
            <a:r>
              <a:rPr lang="pt-BR" dirty="0"/>
              <a:t>, </a:t>
            </a:r>
            <a:r>
              <a:rPr lang="pt-BR" dirty="0" err="1"/>
              <a:t>aggregation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enconding</a:t>
            </a:r>
            <a:endParaRPr lang="pt-BR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/>
              <a:t>Test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CB3E-62C7-42D1-87B0-334A78C6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83B6-78CE-450B-BDBB-A3EE905C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4792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Papers</a:t>
            </a:r>
          </a:p>
          <a:p>
            <a:pPr>
              <a:lnSpc>
                <a:spcPct val="100000"/>
              </a:lnSpc>
            </a:pPr>
            <a:r>
              <a:rPr lang="en-US" sz="1000" dirty="0" err="1"/>
              <a:t>Bahdanau</a:t>
            </a:r>
            <a:r>
              <a:rPr lang="en-US" sz="1000" dirty="0"/>
              <a:t>, </a:t>
            </a:r>
            <a:r>
              <a:rPr lang="en-US" sz="1000" dirty="0" err="1"/>
              <a:t>Dzmitry</a:t>
            </a:r>
            <a:r>
              <a:rPr lang="en-US" sz="1000" dirty="0"/>
              <a:t>, </a:t>
            </a:r>
            <a:r>
              <a:rPr lang="en-US" sz="1000" dirty="0" err="1"/>
              <a:t>Kyunghyun</a:t>
            </a:r>
            <a:r>
              <a:rPr lang="en-US" sz="1000" dirty="0"/>
              <a:t> Cho, and </a:t>
            </a:r>
            <a:r>
              <a:rPr lang="en-US" sz="1000" dirty="0" err="1"/>
              <a:t>Yoshua</a:t>
            </a:r>
            <a:r>
              <a:rPr lang="en-US" sz="1000" dirty="0"/>
              <a:t> </a:t>
            </a:r>
            <a:r>
              <a:rPr lang="en-US" sz="1000" dirty="0" err="1"/>
              <a:t>Bengio</a:t>
            </a:r>
            <a:r>
              <a:rPr lang="en-US" sz="1000" dirty="0"/>
              <a:t>. "Neural machine translation by jointly learning to align and translate." </a:t>
            </a:r>
            <a:r>
              <a:rPr lang="en-US" sz="1000" i="1" dirty="0" err="1"/>
              <a:t>arXiv</a:t>
            </a:r>
            <a:r>
              <a:rPr lang="en-US" sz="1000" i="1" dirty="0"/>
              <a:t> preprint arXiv:1409.0473</a:t>
            </a:r>
            <a:r>
              <a:rPr lang="en-US" sz="1000" dirty="0"/>
              <a:t> (2014).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Xu, Kelvin, et al. "Show, attend and tell: Neural image caption generation with visual attention." </a:t>
            </a:r>
            <a:r>
              <a:rPr lang="en-US" sz="1000" i="1" dirty="0"/>
              <a:t>International conference on machine learning</a:t>
            </a:r>
            <a:r>
              <a:rPr lang="en-US" sz="1000" dirty="0"/>
              <a:t>. 2015.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Lectures</a:t>
            </a:r>
          </a:p>
          <a:p>
            <a:pPr>
              <a:lnSpc>
                <a:spcPct val="100000"/>
              </a:lnSpc>
            </a:pPr>
            <a:r>
              <a:rPr lang="en-US" dirty="0"/>
              <a:t>DeepMind Attention Mechanism in </a:t>
            </a:r>
            <a:r>
              <a:rPr lang="en-US" dirty="0" err="1"/>
              <a:t>DeepLearning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Prof. Pascal Poupart - Attention Models and </a:t>
            </a:r>
            <a:r>
              <a:rPr lang="en-US" dirty="0" err="1"/>
              <a:t>Transfomer</a:t>
            </a:r>
            <a:r>
              <a:rPr lang="en-US" dirty="0"/>
              <a:t> Networks</a:t>
            </a:r>
          </a:p>
          <a:p>
            <a:pPr>
              <a:lnSpc>
                <a:spcPct val="100000"/>
              </a:lnSpc>
            </a:pPr>
            <a:r>
              <a:rPr lang="en-US" dirty="0"/>
              <a:t>Xu Code Review of “All you need is Attention”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Blogs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Illustrated Explanations of “All you need is Attention”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AF521-B2D1-44CD-A0D0-8CF98FD6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365486" y="1114782"/>
            <a:ext cx="6526316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Classification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Node and Graph Embeddings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4236-853D-456E-A3C3-F5DE643AB7D5}"/>
              </a:ext>
            </a:extLst>
          </p:cNvPr>
          <p:cNvSpPr txBox="1"/>
          <p:nvPr/>
        </p:nvSpPr>
        <p:spPr bwMode="gray">
          <a:xfrm>
            <a:off x="3227753" y="4474505"/>
            <a:ext cx="8298251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Why do we need Graph Attention Networks?</a:t>
            </a:r>
          </a:p>
          <a:p>
            <a:r>
              <a:rPr lang="en-US" sz="1600" dirty="0"/>
              <a:t>We need a way to scale without having to make large random walks in the graph</a:t>
            </a:r>
          </a:p>
          <a:p>
            <a:endParaRPr lang="en-US" sz="1600" dirty="0"/>
          </a:p>
          <a:p>
            <a:r>
              <a:rPr lang="en-US" dirty="0"/>
              <a:t>The “</a:t>
            </a:r>
            <a:r>
              <a:rPr lang="en-US" u="sng" dirty="0"/>
              <a:t>Attention</a:t>
            </a:r>
            <a:r>
              <a:rPr lang="en-US" dirty="0"/>
              <a:t>” approach allows us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which parts of the input we should focus most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allocate the limited processing resources to the most important parts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85559-3944-451B-BBE0-B62A489C18B8}"/>
              </a:ext>
            </a:extLst>
          </p:cNvPr>
          <p:cNvSpPr txBox="1"/>
          <p:nvPr/>
        </p:nvSpPr>
        <p:spPr bwMode="gray">
          <a:xfrm>
            <a:off x="4902926" y="1239750"/>
            <a:ext cx="7158753" cy="285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2014 - Computer Vision allow to highlight important parts of the image that contribute most to the desired output </a:t>
            </a:r>
            <a:r>
              <a:rPr lang="en-US" sz="1400" dirty="0"/>
              <a:t>[</a:t>
            </a:r>
            <a:r>
              <a:rPr lang="en-US" sz="1400" dirty="0" err="1"/>
              <a:t>Bahdanau</a:t>
            </a:r>
            <a:r>
              <a:rPr lang="en-US" sz="1400" dirty="0"/>
              <a:t> et al. 2014] [Wang &amp; Tax 2016] 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2015 – Aligned Machine Translation (allow decoder to peek at the input of the decoder) </a:t>
            </a:r>
            <a:r>
              <a:rPr lang="en-US" sz="1600" dirty="0"/>
              <a:t>[Luong et al. 2015][Xu et a. 2015]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2017 – Language Modeling with Transformer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“Attention is all you need” 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[Vaswani et al. 2017]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024-8073-4AD0-A884-CC159DA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790-4789-4185-8A48-22EFA9B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230291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Introduction to Attention Models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Graph Attention Models (GAT)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Attention Models in Transformer Networks (Self-Attention)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FD2-BA32-437C-8D00-EA89D4F3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Overview of Attention Models</a:t>
            </a:r>
          </a:p>
        </p:txBody>
      </p:sp>
    </p:spTree>
    <p:extLst>
      <p:ext uri="{BB962C8B-B14F-4D97-AF65-F5344CB8AC3E}">
        <p14:creationId xmlns:p14="http://schemas.microsoft.com/office/powerpoint/2010/main" val="21300471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CFDB-BC57-419A-8884-DB3B3ADC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need of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497-6B73-446B-8B04-5715762F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dirty="0"/>
              <a:t>Take these two sentences from the </a:t>
            </a:r>
            <a:r>
              <a:rPr lang="en-US" b="1" dirty="0"/>
              <a:t>Winograd Schema Challenge </a:t>
            </a:r>
            <a:r>
              <a:rPr lang="en-US" dirty="0"/>
              <a:t>set:</a:t>
            </a:r>
          </a:p>
          <a:p>
            <a:r>
              <a:rPr lang="en-US" dirty="0"/>
              <a:t>1-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feared</a:t>
            </a:r>
            <a:r>
              <a:rPr lang="en-US" dirty="0"/>
              <a:t> violence.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9E7D9-A547-437C-88C2-2AD39B8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DB3B-ECE2-4B67-A730-790586263E23}"/>
              </a:ext>
            </a:extLst>
          </p:cNvPr>
          <p:cNvSpPr txBox="1"/>
          <p:nvPr/>
        </p:nvSpPr>
        <p:spPr bwMode="gray">
          <a:xfrm>
            <a:off x="401954" y="3404840"/>
            <a:ext cx="10555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allows to determine if "they" is councilmen or demonstrators.</a:t>
            </a:r>
          </a:p>
          <a:p>
            <a:r>
              <a:rPr lang="en-US" dirty="0"/>
              <a:t>In the machine translation case, we call it self-attention.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FEF5-3486-47FB-93C0-3D8BD555D936}"/>
              </a:ext>
            </a:extLst>
          </p:cNvPr>
          <p:cNvSpPr txBox="1"/>
          <p:nvPr/>
        </p:nvSpPr>
        <p:spPr bwMode="gray">
          <a:xfrm>
            <a:off x="0" y="6552595"/>
            <a:ext cx="5122014" cy="28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https://en.wikipedia.org/wiki/Winograd_Schema_Challenge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5B10-1D82-4287-9EAF-B28454F21E3E}"/>
              </a:ext>
            </a:extLst>
          </p:cNvPr>
          <p:cNvSpPr txBox="1"/>
          <p:nvPr/>
        </p:nvSpPr>
        <p:spPr bwMode="gray">
          <a:xfrm>
            <a:off x="401954" y="2117658"/>
            <a:ext cx="11089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advocated</a:t>
            </a:r>
            <a:r>
              <a:rPr lang="en-US" dirty="0"/>
              <a:t> violence.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4E367-45F4-4DF9-B08D-63E211072EEE}"/>
              </a:ext>
            </a:extLst>
          </p:cNvPr>
          <p:cNvSpPr txBox="1"/>
          <p:nvPr/>
        </p:nvSpPr>
        <p:spPr bwMode="gray">
          <a:xfrm>
            <a:off x="401954" y="2673519"/>
            <a:ext cx="8002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1, "they" is councilmen, while in 2, "they" is demonstrators.</a:t>
            </a:r>
          </a:p>
        </p:txBody>
      </p:sp>
    </p:spTree>
    <p:extLst>
      <p:ext uri="{BB962C8B-B14F-4D97-AF65-F5344CB8AC3E}">
        <p14:creationId xmlns:p14="http://schemas.microsoft.com/office/powerpoint/2010/main" val="426841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4FBB-96CD-4D51-A36C-FAD01B5B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D51-A9BF-438A-8AB0-13ECB9F1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75856"/>
            <a:ext cx="5564291" cy="2899768"/>
          </a:xfrm>
        </p:spPr>
        <p:txBody>
          <a:bodyPr/>
          <a:lstStyle/>
          <a:p>
            <a:r>
              <a:rPr lang="en-US" b="1" dirty="0"/>
              <a:t>Challenges with Recurrent Neural Networks</a:t>
            </a:r>
          </a:p>
          <a:p>
            <a:r>
              <a:rPr lang="en-US" dirty="0"/>
              <a:t>Long range dependencies</a:t>
            </a:r>
          </a:p>
          <a:p>
            <a:r>
              <a:rPr lang="en-US" dirty="0"/>
              <a:t>Vanishing gradient  </a:t>
            </a:r>
          </a:p>
          <a:p>
            <a:r>
              <a:rPr lang="en-US" dirty="0"/>
              <a:t>Gradient explosion</a:t>
            </a:r>
          </a:p>
          <a:p>
            <a:r>
              <a:rPr lang="en-US" dirty="0"/>
              <a:t>Large number of training steps</a:t>
            </a:r>
          </a:p>
          <a:p>
            <a:r>
              <a:rPr lang="en-US" dirty="0"/>
              <a:t>Recurrence prevent parallel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B4AF-89A1-489A-AD1E-A3C1B66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14B57-D37E-453B-B57E-13646D522CDF}"/>
              </a:ext>
            </a:extLst>
          </p:cNvPr>
          <p:cNvSpPr txBox="1">
            <a:spLocks/>
          </p:cNvSpPr>
          <p:nvPr/>
        </p:nvSpPr>
        <p:spPr bwMode="gray">
          <a:xfrm>
            <a:off x="6096000" y="1119581"/>
            <a:ext cx="5989320" cy="25535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Advantages of Transformer Networks</a:t>
            </a:r>
          </a:p>
          <a:p>
            <a:r>
              <a:rPr lang="en-US" dirty="0"/>
              <a:t>Facilitates long range dependencies</a:t>
            </a:r>
          </a:p>
          <a:p>
            <a:r>
              <a:rPr lang="en-US" dirty="0"/>
              <a:t>No Vanishing gradient  </a:t>
            </a:r>
          </a:p>
          <a:p>
            <a:r>
              <a:rPr lang="en-US" dirty="0"/>
              <a:t>No Gradient explosion</a:t>
            </a:r>
          </a:p>
          <a:p>
            <a:r>
              <a:rPr lang="en-US" dirty="0"/>
              <a:t>Fewer Large number of training steps</a:t>
            </a:r>
          </a:p>
          <a:p>
            <a:r>
              <a:rPr lang="en-US" dirty="0"/>
              <a:t>No Recurrence, so facilitates parallel computation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52240-FDE2-46EC-B0A9-493B2D8444D5}"/>
              </a:ext>
            </a:extLst>
          </p:cNvPr>
          <p:cNvSpPr/>
          <p:nvPr/>
        </p:nvSpPr>
        <p:spPr bwMode="gray">
          <a:xfrm>
            <a:off x="58674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716E42F-0701-4638-952F-2D8E8CF21BAE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 bwMode="gray">
          <a:xfrm flipH="1" flipV="1">
            <a:off x="1100422" y="5113020"/>
            <a:ext cx="73057" cy="321192"/>
          </a:xfrm>
          <a:prstGeom prst="bentConnector4">
            <a:avLst>
              <a:gd name="adj1" fmla="val -341511"/>
              <a:gd name="adj2" fmla="val 1711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F9FF17-61F0-48FC-B370-5F69F49B051D}"/>
              </a:ext>
            </a:extLst>
          </p:cNvPr>
          <p:cNvSpPr/>
          <p:nvPr/>
        </p:nvSpPr>
        <p:spPr bwMode="gray">
          <a:xfrm>
            <a:off x="52088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DD00DD-F8C9-42A6-ACB6-ABEBE80DB055}"/>
              </a:ext>
            </a:extLst>
          </p:cNvPr>
          <p:cNvSpPr/>
          <p:nvPr/>
        </p:nvSpPr>
        <p:spPr bwMode="gray">
          <a:xfrm>
            <a:off x="52088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CFBCE-E2E7-4A1D-884F-A7BC70062172}"/>
              </a:ext>
            </a:extLst>
          </p:cNvPr>
          <p:cNvSpPr/>
          <p:nvPr/>
        </p:nvSpPr>
        <p:spPr bwMode="gray">
          <a:xfrm>
            <a:off x="1006466" y="5113020"/>
            <a:ext cx="187911" cy="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8F1D2-CCC9-4A5F-B66E-788D9F1DBBD1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gray">
          <a:xfrm flipH="1" flipV="1">
            <a:off x="87888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3AA83-2902-4247-94D4-794E85FE1E32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 bwMode="gray">
          <a:xfrm flipV="1">
            <a:off x="87888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1367-AA6D-44D9-BB60-E47BFBFF7158}"/>
              </a:ext>
            </a:extLst>
          </p:cNvPr>
          <p:cNvSpPr/>
          <p:nvPr/>
        </p:nvSpPr>
        <p:spPr bwMode="gray">
          <a:xfrm>
            <a:off x="215646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4D0975-443D-4538-83F9-F811E86DB1E4}"/>
              </a:ext>
            </a:extLst>
          </p:cNvPr>
          <p:cNvSpPr/>
          <p:nvPr/>
        </p:nvSpPr>
        <p:spPr bwMode="gray">
          <a:xfrm>
            <a:off x="209060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F6DEC1-E099-425C-B381-0BCD6F0EFD4E}"/>
              </a:ext>
            </a:extLst>
          </p:cNvPr>
          <p:cNvSpPr/>
          <p:nvPr/>
        </p:nvSpPr>
        <p:spPr bwMode="gray">
          <a:xfrm>
            <a:off x="209060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0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8607B-18F1-4A8E-88C9-45402A45100B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 bwMode="gray">
          <a:xfrm flipH="1" flipV="1">
            <a:off x="244860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C93BA8-B49D-4742-A8AF-4B453017C56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 bwMode="gray">
          <a:xfrm flipV="1">
            <a:off x="244860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8752AC-348D-413F-98D7-FFCF12013F62}"/>
              </a:ext>
            </a:extLst>
          </p:cNvPr>
          <p:cNvSpPr/>
          <p:nvPr/>
        </p:nvSpPr>
        <p:spPr bwMode="gray">
          <a:xfrm>
            <a:off x="3139441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394A32-0141-4D7F-9F82-78E19346F392}"/>
              </a:ext>
            </a:extLst>
          </p:cNvPr>
          <p:cNvSpPr/>
          <p:nvPr/>
        </p:nvSpPr>
        <p:spPr bwMode="gray">
          <a:xfrm>
            <a:off x="3073586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6154A6-D667-44F9-9A06-87385B390C55}"/>
              </a:ext>
            </a:extLst>
          </p:cNvPr>
          <p:cNvSpPr/>
          <p:nvPr/>
        </p:nvSpPr>
        <p:spPr bwMode="gray">
          <a:xfrm>
            <a:off x="3073586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F3F045-EA55-4659-B1C6-74D3CF2D8DA6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 bwMode="gray">
          <a:xfrm flipH="1" flipV="1">
            <a:off x="3431590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A6116B-0745-45B0-9C18-0675DED889D9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 bwMode="gray">
          <a:xfrm flipV="1">
            <a:off x="3431590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6F8EC0-2678-4310-9DFE-D5A0D805C611}"/>
              </a:ext>
            </a:extLst>
          </p:cNvPr>
          <p:cNvSpPr/>
          <p:nvPr/>
        </p:nvSpPr>
        <p:spPr bwMode="gray">
          <a:xfrm>
            <a:off x="4909598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A008F-8448-4759-B785-1A389BD2CBC8}"/>
              </a:ext>
            </a:extLst>
          </p:cNvPr>
          <p:cNvSpPr/>
          <p:nvPr/>
        </p:nvSpPr>
        <p:spPr bwMode="gray">
          <a:xfrm>
            <a:off x="4843743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E67199-1552-4B37-A7F8-81BF392BC240}"/>
              </a:ext>
            </a:extLst>
          </p:cNvPr>
          <p:cNvSpPr/>
          <p:nvPr/>
        </p:nvSpPr>
        <p:spPr bwMode="gray">
          <a:xfrm>
            <a:off x="4843743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01765-F679-4EF9-9ECB-8DCAD694D579}"/>
              </a:ext>
            </a:extLst>
          </p:cNvPr>
          <p:cNvCxnSpPr>
            <a:cxnSpLocks/>
            <a:stCxn id="49" idx="0"/>
            <a:endCxn id="52" idx="4"/>
          </p:cNvCxnSpPr>
          <p:nvPr/>
        </p:nvCxnSpPr>
        <p:spPr bwMode="gray">
          <a:xfrm flipH="1" flipV="1">
            <a:off x="5201747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03236-28F3-4FAB-B14D-81791BDEEBAF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 bwMode="gray">
          <a:xfrm flipV="1">
            <a:off x="5201747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50DDF7-FC8D-488E-BBA8-97487C728A9C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 bwMode="gray">
          <a:xfrm>
            <a:off x="2743199" y="5434212"/>
            <a:ext cx="3962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BA76B-9EA1-467C-8C77-518623AD3AA6}"/>
              </a:ext>
            </a:extLst>
          </p:cNvPr>
          <p:cNvCxnSpPr>
            <a:cxnSpLocks/>
            <a:stCxn id="42" idx="3"/>
          </p:cNvCxnSpPr>
          <p:nvPr/>
        </p:nvCxnSpPr>
        <p:spPr bwMode="gray">
          <a:xfrm>
            <a:off x="3726180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9C00D1-4008-4BCA-8656-4817493CA711}"/>
              </a:ext>
            </a:extLst>
          </p:cNvPr>
          <p:cNvCxnSpPr>
            <a:cxnSpLocks/>
          </p:cNvCxnSpPr>
          <p:nvPr/>
        </p:nvCxnSpPr>
        <p:spPr bwMode="gray">
          <a:xfrm>
            <a:off x="4574318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C1A05EB-748E-46C3-B274-61C73EBC214E}"/>
              </a:ext>
            </a:extLst>
          </p:cNvPr>
          <p:cNvSpPr/>
          <p:nvPr/>
        </p:nvSpPr>
        <p:spPr bwMode="gray">
          <a:xfrm>
            <a:off x="41197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C60769-8044-45EA-8743-65A6D6DCDAB7}"/>
              </a:ext>
            </a:extLst>
          </p:cNvPr>
          <p:cNvSpPr/>
          <p:nvPr/>
        </p:nvSpPr>
        <p:spPr bwMode="gray">
          <a:xfrm>
            <a:off x="42721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5157F3-EB55-453F-A5FF-F7185B5E9B58}"/>
              </a:ext>
            </a:extLst>
          </p:cNvPr>
          <p:cNvSpPr/>
          <p:nvPr/>
        </p:nvSpPr>
        <p:spPr bwMode="gray">
          <a:xfrm>
            <a:off x="44245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3" name="Equals 72">
            <a:extLst>
              <a:ext uri="{FF2B5EF4-FFF2-40B4-BE49-F238E27FC236}">
                <a16:creationId xmlns:a16="http://schemas.microsoft.com/office/drawing/2014/main" id="{11844EB5-8404-4EE3-B5FC-12C2E01A0E25}"/>
              </a:ext>
            </a:extLst>
          </p:cNvPr>
          <p:cNvSpPr/>
          <p:nvPr/>
        </p:nvSpPr>
        <p:spPr bwMode="gray">
          <a:xfrm>
            <a:off x="1593652" y="5273616"/>
            <a:ext cx="333132" cy="23020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D192110-1FE6-41FF-ABDA-02423A9880C3}"/>
              </a:ext>
            </a:extLst>
          </p:cNvPr>
          <p:cNvSpPr/>
          <p:nvPr/>
        </p:nvSpPr>
        <p:spPr bwMode="gray">
          <a:xfrm>
            <a:off x="8051557" y="5674220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64D2DE-99B7-418C-A5B8-E70582E7E99B}"/>
              </a:ext>
            </a:extLst>
          </p:cNvPr>
          <p:cNvSpPr/>
          <p:nvPr/>
        </p:nvSpPr>
        <p:spPr bwMode="gray">
          <a:xfrm>
            <a:off x="8051556" y="5051687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E70849-0D24-4B52-AF03-9276692D7204}"/>
              </a:ext>
            </a:extLst>
          </p:cNvPr>
          <p:cNvSpPr/>
          <p:nvPr/>
        </p:nvSpPr>
        <p:spPr bwMode="gray">
          <a:xfrm>
            <a:off x="9397446" y="5089145"/>
            <a:ext cx="706790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3F1C07-BE03-483B-8BF9-D21730772BBC}"/>
              </a:ext>
            </a:extLst>
          </p:cNvPr>
          <p:cNvSpPr/>
          <p:nvPr/>
        </p:nvSpPr>
        <p:spPr bwMode="gray">
          <a:xfrm>
            <a:off x="9457472" y="5708834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2CEC0B-B11B-46C3-B284-C5E2FEB2FAA5}"/>
              </a:ext>
            </a:extLst>
          </p:cNvPr>
          <p:cNvSpPr/>
          <p:nvPr/>
        </p:nvSpPr>
        <p:spPr bwMode="gray">
          <a:xfrm>
            <a:off x="9457472" y="4464245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F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B2177CC-DA7D-428A-A6CC-B2118649A875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 bwMode="gray">
          <a:xfrm flipV="1">
            <a:off x="8763902" y="5359403"/>
            <a:ext cx="477205" cy="238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D36472-4840-4E95-8DAB-BBAC9787D952}"/>
              </a:ext>
            </a:extLst>
          </p:cNvPr>
          <p:cNvSpPr txBox="1"/>
          <p:nvPr/>
        </p:nvSpPr>
        <p:spPr bwMode="gray">
          <a:xfrm>
            <a:off x="7903783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Encoder</a:t>
            </a:r>
            <a:endParaRPr lang="en-US" sz="1600" b="1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19BE9-8C06-4922-913E-A7354EC97D22}"/>
              </a:ext>
            </a:extLst>
          </p:cNvPr>
          <p:cNvSpPr txBox="1"/>
          <p:nvPr/>
        </p:nvSpPr>
        <p:spPr bwMode="gray">
          <a:xfrm>
            <a:off x="9272368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Decoder</a:t>
            </a:r>
            <a:endParaRPr lang="en-US" sz="1600" b="1" dirty="0" err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1FB58AE-37F4-40DB-8227-9E9CB67915A5}"/>
              </a:ext>
            </a:extLst>
          </p:cNvPr>
          <p:cNvSpPr/>
          <p:nvPr/>
        </p:nvSpPr>
        <p:spPr bwMode="gray">
          <a:xfrm>
            <a:off x="9392837" y="37435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02C85A-D0EF-4816-BAD5-1D887FC6DF3A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 bwMode="gray">
          <a:xfrm flipH="1" flipV="1">
            <a:off x="9750841" y="4211393"/>
            <a:ext cx="1" cy="252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F9E6FBD-28B7-43BB-A0BD-2B7C2BFCFEF5}"/>
              </a:ext>
            </a:extLst>
          </p:cNvPr>
          <p:cNvSpPr/>
          <p:nvPr/>
        </p:nvSpPr>
        <p:spPr bwMode="gray">
          <a:xfrm>
            <a:off x="7040002" y="567422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14E2A3-ADD2-4B36-A767-0920C66D3CA5}"/>
              </a:ext>
            </a:extLst>
          </p:cNvPr>
          <p:cNvCxnSpPr>
            <a:cxnSpLocks/>
            <a:stCxn id="92" idx="6"/>
            <a:endCxn id="74" idx="1"/>
          </p:cNvCxnSpPr>
          <p:nvPr/>
        </p:nvCxnSpPr>
        <p:spPr bwMode="gray">
          <a:xfrm flipV="1">
            <a:off x="7756010" y="5901669"/>
            <a:ext cx="295547" cy="64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EC5DA5-D483-475E-903F-F670D543ECE9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H="1" flipV="1">
            <a:off x="8344926" y="5506584"/>
            <a:ext cx="1" cy="1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5DC9B7-1846-4FCD-A215-157C93624D29}"/>
              </a:ext>
            </a:extLst>
          </p:cNvPr>
          <p:cNvCxnSpPr>
            <a:cxnSpLocks/>
            <a:stCxn id="76" idx="0"/>
            <a:endCxn id="78" idx="2"/>
          </p:cNvCxnSpPr>
          <p:nvPr/>
        </p:nvCxnSpPr>
        <p:spPr bwMode="gray">
          <a:xfrm flipV="1">
            <a:off x="9750841" y="4919142"/>
            <a:ext cx="1" cy="1700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33E139-8628-4196-BD32-F067CCEE211F}"/>
              </a:ext>
            </a:extLst>
          </p:cNvPr>
          <p:cNvSpPr/>
          <p:nvPr/>
        </p:nvSpPr>
        <p:spPr bwMode="gray">
          <a:xfrm>
            <a:off x="7872768" y="4869741"/>
            <a:ext cx="891134" cy="1456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DD7828-F284-4208-8149-1891AFAD0F6F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 bwMode="gray">
          <a:xfrm flipH="1" flipV="1">
            <a:off x="9750841" y="5544042"/>
            <a:ext cx="1" cy="164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F2F41-8FC4-46E3-A2CE-0F84959AE649}"/>
              </a:ext>
            </a:extLst>
          </p:cNvPr>
          <p:cNvSpPr/>
          <p:nvPr/>
        </p:nvSpPr>
        <p:spPr bwMode="gray">
          <a:xfrm>
            <a:off x="9241107" y="4392812"/>
            <a:ext cx="1031663" cy="193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4822-2227-4F4E-B0FA-147685A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</p:spPr>
            <p:txBody>
              <a:bodyPr/>
              <a:lstStyle/>
              <a:p>
                <a:r>
                  <a:rPr lang="en-US" dirty="0"/>
                  <a:t>What is the amount of attention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that the learning should have on pairs (or groups) of the input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  <a:blipFill>
                <a:blip r:embed="rId2"/>
                <a:stretch>
                  <a:fillRect l="-1275" t="-9009"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D73F8-6A73-4B41-8A3A-2865FADD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/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2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4A0BB6-DA2B-4EE8-B7C3-31AF47AC3464}"/>
              </a:ext>
            </a:extLst>
          </p:cNvPr>
          <p:cNvSpPr/>
          <p:nvPr/>
        </p:nvSpPr>
        <p:spPr bwMode="gray">
          <a:xfrm>
            <a:off x="1639142" y="2207632"/>
            <a:ext cx="273788" cy="12052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AD2E3-5C8F-4B9E-BBFF-D2701100B94E}"/>
              </a:ext>
            </a:extLst>
          </p:cNvPr>
          <p:cNvSpPr/>
          <p:nvPr/>
        </p:nvSpPr>
        <p:spPr bwMode="gray">
          <a:xfrm>
            <a:off x="1651767" y="225162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C72BA-CC74-4AC0-9707-39134F4D141A}"/>
              </a:ext>
            </a:extLst>
          </p:cNvPr>
          <p:cNvSpPr/>
          <p:nvPr/>
        </p:nvSpPr>
        <p:spPr bwMode="gray">
          <a:xfrm>
            <a:off x="1651767" y="253690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FAE11-9712-4FC4-AEFD-4EF0FB9C231A}"/>
              </a:ext>
            </a:extLst>
          </p:cNvPr>
          <p:cNvSpPr/>
          <p:nvPr/>
        </p:nvSpPr>
        <p:spPr bwMode="gray">
          <a:xfrm>
            <a:off x="1651767" y="282218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/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/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/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blipFill>
                <a:blip r:embed="rId6"/>
                <a:stretch>
                  <a:fillRect l="-3093" r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2B34C5E-80DA-44B0-AED1-7A852AF57C3E}"/>
              </a:ext>
            </a:extLst>
          </p:cNvPr>
          <p:cNvSpPr/>
          <p:nvPr/>
        </p:nvSpPr>
        <p:spPr bwMode="gray">
          <a:xfrm>
            <a:off x="1651767" y="3117546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89232-39C5-4E5A-8B27-20813773BBC2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>
            <a:off x="1338488" y="2459097"/>
            <a:ext cx="288029" cy="14691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E5E64-5AF7-4B28-A54F-AB7FC31398F8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gray">
          <a:xfrm flipV="1">
            <a:off x="1351113" y="2810271"/>
            <a:ext cx="288029" cy="15595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FA951-0346-4258-9D0B-4CD116EA0B1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 bwMode="gray">
          <a:xfrm>
            <a:off x="1912930" y="2810271"/>
            <a:ext cx="314895" cy="5843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27559-B1E6-443D-A742-B72C820C4B03}"/>
              </a:ext>
            </a:extLst>
          </p:cNvPr>
          <p:cNvSpPr txBox="1"/>
          <p:nvPr/>
        </p:nvSpPr>
        <p:spPr bwMode="gray">
          <a:xfrm>
            <a:off x="1177527" y="3508157"/>
            <a:ext cx="1197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/>
              <a:t>Attention Model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EE15A-F773-406A-838C-397CDD7B2AC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 bwMode="gray">
          <a:xfrm flipV="1">
            <a:off x="2816508" y="2868707"/>
            <a:ext cx="1349580" cy="1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54FD16-EB66-4C3E-B39C-412E97AED4C0}"/>
              </a:ext>
            </a:extLst>
          </p:cNvPr>
          <p:cNvSpPr txBox="1"/>
          <p:nvPr/>
        </p:nvSpPr>
        <p:spPr bwMode="gray">
          <a:xfrm>
            <a:off x="2227825" y="4609271"/>
            <a:ext cx="771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parts of the input the learning algorithm will should focus next.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7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E840-399B-471C-B449-3232C34C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FEF9-6232-4AAB-A761-DD309A11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977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Take three vectors (Query, Key, and Value) that embeddings of sentences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Translation</a:t>
            </a: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Question&amp;Answers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allows to decide which answers should be match against a question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CCAB-8529-4AA9-BF9C-8BBCCF7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650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2624</Words>
  <Application>Microsoft Office PowerPoint</Application>
  <PresentationFormat>Widescreen</PresentationFormat>
  <Paragraphs>309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Verdana</vt:lpstr>
      <vt:lpstr>HPI PPT-Template</vt:lpstr>
      <vt:lpstr>Graph Attention Networks lecture-8  Course on Graph Neural Networks (Winter Term 20/21)</vt:lpstr>
      <vt:lpstr>Network effect – AI connections in Natural Sciences</vt:lpstr>
      <vt:lpstr>Quick recap</vt:lpstr>
      <vt:lpstr>Topics</vt:lpstr>
      <vt:lpstr>Overview of Attention Models</vt:lpstr>
      <vt:lpstr>Intuition for the need of attention</vt:lpstr>
      <vt:lpstr>Motivation for Transformer Networks</vt:lpstr>
      <vt:lpstr>Attention</vt:lpstr>
      <vt:lpstr>Example</vt:lpstr>
      <vt:lpstr>Attention Mechanism steps</vt:lpstr>
      <vt:lpstr>Attention</vt:lpstr>
      <vt:lpstr>Attention in Graph Neural Networks</vt:lpstr>
      <vt:lpstr>Recap GCN and GraphSage</vt:lpstr>
      <vt:lpstr>Graph Attention Network (GAT) [Veličković et al. 2018] </vt:lpstr>
      <vt:lpstr>Equations in GAT [Veličković et al. 2018] </vt:lpstr>
      <vt:lpstr>GAT [Veličković et al. 2018] </vt:lpstr>
      <vt:lpstr>Examples of source code</vt:lpstr>
      <vt:lpstr>Attention in Transformer Networks</vt:lpstr>
      <vt:lpstr>Motivation for Transformer Networks</vt:lpstr>
      <vt:lpstr>Transformer network – “Attention is all you Need” [Vaswani et al. 2017]</vt:lpstr>
      <vt:lpstr>The Attention Function</vt:lpstr>
      <vt:lpstr>Next and Future Tasks </vt:lpstr>
      <vt:lpstr>END</vt:lpstr>
      <vt:lpstr>Recommended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and Markov Chains lecture-6  Course on Graph Neural Networks (Winter Term 20/21)</dc:title>
  <dc:creator>Christian Adriano</dc:creator>
  <cp:lastModifiedBy>Christian Adriano</cp:lastModifiedBy>
  <cp:revision>202</cp:revision>
  <dcterms:created xsi:type="dcterms:W3CDTF">2020-12-01T00:00:06Z</dcterms:created>
  <dcterms:modified xsi:type="dcterms:W3CDTF">2020-12-15T10:05:04Z</dcterms:modified>
</cp:coreProperties>
</file>