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5" r:id="rId3"/>
    <p:sldId id="284" r:id="rId4"/>
    <p:sldId id="287" r:id="rId5"/>
    <p:sldId id="298" r:id="rId6"/>
    <p:sldId id="261" r:id="rId7"/>
    <p:sldId id="286" r:id="rId8"/>
    <p:sldId id="289" r:id="rId9"/>
    <p:sldId id="290" r:id="rId10"/>
    <p:sldId id="291" r:id="rId11"/>
    <p:sldId id="293" r:id="rId12"/>
    <p:sldId id="294" r:id="rId13"/>
    <p:sldId id="288" r:id="rId14"/>
    <p:sldId id="297" r:id="rId15"/>
    <p:sldId id="296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-geometric.readthedocs.io/en/latest/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://snap.stanford.edu/snappy/index.html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s://github.com/rapidsai/cugraph" TargetMode="External"/><Relationship Id="rId4" Type="http://schemas.openxmlformats.org/officeDocument/2006/relationships/hyperlink" Target="https://networkdata.ics.uci.edu/" TargetMode="External"/><Relationship Id="rId9" Type="http://schemas.openxmlformats.org/officeDocument/2006/relationships/hyperlink" Target="https://github.com/orgs/hpi-sam/projects/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20/21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Graph Neural Networks</a:t>
            </a:r>
            <a:br>
              <a:rPr lang="en-US" altLang="x-none" sz="4900" b="1" dirty="0">
                <a:ea typeface="ＭＳ Ｐゴシック" charset="-128"/>
              </a:rPr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Sona Ghahremani (</a:t>
            </a:r>
            <a:r>
              <a:rPr lang="en-US" altLang="x-none" sz="64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sz="2000" dirty="0"/>
                  <a:t>Node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32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blipFill>
                <a:blip r:embed="rId3"/>
                <a:stretch>
                  <a:fillRect l="-29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3472"/>
              </p:ext>
            </p:extLst>
          </p:nvPr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403620967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497338"/>
            <a:ext cx="11209369" cy="3082832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in Social 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Traffic jams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Network Types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Disease pathways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Knowledge-graphs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Scene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37562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393146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Lecture-2: Overview of Graph Theory and Network Science (Wed 13h30 - 15h00)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Null-Models for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First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 Slack invitation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Study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examples of use of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of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1FB3-79CE-4DF9-B382-37843E6169CF}"/>
              </a:ext>
            </a:extLst>
          </p:cNvPr>
          <p:cNvSpPr/>
          <p:nvPr/>
        </p:nvSpPr>
        <p:spPr bwMode="gray">
          <a:xfrm>
            <a:off x="235527" y="921327"/>
            <a:ext cx="11716226" cy="1662546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830C3-99A4-4B6F-ACB0-CA814F95577B}"/>
              </a:ext>
            </a:extLst>
          </p:cNvPr>
          <p:cNvSpPr/>
          <p:nvPr/>
        </p:nvSpPr>
        <p:spPr bwMode="gray">
          <a:xfrm>
            <a:off x="235527" y="2559004"/>
            <a:ext cx="11716226" cy="2369127"/>
          </a:xfrm>
          <a:prstGeom prst="rect">
            <a:avLst/>
          </a:prstGeom>
          <a:solidFill>
            <a:schemeClr val="accent3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FBABF-5F5A-4F07-B002-CFA1CAA20F2B}"/>
              </a:ext>
            </a:extLst>
          </p:cNvPr>
          <p:cNvSpPr/>
          <p:nvPr/>
        </p:nvSpPr>
        <p:spPr bwMode="gray">
          <a:xfrm>
            <a:off x="235527" y="4953000"/>
            <a:ext cx="11716226" cy="1658408"/>
          </a:xfrm>
          <a:prstGeom prst="rect">
            <a:avLst/>
          </a:prstGeom>
          <a:solidFill>
            <a:schemeClr val="accent6">
              <a:lumMod val="9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5726"/>
            <a:ext cx="9308427" cy="5765681"/>
          </a:xfrm>
        </p:spPr>
        <p:txBody>
          <a:bodyPr/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Organization and Motivation for Machine Learning on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Overview of Graph Theory and Network Science (metrics and topology)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Discovering Graph Structures (Clustering, Community)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Message Passing and Node Classification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Representation Learning</a:t>
            </a:r>
          </a:p>
          <a:p>
            <a:pPr marL="34290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Link Analysis - PageRank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Convolutional Neural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Recurrent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Attention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Temporal Graph Neural Networks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Deep Generative Models for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Cascading behavior and Failure Propagation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Influence maximization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Outbreak minimization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58836-CF35-4CB5-A27A-3ADE64F8F2CA}"/>
              </a:ext>
            </a:extLst>
          </p:cNvPr>
          <p:cNvSpPr txBox="1"/>
          <p:nvPr/>
        </p:nvSpPr>
        <p:spPr bwMode="gray">
          <a:xfrm flipH="1">
            <a:off x="8655540" y="3576876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Prediction models</a:t>
            </a:r>
            <a:endParaRPr lang="en-US" sz="16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7359C3-41DD-4EEF-88B5-E16729D64E20}"/>
              </a:ext>
            </a:extLst>
          </p:cNvPr>
          <p:cNvSpPr txBox="1"/>
          <p:nvPr/>
        </p:nvSpPr>
        <p:spPr bwMode="gray">
          <a:xfrm flipH="1">
            <a:off x="8655540" y="1631374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Descriptive models</a:t>
            </a:r>
            <a:endParaRPr lang="en-US" sz="1600" b="1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8491F-F05C-4F27-8A9F-37749D2AD5E6}"/>
              </a:ext>
            </a:extLst>
          </p:cNvPr>
          <p:cNvSpPr txBox="1"/>
          <p:nvPr/>
        </p:nvSpPr>
        <p:spPr bwMode="gray">
          <a:xfrm flipH="1">
            <a:off x="8655540" y="5649342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Intervention models</a:t>
            </a:r>
            <a:endParaRPr lang="en-US" sz="1600" b="1" dirty="0" err="1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44BF-3CE4-4534-8677-29E7EF2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8C07-D161-482C-8204-462A47A0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15" y="1097512"/>
            <a:ext cx="11473384" cy="5242397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Phase-1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Foundations and Groundwork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(First 3 weeks)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90% of teaching and a few small tasks like setting up the environment, studying datasets, and learning how to use libraries. Lectures happening twice a week and individual meetings on-demand during the week.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Phase-2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Exploration </a:t>
            </a:r>
            <a:r>
              <a:rPr lang="en-US" sz="1800" b="1" dirty="0">
                <a:solidFill>
                  <a:srgbClr val="5A6065"/>
                </a:solidFill>
                <a:latin typeface="Arial" panose="020B0604020202020204" pitchFamily="34" charset="0"/>
              </a:rPr>
              <a:t>and Exploitation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(Short lectures)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30 min teaching and quick project status updates (5-10 min maximum). We will keep having individual meetings on demand.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Phase-3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Consolidation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(Last two weeks)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writing the final report, which is a summary of the results that you would have presented in the weekly update meetings.</a:t>
            </a:r>
          </a:p>
          <a:p>
            <a:endParaRPr lang="en-US" sz="2000" kern="0" dirty="0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tree, two persons or individual </a:t>
            </a:r>
          </a:p>
          <a:p>
            <a:endParaRPr lang="en-US" dirty="0"/>
          </a:p>
          <a:p>
            <a:r>
              <a:rPr lang="en-US" b="1" dirty="0"/>
              <a:t>Project proposal in three stages</a:t>
            </a:r>
            <a:r>
              <a:rPr lang="en-US" dirty="0"/>
              <a:t>:</a:t>
            </a:r>
          </a:p>
          <a:p>
            <a:r>
              <a:rPr lang="en-US" dirty="0"/>
              <a:t>1- Abstract (250 words): [Context][Problem][Investigation approach]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two weeks</a:t>
            </a:r>
          </a:p>
          <a:p>
            <a:endParaRPr lang="en-US" dirty="0"/>
          </a:p>
          <a:p>
            <a:r>
              <a:rPr lang="en-US" dirty="0"/>
              <a:t>2- Related work (2 pages) containing summary and critique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four weeks</a:t>
            </a:r>
          </a:p>
          <a:p>
            <a:endParaRPr lang="en-US" dirty="0"/>
          </a:p>
          <a:p>
            <a:r>
              <a:rPr lang="en-US" dirty="0"/>
              <a:t>3-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in six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it, why should I care, why is it difficult)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dataset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metrics and algorithms to be used (preliminary insights, it can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 and null-models)</a:t>
            </a:r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6041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 (sorted by priority)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cuGraph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https://github.com/rapidsai/cugraph</a:t>
            </a:r>
            <a:r>
              <a:rPr lang="en-US" dirty="0"/>
              <a:t>  (Strongly recommend, fast)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(great coverage of graph algorithms)</a:t>
            </a: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/>
              <a:t>Snap for Python: </a:t>
            </a:r>
            <a:r>
              <a:rPr lang="en-US" sz="2000" dirty="0">
                <a:hlinkClick r:id="rId7"/>
              </a:rPr>
              <a:t>http://snap.stanford.edu/snappy/index.html</a:t>
            </a:r>
            <a:r>
              <a:rPr lang="en-US" sz="2000" dirty="0"/>
              <a:t> </a:t>
            </a:r>
            <a:endParaRPr lang="en-US" sz="2000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9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589502"/>
              </p:ext>
            </p:extLst>
          </p:nvPr>
        </p:nvGraphicFramePr>
        <p:xfrm>
          <a:off x="263237" y="1022061"/>
          <a:ext cx="11090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graph-neural-networks.slack.com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my</a:t>
                      </a:r>
                      <a:r>
                        <a:rPr lang="pt-BR" sz="2000" dirty="0"/>
                        <a:t>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5309-06F2-48ED-9D48-C36A63A7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To pass the project seminar, we expect sufficient contributions to: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discussions in meetings (preliminary results and readings)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Grading: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(60%)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presentation (10%) </a:t>
            </a:r>
          </a:p>
        </p:txBody>
      </p:sp>
    </p:spTree>
    <p:extLst>
      <p:ext uri="{BB962C8B-B14F-4D97-AF65-F5344CB8AC3E}">
        <p14:creationId xmlns:p14="http://schemas.microsoft.com/office/powerpoint/2010/main" val="253010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1568</TotalTime>
  <Words>1071</Words>
  <Application>Microsoft Office PowerPoint</Application>
  <PresentationFormat>Widescreen</PresentationFormat>
  <Paragraphs>254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HPI PPT-Template</vt:lpstr>
      <vt:lpstr>Winter Term 20/21  Graph Neural Networks  Org &amp; Introduction</vt:lpstr>
      <vt:lpstr>Lecture topics</vt:lpstr>
      <vt:lpstr>Plan for the Semester</vt:lpstr>
      <vt:lpstr>Project</vt:lpstr>
      <vt:lpstr>Datasets and Tools</vt:lpstr>
      <vt:lpstr>Communicantion Plan</vt:lpstr>
      <vt:lpstr>Grading criteria</vt:lpstr>
      <vt:lpstr>Basic Concepts</vt:lpstr>
      <vt:lpstr>Types of graphs</vt:lpstr>
      <vt:lpstr>Node and Edge degrees</vt:lpstr>
      <vt:lpstr>Most real-world networks are sparse</vt:lpstr>
      <vt:lpstr>Adjacency matrix</vt:lpstr>
      <vt:lpstr>Motivation for Learning on Graphs and GNNs</vt:lpstr>
      <vt:lpstr>Scenarios and Network Types</vt:lpstr>
      <vt:lpstr>Types of Predictions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58</cp:revision>
  <dcterms:created xsi:type="dcterms:W3CDTF">2020-04-21T18:34:08Z</dcterms:created>
  <dcterms:modified xsi:type="dcterms:W3CDTF">2020-12-01T18:33:53Z</dcterms:modified>
</cp:coreProperties>
</file>