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7" r:id="rId2"/>
    <p:sldId id="496" r:id="rId3"/>
    <p:sldId id="367" r:id="rId4"/>
    <p:sldId id="522" r:id="rId5"/>
    <p:sldId id="464" r:id="rId6"/>
    <p:sldId id="515" r:id="rId7"/>
    <p:sldId id="499" r:id="rId8"/>
    <p:sldId id="505" r:id="rId9"/>
    <p:sldId id="519" r:id="rId10"/>
    <p:sldId id="520" r:id="rId11"/>
    <p:sldId id="509" r:id="rId12"/>
    <p:sldId id="506" r:id="rId13"/>
    <p:sldId id="516" r:id="rId14"/>
    <p:sldId id="511" r:id="rId15"/>
    <p:sldId id="517" r:id="rId16"/>
    <p:sldId id="518" r:id="rId17"/>
    <p:sldId id="521" r:id="rId18"/>
    <p:sldId id="507" r:id="rId19"/>
    <p:sldId id="503" r:id="rId20"/>
    <p:sldId id="514" r:id="rId21"/>
    <p:sldId id="508" r:id="rId22"/>
    <p:sldId id="500" r:id="rId23"/>
    <p:sldId id="377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496"/>
            <p14:sldId id="367"/>
            <p14:sldId id="522"/>
            <p14:sldId id="464"/>
            <p14:sldId id="515"/>
            <p14:sldId id="499"/>
            <p14:sldId id="505"/>
            <p14:sldId id="519"/>
            <p14:sldId id="520"/>
            <p14:sldId id="509"/>
            <p14:sldId id="506"/>
            <p14:sldId id="516"/>
            <p14:sldId id="511"/>
            <p14:sldId id="517"/>
            <p14:sldId id="518"/>
            <p14:sldId id="521"/>
            <p14:sldId id="507"/>
            <p14:sldId id="503"/>
            <p14:sldId id="514"/>
            <p14:sldId id="508"/>
            <p14:sldId id="500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AFAB09"/>
    <a:srgbClr val="FF6600"/>
    <a:srgbClr val="007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1" autoAdjust="0"/>
    <p:restoredTop sz="80037" autoAdjust="0"/>
  </p:normalViewPr>
  <p:slideViewPr>
    <p:cSldViewPr snapToGrid="0">
      <p:cViewPr varScale="1">
        <p:scale>
          <a:sx n="55" d="100"/>
          <a:sy n="55" d="100"/>
        </p:scale>
        <p:origin x="1047" y="-12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xiv.org/abs/1710.10903" TargetMode="External"/><Relationship Id="rId4" Type="http://schemas.openxmlformats.org/officeDocument/2006/relationships/hyperlink" Target="https://www-cs-faculty.stanford.edu/people/jure/pubs/graphsage-nips17.pd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https://junyanz.github.io/CycleGAN/</a:t>
            </a:r>
          </a:p>
          <a:p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</a:rPr>
              <a:t>increase the size of im-ages the model can process in practice,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Multi-head attention helps to stabilize the learning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[Wang &amp; Tax 2016] Wang, Feng, and David MJ Tax. "Survey on the attention based RNN model and its applications in computer vision." </a:t>
            </a:r>
            <a:r>
              <a:rPr lang="en-US" i="1" dirty="0" err="1"/>
              <a:t>arXiv</a:t>
            </a:r>
            <a:r>
              <a:rPr lang="en-US" i="1" dirty="0"/>
              <a:t> preprint arXiv:1601.06823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[Luong et al. 2015] Luong, Minh-Thang, </a:t>
            </a:r>
            <a:r>
              <a:rPr lang="en-US" dirty="0" err="1"/>
              <a:t>Hieu</a:t>
            </a:r>
            <a:r>
              <a:rPr lang="en-US" dirty="0"/>
              <a:t> Pham, and Christopher D. Manning. "Effective approaches to attention-based neural machine translation." </a:t>
            </a:r>
            <a:r>
              <a:rPr lang="en-US" i="1" dirty="0" err="1"/>
              <a:t>arXiv</a:t>
            </a:r>
            <a:r>
              <a:rPr lang="en-US" i="1" dirty="0"/>
              <a:t> preprint arXiv:1508.04025</a:t>
            </a:r>
            <a:r>
              <a:rPr lang="en-US" dirty="0"/>
              <a:t> (2015).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[Vaswani et al. 2017] Vaswani, A., </a:t>
            </a:r>
            <a:r>
              <a:rPr lang="en-US" dirty="0" err="1"/>
              <a:t>Shazeer</a:t>
            </a:r>
            <a:r>
              <a:rPr lang="en-US" dirty="0"/>
              <a:t>, N., Parmar, N., </a:t>
            </a:r>
            <a:r>
              <a:rPr lang="en-US" dirty="0" err="1"/>
              <a:t>Uszkoreit</a:t>
            </a:r>
            <a:r>
              <a:rPr lang="en-US" dirty="0"/>
              <a:t>, J., Jones, L., Gomez, A. N., ... &amp; </a:t>
            </a:r>
            <a:r>
              <a:rPr lang="en-US" dirty="0" err="1"/>
              <a:t>Polosukhin</a:t>
            </a:r>
            <a:r>
              <a:rPr lang="en-US" dirty="0"/>
              <a:t>, I. (2017). Attention is all you need. </a:t>
            </a:r>
            <a:r>
              <a:rPr lang="en-US" i="1" dirty="0"/>
              <a:t>Advances in neural information processing systems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, 5998-6008.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 err="1"/>
              <a:t>Bahdanau</a:t>
            </a:r>
            <a:r>
              <a:rPr lang="en-US" dirty="0"/>
              <a:t>, </a:t>
            </a:r>
            <a:r>
              <a:rPr lang="en-US" dirty="0" err="1"/>
              <a:t>Dzmitry</a:t>
            </a:r>
            <a:r>
              <a:rPr lang="en-US" dirty="0"/>
              <a:t>, </a:t>
            </a:r>
            <a:r>
              <a:rPr lang="en-US" dirty="0" err="1"/>
              <a:t>Kyunghyun</a:t>
            </a:r>
            <a:r>
              <a:rPr lang="en-US" dirty="0"/>
              <a:t> Cho,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. "Neural machine translation by jointly learning to align and translate." 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 (2014).</a:t>
            </a:r>
          </a:p>
          <a:p>
            <a:r>
              <a:rPr lang="en-US" dirty="0"/>
              <a:t>Xu, Kelvin, et al. "Show, attend and tell: Neural image caption generation with visual attention." </a:t>
            </a:r>
            <a:r>
              <a:rPr lang="en-US" i="1" dirty="0"/>
              <a:t>International conference on machine learning</a:t>
            </a:r>
            <a:r>
              <a:rPr lang="en-US" dirty="0"/>
              <a:t>. 2015.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The research described in the paper </a:t>
            </a:r>
            <a:r>
              <a:rPr lang="en-US" dirty="0">
                <a:hlinkClick r:id="rId3"/>
              </a:rPr>
              <a:t>Graph Convolutional Network (GCN)</a:t>
            </a:r>
            <a:r>
              <a:rPr lang="en-US" dirty="0"/>
              <a:t>, indicates that combining local graph structure and node-level features produces good performance on node classification tasks. However, the way GCN aggregates is structure-dependent, which can hurt its generalizability.</a:t>
            </a:r>
          </a:p>
          <a:p>
            <a:endParaRPr lang="en-US" dirty="0"/>
          </a:p>
          <a:p>
            <a:r>
              <a:rPr lang="en-US" dirty="0"/>
              <a:t>One workaround is to simply average over all neighbor node features as described in the research paper </a:t>
            </a:r>
            <a:r>
              <a:rPr lang="en-US" dirty="0" err="1">
                <a:hlinkClick r:id="rId4"/>
              </a:rPr>
              <a:t>GraphSAGE</a:t>
            </a:r>
            <a:r>
              <a:rPr lang="en-US" dirty="0"/>
              <a:t>. However, </a:t>
            </a:r>
            <a:r>
              <a:rPr lang="en-US" dirty="0">
                <a:hlinkClick r:id="rId5"/>
              </a:rPr>
              <a:t>Graph Attention Network</a:t>
            </a:r>
            <a:r>
              <a:rPr lang="en-US" dirty="0"/>
              <a:t> proposes a different type of aggregation. GAN uses weighting neighbor features with feature dependent and structure-free normalization, in the style of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https://wiki.pathmind.com/lstm#two</a:t>
            </a:r>
          </a:p>
          <a:p>
            <a:r>
              <a:rPr lang="en-US" dirty="0"/>
              <a:t>https://colah.github.io/posts/2015-08-Understanding-LSTMs/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Step-1: Compute similarities</a:t>
            </a:r>
          </a:p>
          <a:p>
            <a:r>
              <a:rPr lang="en-US" dirty="0"/>
              <a:t>Step-2: Compute the alpha parameters (linear combination of Similarities)</a:t>
            </a:r>
          </a:p>
          <a:p>
            <a:r>
              <a:rPr lang="en-US" dirty="0"/>
              <a:t>Step-3: Compute the attention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1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2017]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 err="1"/>
              <a:t>arXiv</a:t>
            </a:r>
            <a:r>
              <a:rPr lang="en-US" i="1" dirty="0"/>
              <a:t> preprint arXiv:1710.10903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Deep Graph Library (DGL) is a Python package built for easy implementation of graph neural network model family, on top of existing DL frameworks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sona.Ghahreman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-cs-faculty.stanford.edu/people/jure/pubs/graphsage-nips17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0.1090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gl.ai/en/0.4.x/tutorials/models/1_gnn/9_ga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hub.com/Diego999/pyGAT/blob/master/layers.py" TargetMode="External"/><Relationship Id="rId4" Type="http://schemas.openxmlformats.org/officeDocument/2006/relationships/hyperlink" Target="https://github.com/PetarV-/GAT/blob/master/models/base_gattn.p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Graph Attention Networks</a:t>
            </a:r>
            <a:br>
              <a:rPr lang="en-US" sz="4400" b="1" dirty="0"/>
            </a:br>
            <a:r>
              <a:rPr lang="en-US" sz="3200" dirty="0"/>
              <a:t>lecture-8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478817"/>
            <a:ext cx="5369800" cy="1379183"/>
          </a:xfrm>
        </p:spPr>
        <p:txBody>
          <a:bodyPr>
            <a:normAutofit/>
          </a:bodyPr>
          <a:lstStyle/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3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r>
              <a:rPr lang="en-US" altLang="x-none" sz="1200" b="1" dirty="0">
                <a:ea typeface="ＭＳ Ｐゴシック" charset="-128"/>
              </a:rPr>
              <a:t>Christian Medeiros Adriano </a:t>
            </a:r>
            <a:r>
              <a:rPr lang="en-US" altLang="x-none" sz="1200" dirty="0">
                <a:ea typeface="ＭＳ Ｐゴシック" charset="-128"/>
              </a:rPr>
              <a:t>(</a:t>
            </a:r>
            <a:r>
              <a:rPr lang="en-US" altLang="x-none" sz="12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200" dirty="0">
                <a:ea typeface="ＭＳ Ｐゴシック" charset="-128"/>
              </a:rPr>
              <a:t>) - </a:t>
            </a:r>
            <a:r>
              <a:rPr lang="en-US" altLang="x-none" sz="1200" b="1" dirty="0">
                <a:ea typeface="ＭＳ Ｐゴシック" charset="-128"/>
              </a:rPr>
              <a:t>“Chris”</a:t>
            </a:r>
            <a:endParaRPr lang="en-US" altLang="x-none" sz="12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5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E840-399B-471C-B449-3232C34C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FEF9-6232-4AAB-A761-DD309A11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7977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Take three vectors (Query, Key, and Value) that embeddings of sentences</a:t>
            </a:r>
          </a:p>
          <a:p>
            <a:r>
              <a:rPr lang="en-US" u="sng" dirty="0">
                <a:effectLst/>
                <a:latin typeface="Arial" panose="020B0604020202020204" pitchFamily="34" charset="0"/>
              </a:rPr>
              <a:t>Example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</a:rPr>
              <a:t>Query: </a:t>
            </a:r>
            <a:r>
              <a:rPr lang="en-US" dirty="0" err="1">
                <a:latin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output word)</a:t>
            </a:r>
          </a:p>
          <a:p>
            <a:r>
              <a:rPr lang="en-US" dirty="0">
                <a:latin typeface="Arial" panose="020B0604020202020204" pitchFamily="34" charset="0"/>
              </a:rPr>
              <a:t>Key= </a:t>
            </a:r>
            <a:r>
              <a:rPr lang="en-US" dirty="0" err="1"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Value: </a:t>
            </a:r>
            <a:r>
              <a:rPr lang="en-US" dirty="0" err="1">
                <a:effectLst/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the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Translation</a:t>
            </a:r>
          </a:p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are the words that I am interested in translating next.</a:t>
            </a:r>
          </a:p>
          <a:p>
            <a:r>
              <a:rPr lang="en-US" b="1" dirty="0" err="1">
                <a:effectLst/>
                <a:latin typeface="Arial" panose="020B0604020202020204" pitchFamily="34" charset="0"/>
              </a:rPr>
              <a:t>Question&amp;Answers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attention mechanism allows to decide which answers should be match against a question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CCAB-8529-4AA9-BF9C-8BBCCF7B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BD14-5B1A-4858-BC32-C5955AB8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E775-FFF2-4EF8-866E-2DEBA5A3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113" y="1230430"/>
            <a:ext cx="5129066" cy="504138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Query, Keys, and Values are </a:t>
            </a:r>
            <a:r>
              <a:rPr lang="en-US" dirty="0">
                <a:effectLst/>
                <a:latin typeface="Arial" panose="020B0604020202020204" pitchFamily="34" charset="0"/>
              </a:rPr>
              <a:t>vectors.</a:t>
            </a:r>
          </a:p>
          <a:p>
            <a:r>
              <a:rPr lang="en-US" u="sng" dirty="0">
                <a:effectLst/>
                <a:latin typeface="Arial" panose="020B0604020202020204" pitchFamily="34" charset="0"/>
              </a:rPr>
              <a:t>Example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</a:rPr>
              <a:t>Query, keys, and values are embeddings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Query: </a:t>
            </a:r>
            <a:r>
              <a:rPr lang="en-US" dirty="0" err="1">
                <a:latin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output word)</a:t>
            </a:r>
          </a:p>
          <a:p>
            <a:r>
              <a:rPr lang="en-US" dirty="0">
                <a:latin typeface="Arial" panose="020B0604020202020204" pitchFamily="34" charset="0"/>
              </a:rPr>
              <a:t>Key= </a:t>
            </a:r>
            <a:r>
              <a:rPr lang="en-US" dirty="0" err="1">
                <a:latin typeface="Arial" panose="020B0604020202020204" pitchFamily="34" charset="0"/>
              </a:rPr>
              <a:t>k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Value: </a:t>
            </a:r>
            <a:r>
              <a:rPr lang="en-US" dirty="0" err="1">
                <a:effectLst/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the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are the words that I am interested in translating next.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4BC0-77A7-405D-B876-8A19A53B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E15B20-D4EF-4B06-9C9E-7A079A0F7898}"/>
              </a:ext>
            </a:extLst>
          </p:cNvPr>
          <p:cNvSpPr/>
          <p:nvPr/>
        </p:nvSpPr>
        <p:spPr bwMode="gray">
          <a:xfrm>
            <a:off x="1417012" y="401218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0DD8A7-001B-4FAD-B072-225888373699}"/>
              </a:ext>
            </a:extLst>
          </p:cNvPr>
          <p:cNvSpPr/>
          <p:nvPr/>
        </p:nvSpPr>
        <p:spPr bwMode="gray">
          <a:xfrm>
            <a:off x="2258060" y="401218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E3E890-483A-42FF-8B48-A6088616D3C6}"/>
              </a:ext>
            </a:extLst>
          </p:cNvPr>
          <p:cNvSpPr/>
          <p:nvPr/>
        </p:nvSpPr>
        <p:spPr bwMode="gray">
          <a:xfrm>
            <a:off x="3723445" y="4049818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50F9A9-D3FD-45F3-9A18-A8AAA63891C8}"/>
              </a:ext>
            </a:extLst>
          </p:cNvPr>
          <p:cNvSpPr/>
          <p:nvPr/>
        </p:nvSpPr>
        <p:spPr bwMode="gray">
          <a:xfrm>
            <a:off x="30914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3D68C2-FC0C-4001-A4C7-7845B4A13CA6}"/>
              </a:ext>
            </a:extLst>
          </p:cNvPr>
          <p:cNvSpPr/>
          <p:nvPr/>
        </p:nvSpPr>
        <p:spPr bwMode="gray">
          <a:xfrm>
            <a:off x="32438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BFE1DB-ADFF-4A22-B9B7-9C01C4FB3BD2}"/>
              </a:ext>
            </a:extLst>
          </p:cNvPr>
          <p:cNvSpPr/>
          <p:nvPr/>
        </p:nvSpPr>
        <p:spPr bwMode="gray">
          <a:xfrm>
            <a:off x="33962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8912D-3B0F-4FBB-9373-72666A20EFD5}"/>
              </a:ext>
            </a:extLst>
          </p:cNvPr>
          <p:cNvSpPr txBox="1"/>
          <p:nvPr/>
        </p:nvSpPr>
        <p:spPr bwMode="gray">
          <a:xfrm>
            <a:off x="1599446" y="4838148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03565C-4878-4237-A616-A0263EAE08B2}"/>
              </a:ext>
            </a:extLst>
          </p:cNvPr>
          <p:cNvCxnSpPr>
            <a:stCxn id="11" idx="0"/>
            <a:endCxn id="5" idx="4"/>
          </p:cNvCxnSpPr>
          <p:nvPr/>
        </p:nvCxnSpPr>
        <p:spPr bwMode="gray">
          <a:xfrm flipH="1" flipV="1">
            <a:off x="1698366" y="4449845"/>
            <a:ext cx="26126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0C2E0C-18F5-496C-9EF3-5A1BB2076FDC}"/>
              </a:ext>
            </a:extLst>
          </p:cNvPr>
          <p:cNvSpPr txBox="1"/>
          <p:nvPr/>
        </p:nvSpPr>
        <p:spPr bwMode="gray">
          <a:xfrm>
            <a:off x="2407557" y="4838148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649892-8FBB-404E-B6BE-0D9A72CE29BA}"/>
              </a:ext>
            </a:extLst>
          </p:cNvPr>
          <p:cNvCxnSpPr>
            <a:stCxn id="14" idx="0"/>
          </p:cNvCxnSpPr>
          <p:nvPr/>
        </p:nvCxnSpPr>
        <p:spPr bwMode="gray">
          <a:xfrm flipV="1">
            <a:off x="2532603" y="4449845"/>
            <a:ext cx="1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F6568C-CDED-4137-BD8A-FBCC8AB6751F}"/>
              </a:ext>
            </a:extLst>
          </p:cNvPr>
          <p:cNvSpPr txBox="1"/>
          <p:nvPr/>
        </p:nvSpPr>
        <p:spPr bwMode="gray">
          <a:xfrm>
            <a:off x="423253" y="5486732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CFE2C-BA97-4D51-B71B-EFBEE09BFFC9}"/>
              </a:ext>
            </a:extLst>
          </p:cNvPr>
          <p:cNvSpPr txBox="1"/>
          <p:nvPr/>
        </p:nvSpPr>
        <p:spPr bwMode="gray">
          <a:xfrm>
            <a:off x="3865908" y="4875783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2E3CFB-D4CE-44F6-9A54-0F1A293BD5ED}"/>
              </a:ext>
            </a:extLst>
          </p:cNvPr>
          <p:cNvCxnSpPr>
            <a:stCxn id="17" idx="0"/>
          </p:cNvCxnSpPr>
          <p:nvPr/>
        </p:nvCxnSpPr>
        <p:spPr bwMode="gray">
          <a:xfrm flipV="1">
            <a:off x="3990954" y="4487480"/>
            <a:ext cx="1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D13478C-620D-411B-99D9-1C5F374F3359}"/>
              </a:ext>
            </a:extLst>
          </p:cNvPr>
          <p:cNvCxnSpPr>
            <a:cxnSpLocks/>
            <a:stCxn id="16" idx="3"/>
            <a:endCxn id="5" idx="4"/>
          </p:cNvCxnSpPr>
          <p:nvPr/>
        </p:nvCxnSpPr>
        <p:spPr bwMode="gray">
          <a:xfrm flipV="1">
            <a:off x="673345" y="4449845"/>
            <a:ext cx="1025021" cy="1197102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DB87AE3-523B-4810-B080-20E6BD8E25ED}"/>
              </a:ext>
            </a:extLst>
          </p:cNvPr>
          <p:cNvCxnSpPr>
            <a:cxnSpLocks/>
            <a:stCxn id="16" idx="3"/>
            <a:endCxn id="6" idx="4"/>
          </p:cNvCxnSpPr>
          <p:nvPr/>
        </p:nvCxnSpPr>
        <p:spPr bwMode="gray">
          <a:xfrm flipV="1">
            <a:off x="673345" y="4449845"/>
            <a:ext cx="1866069" cy="1197102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561ABFC-5AAD-4C3D-A841-DFFE48D345C5}"/>
              </a:ext>
            </a:extLst>
          </p:cNvPr>
          <p:cNvCxnSpPr>
            <a:cxnSpLocks/>
            <a:stCxn id="16" idx="3"/>
            <a:endCxn id="7" idx="4"/>
          </p:cNvCxnSpPr>
          <p:nvPr/>
        </p:nvCxnSpPr>
        <p:spPr bwMode="gray">
          <a:xfrm flipV="1">
            <a:off x="673345" y="4487480"/>
            <a:ext cx="3331454" cy="1159467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8E4211B-C18B-4873-8ED7-F91F40C65ED0}"/>
              </a:ext>
            </a:extLst>
          </p:cNvPr>
          <p:cNvSpPr/>
          <p:nvPr/>
        </p:nvSpPr>
        <p:spPr bwMode="gray">
          <a:xfrm>
            <a:off x="1411876" y="3051549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0BE0DB5-35BA-4555-9225-088E50A87FE9}"/>
              </a:ext>
            </a:extLst>
          </p:cNvPr>
          <p:cNvSpPr/>
          <p:nvPr/>
        </p:nvSpPr>
        <p:spPr bwMode="gray">
          <a:xfrm>
            <a:off x="2244215" y="3051549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DF7256-F919-4351-B2DA-4AF20A2D3A37}"/>
              </a:ext>
            </a:extLst>
          </p:cNvPr>
          <p:cNvSpPr/>
          <p:nvPr/>
        </p:nvSpPr>
        <p:spPr bwMode="gray">
          <a:xfrm>
            <a:off x="3709600" y="3089184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61973F-6918-4529-BBCD-0769E71FA1C1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 bwMode="gray">
          <a:xfrm flipH="1" flipV="1">
            <a:off x="1693230" y="3489211"/>
            <a:ext cx="5136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F7A9EC-A9A9-4A56-953A-0B8F96075FFE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 bwMode="gray">
          <a:xfrm flipV="1">
            <a:off x="1698366" y="3489211"/>
            <a:ext cx="827203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819E83-8789-49DA-BF3A-5550AA0A6003}"/>
              </a:ext>
            </a:extLst>
          </p:cNvPr>
          <p:cNvCxnSpPr>
            <a:cxnSpLocks/>
            <a:stCxn id="6" idx="7"/>
            <a:endCxn id="40" idx="3"/>
          </p:cNvCxnSpPr>
          <p:nvPr/>
        </p:nvCxnSpPr>
        <p:spPr bwMode="gray">
          <a:xfrm flipV="1">
            <a:off x="2738360" y="3462752"/>
            <a:ext cx="1053647" cy="61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B23CCC-2928-466C-BBE7-2D146991D0FB}"/>
              </a:ext>
            </a:extLst>
          </p:cNvPr>
          <p:cNvCxnSpPr>
            <a:cxnSpLocks/>
            <a:stCxn id="6" idx="0"/>
            <a:endCxn id="39" idx="4"/>
          </p:cNvCxnSpPr>
          <p:nvPr/>
        </p:nvCxnSpPr>
        <p:spPr bwMode="gray">
          <a:xfrm flipH="1" flipV="1">
            <a:off x="2525569" y="3489211"/>
            <a:ext cx="13845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B55617-D0B3-467D-8E36-CE1E959D0C0D}"/>
              </a:ext>
            </a:extLst>
          </p:cNvPr>
          <p:cNvCxnSpPr>
            <a:cxnSpLocks/>
            <a:stCxn id="6" idx="0"/>
            <a:endCxn id="38" idx="4"/>
          </p:cNvCxnSpPr>
          <p:nvPr/>
        </p:nvCxnSpPr>
        <p:spPr bwMode="gray">
          <a:xfrm flipH="1" flipV="1">
            <a:off x="1693230" y="3489211"/>
            <a:ext cx="846184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DD4323-602B-4062-B41A-9E5803040AE0}"/>
              </a:ext>
            </a:extLst>
          </p:cNvPr>
          <p:cNvCxnSpPr>
            <a:cxnSpLocks/>
            <a:stCxn id="7" idx="0"/>
            <a:endCxn id="40" idx="4"/>
          </p:cNvCxnSpPr>
          <p:nvPr/>
        </p:nvCxnSpPr>
        <p:spPr bwMode="gray">
          <a:xfrm flipH="1" flipV="1">
            <a:off x="3990954" y="3526846"/>
            <a:ext cx="13845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F35F29-FB14-496B-83E3-DC73A50469EA}"/>
              </a:ext>
            </a:extLst>
          </p:cNvPr>
          <p:cNvCxnSpPr>
            <a:cxnSpLocks/>
            <a:stCxn id="7" idx="0"/>
            <a:endCxn id="39" idx="4"/>
          </p:cNvCxnSpPr>
          <p:nvPr/>
        </p:nvCxnSpPr>
        <p:spPr bwMode="gray">
          <a:xfrm flipH="1" flipV="1">
            <a:off x="2525569" y="3489211"/>
            <a:ext cx="1479230" cy="560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963A87-09F4-435B-814B-E49CA7DD7083}"/>
              </a:ext>
            </a:extLst>
          </p:cNvPr>
          <p:cNvCxnSpPr>
            <a:cxnSpLocks/>
            <a:stCxn id="7" idx="0"/>
            <a:endCxn id="38" idx="4"/>
          </p:cNvCxnSpPr>
          <p:nvPr/>
        </p:nvCxnSpPr>
        <p:spPr bwMode="gray">
          <a:xfrm flipH="1" flipV="1">
            <a:off x="1693230" y="3489211"/>
            <a:ext cx="2311569" cy="560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EA47429-DCB6-4302-9A1C-64AEC5784EFB}"/>
              </a:ext>
            </a:extLst>
          </p:cNvPr>
          <p:cNvCxnSpPr>
            <a:cxnSpLocks/>
            <a:stCxn id="5" idx="1"/>
            <a:endCxn id="40" idx="3"/>
          </p:cNvCxnSpPr>
          <p:nvPr/>
        </p:nvCxnSpPr>
        <p:spPr bwMode="gray">
          <a:xfrm flipV="1">
            <a:off x="1499419" y="3462752"/>
            <a:ext cx="2292588" cy="61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FC9662D8-E49C-422F-A959-3325E01E29FA}"/>
              </a:ext>
            </a:extLst>
          </p:cNvPr>
          <p:cNvSpPr/>
          <p:nvPr/>
        </p:nvSpPr>
        <p:spPr bwMode="gray">
          <a:xfrm>
            <a:off x="1411876" y="113801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4D66D8F-D4E0-4F74-BC22-E5EB8880EB9D}"/>
              </a:ext>
            </a:extLst>
          </p:cNvPr>
          <p:cNvSpPr/>
          <p:nvPr/>
        </p:nvSpPr>
        <p:spPr bwMode="gray">
          <a:xfrm>
            <a:off x="2244215" y="113801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1279CF4-028A-4291-973B-C4F67C773E3A}"/>
              </a:ext>
            </a:extLst>
          </p:cNvPr>
          <p:cNvSpPr/>
          <p:nvPr/>
        </p:nvSpPr>
        <p:spPr bwMode="gray">
          <a:xfrm>
            <a:off x="3709600" y="1175648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472DE7D-DB2C-4FFB-A5B7-88E80B31FD78}"/>
              </a:ext>
            </a:extLst>
          </p:cNvPr>
          <p:cNvCxnSpPr>
            <a:cxnSpLocks/>
            <a:stCxn id="90" idx="4"/>
          </p:cNvCxnSpPr>
          <p:nvPr/>
        </p:nvCxnSpPr>
        <p:spPr bwMode="gray">
          <a:xfrm>
            <a:off x="3990954" y="1613310"/>
            <a:ext cx="13845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FEF7AC-087E-45A3-A02A-F0617386E02B}"/>
              </a:ext>
            </a:extLst>
          </p:cNvPr>
          <p:cNvCxnSpPr>
            <a:cxnSpLocks/>
            <a:stCxn id="40" idx="0"/>
          </p:cNvCxnSpPr>
          <p:nvPr/>
        </p:nvCxnSpPr>
        <p:spPr bwMode="gray">
          <a:xfrm flipV="1">
            <a:off x="3990954" y="2561830"/>
            <a:ext cx="13845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28D0F1-26B2-40EF-A22F-465B5414FB58}"/>
              </a:ext>
            </a:extLst>
          </p:cNvPr>
          <p:cNvCxnSpPr>
            <a:cxnSpLocks/>
            <a:stCxn id="89" idx="4"/>
          </p:cNvCxnSpPr>
          <p:nvPr/>
        </p:nvCxnSpPr>
        <p:spPr bwMode="gray">
          <a:xfrm>
            <a:off x="2525569" y="1575675"/>
            <a:ext cx="4792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EEA4487-1DA5-4A6E-8CB7-67FED9F4B332}"/>
              </a:ext>
            </a:extLst>
          </p:cNvPr>
          <p:cNvCxnSpPr>
            <a:cxnSpLocks/>
            <a:stCxn id="39" idx="0"/>
          </p:cNvCxnSpPr>
          <p:nvPr/>
        </p:nvCxnSpPr>
        <p:spPr bwMode="gray">
          <a:xfrm flipV="1">
            <a:off x="2525569" y="2524195"/>
            <a:ext cx="4792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DDE93A0-72D5-4767-B44B-7233D46F6C8C}"/>
              </a:ext>
            </a:extLst>
          </p:cNvPr>
          <p:cNvCxnSpPr>
            <a:cxnSpLocks/>
            <a:stCxn id="38" idx="0"/>
          </p:cNvCxnSpPr>
          <p:nvPr/>
        </p:nvCxnSpPr>
        <p:spPr bwMode="gray">
          <a:xfrm flipV="1">
            <a:off x="1693230" y="2524195"/>
            <a:ext cx="4792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357C2C6-884E-4FEE-8571-9838D3DAD71D}"/>
              </a:ext>
            </a:extLst>
          </p:cNvPr>
          <p:cNvCxnSpPr>
            <a:cxnSpLocks/>
            <a:stCxn id="88" idx="4"/>
          </p:cNvCxnSpPr>
          <p:nvPr/>
        </p:nvCxnSpPr>
        <p:spPr bwMode="gray">
          <a:xfrm>
            <a:off x="1693230" y="1575675"/>
            <a:ext cx="4792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A7499AE-32DF-4E16-8904-985160A9FD01}"/>
                  </a:ext>
                </a:extLst>
              </p:cNvPr>
              <p:cNvSpPr txBox="1"/>
              <p:nvPr/>
            </p:nvSpPr>
            <p:spPr bwMode="gray">
              <a:xfrm>
                <a:off x="4645266" y="3203959"/>
                <a:ext cx="1769427" cy="991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Softma</a:t>
                </a:r>
                <a:r>
                  <a:rPr lang="en-US" dirty="0" err="1">
                    <a:latin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</a:rPr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A7499AE-32DF-4E16-8904-985160A9F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45266" y="3203959"/>
                <a:ext cx="1769427" cy="991938"/>
              </a:xfrm>
              <a:prstGeom prst="rect">
                <a:avLst/>
              </a:prstGeom>
              <a:blipFill>
                <a:blip r:embed="rId3"/>
                <a:stretch>
                  <a:fillRect l="-2759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ight Brace 116">
            <a:extLst>
              <a:ext uri="{FF2B5EF4-FFF2-40B4-BE49-F238E27FC236}">
                <a16:creationId xmlns:a16="http://schemas.microsoft.com/office/drawing/2014/main" id="{02D13715-C92B-4E1F-AFE6-3262385E98A6}"/>
              </a:ext>
            </a:extLst>
          </p:cNvPr>
          <p:cNvSpPr/>
          <p:nvPr/>
        </p:nvSpPr>
        <p:spPr bwMode="gray">
          <a:xfrm>
            <a:off x="4483648" y="3270380"/>
            <a:ext cx="238737" cy="8058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8A658CEE-F5A4-4023-9152-465B939E5F82}"/>
              </a:ext>
            </a:extLst>
          </p:cNvPr>
          <p:cNvSpPr/>
          <p:nvPr/>
        </p:nvSpPr>
        <p:spPr bwMode="gray">
          <a:xfrm>
            <a:off x="1524873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7EAC1A5-6120-44F1-B53E-B662DEBD0A37}"/>
              </a:ext>
            </a:extLst>
          </p:cNvPr>
          <p:cNvSpPr txBox="1"/>
          <p:nvPr/>
        </p:nvSpPr>
        <p:spPr bwMode="gray">
          <a:xfrm>
            <a:off x="4686592" y="1981004"/>
            <a:ext cx="707221" cy="7876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 err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F284B61-01AF-4C45-B27D-E7EAA01685C2}"/>
              </a:ext>
            </a:extLst>
          </p:cNvPr>
          <p:cNvSpPr/>
          <p:nvPr/>
        </p:nvSpPr>
        <p:spPr bwMode="gray">
          <a:xfrm>
            <a:off x="323978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F461608-066D-461B-AADE-0F4F3BE29953}"/>
              </a:ext>
            </a:extLst>
          </p:cNvPr>
          <p:cNvSpPr/>
          <p:nvPr/>
        </p:nvSpPr>
        <p:spPr bwMode="gray">
          <a:xfrm>
            <a:off x="339218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7240FFB-CE00-4E7E-AFA9-A411A8039A92}"/>
              </a:ext>
            </a:extLst>
          </p:cNvPr>
          <p:cNvSpPr/>
          <p:nvPr/>
        </p:nvSpPr>
        <p:spPr bwMode="gray">
          <a:xfrm>
            <a:off x="30456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7EEAE8D-CC29-4CF3-A997-75E0470ABAAC}"/>
              </a:ext>
            </a:extLst>
          </p:cNvPr>
          <p:cNvSpPr/>
          <p:nvPr/>
        </p:nvSpPr>
        <p:spPr bwMode="gray">
          <a:xfrm>
            <a:off x="31980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B5F93CB-43A4-414D-94EC-B0C495A4FD09}"/>
              </a:ext>
            </a:extLst>
          </p:cNvPr>
          <p:cNvSpPr/>
          <p:nvPr/>
        </p:nvSpPr>
        <p:spPr bwMode="gray">
          <a:xfrm>
            <a:off x="33504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CE454B6-DE10-4E87-9DF8-75BDCA49BA38}"/>
              </a:ext>
            </a:extLst>
          </p:cNvPr>
          <p:cNvSpPr/>
          <p:nvPr/>
        </p:nvSpPr>
        <p:spPr bwMode="gray">
          <a:xfrm>
            <a:off x="319406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5A66EB8-D803-4D83-ABE2-8B7A665798E2}"/>
              </a:ext>
            </a:extLst>
          </p:cNvPr>
          <p:cNvSpPr/>
          <p:nvPr/>
        </p:nvSpPr>
        <p:spPr bwMode="gray">
          <a:xfrm>
            <a:off x="334646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5" name="Plus Sign 134">
            <a:extLst>
              <a:ext uri="{FF2B5EF4-FFF2-40B4-BE49-F238E27FC236}">
                <a16:creationId xmlns:a16="http://schemas.microsoft.com/office/drawing/2014/main" id="{FA3BFA5B-554F-4ACA-83F9-24750B559D81}"/>
              </a:ext>
            </a:extLst>
          </p:cNvPr>
          <p:cNvSpPr/>
          <p:nvPr/>
        </p:nvSpPr>
        <p:spPr bwMode="gray">
          <a:xfrm>
            <a:off x="1913259" y="2096691"/>
            <a:ext cx="389697" cy="412793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6" name="Plus Sign 135">
            <a:extLst>
              <a:ext uri="{FF2B5EF4-FFF2-40B4-BE49-F238E27FC236}">
                <a16:creationId xmlns:a16="http://schemas.microsoft.com/office/drawing/2014/main" id="{4169A2B4-5260-4FCE-9FD8-4DCECA8D6F5C}"/>
              </a:ext>
            </a:extLst>
          </p:cNvPr>
          <p:cNvSpPr/>
          <p:nvPr/>
        </p:nvSpPr>
        <p:spPr bwMode="gray">
          <a:xfrm>
            <a:off x="3045684" y="2096691"/>
            <a:ext cx="389697" cy="412793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6686AF-8549-4845-B364-F1AE61FFE6E6}"/>
                  </a:ext>
                </a:extLst>
              </p:cNvPr>
              <p:cNvSpPr txBox="1"/>
              <p:nvPr/>
            </p:nvSpPr>
            <p:spPr bwMode="gray">
              <a:xfrm>
                <a:off x="4472251" y="1878860"/>
                <a:ext cx="1769427" cy="677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Attention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6686AF-8549-4845-B364-F1AE61FF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2251" y="1878860"/>
                <a:ext cx="1769427" cy="677943"/>
              </a:xfrm>
              <a:prstGeom prst="rect">
                <a:avLst/>
              </a:prstGeom>
              <a:blipFill>
                <a:blip r:embed="rId4"/>
                <a:stretch>
                  <a:fillRect l="-19310" t="-24324" b="-97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97F4C4BB-5209-42B2-B952-FBC76471EC94}"/>
              </a:ext>
            </a:extLst>
          </p:cNvPr>
          <p:cNvSpPr txBox="1"/>
          <p:nvPr/>
        </p:nvSpPr>
        <p:spPr bwMode="gray">
          <a:xfrm>
            <a:off x="186560" y="4011231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8301183-9BCC-4051-8DF7-F1976A69424F}"/>
              </a:ext>
            </a:extLst>
          </p:cNvPr>
          <p:cNvSpPr txBox="1"/>
          <p:nvPr/>
        </p:nvSpPr>
        <p:spPr bwMode="gray">
          <a:xfrm>
            <a:off x="186560" y="3102564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D368C0-F4AC-4AEB-96A1-F1BA8C391504}"/>
              </a:ext>
            </a:extLst>
          </p:cNvPr>
          <p:cNvSpPr txBox="1"/>
          <p:nvPr/>
        </p:nvSpPr>
        <p:spPr bwMode="gray">
          <a:xfrm>
            <a:off x="186560" y="2071127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Step-3</a:t>
            </a:r>
          </a:p>
        </p:txBody>
      </p:sp>
      <p:sp>
        <p:nvSpPr>
          <p:cNvPr id="146" name="Multiplication Sign 145">
            <a:extLst>
              <a:ext uri="{FF2B5EF4-FFF2-40B4-BE49-F238E27FC236}">
                <a16:creationId xmlns:a16="http://schemas.microsoft.com/office/drawing/2014/main" id="{F5E2FE1F-E781-4679-B46F-A50A9D44F731}"/>
              </a:ext>
            </a:extLst>
          </p:cNvPr>
          <p:cNvSpPr/>
          <p:nvPr/>
        </p:nvSpPr>
        <p:spPr bwMode="gray">
          <a:xfrm>
            <a:off x="2378652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7" name="Multiplication Sign 146">
            <a:extLst>
              <a:ext uri="{FF2B5EF4-FFF2-40B4-BE49-F238E27FC236}">
                <a16:creationId xmlns:a16="http://schemas.microsoft.com/office/drawing/2014/main" id="{82593A7B-D374-4724-8F6C-EC6E4FC1EFC7}"/>
              </a:ext>
            </a:extLst>
          </p:cNvPr>
          <p:cNvSpPr/>
          <p:nvPr/>
        </p:nvSpPr>
        <p:spPr bwMode="gray">
          <a:xfrm>
            <a:off x="3809833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17A2BAD-BE0D-4F80-8C09-4B248E43F573}"/>
              </a:ext>
            </a:extLst>
          </p:cNvPr>
          <p:cNvSpPr/>
          <p:nvPr/>
        </p:nvSpPr>
        <p:spPr bwMode="gray">
          <a:xfrm>
            <a:off x="30497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E93898D-7E0D-4B92-BEC5-BF4DD3A7DCDF}"/>
              </a:ext>
            </a:extLst>
          </p:cNvPr>
          <p:cNvSpPr/>
          <p:nvPr/>
        </p:nvSpPr>
        <p:spPr bwMode="gray">
          <a:xfrm>
            <a:off x="32021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BEDD361-CBBA-4079-998E-7CEA75B74A60}"/>
              </a:ext>
            </a:extLst>
          </p:cNvPr>
          <p:cNvSpPr/>
          <p:nvPr/>
        </p:nvSpPr>
        <p:spPr bwMode="gray">
          <a:xfrm>
            <a:off x="33545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8F3DE42-8C92-4A71-B30A-6A7A6B544804}"/>
              </a:ext>
            </a:extLst>
          </p:cNvPr>
          <p:cNvSpPr/>
          <p:nvPr/>
        </p:nvSpPr>
        <p:spPr bwMode="gray">
          <a:xfrm>
            <a:off x="319808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13636DE-C8FE-4B06-9EEF-C48E0173CE4A}"/>
              </a:ext>
            </a:extLst>
          </p:cNvPr>
          <p:cNvSpPr/>
          <p:nvPr/>
        </p:nvSpPr>
        <p:spPr bwMode="gray">
          <a:xfrm>
            <a:off x="335048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5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4C2B-E9D2-41D8-9D16-A5FDD3F0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5DD41-02A7-492C-AD69-634394054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7"/>
                <a:ext cx="11473384" cy="4226093"/>
              </a:xfrm>
            </p:spPr>
            <p:txBody>
              <a:bodyPr/>
              <a:lstStyle/>
              <a:p>
                <a:r>
                  <a:rPr lang="pt-BR" dirty="0"/>
                  <a:t>Attention is equivalent to the retrieval of a value </a:t>
                </a:r>
                <a:r>
                  <a:rPr lang="pt-BR" i="1" dirty="0"/>
                  <a:t>v</a:t>
                </a:r>
                <a:r>
                  <a:rPr lang="pt-BR" i="1" baseline="-25000" dirty="0"/>
                  <a:t>i</a:t>
                </a:r>
                <a:r>
                  <a:rPr lang="pt-BR" baseline="-25000" dirty="0"/>
                  <a:t> </a:t>
                </a:r>
                <a:r>
                  <a:rPr lang="pt-BR" dirty="0"/>
                  <a:t>for a query </a:t>
                </a:r>
                <a:r>
                  <a:rPr lang="pt-BR" i="1" dirty="0"/>
                  <a:t>q</a:t>
                </a:r>
                <a:r>
                  <a:rPr lang="pt-BR" dirty="0"/>
                  <a:t> based on a key </a:t>
                </a:r>
                <a:r>
                  <a:rPr lang="pt-BR" i="1" dirty="0"/>
                  <a:t>k</a:t>
                </a:r>
                <a:r>
                  <a:rPr lang="pt-BR" i="1" baseline="-25000" dirty="0"/>
                  <a:t>i</a:t>
                </a:r>
                <a:r>
                  <a:rPr lang="pt-BR" dirty="0"/>
                  <a:t> in database.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𝑎𝑡𝑡𝑒𝑛𝑡𝑖𝑜𝑛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𝑠𝑖𝑚𝑖𝑙𝑎𝑟𝑖𝑡𝑦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b="1" dirty="0" err="1"/>
                  <a:t>Types</a:t>
                </a:r>
                <a:r>
                  <a:rPr lang="pt-BR" b="1" dirty="0"/>
                  <a:t> of </a:t>
                </a:r>
                <a:r>
                  <a:rPr lang="pt-BR" b="1" dirty="0" err="1"/>
                  <a:t>similarity</a:t>
                </a:r>
                <a:r>
                  <a:rPr lang="pt-BR" b="1" dirty="0"/>
                  <a:t> </a:t>
                </a:r>
                <a:r>
                  <a:rPr lang="pt-BR" b="1" dirty="0" err="1"/>
                  <a:t>functions</a:t>
                </a: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Scaled</a:t>
                </a:r>
                <a:r>
                  <a:rPr lang="pt-BR" dirty="0"/>
                  <a:t> </a:t>
                </a: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pt-BR" dirty="0"/>
                  <a:t> , </a:t>
                </a:r>
                <a:r>
                  <a:rPr lang="pt-BR" dirty="0" err="1"/>
                  <a:t>where</a:t>
                </a:r>
                <a:r>
                  <a:rPr lang="pt-BR" dirty="0"/>
                  <a:t> </a:t>
                </a:r>
                <a:r>
                  <a:rPr lang="pt-BR" i="1" dirty="0"/>
                  <a:t>d</a:t>
                </a:r>
                <a:r>
                  <a:rPr lang="pt-BR" dirty="0"/>
                  <a:t> is the </a:t>
                </a:r>
                <a:r>
                  <a:rPr lang="pt-BR" dirty="0" err="1"/>
                  <a:t>dimensionality</a:t>
                </a:r>
                <a:r>
                  <a:rPr lang="pt-BR" dirty="0"/>
                  <a:t> of </a:t>
                </a:r>
                <a:r>
                  <a:rPr lang="pt-BR" dirty="0" err="1"/>
                  <a:t>each</a:t>
                </a:r>
                <a:r>
                  <a:rPr lang="pt-BR" dirty="0"/>
                  <a:t> key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General </a:t>
                </a: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, where </a:t>
                </a:r>
                <a:r>
                  <a:rPr lang="en-US" b="0" i="1" dirty="0"/>
                  <a:t>W</a:t>
                </a:r>
                <a:r>
                  <a:rPr lang="en-US" b="0" dirty="0"/>
                  <a:t> is a set of weights learned that allows to map query to a new space </a:t>
                </a:r>
                <a:r>
                  <a:rPr lang="en-US" dirty="0"/>
                  <a:t>w</a:t>
                </a:r>
                <a:r>
                  <a:rPr lang="en-US" b="0" dirty="0"/>
                  <a:t>here similarity can be computed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Additive</a:t>
                </a:r>
                <a:r>
                  <a:rPr lang="pt-BR" dirty="0"/>
                  <a:t> </a:t>
                </a:r>
                <a:r>
                  <a:rPr lang="pt-BR" dirty="0" err="1"/>
                  <a:t>Similarity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5DD41-02A7-492C-AD69-634394054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7"/>
                <a:ext cx="11473384" cy="4226093"/>
              </a:xfrm>
              <a:blipFill>
                <a:blip r:embed="rId2"/>
                <a:stretch>
                  <a:fillRect l="-1275" t="-10823" r="-425" b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FE9FC-E10E-452E-A3A8-7548CE0B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Attention in Graph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26312650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Recap GCN and </a:t>
            </a:r>
            <a:r>
              <a:rPr lang="en-US" dirty="0" err="1"/>
              <a:t>GraphSage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1F3A8-2096-456E-933E-2F3CCD5D2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21530"/>
                <a:ext cx="11473384" cy="5390515"/>
              </a:xfrm>
            </p:spPr>
            <p:txBody>
              <a:bodyPr/>
              <a:lstStyle/>
              <a:p>
                <a:r>
                  <a:rPr lang="en-US" dirty="0">
                    <a:hlinkClick r:id="rId3"/>
                  </a:rPr>
                  <a:t>Graph Convolutional Network (GCN)</a:t>
                </a:r>
                <a:r>
                  <a:rPr lang="en-US" dirty="0"/>
                  <a:t> [</a:t>
                </a:r>
                <a:r>
                  <a:rPr lang="en-US" dirty="0" err="1"/>
                  <a:t>Kipf</a:t>
                </a:r>
                <a:r>
                  <a:rPr lang="en-US" dirty="0"/>
                  <a:t> &amp; Welling 2017] combine local graph structure and node-level features to produce good performance on node classification tasks. </a:t>
                </a:r>
              </a:p>
              <a:p>
                <a:r>
                  <a:rPr lang="en-US" dirty="0"/>
                  <a:t>However, the way GCN aggregates information is structure-dependent, which can hurt its generalizability.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where: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set of its one-hop neighbors,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√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√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is normalization constant based on graph structure, 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hlinkClick r:id="rId4"/>
                  </a:rPr>
                  <a:t>GraphSAGE</a:t>
                </a:r>
                <a:r>
                  <a:rPr lang="en-US" dirty="0"/>
                  <a:t> </a:t>
                </a:r>
                <a:r>
                  <a:rPr lang="en-US" sz="1800" dirty="0"/>
                  <a:t>[Hamilton, Ying &amp; Leskovec 2017]</a:t>
                </a:r>
                <a:r>
                  <a:rPr lang="en-US" dirty="0"/>
                  <a:t> employs the same update rule but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𝑐𝑖𝑗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σ is an activation function (GCN uses </a:t>
                </a:r>
                <a:r>
                  <a:rPr lang="en-US" dirty="0" err="1"/>
                  <a:t>ReLU</a:t>
                </a:r>
                <a:r>
                  <a:rPr lang="en-US" dirty="0"/>
                  <a:t>),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shared weight matrix for node-wise feature transformation.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1F3A8-2096-456E-933E-2F3CCD5D2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21530"/>
                <a:ext cx="11473384" cy="5390515"/>
              </a:xfrm>
              <a:blipFill>
                <a:blip r:embed="rId5"/>
                <a:stretch>
                  <a:fillRect l="-1275" t="-1131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2FDE0-177B-4700-80C7-51DB0E854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763" y="2356622"/>
            <a:ext cx="3700191" cy="12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9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Graph Attention Network (GAT)</a:t>
            </a:r>
            <a:r>
              <a:rPr lang="en-US" sz="1800" dirty="0"/>
              <a:t> [</a:t>
            </a:r>
            <a:r>
              <a:rPr lang="en-US" sz="1800" dirty="0" err="1"/>
              <a:t>Veličković</a:t>
            </a:r>
            <a:r>
              <a:rPr lang="en-US" sz="1800" dirty="0"/>
              <a:t> et al. 2018]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F3A8-2096-456E-933E-2F3CCD5D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978627"/>
            <a:ext cx="11473384" cy="2002087"/>
          </a:xfrm>
        </p:spPr>
        <p:txBody>
          <a:bodyPr/>
          <a:lstStyle/>
          <a:p>
            <a:r>
              <a:rPr lang="en-US" dirty="0">
                <a:hlinkClick r:id="rId3"/>
              </a:rPr>
              <a:t>Graph Attention Network</a:t>
            </a:r>
            <a:r>
              <a:rPr lang="en-US" dirty="0"/>
              <a:t> (GAT) proposes a different type of aggregation. </a:t>
            </a:r>
          </a:p>
          <a:p>
            <a:r>
              <a:rPr lang="en-US" dirty="0"/>
              <a:t>GAT uses the attention mechanism as a substitute for the statically normalized convolution operation.</a:t>
            </a:r>
          </a:p>
          <a:p>
            <a:pPr algn="ctr"/>
            <a:r>
              <a:rPr lang="en-US" u="sng" dirty="0"/>
              <a:t>weighting neighbor features</a:t>
            </a:r>
            <a:r>
              <a:rPr lang="en-US" dirty="0"/>
              <a:t> + </a:t>
            </a:r>
            <a:r>
              <a:rPr lang="en-US" u="sng" dirty="0"/>
              <a:t>feature dependent and structure-free normalization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731557-C3E0-4EF8-8364-EED0CD316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54" y="2579157"/>
            <a:ext cx="5813313" cy="40380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45B02-4462-4DC3-8527-FD9B8AD26EF5}"/>
              </a:ext>
            </a:extLst>
          </p:cNvPr>
          <p:cNvSpPr txBox="1"/>
          <p:nvPr/>
        </p:nvSpPr>
        <p:spPr bwMode="gray">
          <a:xfrm>
            <a:off x="0" y="6198264"/>
            <a:ext cx="262345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https://docs.dgl.ai/en/0.4.x/tutorials/models/1_gnn/9_gat.html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/>
              <p:nvPr/>
            </p:nvSpPr>
            <p:spPr bwMode="gray">
              <a:xfrm>
                <a:off x="792984" y="4136663"/>
                <a:ext cx="2867297" cy="1275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from the embeddings 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2984" y="4136663"/>
                <a:ext cx="2867297" cy="1275927"/>
              </a:xfrm>
              <a:prstGeom prst="rect">
                <a:avLst/>
              </a:prstGeom>
              <a:blipFill>
                <a:blip r:embed="rId5"/>
                <a:stretch>
                  <a:fillRect l="-1702" t="-2871" r="-2979" b="-6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6420185-498D-4746-BEEA-E6F168DE228E}"/>
              </a:ext>
            </a:extLst>
          </p:cNvPr>
          <p:cNvSpPr txBox="1"/>
          <p:nvPr/>
        </p:nvSpPr>
        <p:spPr bwMode="gray">
          <a:xfrm>
            <a:off x="10146817" y="4136663"/>
            <a:ext cx="1804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Attention weights</a:t>
            </a:r>
          </a:p>
        </p:txBody>
      </p:sp>
    </p:spTree>
    <p:extLst>
      <p:ext uri="{BB962C8B-B14F-4D97-AF65-F5344CB8AC3E}">
        <p14:creationId xmlns:p14="http://schemas.microsoft.com/office/powerpoint/2010/main" val="166660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Equations in GAT </a:t>
            </a:r>
            <a:r>
              <a:rPr lang="en-US" sz="1800" dirty="0"/>
              <a:t>[</a:t>
            </a:r>
            <a:r>
              <a:rPr lang="en-US" sz="1800" dirty="0" err="1"/>
              <a:t>Veličković</a:t>
            </a:r>
            <a:r>
              <a:rPr lang="en-US" sz="1800" dirty="0"/>
              <a:t> et al. 2018]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731557-C3E0-4EF8-8364-EED0CD316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4" y="1371120"/>
            <a:ext cx="3596640" cy="2498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45B02-4462-4DC3-8527-FD9B8AD26EF5}"/>
              </a:ext>
            </a:extLst>
          </p:cNvPr>
          <p:cNvSpPr txBox="1"/>
          <p:nvPr/>
        </p:nvSpPr>
        <p:spPr bwMode="gray">
          <a:xfrm>
            <a:off x="0" y="6583603"/>
            <a:ext cx="54178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https://docs.dgl.ai/en/0.4.x/tutorials/models/1_gnn/9_gat.html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/>
              <p:nvPr/>
            </p:nvSpPr>
            <p:spPr bwMode="gray">
              <a:xfrm>
                <a:off x="239236" y="808269"/>
                <a:ext cx="8239155" cy="444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from the embeddings 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9236" y="808269"/>
                <a:ext cx="8239155" cy="444930"/>
              </a:xfrm>
              <a:prstGeom prst="rect">
                <a:avLst/>
              </a:prstGeom>
              <a:blipFill>
                <a:blip r:embed="rId4"/>
                <a:stretch>
                  <a:fillRect l="-592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3763A40-5B30-4FBF-BBEF-2997225FC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385" y="2457947"/>
            <a:ext cx="4351006" cy="564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A5B1A4-0ED3-4621-9947-EB65CE067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745" y="1421748"/>
            <a:ext cx="1914798" cy="495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1738DD-9CAE-46BF-B437-C7BE1089B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737" y="4181213"/>
            <a:ext cx="2752469" cy="9386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01540F-78BD-47DA-8D29-05F1389BA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36" y="5368863"/>
            <a:ext cx="3051050" cy="10242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49FF7-9D76-492F-B84A-4E9056C5C6A5}"/>
                  </a:ext>
                </a:extLst>
              </p:cNvPr>
              <p:cNvSpPr txBox="1"/>
              <p:nvPr/>
            </p:nvSpPr>
            <p:spPr bwMode="gray">
              <a:xfrm>
                <a:off x="6365966" y="1343364"/>
                <a:ext cx="5585790" cy="651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linear transformation of the lower layer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/>
                  <a:t> is its learnable weight matrix.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49FF7-9D76-492F-B84A-4E9056C5C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65966" y="1343364"/>
                <a:ext cx="5585790" cy="651973"/>
              </a:xfrm>
              <a:prstGeom prst="rect">
                <a:avLst/>
              </a:prstGeom>
              <a:blipFill>
                <a:blip r:embed="rId9"/>
                <a:stretch>
                  <a:fillRect l="-545" t="-2804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F4EA56-25C7-4088-A879-5F487BBC2D0A}"/>
                  </a:ext>
                </a:extLst>
              </p:cNvPr>
              <p:cNvSpPr txBox="1"/>
              <p:nvPr/>
            </p:nvSpPr>
            <p:spPr bwMode="gray">
              <a:xfrm>
                <a:off x="6261464" y="3001081"/>
                <a:ext cx="5690292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“Additive attention” computes a pair-wise un-normalized attention score between two neighbors 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1- concatenates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 embeddings of the two nodes (|| denotes concatenation), </a:t>
                </a:r>
              </a:p>
              <a:p>
                <a:r>
                  <a:rPr lang="en-US" sz="1600" dirty="0"/>
                  <a:t>2- takes a dot product of it and a learnable weight vector a⃗ (l).</a:t>
                </a:r>
              </a:p>
              <a:p>
                <a:r>
                  <a:rPr lang="en-US" sz="1600" dirty="0"/>
                  <a:t>3- applies </a:t>
                </a:r>
                <a:r>
                  <a:rPr lang="en-US" sz="1600" dirty="0" err="1"/>
                  <a:t>LeakyReLU</a:t>
                </a:r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F4EA56-25C7-4088-A879-5F487BBC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61464" y="3001081"/>
                <a:ext cx="5690292" cy="2062103"/>
              </a:xfrm>
              <a:prstGeom prst="rect">
                <a:avLst/>
              </a:prstGeom>
              <a:blipFill>
                <a:blip r:embed="rId10"/>
                <a:stretch>
                  <a:fillRect l="-535" t="-885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30E5FC1-6D18-42FD-B222-A87A2762F197}"/>
              </a:ext>
            </a:extLst>
          </p:cNvPr>
          <p:cNvSpPr txBox="1"/>
          <p:nvPr/>
        </p:nvSpPr>
        <p:spPr bwMode="gray">
          <a:xfrm>
            <a:off x="3290286" y="5559352"/>
            <a:ext cx="624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Like GCN, the embeddings from neighbors are aggregated and scaled by the attention scores.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7E98F3-4185-4158-AA0B-9F4A976B0B71}"/>
              </a:ext>
            </a:extLst>
          </p:cNvPr>
          <p:cNvSpPr txBox="1"/>
          <p:nvPr/>
        </p:nvSpPr>
        <p:spPr bwMode="gray">
          <a:xfrm>
            <a:off x="2952311" y="4169289"/>
            <a:ext cx="24655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Softmax</a:t>
            </a:r>
            <a:r>
              <a:rPr lang="en-US" sz="1600" dirty="0"/>
              <a:t> normalizes the attention scores of each node incoming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638722-6A37-4396-AF62-31C60F222CC4}"/>
              </a:ext>
            </a:extLst>
          </p:cNvPr>
          <p:cNvSpPr/>
          <p:nvPr/>
        </p:nvSpPr>
        <p:spPr bwMode="gray">
          <a:xfrm>
            <a:off x="4242745" y="3001081"/>
            <a:ext cx="33796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2F9D669-4D54-491D-909E-5FF637D10930}"/>
              </a:ext>
            </a:extLst>
          </p:cNvPr>
          <p:cNvCxnSpPr>
            <a:cxnSpLocks/>
            <a:stCxn id="28" idx="2"/>
          </p:cNvCxnSpPr>
          <p:nvPr/>
        </p:nvCxnSpPr>
        <p:spPr bwMode="gray">
          <a:xfrm rot="16200000" flipH="1">
            <a:off x="5198708" y="2259818"/>
            <a:ext cx="275774" cy="184973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82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8A05-196F-4CC3-BBF3-EDC26A4C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 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0B2E8-0222-4C57-9073-E19FC7F1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FF71D-4F74-4742-BDB3-BCB44ED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8" y="810261"/>
            <a:ext cx="5757935" cy="2930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AF6F2-4889-41EC-BB3A-F9D8AF4D2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623" y="1820092"/>
            <a:ext cx="5579191" cy="3639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BF4B3-9154-4FF5-8B11-3A74CF82D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3851502"/>
            <a:ext cx="6345373" cy="30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5CC0-604C-482A-B56F-66BC63F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AF5F-92D1-49AA-8FA5-0CE9F07F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797176"/>
          </a:xfrm>
        </p:spPr>
        <p:txBody>
          <a:bodyPr/>
          <a:lstStyle/>
          <a:p>
            <a:r>
              <a:rPr lang="en-US" dirty="0"/>
              <a:t>DGL library based on </a:t>
            </a:r>
            <a:r>
              <a:rPr lang="en-US" dirty="0" err="1"/>
              <a:t>PyTorch</a:t>
            </a:r>
            <a:endParaRPr lang="en-US" dirty="0"/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https://docs.dgl.ai/en/0.4.x/tutorials/models/1_gnn/9_gat.html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Implementations with TensorFlow</a:t>
            </a:r>
          </a:p>
          <a:p>
            <a:pPr marL="927094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hlinkClick r:id="rId4"/>
              </a:rPr>
              <a:t>https://github.com/PetarV-/GAT/blob/master/models/base_gattn.py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927094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hlinkClick r:id="rId5"/>
              </a:rPr>
              <a:t>https://github.com/Diego999/pyGAT/blob/master/layers.py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1B9C-2B17-48CD-8EB5-93D5B8E1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1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Attention in Transformer Networks</a:t>
            </a:r>
          </a:p>
        </p:txBody>
      </p:sp>
    </p:spTree>
    <p:extLst>
      <p:ext uri="{BB962C8B-B14F-4D97-AF65-F5344CB8AC3E}">
        <p14:creationId xmlns:p14="http://schemas.microsoft.com/office/powerpoint/2010/main" val="198282685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BAD1-0894-49C4-8125-12D98358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effect – AI connections in Natural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454C-CDB8-4A37-B2F6-2C132C3D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3A910-533C-41CF-A7F5-AD463072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B5CF0-39D8-4084-B191-083BA3C9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7" y="922084"/>
            <a:ext cx="7524750" cy="421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78656C-9443-4C2E-B4B1-E28D3E19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1" y="5717750"/>
            <a:ext cx="501015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67749C-D6FD-49F9-ABAF-8FADFC9D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760" y="4585422"/>
            <a:ext cx="1971675" cy="2162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4CDA51-BEBD-49ED-947A-5011F8B6B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772" y="5390024"/>
            <a:ext cx="1562100" cy="1323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4DC21B-A07D-4986-B199-5B5E409665F5}"/>
              </a:ext>
            </a:extLst>
          </p:cNvPr>
          <p:cNvSpPr txBox="1"/>
          <p:nvPr/>
        </p:nvSpPr>
        <p:spPr bwMode="gray">
          <a:xfrm>
            <a:off x="50231" y="6401757"/>
            <a:ext cx="6244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Network effect: visualizing AI connections in the natural sciences, 2020</a:t>
            </a:r>
          </a:p>
          <a:p>
            <a:r>
              <a:rPr lang="en-US" sz="1100" dirty="0"/>
              <a:t>https://www.nature.com/articles/d41586-020-03410-1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1FB60-A27C-4666-890A-6F4AC99D8E80}"/>
              </a:ext>
            </a:extLst>
          </p:cNvPr>
          <p:cNvSpPr txBox="1"/>
          <p:nvPr/>
        </p:nvSpPr>
        <p:spPr bwMode="gray">
          <a:xfrm>
            <a:off x="5277800" y="4110862"/>
            <a:ext cx="6581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CERN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72F6B-D4FF-4871-AE35-4DDC9876C2CE}"/>
              </a:ext>
            </a:extLst>
          </p:cNvPr>
          <p:cNvSpPr txBox="1"/>
          <p:nvPr/>
        </p:nvSpPr>
        <p:spPr bwMode="gray">
          <a:xfrm>
            <a:off x="6597715" y="1873368"/>
            <a:ext cx="3260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National Institute Of Nuclear Physics</a:t>
            </a:r>
            <a:endParaRPr lang="en-US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18AB49-818E-499A-8BD5-60B618760B2D}"/>
              </a:ext>
            </a:extLst>
          </p:cNvPr>
          <p:cNvCxnSpPr/>
          <p:nvPr/>
        </p:nvCxnSpPr>
        <p:spPr bwMode="gray">
          <a:xfrm flipV="1">
            <a:off x="6215061" y="2134978"/>
            <a:ext cx="391479" cy="653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FE551C-DE73-43F8-85B6-55D01953775B}"/>
              </a:ext>
            </a:extLst>
          </p:cNvPr>
          <p:cNvSpPr txBox="1"/>
          <p:nvPr/>
        </p:nvSpPr>
        <p:spPr bwMode="gray">
          <a:xfrm>
            <a:off x="2589595" y="2153308"/>
            <a:ext cx="824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Harvard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D0554-2CBE-44C4-9F05-42B47AACBFE7}"/>
              </a:ext>
            </a:extLst>
          </p:cNvPr>
          <p:cNvSpPr txBox="1"/>
          <p:nvPr/>
        </p:nvSpPr>
        <p:spPr bwMode="gray">
          <a:xfrm>
            <a:off x="3084895" y="3315553"/>
            <a:ext cx="824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MIT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8FB18-C583-45BF-AE04-8F1E8CF05282}"/>
              </a:ext>
            </a:extLst>
          </p:cNvPr>
          <p:cNvSpPr txBox="1"/>
          <p:nvPr/>
        </p:nvSpPr>
        <p:spPr bwMode="gray">
          <a:xfrm>
            <a:off x="2348361" y="4790057"/>
            <a:ext cx="966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Stanford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6863FC-A86A-43C0-8F0D-4A92D758DEA9}"/>
              </a:ext>
            </a:extLst>
          </p:cNvPr>
          <p:cNvSpPr txBox="1"/>
          <p:nvPr/>
        </p:nvSpPr>
        <p:spPr bwMode="gray">
          <a:xfrm>
            <a:off x="7117427" y="2554700"/>
            <a:ext cx="3260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Max Planck Society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FE14A0-F178-42DF-B281-F55779062447}"/>
              </a:ext>
            </a:extLst>
          </p:cNvPr>
          <p:cNvSpPr txBox="1"/>
          <p:nvPr/>
        </p:nvSpPr>
        <p:spPr bwMode="gray">
          <a:xfrm>
            <a:off x="7456452" y="3465583"/>
            <a:ext cx="32606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Helmholtz Association of German Research Centers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00AE2B-9B67-463C-B09F-5D0E4602B556}"/>
              </a:ext>
            </a:extLst>
          </p:cNvPr>
          <p:cNvCxnSpPr>
            <a:cxnSpLocks/>
          </p:cNvCxnSpPr>
          <p:nvPr/>
        </p:nvCxnSpPr>
        <p:spPr bwMode="gray">
          <a:xfrm flipV="1">
            <a:off x="7117427" y="2788920"/>
            <a:ext cx="177060" cy="2943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ED194E-7FAD-4BE3-A9FE-5FCA9CBCC033}"/>
              </a:ext>
            </a:extLst>
          </p:cNvPr>
          <p:cNvSpPr txBox="1"/>
          <p:nvPr/>
        </p:nvSpPr>
        <p:spPr bwMode="gray">
          <a:xfrm>
            <a:off x="369095" y="2303546"/>
            <a:ext cx="12936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San Francisco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A8F25E-4B61-4D38-8F77-28283830A856}"/>
              </a:ext>
            </a:extLst>
          </p:cNvPr>
          <p:cNvSpPr txBox="1"/>
          <p:nvPr/>
        </p:nvSpPr>
        <p:spPr bwMode="gray">
          <a:xfrm>
            <a:off x="-516" y="3597316"/>
            <a:ext cx="12936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</a:t>
            </a:r>
            <a:r>
              <a:rPr lang="en-US" sz="1100" b="1" dirty="0" err="1"/>
              <a:t>Berkely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81461-33C9-4856-9F3F-5F8D77DAEF23}"/>
              </a:ext>
            </a:extLst>
          </p:cNvPr>
          <p:cNvSpPr txBox="1"/>
          <p:nvPr/>
        </p:nvSpPr>
        <p:spPr bwMode="gray">
          <a:xfrm>
            <a:off x="0" y="4073452"/>
            <a:ext cx="1503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Los Angeles</a:t>
            </a:r>
            <a:endParaRPr lang="en-US" sz="11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57F2B2-7741-4D3D-B39F-A743C6A65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80" y="834489"/>
            <a:ext cx="1293665" cy="8344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EFDDB9C-D1EE-4849-BD60-C65CE935A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2812" y="889653"/>
            <a:ext cx="996339" cy="6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1A5E-52E8-4107-84A8-60750D90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Transformer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8B48-5819-4D1B-96A7-A850A1EF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1720"/>
            <a:ext cx="11473384" cy="551433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Performance: Faster, More Scalable, more Interpretable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Unlike RNN, training can be completely parallelized across sequence timesteps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How it achieves it? It is Attention to the extreme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Examples of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SotA</a:t>
            </a:r>
            <a:r>
              <a:rPr lang="en-US" sz="1800" dirty="0">
                <a:effectLst/>
                <a:latin typeface="Calibri" panose="020F0502020204030204" pitchFamily="34" charset="0"/>
              </a:rPr>
              <a:t> in sequence-related tasks: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BERT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GPT, GPT2, GPT3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TranformerTransfo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Transformer-XL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Why is it important? Foundation for many pioneering work: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Image Transformer: </a:t>
            </a:r>
            <a:r>
              <a:rPr lang="en-US" sz="1600" dirty="0">
                <a:effectLst/>
                <a:latin typeface="Arial" panose="020B0604020202020204" pitchFamily="34" charset="0"/>
              </a:rPr>
              <a:t>increase the size of images tha</a:t>
            </a:r>
            <a:r>
              <a:rPr lang="en-US" sz="1600" dirty="0">
                <a:latin typeface="Arial" panose="020B0604020202020204" pitchFamily="34" charset="0"/>
              </a:rPr>
              <a:t>t can be processed</a:t>
            </a:r>
            <a:r>
              <a:rPr lang="en-US" sz="16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</a:rPr>
              <a:t>(https://arxiv.org/abs/1802.05751)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Self-Attention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CycleGAN</a:t>
            </a:r>
            <a:r>
              <a:rPr lang="en-US" sz="1800" dirty="0">
                <a:latin typeface="Calibri" panose="020F050202020403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</a:rPr>
              <a:t>Unpaired Image-to-Image Translation (https://junyanz.github.io/CycleGAN/)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AlphaStar</a:t>
            </a:r>
            <a:r>
              <a:rPr lang="en-US" sz="1800" dirty="0">
                <a:effectLst/>
                <a:latin typeface="Calibri" panose="020F0502020204030204" pitchFamily="34" charset="0"/>
              </a:rPr>
              <a:t>: Grandmaster level in StarCraft II using multi-agent reinforcement learning (https://deepmind.com/blog/article/AlphaStar-Grandmaster-level-in-StarCraft-II-using-multi-agent-reinforcement-learning)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BCC8-ED52-45AF-BF87-FA7D887A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3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generated alternative text:&#10;Add &amp; Norm &#10;Feed &#10;Forward &#10;Add &amp; Norm &#10;Multi-Head &#10;Attention &#10;Positional &#10;Encoding &#10;Input &#10;Embedding &#10;Inputs &#10;Output &#10;Probabilities &#10;Softmax &#10;Linear &#10;Add &amp; Norm &#10;Feed &#10;Forward &#10;Add &amp; Norm &#10;Multi-Head &#10;Attention &#10;Add &amp; Norm &#10;Masked &#10;Multi-Head &#10;Positional &#10;Encoding &#10;Output &#10;Embedding &#10;Outputs &#10;(shifted right) ">
            <a:extLst>
              <a:ext uri="{FF2B5EF4-FFF2-40B4-BE49-F238E27FC236}">
                <a16:creationId xmlns:a16="http://schemas.microsoft.com/office/drawing/2014/main" id="{2668BA35-1DB7-48A8-83E3-C64C19D0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90" y="792025"/>
            <a:ext cx="4036581" cy="563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5B8C1E-94C0-427F-8D42-1C093380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580031" cy="832839"/>
          </a:xfrm>
        </p:spPr>
        <p:txBody>
          <a:bodyPr/>
          <a:lstStyle/>
          <a:p>
            <a:r>
              <a:rPr lang="en-US" dirty="0"/>
              <a:t>Transformer network </a:t>
            </a:r>
            <a:r>
              <a:rPr lang="en-US" sz="1800" dirty="0"/>
              <a:t>– “Attention is all you Need” [Vaswani et al. 2017]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0DC3EF-2D0A-4539-948A-397EC7A8C048}"/>
              </a:ext>
            </a:extLst>
          </p:cNvPr>
          <p:cNvSpPr/>
          <p:nvPr/>
        </p:nvSpPr>
        <p:spPr bwMode="gray">
          <a:xfrm>
            <a:off x="7554054" y="3280396"/>
            <a:ext cx="3911486" cy="27855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8CA4B-241A-4CB9-8072-FBFAEDF7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8003" y="5944446"/>
            <a:ext cx="771750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532C0-0542-4C23-A2D4-808DD7A3EE9B}"/>
              </a:ext>
            </a:extLst>
          </p:cNvPr>
          <p:cNvSpPr txBox="1"/>
          <p:nvPr/>
        </p:nvSpPr>
        <p:spPr bwMode="gray">
          <a:xfrm>
            <a:off x="7726274" y="3359939"/>
            <a:ext cx="34002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Masked multi-head(K) attention </a:t>
            </a:r>
            <a:r>
              <a:rPr lang="en-US" sz="1600" dirty="0"/>
              <a:t>allows to focus only on the previous words (mask future words)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94560-D7DB-4279-A338-EDC6E8394B45}"/>
              </a:ext>
            </a:extLst>
          </p:cNvPr>
          <p:cNvSpPr txBox="1"/>
          <p:nvPr/>
        </p:nvSpPr>
        <p:spPr bwMode="gray">
          <a:xfrm>
            <a:off x="7644947" y="2286626"/>
            <a:ext cx="3764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Second multi-head attention </a:t>
            </a:r>
            <a:r>
              <a:rPr lang="en-US" sz="1600" dirty="0"/>
              <a:t>allows to map each position in the output to the position in the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BDAE1-E24A-46D6-8E7D-F83055F0447B}"/>
              </a:ext>
            </a:extLst>
          </p:cNvPr>
          <p:cNvSpPr txBox="1"/>
          <p:nvPr/>
        </p:nvSpPr>
        <p:spPr bwMode="gray">
          <a:xfrm>
            <a:off x="358444" y="4291280"/>
            <a:ext cx="2754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Position encoding </a:t>
            </a:r>
            <a:r>
              <a:rPr lang="en-US" sz="1600" dirty="0"/>
              <a:t>captures the sequence of the input (e.g., words, as they matter to the translation task)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06F81-43EC-4CC6-8779-C96FDDE7E5DB}"/>
              </a:ext>
            </a:extLst>
          </p:cNvPr>
          <p:cNvSpPr txBox="1"/>
          <p:nvPr/>
        </p:nvSpPr>
        <p:spPr bwMode="gray">
          <a:xfrm>
            <a:off x="1257677" y="5905321"/>
            <a:ext cx="35378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Feeds entire sequence of 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B1BDA-0D15-4B60-A2EA-6DE502A20641}"/>
              </a:ext>
            </a:extLst>
          </p:cNvPr>
          <p:cNvSpPr txBox="1"/>
          <p:nvPr/>
        </p:nvSpPr>
        <p:spPr bwMode="gray">
          <a:xfrm>
            <a:off x="311385" y="2644170"/>
            <a:ext cx="37882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Multi-head Attention </a:t>
            </a:r>
          </a:p>
          <a:p>
            <a:r>
              <a:rPr lang="en-US" sz="1600" dirty="0"/>
              <a:t>Feed sub-vectors of words </a:t>
            </a:r>
          </a:p>
          <a:p>
            <a:r>
              <a:rPr lang="en-US" sz="1600" dirty="0"/>
              <a:t>compute the attention among all positions, i.e., each word is a query and each other word is a key.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9301A-AC23-44F9-9AC4-73CC1F6167FD}"/>
              </a:ext>
            </a:extLst>
          </p:cNvPr>
          <p:cNvSpPr txBox="1"/>
          <p:nvPr/>
        </p:nvSpPr>
        <p:spPr bwMode="gray">
          <a:xfrm>
            <a:off x="3671429" y="2082763"/>
            <a:ext cx="1995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Encoder</a:t>
            </a:r>
            <a:r>
              <a:rPr lang="en-US" sz="1600" dirty="0"/>
              <a:t> output:</a:t>
            </a:r>
          </a:p>
          <a:p>
            <a:r>
              <a:rPr lang="en-US" sz="1600" dirty="0"/>
              <a:t>an embedding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AAEE1-29E6-46C5-9AEB-3B1809FE8C93}"/>
              </a:ext>
            </a:extLst>
          </p:cNvPr>
          <p:cNvSpPr txBox="1"/>
          <p:nvPr/>
        </p:nvSpPr>
        <p:spPr bwMode="gray">
          <a:xfrm>
            <a:off x="7714444" y="1057000"/>
            <a:ext cx="30746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Decoder</a:t>
            </a:r>
            <a:r>
              <a:rPr lang="en-US" sz="1600" dirty="0"/>
              <a:t> output:</a:t>
            </a:r>
          </a:p>
          <a:p>
            <a:r>
              <a:rPr lang="en-US" sz="1600" dirty="0"/>
              <a:t>For each word produces a distribution over the words in the dictionary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73E320-7DAB-4D4D-B74F-8733940AA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444" y="4404460"/>
            <a:ext cx="3594707" cy="7034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D53B0D-D893-4A75-983A-38455B8B8E9D}"/>
              </a:ext>
            </a:extLst>
          </p:cNvPr>
          <p:cNvSpPr txBox="1"/>
          <p:nvPr/>
        </p:nvSpPr>
        <p:spPr bwMode="gray">
          <a:xfrm>
            <a:off x="358444" y="1455629"/>
            <a:ext cx="36856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Nx</a:t>
            </a:r>
            <a:r>
              <a:rPr lang="en-US" sz="1600" dirty="0"/>
              <a:t> This is repeated N times to combine larger groups: pairs, pairs of pairs, and so forth.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68B0CDE-3EA9-4ABE-B869-B277718EB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443" y="5090402"/>
            <a:ext cx="3607309" cy="7460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8C16F12-3059-4AB2-9A01-224278ED3B0E}"/>
              </a:ext>
            </a:extLst>
          </p:cNvPr>
          <p:cNvSpPr txBox="1"/>
          <p:nvPr/>
        </p:nvSpPr>
        <p:spPr bwMode="gray">
          <a:xfrm>
            <a:off x="6231973" y="6347560"/>
            <a:ext cx="4318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Partially translated sentence is fed to the bottom of decoder at each decoding step [1]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3D4F58-816D-4566-8525-ADDC5C03E5B7}"/>
              </a:ext>
            </a:extLst>
          </p:cNvPr>
          <p:cNvSpPr txBox="1"/>
          <p:nvPr/>
        </p:nvSpPr>
        <p:spPr bwMode="gray">
          <a:xfrm>
            <a:off x="94456" y="6566263"/>
            <a:ext cx="5572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 http://jalammar.github.io/images/t/transformer_decoding_2.gif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3D2DFA9-8AA4-4EF1-9ECF-A9EF7E763081}"/>
              </a:ext>
            </a:extLst>
          </p:cNvPr>
          <p:cNvCxnSpPr>
            <a:cxnSpLocks/>
            <a:stCxn id="31" idx="3"/>
            <a:endCxn id="27" idx="0"/>
          </p:cNvCxnSpPr>
          <p:nvPr/>
        </p:nvCxnSpPr>
        <p:spPr bwMode="gray">
          <a:xfrm>
            <a:off x="6644640" y="6150614"/>
            <a:ext cx="1746476" cy="196946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C4FF185-C827-4D16-9214-B32EC908A435}"/>
              </a:ext>
            </a:extLst>
          </p:cNvPr>
          <p:cNvSpPr/>
          <p:nvPr/>
        </p:nvSpPr>
        <p:spPr bwMode="gray">
          <a:xfrm>
            <a:off x="6548846" y="6065975"/>
            <a:ext cx="95794" cy="1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1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2B93-DAB8-4641-97B9-30B98700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Attention </a:t>
            </a:r>
            <a:r>
              <a:rPr lang="pt-BR" dirty="0" err="1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BA78-0399-4898-B08E-473DCB11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61389"/>
            <a:ext cx="11473384" cy="2006062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An attention function is a mapping </a:t>
            </a:r>
            <a:r>
              <a:rPr lang="en-US" dirty="0">
                <a:latin typeface="Arial" panose="020B0604020202020204" pitchFamily="34" charset="0"/>
              </a:rPr>
              <a:t>of a</a:t>
            </a:r>
            <a:r>
              <a:rPr lang="en-US" dirty="0">
                <a:effectLst/>
                <a:latin typeface="Arial" panose="020B0604020202020204" pitchFamily="34" charset="0"/>
              </a:rPr>
              <a:t> query and a set of key-value pairs to an output.</a:t>
            </a:r>
          </a:p>
          <a:p>
            <a:r>
              <a:rPr lang="en-US" dirty="0">
                <a:latin typeface="Arial" panose="020B0604020202020204" pitchFamily="34" charset="0"/>
              </a:rPr>
              <a:t>The Query, Keys, and Values are </a:t>
            </a:r>
            <a:r>
              <a:rPr lang="en-US" dirty="0">
                <a:effectLst/>
                <a:latin typeface="Arial" panose="020B0604020202020204" pitchFamily="34" charset="0"/>
              </a:rPr>
              <a:t>vectors. </a:t>
            </a:r>
          </a:p>
          <a:p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dirty="0">
                <a:effectLst/>
                <a:latin typeface="Arial" panose="020B0604020202020204" pitchFamily="34" charset="0"/>
              </a:rPr>
              <a:t>he output is computed as a weighted sum of the value.</a:t>
            </a:r>
          </a:p>
          <a:p>
            <a:r>
              <a:rPr lang="en-US" dirty="0">
                <a:latin typeface="Arial" panose="020B0604020202020204" pitchFamily="34" charset="0"/>
              </a:rPr>
              <a:t>The Weight</a:t>
            </a:r>
            <a:r>
              <a:rPr lang="en-US" dirty="0">
                <a:effectLst/>
                <a:latin typeface="Arial" panose="020B0604020202020204" pitchFamily="34" charset="0"/>
              </a:rPr>
              <a:t> assigned to each value is computed by a </a:t>
            </a:r>
            <a:r>
              <a:rPr lang="en-US" u="sng" dirty="0">
                <a:effectLst/>
                <a:latin typeface="Arial" panose="020B0604020202020204" pitchFamily="34" charset="0"/>
              </a:rPr>
              <a:t>compatibility function </a:t>
            </a:r>
            <a:r>
              <a:rPr lang="en-US" dirty="0">
                <a:effectLst/>
                <a:latin typeface="Arial" panose="020B0604020202020204" pitchFamily="34" charset="0"/>
              </a:rPr>
              <a:t>of the query with the corresponding key.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4E5C-8DEF-4A57-953E-C81AD576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C7904-9CFE-4034-A79D-C5903956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0" y="3311071"/>
            <a:ext cx="2301241" cy="2872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6B064-4239-4E7F-8171-9BFF27A3A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07" y="2991928"/>
            <a:ext cx="2301241" cy="32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27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</a:t>
            </a:r>
            <a:r>
              <a:rPr lang="pt-BR" dirty="0" err="1"/>
              <a:t>and</a:t>
            </a:r>
            <a:r>
              <a:rPr lang="pt-BR" dirty="0"/>
              <a:t> Future </a:t>
            </a:r>
            <a:r>
              <a:rPr lang="pt-BR" dirty="0" err="1"/>
              <a:t>Tasks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4388"/>
            <a:ext cx="11473384" cy="47977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Compute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compare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graph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metrics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Wednesday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, 2.12)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metrics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networks of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your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choice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First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draft of </a:t>
            </a:r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abstract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(Friday, 4.12)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Predictions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using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traditional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method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Wednesday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, 9.12)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Any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two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methods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of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your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choice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Related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</a:rPr>
              <a:t>work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 draft (Friday, 11.12)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Node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 </a:t>
            </a:r>
            <a:r>
              <a:rPr lang="pt-BR" dirty="0" err="1"/>
              <a:t>Feature</a:t>
            </a:r>
            <a:r>
              <a:rPr lang="pt-BR" dirty="0"/>
              <a:t> Learning (</a:t>
            </a:r>
            <a:r>
              <a:rPr lang="pt-BR" dirty="0" err="1"/>
              <a:t>Wednesday</a:t>
            </a:r>
            <a:r>
              <a:rPr lang="pt-BR" dirty="0"/>
              <a:t>, 16.12) </a:t>
            </a:r>
          </a:p>
          <a:p>
            <a:pPr marL="698494" lvl="1" indent="-457200">
              <a:buFont typeface="Arial" panose="020B0604020202020204" pitchFamily="34" charset="0"/>
              <a:buChar char="•"/>
            </a:pPr>
            <a:r>
              <a:rPr lang="pt-BR" dirty="0" err="1"/>
              <a:t>Any</a:t>
            </a:r>
            <a:r>
              <a:rPr lang="pt-BR" dirty="0"/>
              <a:t>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 of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choice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Design </a:t>
            </a:r>
            <a:r>
              <a:rPr lang="pt-BR" dirty="0" err="1"/>
              <a:t>alternative</a:t>
            </a:r>
            <a:r>
              <a:rPr lang="pt-BR" dirty="0"/>
              <a:t> pipelines for </a:t>
            </a:r>
            <a:r>
              <a:rPr lang="pt-BR" dirty="0" err="1"/>
              <a:t>your</a:t>
            </a:r>
            <a:r>
              <a:rPr lang="pt-BR" dirty="0"/>
              <a:t> GNN (</a:t>
            </a:r>
            <a:r>
              <a:rPr lang="pt-BR" dirty="0" err="1"/>
              <a:t>Wednesday</a:t>
            </a:r>
            <a:r>
              <a:rPr lang="pt-BR" dirty="0"/>
              <a:t>, 06.01)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 err="1"/>
              <a:t>Three</a:t>
            </a:r>
            <a:r>
              <a:rPr lang="pt-BR" dirty="0"/>
              <a:t> </a:t>
            </a:r>
            <a:r>
              <a:rPr lang="pt-BR" dirty="0" err="1"/>
              <a:t>alternative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different</a:t>
            </a:r>
            <a:r>
              <a:rPr lang="pt-BR" dirty="0"/>
              <a:t> </a:t>
            </a:r>
            <a:r>
              <a:rPr lang="pt-BR" dirty="0" err="1"/>
              <a:t>options</a:t>
            </a:r>
            <a:r>
              <a:rPr lang="pt-BR" dirty="0"/>
              <a:t> for </a:t>
            </a:r>
            <a:r>
              <a:rPr lang="pt-BR" dirty="0" err="1"/>
              <a:t>embedding</a:t>
            </a:r>
            <a:r>
              <a:rPr lang="pt-BR" dirty="0"/>
              <a:t>, </a:t>
            </a:r>
            <a:r>
              <a:rPr lang="pt-BR" dirty="0" err="1"/>
              <a:t>aggregation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enconding</a:t>
            </a:r>
            <a:endParaRPr lang="pt-BR" dirty="0"/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pt-BR" dirty="0"/>
              <a:t>Test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least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365486" y="1114782"/>
            <a:ext cx="6526316" cy="294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Metr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ics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Classification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Random Walks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Node and Graph Embeddings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PageRank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Structure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C4236-853D-456E-A3C3-F5DE643AB7D5}"/>
              </a:ext>
            </a:extLst>
          </p:cNvPr>
          <p:cNvSpPr txBox="1"/>
          <p:nvPr/>
        </p:nvSpPr>
        <p:spPr bwMode="gray">
          <a:xfrm>
            <a:off x="3227753" y="4474505"/>
            <a:ext cx="8298251" cy="2215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Why do we need Graph Attention Networks?</a:t>
            </a:r>
          </a:p>
          <a:p>
            <a:r>
              <a:rPr lang="en-US" sz="1600" dirty="0"/>
              <a:t>We need a way to scale without having to make large random walks in the graph</a:t>
            </a:r>
          </a:p>
          <a:p>
            <a:endParaRPr lang="en-US" sz="1600" dirty="0"/>
          </a:p>
          <a:p>
            <a:r>
              <a:rPr lang="en-US" dirty="0"/>
              <a:t>The “</a:t>
            </a:r>
            <a:r>
              <a:rPr lang="en-US" u="sng" dirty="0"/>
              <a:t>Attention</a:t>
            </a:r>
            <a:r>
              <a:rPr lang="en-US" dirty="0"/>
              <a:t>” approach allows us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 which parts of the input we should focus most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allocate the limited processing resources to the most important parts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85559-3944-451B-BBE0-B62A489C18B8}"/>
              </a:ext>
            </a:extLst>
          </p:cNvPr>
          <p:cNvSpPr txBox="1"/>
          <p:nvPr/>
        </p:nvSpPr>
        <p:spPr bwMode="gray">
          <a:xfrm>
            <a:off x="4902926" y="1239750"/>
            <a:ext cx="7158753" cy="2852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2014 - Computer Vision allow to highlight important parts of the image that contribute most to the desired output </a:t>
            </a:r>
            <a:r>
              <a:rPr lang="en-US" sz="1400" dirty="0"/>
              <a:t>[</a:t>
            </a:r>
            <a:r>
              <a:rPr lang="en-US" sz="1400" dirty="0" err="1"/>
              <a:t>Bahdanau</a:t>
            </a:r>
            <a:r>
              <a:rPr lang="en-US" sz="1400" dirty="0"/>
              <a:t> et al. 2014] [Wang &amp; Tax 2016] 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2015 – Aligned Machine Translation (allow decoder to peek at the input of the decoder) </a:t>
            </a:r>
            <a:r>
              <a:rPr lang="en-US" sz="1600" dirty="0"/>
              <a:t>[Luong et al. 2015][Xu et a. 2015]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2017 – Language Modeling with Transformer Networks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“Attention is all you need” 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[Vaswani et al. 2017]</a:t>
            </a:r>
            <a:endParaRPr lang="en-US" dirty="0">
              <a:solidFill>
                <a:srgbClr val="22222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5642-2755-419F-BAAB-45CDDA4C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31C8-FFF5-4942-A31F-67AC02B6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797176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Bahdanau</a:t>
            </a:r>
            <a:r>
              <a:rPr lang="en-US" dirty="0"/>
              <a:t> et al 2014] allowed their RNN model give particular attention to certain hidden states when decoding each word. This way they allowed the model to learn which words to give </a:t>
            </a:r>
          </a:p>
          <a:p>
            <a:r>
              <a:rPr lang="en-US" dirty="0"/>
              <a:t>attention to and which ones to ignore while translating of each word at the decoder.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Bahdanau</a:t>
            </a:r>
            <a:r>
              <a:rPr lang="en-US" dirty="0"/>
              <a:t> et al 2014]  </a:t>
            </a:r>
            <a:r>
              <a:rPr lang="en-US" dirty="0" err="1"/>
              <a:t>Bahdanau</a:t>
            </a:r>
            <a:r>
              <a:rPr lang="en-US" dirty="0"/>
              <a:t>, D., et al. 2014, "Neural machine translation by jointly learning to align and translate." </a:t>
            </a:r>
            <a:r>
              <a:rPr lang="en-US" dirty="0" err="1"/>
              <a:t>arXiv</a:t>
            </a:r>
            <a:r>
              <a:rPr lang="en-US" dirty="0"/>
              <a:t> preprint arXiv:1409.0473.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03B15-C415-474F-9FEC-709A9D9B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8024-8073-4AD0-A884-CC159DA2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0790-4789-4185-8A48-22EFA9BE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230291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Introduction to Attention Models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Graph Attention Models (GAT)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Attention Models in Transformer Networks (Self-Attention)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C1FD2-BA32-437C-8D00-EA89D4F3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Overview of Attention Models</a:t>
            </a:r>
          </a:p>
        </p:txBody>
      </p:sp>
    </p:spTree>
    <p:extLst>
      <p:ext uri="{BB962C8B-B14F-4D97-AF65-F5344CB8AC3E}">
        <p14:creationId xmlns:p14="http://schemas.microsoft.com/office/powerpoint/2010/main" val="21300471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CFDB-BC57-419A-8884-DB3B3ADC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the need of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9497-6B73-446B-8B04-5715762F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/>
          <a:lstStyle/>
          <a:p>
            <a:r>
              <a:rPr lang="en-US" dirty="0"/>
              <a:t>Take these two sentences from the </a:t>
            </a:r>
            <a:r>
              <a:rPr lang="en-US" b="1" dirty="0"/>
              <a:t>Winograd Schema Challenge </a:t>
            </a:r>
            <a:r>
              <a:rPr lang="en-US" dirty="0"/>
              <a:t>set:</a:t>
            </a:r>
          </a:p>
          <a:p>
            <a:r>
              <a:rPr lang="en-US" dirty="0"/>
              <a:t>1- The city councilmen refused the demonstrators a permit because </a:t>
            </a:r>
            <a:r>
              <a:rPr lang="en-US" b="1" dirty="0"/>
              <a:t>they</a:t>
            </a:r>
            <a:r>
              <a:rPr lang="en-US" dirty="0"/>
              <a:t> </a:t>
            </a:r>
            <a:r>
              <a:rPr lang="en-US" u="sng" dirty="0"/>
              <a:t>feared</a:t>
            </a:r>
            <a:r>
              <a:rPr lang="en-US" dirty="0"/>
              <a:t> violence.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9E7D9-A547-437C-88C2-2AD39B88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9DB3B-ECE2-4B67-A730-790586263E23}"/>
              </a:ext>
            </a:extLst>
          </p:cNvPr>
          <p:cNvSpPr txBox="1"/>
          <p:nvPr/>
        </p:nvSpPr>
        <p:spPr bwMode="gray">
          <a:xfrm>
            <a:off x="401954" y="3404840"/>
            <a:ext cx="10555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Attention allows to determine if "they" is councilmen or demonstrators.</a:t>
            </a:r>
          </a:p>
          <a:p>
            <a:r>
              <a:rPr lang="en-US" dirty="0"/>
              <a:t>In the machine translation case, we call it self-attention.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7FEF5-3486-47FB-93C0-3D8BD555D936}"/>
              </a:ext>
            </a:extLst>
          </p:cNvPr>
          <p:cNvSpPr txBox="1"/>
          <p:nvPr/>
        </p:nvSpPr>
        <p:spPr bwMode="gray">
          <a:xfrm>
            <a:off x="0" y="6552595"/>
            <a:ext cx="5122014" cy="281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 https://en.wikipedia.org/wiki/Winograd_Schema_Challenge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05B10-1D82-4287-9EAF-B28454F21E3E}"/>
              </a:ext>
            </a:extLst>
          </p:cNvPr>
          <p:cNvSpPr txBox="1"/>
          <p:nvPr/>
        </p:nvSpPr>
        <p:spPr bwMode="gray">
          <a:xfrm>
            <a:off x="401954" y="2117658"/>
            <a:ext cx="11089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 The city councilmen refused the demonstrators a permit because </a:t>
            </a:r>
            <a:r>
              <a:rPr lang="en-US" b="1" dirty="0"/>
              <a:t>they</a:t>
            </a:r>
            <a:r>
              <a:rPr lang="en-US" dirty="0"/>
              <a:t> </a:t>
            </a:r>
            <a:r>
              <a:rPr lang="en-US" u="sng" dirty="0"/>
              <a:t>advocated</a:t>
            </a:r>
            <a:r>
              <a:rPr lang="en-US" dirty="0"/>
              <a:t> violence.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4E367-45F4-4DF9-B08D-63E211072EEE}"/>
              </a:ext>
            </a:extLst>
          </p:cNvPr>
          <p:cNvSpPr txBox="1"/>
          <p:nvPr/>
        </p:nvSpPr>
        <p:spPr bwMode="gray">
          <a:xfrm>
            <a:off x="401954" y="2673519"/>
            <a:ext cx="8002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1, "they" is councilmen, while in 2, "they" is demonstrators.</a:t>
            </a:r>
          </a:p>
        </p:txBody>
      </p:sp>
    </p:spTree>
    <p:extLst>
      <p:ext uri="{BB962C8B-B14F-4D97-AF65-F5344CB8AC3E}">
        <p14:creationId xmlns:p14="http://schemas.microsoft.com/office/powerpoint/2010/main" val="426841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4FBB-96CD-4D51-A36C-FAD01B5B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Transformer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DD51-A9BF-438A-8AB0-13ECB9F1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75856"/>
            <a:ext cx="5564291" cy="2899768"/>
          </a:xfrm>
        </p:spPr>
        <p:txBody>
          <a:bodyPr/>
          <a:lstStyle/>
          <a:p>
            <a:r>
              <a:rPr lang="en-US" b="1" dirty="0"/>
              <a:t>Challenges with Recurrent Neural Networks</a:t>
            </a:r>
          </a:p>
          <a:p>
            <a:r>
              <a:rPr lang="en-US" dirty="0"/>
              <a:t>Long range dependencies</a:t>
            </a:r>
          </a:p>
          <a:p>
            <a:r>
              <a:rPr lang="en-US" dirty="0"/>
              <a:t>Vanishing gradient  </a:t>
            </a:r>
          </a:p>
          <a:p>
            <a:r>
              <a:rPr lang="en-US" dirty="0"/>
              <a:t>Gradient explosion</a:t>
            </a:r>
          </a:p>
          <a:p>
            <a:r>
              <a:rPr lang="en-US" dirty="0"/>
              <a:t>Large number of training steps</a:t>
            </a:r>
          </a:p>
          <a:p>
            <a:r>
              <a:rPr lang="en-US" dirty="0"/>
              <a:t>Recurrence prevent parallel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B4AF-89A1-489A-AD1E-A3C1B662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14B57-D37E-453B-B57E-13646D522CDF}"/>
              </a:ext>
            </a:extLst>
          </p:cNvPr>
          <p:cNvSpPr txBox="1">
            <a:spLocks/>
          </p:cNvSpPr>
          <p:nvPr/>
        </p:nvSpPr>
        <p:spPr bwMode="gray">
          <a:xfrm>
            <a:off x="6096000" y="1119581"/>
            <a:ext cx="5989320" cy="255352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Advantages of Transformer Networks</a:t>
            </a:r>
          </a:p>
          <a:p>
            <a:r>
              <a:rPr lang="en-US" dirty="0"/>
              <a:t>Facilitates long range dependencies</a:t>
            </a:r>
          </a:p>
          <a:p>
            <a:r>
              <a:rPr lang="en-US" dirty="0"/>
              <a:t>No Vanishing gradient  </a:t>
            </a:r>
          </a:p>
          <a:p>
            <a:r>
              <a:rPr lang="en-US" dirty="0"/>
              <a:t>No Gradient explosion</a:t>
            </a:r>
          </a:p>
          <a:p>
            <a:r>
              <a:rPr lang="en-US" dirty="0"/>
              <a:t>Fewer Large number of training steps</a:t>
            </a:r>
          </a:p>
          <a:p>
            <a:r>
              <a:rPr lang="en-US" dirty="0"/>
              <a:t>No Recurrence, so facilitates parallel computation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52240-FDE2-46EC-B0A9-493B2D8444D5}"/>
              </a:ext>
            </a:extLst>
          </p:cNvPr>
          <p:cNvSpPr/>
          <p:nvPr/>
        </p:nvSpPr>
        <p:spPr bwMode="gray">
          <a:xfrm>
            <a:off x="586740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716E42F-0701-4638-952F-2D8E8CF21BAE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 bwMode="gray">
          <a:xfrm flipH="1" flipV="1">
            <a:off x="1100422" y="5113020"/>
            <a:ext cx="73057" cy="321192"/>
          </a:xfrm>
          <a:prstGeom prst="bentConnector4">
            <a:avLst>
              <a:gd name="adj1" fmla="val -341511"/>
              <a:gd name="adj2" fmla="val 17117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1F9FF17-61F0-48FC-B370-5F69F49B051D}"/>
              </a:ext>
            </a:extLst>
          </p:cNvPr>
          <p:cNvSpPr/>
          <p:nvPr/>
        </p:nvSpPr>
        <p:spPr bwMode="gray">
          <a:xfrm>
            <a:off x="520885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DD00DD-F8C9-42A6-ACB6-ABEBE80DB055}"/>
              </a:ext>
            </a:extLst>
          </p:cNvPr>
          <p:cNvSpPr/>
          <p:nvPr/>
        </p:nvSpPr>
        <p:spPr bwMode="gray">
          <a:xfrm>
            <a:off x="520885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CFBCE-E2E7-4A1D-884F-A7BC70062172}"/>
              </a:ext>
            </a:extLst>
          </p:cNvPr>
          <p:cNvSpPr/>
          <p:nvPr/>
        </p:nvSpPr>
        <p:spPr bwMode="gray">
          <a:xfrm>
            <a:off x="1006466" y="5113020"/>
            <a:ext cx="187911" cy="90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48F1D2-CCC9-4A5F-B66E-788D9F1DBBD1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 bwMode="gray">
          <a:xfrm flipH="1" flipV="1">
            <a:off x="878889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83AA83-2902-4247-94D4-794E85FE1E32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 bwMode="gray">
          <a:xfrm flipV="1">
            <a:off x="878889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DD21367-AA6D-44D9-BB60-E47BFBFF7158}"/>
              </a:ext>
            </a:extLst>
          </p:cNvPr>
          <p:cNvSpPr/>
          <p:nvPr/>
        </p:nvSpPr>
        <p:spPr bwMode="gray">
          <a:xfrm>
            <a:off x="2156460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94D0975-443D-4538-83F9-F811E86DB1E4}"/>
              </a:ext>
            </a:extLst>
          </p:cNvPr>
          <p:cNvSpPr/>
          <p:nvPr/>
        </p:nvSpPr>
        <p:spPr bwMode="gray">
          <a:xfrm>
            <a:off x="2090605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solidFill>
                  <a:schemeClr val="tx1"/>
                </a:solidFill>
              </a:rPr>
              <a:t>x</a:t>
            </a:r>
            <a:r>
              <a:rPr lang="pt-BR" sz="1600" b="1" baseline="-25000" dirty="0" err="1">
                <a:solidFill>
                  <a:schemeClr val="tx1"/>
                </a:solidFill>
              </a:rPr>
              <a:t>o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F6DEC1-E099-425C-B381-0BCD6F0EFD4E}"/>
              </a:ext>
            </a:extLst>
          </p:cNvPr>
          <p:cNvSpPr/>
          <p:nvPr/>
        </p:nvSpPr>
        <p:spPr bwMode="gray">
          <a:xfrm>
            <a:off x="2090605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0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8607B-18F1-4A8E-88C9-45402A45100B}"/>
              </a:ext>
            </a:extLst>
          </p:cNvPr>
          <p:cNvCxnSpPr>
            <a:cxnSpLocks/>
            <a:stCxn id="35" idx="0"/>
            <a:endCxn id="38" idx="4"/>
          </p:cNvCxnSpPr>
          <p:nvPr/>
        </p:nvCxnSpPr>
        <p:spPr bwMode="gray">
          <a:xfrm flipH="1" flipV="1">
            <a:off x="2448609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C93BA8-B49D-4742-A8AF-4B453017C568}"/>
              </a:ext>
            </a:extLst>
          </p:cNvPr>
          <p:cNvCxnSpPr>
            <a:cxnSpLocks/>
            <a:stCxn id="37" idx="0"/>
            <a:endCxn id="35" idx="2"/>
          </p:cNvCxnSpPr>
          <p:nvPr/>
        </p:nvCxnSpPr>
        <p:spPr bwMode="gray">
          <a:xfrm flipV="1">
            <a:off x="2448609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78752AC-348D-413F-98D7-FFCF12013F62}"/>
              </a:ext>
            </a:extLst>
          </p:cNvPr>
          <p:cNvSpPr/>
          <p:nvPr/>
        </p:nvSpPr>
        <p:spPr bwMode="gray">
          <a:xfrm>
            <a:off x="3139441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394A32-0141-4D7F-9F82-78E19346F392}"/>
              </a:ext>
            </a:extLst>
          </p:cNvPr>
          <p:cNvSpPr/>
          <p:nvPr/>
        </p:nvSpPr>
        <p:spPr bwMode="gray">
          <a:xfrm>
            <a:off x="3073586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6154A6-D667-44F9-9A06-87385B390C55}"/>
              </a:ext>
            </a:extLst>
          </p:cNvPr>
          <p:cNvSpPr/>
          <p:nvPr/>
        </p:nvSpPr>
        <p:spPr bwMode="gray">
          <a:xfrm>
            <a:off x="3073586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F3F045-EA55-4659-B1C6-74D3CF2D8DA6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 bwMode="gray">
          <a:xfrm flipH="1" flipV="1">
            <a:off x="3431590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A6116B-0745-45B0-9C18-0675DED889D9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 bwMode="gray">
          <a:xfrm flipV="1">
            <a:off x="3431590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56F8EC0-2678-4310-9DFE-D5A0D805C611}"/>
              </a:ext>
            </a:extLst>
          </p:cNvPr>
          <p:cNvSpPr/>
          <p:nvPr/>
        </p:nvSpPr>
        <p:spPr bwMode="gray">
          <a:xfrm>
            <a:off x="4909598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4A008F-8448-4759-B785-1A389BD2CBC8}"/>
              </a:ext>
            </a:extLst>
          </p:cNvPr>
          <p:cNvSpPr/>
          <p:nvPr/>
        </p:nvSpPr>
        <p:spPr bwMode="gray">
          <a:xfrm>
            <a:off x="4843743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DE67199-1552-4B37-A7F8-81BF392BC240}"/>
              </a:ext>
            </a:extLst>
          </p:cNvPr>
          <p:cNvSpPr/>
          <p:nvPr/>
        </p:nvSpPr>
        <p:spPr bwMode="gray">
          <a:xfrm>
            <a:off x="4843743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901765-F679-4EF9-9ECB-8DCAD694D579}"/>
              </a:ext>
            </a:extLst>
          </p:cNvPr>
          <p:cNvCxnSpPr>
            <a:cxnSpLocks/>
            <a:stCxn id="49" idx="0"/>
            <a:endCxn id="52" idx="4"/>
          </p:cNvCxnSpPr>
          <p:nvPr/>
        </p:nvCxnSpPr>
        <p:spPr bwMode="gray">
          <a:xfrm flipH="1" flipV="1">
            <a:off x="5201747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03236-28F3-4FAB-B14D-81791BDEEBAF}"/>
              </a:ext>
            </a:extLst>
          </p:cNvPr>
          <p:cNvCxnSpPr>
            <a:cxnSpLocks/>
            <a:stCxn id="51" idx="0"/>
            <a:endCxn id="49" idx="2"/>
          </p:cNvCxnSpPr>
          <p:nvPr/>
        </p:nvCxnSpPr>
        <p:spPr bwMode="gray">
          <a:xfrm flipV="1">
            <a:off x="5201747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50DDF7-FC8D-488E-BBA8-97487C728A9C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 bwMode="gray">
          <a:xfrm>
            <a:off x="2743199" y="5434212"/>
            <a:ext cx="3962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4BA76B-9EA1-467C-8C77-518623AD3AA6}"/>
              </a:ext>
            </a:extLst>
          </p:cNvPr>
          <p:cNvCxnSpPr>
            <a:cxnSpLocks/>
            <a:stCxn id="42" idx="3"/>
          </p:cNvCxnSpPr>
          <p:nvPr/>
        </p:nvCxnSpPr>
        <p:spPr bwMode="gray">
          <a:xfrm>
            <a:off x="3726180" y="5434212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9C00D1-4008-4BCA-8656-4817493CA711}"/>
              </a:ext>
            </a:extLst>
          </p:cNvPr>
          <p:cNvCxnSpPr>
            <a:cxnSpLocks/>
          </p:cNvCxnSpPr>
          <p:nvPr/>
        </p:nvCxnSpPr>
        <p:spPr bwMode="gray">
          <a:xfrm>
            <a:off x="4574318" y="5434212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C1A05EB-748E-46C3-B274-61C73EBC214E}"/>
              </a:ext>
            </a:extLst>
          </p:cNvPr>
          <p:cNvSpPr/>
          <p:nvPr/>
        </p:nvSpPr>
        <p:spPr bwMode="gray">
          <a:xfrm>
            <a:off x="41197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C60769-8044-45EA-8743-65A6D6DCDAB7}"/>
              </a:ext>
            </a:extLst>
          </p:cNvPr>
          <p:cNvSpPr/>
          <p:nvPr/>
        </p:nvSpPr>
        <p:spPr bwMode="gray">
          <a:xfrm>
            <a:off x="42721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B5157F3-EB55-453F-A5FF-F7185B5E9B58}"/>
              </a:ext>
            </a:extLst>
          </p:cNvPr>
          <p:cNvSpPr/>
          <p:nvPr/>
        </p:nvSpPr>
        <p:spPr bwMode="gray">
          <a:xfrm>
            <a:off x="44245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3" name="Equals 72">
            <a:extLst>
              <a:ext uri="{FF2B5EF4-FFF2-40B4-BE49-F238E27FC236}">
                <a16:creationId xmlns:a16="http://schemas.microsoft.com/office/drawing/2014/main" id="{11844EB5-8404-4EE3-B5FC-12C2E01A0E25}"/>
              </a:ext>
            </a:extLst>
          </p:cNvPr>
          <p:cNvSpPr/>
          <p:nvPr/>
        </p:nvSpPr>
        <p:spPr bwMode="gray">
          <a:xfrm>
            <a:off x="1593652" y="5273616"/>
            <a:ext cx="333132" cy="230201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D192110-1FE6-41FF-ABDA-02423A9880C3}"/>
              </a:ext>
            </a:extLst>
          </p:cNvPr>
          <p:cNvSpPr/>
          <p:nvPr/>
        </p:nvSpPr>
        <p:spPr bwMode="gray">
          <a:xfrm>
            <a:off x="8051557" y="5674220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64D2DE-99B7-418C-A5B8-E70582E7E99B}"/>
              </a:ext>
            </a:extLst>
          </p:cNvPr>
          <p:cNvSpPr/>
          <p:nvPr/>
        </p:nvSpPr>
        <p:spPr bwMode="gray">
          <a:xfrm>
            <a:off x="8051556" y="5051687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E70849-0D24-4B52-AF03-9276692D7204}"/>
              </a:ext>
            </a:extLst>
          </p:cNvPr>
          <p:cNvSpPr/>
          <p:nvPr/>
        </p:nvSpPr>
        <p:spPr bwMode="gray">
          <a:xfrm>
            <a:off x="9397446" y="5089145"/>
            <a:ext cx="706790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3F1C07-BE03-483B-8BF9-D21730772BBC}"/>
              </a:ext>
            </a:extLst>
          </p:cNvPr>
          <p:cNvSpPr/>
          <p:nvPr/>
        </p:nvSpPr>
        <p:spPr bwMode="gray">
          <a:xfrm>
            <a:off x="9457472" y="5708834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32CEC0B-B11B-46C3-B284-C5E2FEB2FAA5}"/>
              </a:ext>
            </a:extLst>
          </p:cNvPr>
          <p:cNvSpPr/>
          <p:nvPr/>
        </p:nvSpPr>
        <p:spPr bwMode="gray">
          <a:xfrm>
            <a:off x="9457472" y="4464245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F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B2177CC-DA7D-428A-A6CC-B2118649A875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 bwMode="gray">
          <a:xfrm flipV="1">
            <a:off x="8763902" y="5359403"/>
            <a:ext cx="477205" cy="2384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7D36472-4840-4E95-8DAB-BBAC9787D952}"/>
              </a:ext>
            </a:extLst>
          </p:cNvPr>
          <p:cNvSpPr txBox="1"/>
          <p:nvPr/>
        </p:nvSpPr>
        <p:spPr bwMode="gray">
          <a:xfrm>
            <a:off x="7903783" y="6486805"/>
            <a:ext cx="1031664" cy="289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 err="1"/>
              <a:t>Encoder</a:t>
            </a:r>
            <a:endParaRPr lang="en-US" sz="1600" b="1" dirty="0" err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919BE9-8C06-4922-913E-A7354EC97D22}"/>
              </a:ext>
            </a:extLst>
          </p:cNvPr>
          <p:cNvSpPr txBox="1"/>
          <p:nvPr/>
        </p:nvSpPr>
        <p:spPr bwMode="gray">
          <a:xfrm>
            <a:off x="9272368" y="6486805"/>
            <a:ext cx="1031664" cy="289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 err="1"/>
              <a:t>Decoder</a:t>
            </a:r>
            <a:endParaRPr lang="en-US" sz="1600" b="1" dirty="0" err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1FB58AE-37F4-40DB-8227-9E9CB67915A5}"/>
              </a:ext>
            </a:extLst>
          </p:cNvPr>
          <p:cNvSpPr/>
          <p:nvPr/>
        </p:nvSpPr>
        <p:spPr bwMode="gray">
          <a:xfrm>
            <a:off x="9392837" y="37435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F02C85A-D0EF-4816-BAD5-1D887FC6DF3A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 bwMode="gray">
          <a:xfrm flipH="1" flipV="1">
            <a:off x="9750841" y="4211393"/>
            <a:ext cx="1" cy="2528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F9E6FBD-28B7-43BB-A0BD-2B7C2BFCFEF5}"/>
              </a:ext>
            </a:extLst>
          </p:cNvPr>
          <p:cNvSpPr/>
          <p:nvPr/>
        </p:nvSpPr>
        <p:spPr bwMode="gray">
          <a:xfrm>
            <a:off x="7040002" y="567422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14E2A3-ADD2-4B36-A767-0920C66D3CA5}"/>
              </a:ext>
            </a:extLst>
          </p:cNvPr>
          <p:cNvCxnSpPr>
            <a:cxnSpLocks/>
            <a:stCxn id="92" idx="6"/>
            <a:endCxn id="74" idx="1"/>
          </p:cNvCxnSpPr>
          <p:nvPr/>
        </p:nvCxnSpPr>
        <p:spPr bwMode="gray">
          <a:xfrm flipV="1">
            <a:off x="7756010" y="5901669"/>
            <a:ext cx="295547" cy="64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AEC5DA5-D483-475E-903F-F670D543ECE9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 bwMode="gray">
          <a:xfrm flipH="1" flipV="1">
            <a:off x="8344926" y="5506584"/>
            <a:ext cx="1" cy="1676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5DC9B7-1846-4FCD-A215-157C93624D29}"/>
              </a:ext>
            </a:extLst>
          </p:cNvPr>
          <p:cNvCxnSpPr>
            <a:cxnSpLocks/>
            <a:stCxn id="76" idx="0"/>
            <a:endCxn id="78" idx="2"/>
          </p:cNvCxnSpPr>
          <p:nvPr/>
        </p:nvCxnSpPr>
        <p:spPr bwMode="gray">
          <a:xfrm flipV="1">
            <a:off x="9750841" y="4919142"/>
            <a:ext cx="1" cy="1700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A33E139-8628-4196-BD32-F067CCEE211F}"/>
              </a:ext>
            </a:extLst>
          </p:cNvPr>
          <p:cNvSpPr/>
          <p:nvPr/>
        </p:nvSpPr>
        <p:spPr bwMode="gray">
          <a:xfrm>
            <a:off x="7872768" y="4869741"/>
            <a:ext cx="891134" cy="1456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0DD7828-F284-4208-8149-1891AFAD0F6F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 bwMode="gray">
          <a:xfrm flipH="1" flipV="1">
            <a:off x="9750841" y="5544042"/>
            <a:ext cx="1" cy="1647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BF2F41-8FC4-46E3-A2CE-0F84959AE649}"/>
              </a:ext>
            </a:extLst>
          </p:cNvPr>
          <p:cNvSpPr/>
          <p:nvPr/>
        </p:nvSpPr>
        <p:spPr bwMode="gray">
          <a:xfrm>
            <a:off x="9241107" y="4392812"/>
            <a:ext cx="1031663" cy="193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1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4822-2227-4F4E-B0FA-147685A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859F-6B2C-4C73-92D4-6B7AD98EA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673774"/>
              </a:xfrm>
            </p:spPr>
            <p:txBody>
              <a:bodyPr/>
              <a:lstStyle/>
              <a:p>
                <a:r>
                  <a:rPr lang="en-US" dirty="0"/>
                  <a:t>What is the amount of attention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that the learning should have on pairs (or groups) of the input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859F-6B2C-4C73-92D4-6B7AD98EA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673774"/>
              </a:xfrm>
              <a:blipFill>
                <a:blip r:embed="rId2"/>
                <a:stretch>
                  <a:fillRect l="-1275" t="-9009" b="-17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D73F8-6A73-4B41-8A3A-2865FADD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C77C1-423A-4027-A7C3-4C70113470E4}"/>
                  </a:ext>
                </a:extLst>
              </p:cNvPr>
              <p:cNvSpPr txBox="1"/>
              <p:nvPr/>
            </p:nvSpPr>
            <p:spPr bwMode="gray">
              <a:xfrm>
                <a:off x="4166088" y="2545935"/>
                <a:ext cx="2856410" cy="6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′=1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2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C77C1-423A-4027-A7C3-4C701134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6088" y="2545935"/>
                <a:ext cx="2856410" cy="645543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C4A0BB6-DA2B-4EE8-B7C3-31AF47AC3464}"/>
              </a:ext>
            </a:extLst>
          </p:cNvPr>
          <p:cNvSpPr/>
          <p:nvPr/>
        </p:nvSpPr>
        <p:spPr bwMode="gray">
          <a:xfrm>
            <a:off x="1639142" y="2207632"/>
            <a:ext cx="273788" cy="12052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DAD2E3-5C8F-4B9E-BBFF-D2701100B94E}"/>
              </a:ext>
            </a:extLst>
          </p:cNvPr>
          <p:cNvSpPr/>
          <p:nvPr/>
        </p:nvSpPr>
        <p:spPr bwMode="gray">
          <a:xfrm>
            <a:off x="1651767" y="225162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C72BA-CC74-4AC0-9707-39134F4D141A}"/>
              </a:ext>
            </a:extLst>
          </p:cNvPr>
          <p:cNvSpPr/>
          <p:nvPr/>
        </p:nvSpPr>
        <p:spPr bwMode="gray">
          <a:xfrm>
            <a:off x="1651767" y="253690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EFAE11-9712-4FC4-AEFD-4EF0FB9C231A}"/>
              </a:ext>
            </a:extLst>
          </p:cNvPr>
          <p:cNvSpPr/>
          <p:nvPr/>
        </p:nvSpPr>
        <p:spPr bwMode="gray">
          <a:xfrm>
            <a:off x="1651767" y="282218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DEF47-0266-4A51-9704-F6FA46F962D7}"/>
                  </a:ext>
                </a:extLst>
              </p:cNvPr>
              <p:cNvSpPr txBox="1"/>
              <p:nvPr/>
            </p:nvSpPr>
            <p:spPr bwMode="gray">
              <a:xfrm>
                <a:off x="762430" y="2733185"/>
                <a:ext cx="588683" cy="466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DEF47-0266-4A51-9704-F6FA46F96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2430" y="2733185"/>
                <a:ext cx="588683" cy="466090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A6000-0B0C-4BBD-824F-08A3CDF7C91C}"/>
                  </a:ext>
                </a:extLst>
              </p:cNvPr>
              <p:cNvSpPr txBox="1"/>
              <p:nvPr/>
            </p:nvSpPr>
            <p:spPr bwMode="gray">
              <a:xfrm>
                <a:off x="749805" y="2228264"/>
                <a:ext cx="5886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A6000-0B0C-4BBD-824F-08A3CDF7C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9805" y="2228264"/>
                <a:ext cx="588683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A08E37-61C8-45F6-8B6E-DA2B8109EAAA}"/>
                  </a:ext>
                </a:extLst>
              </p:cNvPr>
              <p:cNvSpPr txBox="1"/>
              <p:nvPr/>
            </p:nvSpPr>
            <p:spPr bwMode="gray">
              <a:xfrm>
                <a:off x="2227825" y="2621492"/>
                <a:ext cx="588683" cy="494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A08E37-61C8-45F6-8B6E-DA2B8109E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27825" y="2621492"/>
                <a:ext cx="588683" cy="494431"/>
              </a:xfrm>
              <a:prstGeom prst="rect">
                <a:avLst/>
              </a:prstGeom>
              <a:blipFill>
                <a:blip r:embed="rId6"/>
                <a:stretch>
                  <a:fillRect l="-3093" r="-1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32B34C5E-80DA-44B0-AED1-7A852AF57C3E}"/>
              </a:ext>
            </a:extLst>
          </p:cNvPr>
          <p:cNvSpPr/>
          <p:nvPr/>
        </p:nvSpPr>
        <p:spPr bwMode="gray">
          <a:xfrm>
            <a:off x="1651767" y="3117546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89232-39C5-4E5A-8B27-20813773BBC2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>
            <a:off x="1338488" y="2459097"/>
            <a:ext cx="288029" cy="146918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E5E64-5AF7-4B28-A54F-AB7FC31398F8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 bwMode="gray">
          <a:xfrm flipV="1">
            <a:off x="1351113" y="2810271"/>
            <a:ext cx="288029" cy="155959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EFA951-0346-4258-9D0B-4CD116EA0B14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 bwMode="gray">
          <a:xfrm>
            <a:off x="1912930" y="2810271"/>
            <a:ext cx="314895" cy="5843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27559-B1E6-443D-A742-B72C820C4B03}"/>
              </a:ext>
            </a:extLst>
          </p:cNvPr>
          <p:cNvSpPr txBox="1"/>
          <p:nvPr/>
        </p:nvSpPr>
        <p:spPr bwMode="gray">
          <a:xfrm>
            <a:off x="1177527" y="3508157"/>
            <a:ext cx="1197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/>
              <a:t>Attention Model</a:t>
            </a:r>
            <a:endParaRPr lang="en-US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AEE15A-F773-406A-838C-397CDD7B2AC8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 bwMode="gray">
          <a:xfrm flipV="1">
            <a:off x="2816508" y="2868707"/>
            <a:ext cx="1349580" cy="1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54FD16-EB66-4C3E-B39C-412E97AED4C0}"/>
              </a:ext>
            </a:extLst>
          </p:cNvPr>
          <p:cNvSpPr txBox="1"/>
          <p:nvPr/>
        </p:nvSpPr>
        <p:spPr bwMode="gray">
          <a:xfrm>
            <a:off x="2227825" y="4609271"/>
            <a:ext cx="7717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parts of the input the learning algorithm will should focus next.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70425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2646</Words>
  <Application>Microsoft Office PowerPoint</Application>
  <PresentationFormat>Widescreen</PresentationFormat>
  <Paragraphs>302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Verdana</vt:lpstr>
      <vt:lpstr>HPI PPT-Template</vt:lpstr>
      <vt:lpstr>Graph Attention Networks lecture-8  Course on Graph Neural Networks (Winter Term 20/21)</vt:lpstr>
      <vt:lpstr>Network effect – AI connections in Natural Sciences</vt:lpstr>
      <vt:lpstr>Quick recap</vt:lpstr>
      <vt:lpstr>Attention history</vt:lpstr>
      <vt:lpstr>Topics</vt:lpstr>
      <vt:lpstr>Overview of Attention Models</vt:lpstr>
      <vt:lpstr>Intuition for the need of attention</vt:lpstr>
      <vt:lpstr>Motivation for Transformer Networks</vt:lpstr>
      <vt:lpstr>Attention</vt:lpstr>
      <vt:lpstr>Example</vt:lpstr>
      <vt:lpstr>Attention Mechanism steps</vt:lpstr>
      <vt:lpstr>Attention</vt:lpstr>
      <vt:lpstr>Attention in Graph Neural Networks</vt:lpstr>
      <vt:lpstr>Recap GCN and GraphSage</vt:lpstr>
      <vt:lpstr>Graph Attention Network (GAT) [Veličković et al. 2018] </vt:lpstr>
      <vt:lpstr>Equations in GAT [Veličković et al. 2018] </vt:lpstr>
      <vt:lpstr>GAT [Veličković et al. 2018] </vt:lpstr>
      <vt:lpstr>Examples of source code</vt:lpstr>
      <vt:lpstr>Attention in Transformer Networks</vt:lpstr>
      <vt:lpstr>Motivation for Transformer Networks</vt:lpstr>
      <vt:lpstr>Transformer network – “Attention is all you Need” [Vaswani et al. 2017]</vt:lpstr>
      <vt:lpstr>The Attention Function</vt:lpstr>
      <vt:lpstr>Next and Future Tasks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and Markov Chains lecture-6  Course on Graph Neural Networks (Winter Term 20/21)</dc:title>
  <dc:creator>Christian Adriano</dc:creator>
  <cp:lastModifiedBy>Christian Adriano</cp:lastModifiedBy>
  <cp:revision>209</cp:revision>
  <dcterms:created xsi:type="dcterms:W3CDTF">2020-12-01T00:00:06Z</dcterms:created>
  <dcterms:modified xsi:type="dcterms:W3CDTF">2020-12-15T11:50:04Z</dcterms:modified>
</cp:coreProperties>
</file>