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57" r:id="rId2"/>
    <p:sldId id="367" r:id="rId3"/>
    <p:sldId id="371" r:id="rId4"/>
    <p:sldId id="381" r:id="rId5"/>
    <p:sldId id="380" r:id="rId6"/>
    <p:sldId id="379" r:id="rId7"/>
    <p:sldId id="382" r:id="rId8"/>
    <p:sldId id="383" r:id="rId9"/>
    <p:sldId id="384" r:id="rId10"/>
    <p:sldId id="386" r:id="rId11"/>
    <p:sldId id="377" r:id="rId12"/>
    <p:sldId id="385" r:id="rId13"/>
    <p:sldId id="30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777B9C0-50B4-4E9E-BB75-B2132D199ACE}">
          <p14:sldIdLst>
            <p14:sldId id="257"/>
            <p14:sldId id="367"/>
            <p14:sldId id="371"/>
            <p14:sldId id="381"/>
            <p14:sldId id="380"/>
            <p14:sldId id="379"/>
            <p14:sldId id="382"/>
          </p14:sldIdLst>
        </p14:section>
        <p14:section name="Untitled Section" id="{264C4183-E4D7-4D46-A95E-381C6902DF63}">
          <p14:sldIdLst>
            <p14:sldId id="383"/>
            <p14:sldId id="384"/>
            <p14:sldId id="386"/>
            <p14:sldId id="377"/>
            <p14:sldId id="385"/>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063A"/>
    <a:srgbClr val="AFAB09"/>
    <a:srgbClr val="FF6600"/>
    <a:srgbClr val="0070C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39" autoAdjust="0"/>
    <p:restoredTop sz="94189" autoAdjust="0"/>
  </p:normalViewPr>
  <p:slideViewPr>
    <p:cSldViewPr snapToGrid="0">
      <p:cViewPr varScale="1">
        <p:scale>
          <a:sx n="65" d="100"/>
          <a:sy n="65" d="100"/>
        </p:scale>
        <p:origin x="168" y="-3"/>
      </p:cViewPr>
      <p:guideLst/>
    </p:cSldViewPr>
  </p:slideViewPr>
  <p:outlineViewPr>
    <p:cViewPr>
      <p:scale>
        <a:sx n="33" d="100"/>
        <a:sy n="33" d="100"/>
      </p:scale>
      <p:origin x="0" y="-128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E2612-5213-4B6B-99A8-BAC5DC9C4481}" type="datetimeFigureOut">
              <a:rPr lang="en-US" smtClean="0"/>
              <a:t>11/25/2020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1DED1-4C91-4561-A99B-E6676363E223}" type="slidenum">
              <a:rPr lang="en-US" smtClean="0"/>
              <a:t>‹#›</a:t>
            </a:fld>
            <a:endParaRPr lang="en-US"/>
          </a:p>
        </p:txBody>
      </p:sp>
    </p:spTree>
    <p:extLst>
      <p:ext uri="{BB962C8B-B14F-4D97-AF65-F5344CB8AC3E}">
        <p14:creationId xmlns:p14="http://schemas.microsoft.com/office/powerpoint/2010/main" val="183545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37931725" indent="-37474525">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AA897F7C-541D-514B-A114-CD1201CB23D6}" type="slidenum">
              <a:rPr lang="de-DE" altLang="x-none"/>
              <a:pPr>
                <a:spcBef>
                  <a:spcPct val="0"/>
                </a:spcBef>
              </a:pPr>
              <a:t>1</a:t>
            </a:fld>
            <a:endParaRPr lang="de-DE" altLang="x-none"/>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x-none" dirty="0">
              <a:latin typeface="Arial" charset="0"/>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417188990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D454A11C-5A77-4A08-B879-6DBBFDBBDAFE}" type="datetime1">
              <a:rPr lang="en-US" smtClean="0"/>
              <a:t>11/25/2020</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6583997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C73922D-9081-40A6-8FBE-63670167AD98}" type="datetime1">
              <a:rPr lang="en-US" smtClean="0"/>
              <a:t>11/25/2020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9222144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EC26F5A0-C9D2-4F77-B347-D66BED85257B}" type="datetime1">
              <a:rPr lang="en-US" smtClean="0"/>
              <a:t>11/25/2020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51770582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B6F2430-900B-4222-905F-EED32BFA1589}" type="datetime1">
              <a:rPr lang="en-US" smtClean="0"/>
              <a:t>11/25/2020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42897011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CD130E0-640E-4C5D-8D16-DE7F41FBD753}" type="datetime1">
              <a:rPr lang="en-US" smtClean="0"/>
              <a:t>11/25/2020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3606967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08803513"/>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627B7EA4-B0EA-4318-A076-3B69835E495A}" type="datetime1">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144657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7ED4FE29-361C-4DC2-A7C6-B5E089DF3A91}" type="datetime1">
              <a:rPr lang="en-US" smtClean="0"/>
              <a:t>11/25/2020</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564167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4569285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224717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1450899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474118335"/>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65461914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862788D6-C652-4921-A5E0-02F81E20745E}" type="datetime1">
              <a:rPr lang="en-US" smtClean="0"/>
              <a:t>11/25/2020</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592302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489C13DB-7338-4DF2-835C-1A17F38879EE}" type="datetime1">
              <a:rPr lang="en-US" smtClean="0"/>
              <a:t>11/25/2020</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34790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1182EF5F-566B-49EC-B494-C7B2A0F6EE3D}" type="datetime1">
              <a:rPr lang="en-US" smtClean="0"/>
              <a:t>11/25/2020</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4526208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4F02E37B-40D6-4AF0-9DE8-D954394DFF71}" type="datetime1">
              <a:rPr lang="en-US" smtClean="0"/>
              <a:t>11/25/2020</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81561042-0DC2-4A04-AA50-F6D44EB20EBA}"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09299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mailto:sona.Ghahremani@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1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ctrTitle"/>
          </p:nvPr>
        </p:nvSpPr>
        <p:spPr>
          <a:xfrm>
            <a:off x="744794" y="1558552"/>
            <a:ext cx="10368116" cy="2983643"/>
          </a:xfrm>
        </p:spPr>
        <p:txBody>
          <a:bodyPr>
            <a:normAutofit/>
          </a:bodyPr>
          <a:lstStyle/>
          <a:p>
            <a:r>
              <a:rPr lang="en-US" sz="4400" b="1" dirty="0"/>
              <a:t>Learning Graph Representations</a:t>
            </a:r>
            <a:br>
              <a:rPr lang="en-US" sz="4400" b="1" dirty="0"/>
            </a:br>
            <a:r>
              <a:rPr lang="en-US" sz="3200" dirty="0"/>
              <a:t>lecture-5</a:t>
            </a:r>
            <a:br>
              <a:rPr lang="en-US" sz="3200" dirty="0"/>
            </a:br>
            <a:br>
              <a:rPr lang="en-US" sz="3200" dirty="0"/>
            </a:br>
            <a:r>
              <a:rPr lang="en-US" sz="2400" dirty="0">
                <a:ea typeface="ＭＳ Ｐゴシック" charset="-128"/>
              </a:rPr>
              <a:t>Co</a:t>
            </a:r>
            <a:r>
              <a:rPr lang="en-US" altLang="x-none" sz="2400" dirty="0">
                <a:ea typeface="ＭＳ Ｐゴシック" charset="-128"/>
              </a:rPr>
              <a:t>urse on Graph Neural Networks (Winter Term 20/21)</a:t>
            </a:r>
            <a:endParaRPr lang="en-US" altLang="x-none" b="1" dirty="0">
              <a:ea typeface="ＭＳ Ｐゴシック" charset="-128"/>
            </a:endParaRPr>
          </a:p>
        </p:txBody>
      </p:sp>
      <p:sp>
        <p:nvSpPr>
          <p:cNvPr id="27650" name="Rectangle 3"/>
          <p:cNvSpPr>
            <a:spLocks noGrp="1" noChangeArrowheads="1"/>
          </p:cNvSpPr>
          <p:nvPr>
            <p:ph type="subTitle" idx="1"/>
          </p:nvPr>
        </p:nvSpPr>
        <p:spPr>
          <a:xfrm>
            <a:off x="2990235" y="5478817"/>
            <a:ext cx="5369800" cy="1379183"/>
          </a:xfrm>
        </p:spPr>
        <p:txBody>
          <a:bodyPr>
            <a:normAutofit/>
          </a:bodyPr>
          <a:lstStyle/>
          <a:p>
            <a:r>
              <a:rPr lang="en-US" altLang="x-none" sz="1200" dirty="0">
                <a:ea typeface="ＭＳ Ｐゴシック" charset="-128"/>
              </a:rPr>
              <a:t>Prof. Dr. Holger Giese (</a:t>
            </a:r>
            <a:r>
              <a:rPr lang="en-US" altLang="x-none" sz="1200" dirty="0">
                <a:ea typeface="ＭＳ Ｐゴシック" charset="-128"/>
                <a:hlinkClick r:id="rId3"/>
              </a:rPr>
              <a:t>holger.giese@hpi.de)</a:t>
            </a:r>
            <a:r>
              <a:rPr lang="en-US" altLang="x-none" sz="1200" dirty="0">
                <a:ea typeface="ＭＳ Ｐゴシック" charset="-128"/>
              </a:rPr>
              <a:t> </a:t>
            </a:r>
          </a:p>
          <a:p>
            <a:r>
              <a:rPr lang="en-US" altLang="x-none" sz="1200" b="1" dirty="0">
                <a:ea typeface="ＭＳ Ｐゴシック" charset="-128"/>
              </a:rPr>
              <a:t>Christian Medeiros Adriano </a:t>
            </a:r>
            <a:r>
              <a:rPr lang="en-US" altLang="x-none" sz="1200" dirty="0">
                <a:ea typeface="ＭＳ Ｐゴシック" charset="-128"/>
              </a:rPr>
              <a:t>(</a:t>
            </a:r>
            <a:r>
              <a:rPr lang="en-US" altLang="x-none" sz="1200" dirty="0">
                <a:ea typeface="ＭＳ Ｐゴシック" charset="-128"/>
                <a:hlinkClick r:id="rId4"/>
              </a:rPr>
              <a:t>christian.adriano@hpi.de</a:t>
            </a:r>
            <a:r>
              <a:rPr lang="en-US" altLang="x-none" sz="1200" dirty="0">
                <a:ea typeface="ＭＳ Ｐゴシック" charset="-128"/>
              </a:rPr>
              <a:t>) - </a:t>
            </a:r>
            <a:r>
              <a:rPr lang="en-US" altLang="x-none" sz="1200" b="1" dirty="0">
                <a:ea typeface="ＭＳ Ｐゴシック" charset="-128"/>
              </a:rPr>
              <a:t>“Chris”</a:t>
            </a:r>
            <a:endParaRPr lang="en-US" altLang="x-none" sz="1200" dirty="0">
              <a:ea typeface="ＭＳ Ｐゴシック" charset="-128"/>
            </a:endParaRPr>
          </a:p>
          <a:p>
            <a:r>
              <a:rPr lang="en-US" altLang="x-none" sz="1200" dirty="0">
                <a:ea typeface="ＭＳ Ｐゴシック" charset="-128"/>
              </a:rPr>
              <a:t>Sona Ghahremani (</a:t>
            </a:r>
            <a:r>
              <a:rPr lang="en-US" altLang="x-none" sz="1200" dirty="0">
                <a:ea typeface="ＭＳ Ｐゴシック" charset="-128"/>
                <a:hlinkClick r:id="rId5"/>
              </a:rPr>
              <a:t>sona.ghahremani@hpi.de</a:t>
            </a:r>
            <a:r>
              <a:rPr lang="en-US" altLang="x-none" sz="1200" dirty="0">
                <a:ea typeface="ＭＳ Ｐゴシック" charset="-128"/>
              </a:rPr>
              <a:t> )</a:t>
            </a:r>
          </a:p>
        </p:txBody>
      </p:sp>
      <p:sp>
        <p:nvSpPr>
          <p:cNvPr id="2" name="Slide Number Placeholder 1">
            <a:extLst>
              <a:ext uri="{FF2B5EF4-FFF2-40B4-BE49-F238E27FC236}">
                <a16:creationId xmlns:a16="http://schemas.microsoft.com/office/drawing/2014/main" id="{70FFAC62-CDF9-4FA9-B6E9-1748944878BE}"/>
              </a:ext>
            </a:extLst>
          </p:cNvPr>
          <p:cNvSpPr>
            <a:spLocks noGrp="1"/>
          </p:cNvSpPr>
          <p:nvPr>
            <p:ph type="sldNum" sz="quarter" idx="12"/>
          </p:nvPr>
        </p:nvSpPr>
        <p:spPr/>
        <p:txBody>
          <a:bodyPr/>
          <a:lstStyle/>
          <a:p>
            <a:fld id="{81561042-0DC2-4A04-AA50-F6D44EB20EBA}"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CBF4-3487-41E3-AB04-C9881D74347F}"/>
              </a:ext>
            </a:extLst>
          </p:cNvPr>
          <p:cNvSpPr>
            <a:spLocks noGrp="1"/>
          </p:cNvSpPr>
          <p:nvPr>
            <p:ph type="title"/>
          </p:nvPr>
        </p:nvSpPr>
        <p:spPr/>
        <p:txBody>
          <a:bodyPr/>
          <a:lstStyle/>
          <a:p>
            <a:r>
              <a:rPr lang="en-US" dirty="0"/>
              <a:t>Graph Embedding Methods – Anonymous Walks</a:t>
            </a:r>
          </a:p>
        </p:txBody>
      </p:sp>
      <p:sp>
        <p:nvSpPr>
          <p:cNvPr id="4" name="Slide Number Placeholder 3">
            <a:extLst>
              <a:ext uri="{FF2B5EF4-FFF2-40B4-BE49-F238E27FC236}">
                <a16:creationId xmlns:a16="http://schemas.microsoft.com/office/drawing/2014/main" id="{10AF09F1-5C99-41F4-B7D0-7963C68E214E}"/>
              </a:ext>
            </a:extLst>
          </p:cNvPr>
          <p:cNvSpPr>
            <a:spLocks noGrp="1"/>
          </p:cNvSpPr>
          <p:nvPr>
            <p:ph type="sldNum" sz="quarter" idx="12"/>
          </p:nvPr>
        </p:nvSpPr>
        <p:spPr/>
        <p:txBody>
          <a:bodyPr/>
          <a:lstStyle/>
          <a:p>
            <a:fld id="{81561042-0DC2-4A04-AA50-F6D44EB20EBA}" type="slidenum">
              <a:rPr lang="en-US" smtClean="0"/>
              <a:t>10</a:t>
            </a:fld>
            <a:endParaRPr lang="en-US"/>
          </a:p>
        </p:txBody>
      </p:sp>
      <p:pic>
        <p:nvPicPr>
          <p:cNvPr id="44" name="Picture 43">
            <a:extLst>
              <a:ext uri="{FF2B5EF4-FFF2-40B4-BE49-F238E27FC236}">
                <a16:creationId xmlns:a16="http://schemas.microsoft.com/office/drawing/2014/main" id="{ED1C349B-A124-42DB-9A2B-492253869DD1}"/>
              </a:ext>
            </a:extLst>
          </p:cNvPr>
          <p:cNvPicPr>
            <a:picLocks noChangeAspect="1"/>
          </p:cNvPicPr>
          <p:nvPr/>
        </p:nvPicPr>
        <p:blipFill>
          <a:blip r:embed="rId2"/>
          <a:stretch>
            <a:fillRect/>
          </a:stretch>
        </p:blipFill>
        <p:spPr>
          <a:xfrm>
            <a:off x="487284" y="1224627"/>
            <a:ext cx="3269395" cy="2438647"/>
          </a:xfrm>
          <a:prstGeom prst="rect">
            <a:avLst/>
          </a:prstGeom>
        </p:spPr>
      </p:pic>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F3AF2A8C-3505-493A-9171-17B9D10A74E8}"/>
                  </a:ext>
                </a:extLst>
              </p:cNvPr>
              <p:cNvSpPr txBox="1"/>
              <p:nvPr/>
            </p:nvSpPr>
            <p:spPr bwMode="gray">
              <a:xfrm>
                <a:off x="4275295" y="1273480"/>
                <a:ext cx="2404473" cy="266424"/>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Probability of a walk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𝑖</m:t>
                        </m:r>
                      </m:sub>
                    </m:sSub>
                  </m:oMath>
                </a14:m>
                <a:endParaRPr lang="en-US" sz="1200" dirty="0" err="1"/>
              </a:p>
            </p:txBody>
          </p:sp>
        </mc:Choice>
        <mc:Fallback>
          <p:sp>
            <p:nvSpPr>
              <p:cNvPr id="52" name="TextBox 51">
                <a:extLst>
                  <a:ext uri="{FF2B5EF4-FFF2-40B4-BE49-F238E27FC236}">
                    <a16:creationId xmlns:a16="http://schemas.microsoft.com/office/drawing/2014/main" id="{F3AF2A8C-3505-493A-9171-17B9D10A74E8}"/>
                  </a:ext>
                </a:extLst>
              </p:cNvPr>
              <p:cNvSpPr txBox="1">
                <a:spLocks noRot="1" noChangeAspect="1" noMove="1" noResize="1" noEditPoints="1" noAdjustHandles="1" noChangeArrowheads="1" noChangeShapeType="1" noTextEdit="1"/>
              </p:cNvSpPr>
              <p:nvPr/>
            </p:nvSpPr>
            <p:spPr bwMode="gray">
              <a:xfrm>
                <a:off x="4275295" y="1273480"/>
                <a:ext cx="2404473" cy="266424"/>
              </a:xfrm>
              <a:prstGeom prst="rect">
                <a:avLst/>
              </a:prstGeom>
              <a:blipFill>
                <a:blip r:embed="rId3"/>
                <a:stretch>
                  <a:fillRect l="-3797" t="-18182" b="-2273"/>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C9265E0D-9D1F-41A7-A4E6-28BE4399094B}"/>
              </a:ext>
            </a:extLst>
          </p:cNvPr>
          <p:cNvSpPr txBox="1"/>
          <p:nvPr/>
        </p:nvSpPr>
        <p:spPr bwMode="gray">
          <a:xfrm>
            <a:off x="57538" y="6433459"/>
            <a:ext cx="7316656" cy="430887"/>
          </a:xfrm>
          <a:prstGeom prst="rect">
            <a:avLst/>
          </a:prstGeom>
          <a:noFill/>
        </p:spPr>
        <p:txBody>
          <a:bodyPr wrap="square">
            <a:spAutoFit/>
          </a:bodyPr>
          <a:lstStyle/>
          <a:p>
            <a:r>
              <a:rPr lang="en-US" sz="1100" dirty="0"/>
              <a:t>Ivanov, S., &amp; </a:t>
            </a:r>
            <a:r>
              <a:rPr lang="en-US" sz="1100" dirty="0" err="1"/>
              <a:t>Burnaev</a:t>
            </a:r>
            <a:r>
              <a:rPr lang="en-US" sz="1100" dirty="0"/>
              <a:t>, E. (2019). Anonymous walk embeddings. ICML, </a:t>
            </a:r>
            <a:r>
              <a:rPr lang="en-US" sz="1100" i="1" dirty="0" err="1"/>
              <a:t>arXiv</a:t>
            </a:r>
            <a:r>
              <a:rPr lang="en-US" sz="1100" i="1" dirty="0"/>
              <a:t> preprint arXiv:1805.11921</a:t>
            </a:r>
            <a:r>
              <a:rPr lang="en-US" sz="1100" dirty="0"/>
              <a:t>.</a:t>
            </a:r>
          </a:p>
        </p:txBody>
      </p:sp>
      <p:sp>
        <p:nvSpPr>
          <p:cNvPr id="42" name="Content Placeholder 2">
            <a:extLst>
              <a:ext uri="{FF2B5EF4-FFF2-40B4-BE49-F238E27FC236}">
                <a16:creationId xmlns:a16="http://schemas.microsoft.com/office/drawing/2014/main" id="{F666C5D4-60FC-4F6A-B0F2-D046FB34708C}"/>
              </a:ext>
            </a:extLst>
          </p:cNvPr>
          <p:cNvSpPr txBox="1">
            <a:spLocks/>
          </p:cNvSpPr>
          <p:nvPr/>
        </p:nvSpPr>
        <p:spPr bwMode="gray">
          <a:xfrm>
            <a:off x="478369" y="3760990"/>
            <a:ext cx="2949134" cy="666849"/>
          </a:xfrm>
          <a:prstGeom prst="rect">
            <a:avLst/>
          </a:prstGeom>
        </p:spPr>
        <p:txBody>
          <a:bodyPr vert="horz" wrap="square" lIns="0" tIns="0" rIns="0" bIns="0" rtlCol="0" anchor="t" anchorCtr="0">
            <a:spAutoFit/>
          </a:bodyPr>
          <a:lst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a:lstStyle>
          <a:p>
            <a:r>
              <a:rPr lang="en-US" sz="1800" dirty="0">
                <a:latin typeface="Calibri" panose="020F0502020204030204" pitchFamily="34" charset="0"/>
              </a:rPr>
              <a:t>keep track of the order in which the nodes were visited.</a:t>
            </a:r>
          </a:p>
        </p:txBody>
      </p:sp>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4BD9CAE9-29E6-4B71-8CB3-8E7752DFA231}"/>
                  </a:ext>
                </a:extLst>
              </p:cNvPr>
              <p:cNvSpPr txBox="1"/>
              <p:nvPr/>
            </p:nvSpPr>
            <p:spPr bwMode="gray">
              <a:xfrm>
                <a:off x="4224381" y="2382423"/>
                <a:ext cx="2607249" cy="516255"/>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prob. of a random walk </a:t>
                </a:r>
                <a14:m>
                  <m:oMath xmlns:m="http://schemas.openxmlformats.org/officeDocument/2006/math">
                    <m:r>
                      <a:rPr lang="en-US" sz="1200" i="1" dirty="0" smtClean="0">
                        <a:latin typeface="Cambria Math" panose="02040503050406030204" pitchFamily="18" charset="0"/>
                      </a:rPr>
                      <m:t>𝑤</m:t>
                    </m:r>
                  </m:oMath>
                </a14:m>
                <a:endParaRPr lang="en-US" sz="1200" dirty="0"/>
              </a:p>
              <a:p>
                <a:pPr>
                  <a:spcBef>
                    <a:spcPts val="300"/>
                  </a:spcBef>
                  <a:spcAft>
                    <a:spcPts val="300"/>
                  </a:spcAft>
                  <a:buClr>
                    <a:schemeClr val="accent1"/>
                  </a:buClr>
                  <a:buSzPct val="90000"/>
                </a:pP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𝑤</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𝑊</m:t>
                        </m:r>
                      </m:sub>
                      <m:sup/>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e>
                    </m:nary>
                  </m:oMath>
                </a14:m>
                <a:r>
                  <a:rPr lang="en-US" dirty="0"/>
                  <a:t>  </a:t>
                </a:r>
              </a:p>
            </p:txBody>
          </p:sp>
        </mc:Choice>
        <mc:Fallback>
          <p:sp>
            <p:nvSpPr>
              <p:cNvPr id="55" name="TextBox 54">
                <a:extLst>
                  <a:ext uri="{FF2B5EF4-FFF2-40B4-BE49-F238E27FC236}">
                    <a16:creationId xmlns:a16="http://schemas.microsoft.com/office/drawing/2014/main" id="{4BD9CAE9-29E6-4B71-8CB3-8E7752DFA231}"/>
                  </a:ext>
                </a:extLst>
              </p:cNvPr>
              <p:cNvSpPr txBox="1">
                <a:spLocks noRot="1" noChangeAspect="1" noMove="1" noResize="1" noEditPoints="1" noAdjustHandles="1" noChangeArrowheads="1" noChangeShapeType="1" noTextEdit="1"/>
              </p:cNvSpPr>
              <p:nvPr/>
            </p:nvSpPr>
            <p:spPr bwMode="gray">
              <a:xfrm>
                <a:off x="4224381" y="2382423"/>
                <a:ext cx="2607249" cy="516255"/>
              </a:xfrm>
              <a:prstGeom prst="rect">
                <a:avLst/>
              </a:prstGeom>
              <a:blipFill>
                <a:blip r:embed="rId4"/>
                <a:stretch>
                  <a:fillRect l="-3738" t="-43529" b="-145882"/>
                </a:stretch>
              </a:blipFill>
            </p:spPr>
            <p:txBody>
              <a:bodyPr/>
              <a:lstStyle/>
              <a:p>
                <a:r>
                  <a:rPr lang="en-US">
                    <a:noFill/>
                  </a:rPr>
                  <a:t> </a:t>
                </a:r>
              </a:p>
            </p:txBody>
          </p:sp>
        </mc:Fallback>
      </mc:AlternateContent>
      <p:pic>
        <p:nvPicPr>
          <p:cNvPr id="57" name="Picture 56">
            <a:extLst>
              <a:ext uri="{FF2B5EF4-FFF2-40B4-BE49-F238E27FC236}">
                <a16:creationId xmlns:a16="http://schemas.microsoft.com/office/drawing/2014/main" id="{60DC9516-8D8F-4013-945E-10059A33E8A1}"/>
              </a:ext>
            </a:extLst>
          </p:cNvPr>
          <p:cNvPicPr>
            <a:picLocks noChangeAspect="1"/>
          </p:cNvPicPr>
          <p:nvPr/>
        </p:nvPicPr>
        <p:blipFill>
          <a:blip r:embed="rId5"/>
          <a:stretch>
            <a:fillRect/>
          </a:stretch>
        </p:blipFill>
        <p:spPr>
          <a:xfrm>
            <a:off x="3639023" y="1539904"/>
            <a:ext cx="3536486" cy="728894"/>
          </a:xfrm>
          <a:prstGeom prst="rect">
            <a:avLst/>
          </a:prstGeom>
        </p:spPr>
      </p:pic>
      <p:pic>
        <p:nvPicPr>
          <p:cNvPr id="26" name="Picture 25">
            <a:extLst>
              <a:ext uri="{FF2B5EF4-FFF2-40B4-BE49-F238E27FC236}">
                <a16:creationId xmlns:a16="http://schemas.microsoft.com/office/drawing/2014/main" id="{FEE1AFDE-702E-4086-AB38-BAD784D08E3E}"/>
              </a:ext>
            </a:extLst>
          </p:cNvPr>
          <p:cNvPicPr>
            <a:picLocks noChangeAspect="1"/>
          </p:cNvPicPr>
          <p:nvPr/>
        </p:nvPicPr>
        <p:blipFill>
          <a:blip r:embed="rId6"/>
          <a:stretch>
            <a:fillRect/>
          </a:stretch>
        </p:blipFill>
        <p:spPr>
          <a:xfrm>
            <a:off x="7195299" y="1273480"/>
            <a:ext cx="4939163" cy="5261798"/>
          </a:xfrm>
          <a:prstGeom prst="rect">
            <a:avLst/>
          </a:prstGeom>
        </p:spPr>
      </p:pic>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7CB6DAEF-F6BC-492C-B998-F53A90C7F842}"/>
                  </a:ext>
                </a:extLst>
              </p:cNvPr>
              <p:cNvSpPr txBox="1"/>
              <p:nvPr/>
            </p:nvSpPr>
            <p:spPr bwMode="gray">
              <a:xfrm>
                <a:off x="4224382" y="3269120"/>
                <a:ext cx="2607249" cy="310446"/>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prob. of anonymous walk </a:t>
                </a:r>
                <a14:m>
                  <m:oMath xmlns:m="http://schemas.openxmlformats.org/officeDocument/2006/math">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𝑎</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𝑢</m:t>
                        </m:r>
                      </m:sup>
                    </m:sSubSup>
                  </m:oMath>
                </a14:m>
                <a:endParaRPr lang="en-US" sz="1200" dirty="0"/>
              </a:p>
              <a:p>
                <a:pPr>
                  <a:spcBef>
                    <a:spcPts val="300"/>
                  </a:spcBef>
                  <a:spcAft>
                    <a:spcPts val="300"/>
                  </a:spcAft>
                  <a:buClr>
                    <a:schemeClr val="accent1"/>
                  </a:buClr>
                  <a:buSzPct val="90000"/>
                </a:pPr>
                <a:endParaRPr lang="en-US" sz="1200" dirty="0"/>
              </a:p>
            </p:txBody>
          </p:sp>
        </mc:Choice>
        <mc:Fallback>
          <p:sp>
            <p:nvSpPr>
              <p:cNvPr id="58" name="TextBox 57">
                <a:extLst>
                  <a:ext uri="{FF2B5EF4-FFF2-40B4-BE49-F238E27FC236}">
                    <a16:creationId xmlns:a16="http://schemas.microsoft.com/office/drawing/2014/main" id="{7CB6DAEF-F6BC-492C-B998-F53A90C7F842}"/>
                  </a:ext>
                </a:extLst>
              </p:cNvPr>
              <p:cNvSpPr txBox="1">
                <a:spLocks noRot="1" noChangeAspect="1" noMove="1" noResize="1" noEditPoints="1" noAdjustHandles="1" noChangeArrowheads="1" noChangeShapeType="1" noTextEdit="1"/>
              </p:cNvSpPr>
              <p:nvPr/>
            </p:nvSpPr>
            <p:spPr bwMode="gray">
              <a:xfrm>
                <a:off x="4224382" y="3269120"/>
                <a:ext cx="2607249" cy="310446"/>
              </a:xfrm>
              <a:prstGeom prst="rect">
                <a:avLst/>
              </a:prstGeom>
              <a:blipFill>
                <a:blip r:embed="rId7"/>
                <a:stretch>
                  <a:fillRect l="-3738" t="-17647"/>
                </a:stretch>
              </a:blipFill>
            </p:spPr>
            <p:txBody>
              <a:bodyPr/>
              <a:lstStyle/>
              <a:p>
                <a:r>
                  <a:rPr lang="en-US">
                    <a:noFill/>
                  </a:rPr>
                  <a:t> </a:t>
                </a:r>
              </a:p>
            </p:txBody>
          </p:sp>
        </mc:Fallback>
      </mc:AlternateContent>
      <p:pic>
        <p:nvPicPr>
          <p:cNvPr id="60" name="Picture 59">
            <a:extLst>
              <a:ext uri="{FF2B5EF4-FFF2-40B4-BE49-F238E27FC236}">
                <a16:creationId xmlns:a16="http://schemas.microsoft.com/office/drawing/2014/main" id="{309BC878-26A2-40A1-A5EE-6EDEDB1B72AA}"/>
              </a:ext>
            </a:extLst>
          </p:cNvPr>
          <p:cNvPicPr>
            <a:picLocks noChangeAspect="1"/>
          </p:cNvPicPr>
          <p:nvPr/>
        </p:nvPicPr>
        <p:blipFill>
          <a:blip r:embed="rId8"/>
          <a:stretch>
            <a:fillRect/>
          </a:stretch>
        </p:blipFill>
        <p:spPr>
          <a:xfrm>
            <a:off x="4174343" y="3522611"/>
            <a:ext cx="2064225" cy="611428"/>
          </a:xfrm>
          <a:prstGeom prst="rect">
            <a:avLst/>
          </a:prstGeom>
        </p:spPr>
      </p:pic>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24A04A90-6D6C-4AEB-8996-795BB04C384F}"/>
                  </a:ext>
                </a:extLst>
              </p:cNvPr>
              <p:cNvSpPr txBox="1"/>
              <p:nvPr/>
            </p:nvSpPr>
            <p:spPr bwMode="gray">
              <a:xfrm>
                <a:off x="7524475" y="1495101"/>
                <a:ext cx="2615354" cy="114544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b="1" dirty="0"/>
                  <a:t>Goal:</a:t>
                </a:r>
                <a:r>
                  <a:rPr lang="en-US" sz="1200" dirty="0"/>
                  <a:t> predict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𝑊</m:t>
                        </m:r>
                      </m:e>
                      <m:sub>
                        <m:r>
                          <a:rPr lang="en-US" sz="1200" b="0" i="1" smtClean="0">
                            <a:latin typeface="Cambria Math" panose="02040503050406030204" pitchFamily="18" charset="0"/>
                          </a:rPr>
                          <m:t>4</m:t>
                        </m:r>
                      </m:sub>
                    </m:sSub>
                    <m:r>
                      <a:rPr lang="en-US" sz="1200" b="0" i="1" smtClean="0">
                        <a:latin typeface="Cambria Math" panose="02040503050406030204" pitchFamily="18" charset="0"/>
                      </a:rPr>
                      <m:t> </m:t>
                    </m:r>
                  </m:oMath>
                </a14:m>
                <a:r>
                  <a:rPr lang="en-US" sz="1200" dirty="0"/>
                  <a:t>by its surrounding context walks (</a:t>
                </a:r>
                <a14:m>
                  <m:oMath xmlns:m="http://schemas.openxmlformats.org/officeDocument/2006/math">
                    <m:sSub>
                      <m:sSubPr>
                        <m:ctrlPr>
                          <a:rPr lang="en-US" sz="1200" b="0" i="1" dirty="0" smtClean="0">
                            <a:latin typeface="Cambria Math" panose="02040503050406030204" pitchFamily="18" charset="0"/>
                          </a:rPr>
                        </m:ctrlPr>
                      </m:sSubPr>
                      <m:e>
                        <m:sSub>
                          <m:sSubPr>
                            <m:ctrlPr>
                              <a:rPr lang="en-US" sz="1200" b="0" i="1" dirty="0" smtClean="0">
                                <a:latin typeface="Cambria Math" panose="02040503050406030204" pitchFamily="18" charset="0"/>
                              </a:rPr>
                            </m:ctrlPr>
                          </m:sSubPr>
                          <m:e>
                            <m:r>
                              <a:rPr lang="en-US" sz="1200" i="1" dirty="0" smtClean="0">
                                <a:latin typeface="Cambria Math" panose="02040503050406030204" pitchFamily="18" charset="0"/>
                              </a:rPr>
                              <m:t>𝑤</m:t>
                            </m:r>
                          </m:e>
                          <m:sub>
                            <m:r>
                              <a:rPr lang="en-US" sz="1200" b="0" i="1" dirty="0" smtClean="0">
                                <a:latin typeface="Cambria Math" panose="02040503050406030204" pitchFamily="18" charset="0"/>
                              </a:rPr>
                              <m:t>1</m:t>
                            </m:r>
                          </m:sub>
                        </m:sSub>
                        <m:r>
                          <a:rPr lang="en-US" sz="1200" b="0" i="1" dirty="0" smtClean="0">
                            <a:latin typeface="Cambria Math" panose="02040503050406030204" pitchFamily="18" charset="0"/>
                          </a:rPr>
                          <m:t>,</m:t>
                        </m:r>
                      </m:e>
                      <m:sub>
                        <m:r>
                          <a:rPr lang="en-US" sz="1200" b="0" i="1" dirty="0" smtClean="0">
                            <a:latin typeface="Cambria Math" panose="02040503050406030204" pitchFamily="18" charset="0"/>
                          </a:rPr>
                          <m:t> </m:t>
                        </m:r>
                      </m:sub>
                    </m:sSub>
                    <m:r>
                      <a:rPr lang="en-US" sz="1200" b="0" i="1" dirty="0" smtClean="0">
                        <a:latin typeface="Cambria Math" panose="02040503050406030204" pitchFamily="18" charset="0"/>
                      </a:rPr>
                      <m:t>…,</m:t>
                    </m:r>
                    <m:sSub>
                      <m:sSubPr>
                        <m:ctrlPr>
                          <a:rPr lang="en-US" sz="1200" b="0" i="1" dirty="0" smtClean="0">
                            <a:latin typeface="Cambria Math" panose="02040503050406030204" pitchFamily="18" charset="0"/>
                          </a:rPr>
                        </m:ctrlPr>
                      </m:sSubPr>
                      <m:e>
                        <m:r>
                          <a:rPr lang="en-US" sz="1200" i="1" dirty="0" smtClean="0">
                            <a:latin typeface="Cambria Math" panose="02040503050406030204" pitchFamily="18" charset="0"/>
                          </a:rPr>
                          <m:t>𝑤</m:t>
                        </m:r>
                      </m:e>
                      <m:sub>
                        <m:r>
                          <a:rPr lang="en-US" sz="1200" b="0" i="1" dirty="0" smtClean="0">
                            <a:latin typeface="Cambria Math" panose="02040503050406030204" pitchFamily="18" charset="0"/>
                          </a:rPr>
                          <m:t>3</m:t>
                        </m:r>
                      </m:sub>
                    </m:sSub>
                  </m:oMath>
                </a14:m>
                <a:r>
                  <a:rPr lang="en-US" sz="1200" dirty="0"/>
                  <a:t>) and a graph vector </a:t>
                </a:r>
                <a14:m>
                  <m:oMath xmlns:m="http://schemas.openxmlformats.org/officeDocument/2006/math">
                    <m:r>
                      <a:rPr lang="en-US" sz="1200" i="1" dirty="0" smtClean="0">
                        <a:latin typeface="Cambria Math" panose="02040503050406030204" pitchFamily="18" charset="0"/>
                      </a:rPr>
                      <m:t>𝑑</m:t>
                    </m:r>
                  </m:oMath>
                </a14:m>
                <a:r>
                  <a:rPr lang="en-US" sz="1200" dirty="0"/>
                  <a:t>.</a:t>
                </a:r>
                <a:endParaRPr lang="en-US" sz="1200" dirty="0" err="1"/>
              </a:p>
            </p:txBody>
          </p:sp>
        </mc:Choice>
        <mc:Fallback>
          <p:sp>
            <p:nvSpPr>
              <p:cNvPr id="47" name="TextBox 46">
                <a:extLst>
                  <a:ext uri="{FF2B5EF4-FFF2-40B4-BE49-F238E27FC236}">
                    <a16:creationId xmlns:a16="http://schemas.microsoft.com/office/drawing/2014/main" id="{24A04A90-6D6C-4AEB-8996-795BB04C384F}"/>
                  </a:ext>
                </a:extLst>
              </p:cNvPr>
              <p:cNvSpPr txBox="1">
                <a:spLocks noRot="1" noChangeAspect="1" noMove="1" noResize="1" noEditPoints="1" noAdjustHandles="1" noChangeArrowheads="1" noChangeShapeType="1" noTextEdit="1"/>
              </p:cNvSpPr>
              <p:nvPr/>
            </p:nvSpPr>
            <p:spPr bwMode="gray">
              <a:xfrm>
                <a:off x="7524475" y="1495101"/>
                <a:ext cx="2615354" cy="1145449"/>
              </a:xfrm>
              <a:prstGeom prst="rect">
                <a:avLst/>
              </a:prstGeom>
              <a:blipFill>
                <a:blip r:embed="rId9"/>
                <a:stretch>
                  <a:fillRect l="-3497" t="-4255"/>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1DB8345A-AFFC-4746-96DD-86BCAE05892B}"/>
              </a:ext>
            </a:extLst>
          </p:cNvPr>
          <p:cNvSpPr txBox="1"/>
          <p:nvPr/>
        </p:nvSpPr>
        <p:spPr bwMode="gray">
          <a:xfrm>
            <a:off x="2108182" y="4973028"/>
            <a:ext cx="2116199" cy="923330"/>
          </a:xfrm>
          <a:prstGeom prst="rect">
            <a:avLst/>
          </a:prstGeom>
          <a:solidFill>
            <a:schemeClr val="accent3">
              <a:lumMod val="20000"/>
              <a:lumOff val="80000"/>
            </a:schemeClr>
          </a:solidFill>
        </p:spPr>
        <p:txBody>
          <a:bodyPr wrap="square">
            <a:spAutoFit/>
          </a:bodyPr>
          <a:lstStyle/>
          <a:p>
            <a:pPr algn="l"/>
            <a:r>
              <a:rPr lang="en-US" b="1" dirty="0">
                <a:latin typeface="NimbusRomNo9L-Regu"/>
              </a:rPr>
              <a:t>Advantages</a:t>
            </a:r>
            <a:endParaRPr lang="en-US" sz="1800" b="1" i="0" u="none" strike="noStrike" baseline="0" dirty="0">
              <a:latin typeface="NimbusRomNo9L-Regu"/>
            </a:endParaRPr>
          </a:p>
          <a:p>
            <a:pPr algn="l"/>
            <a:r>
              <a:rPr lang="en-US" sz="1800" b="0" i="0" u="none" strike="noStrike" baseline="0" dirty="0">
                <a:latin typeface="NimbusRomNo9L-Regu"/>
              </a:rPr>
              <a:t>Task-independent</a:t>
            </a:r>
          </a:p>
          <a:p>
            <a:pPr algn="l"/>
            <a:r>
              <a:rPr lang="en-US" dirty="0">
                <a:latin typeface="NimbusRomNo9L-Regu"/>
              </a:rPr>
              <a:t>S</a:t>
            </a:r>
            <a:r>
              <a:rPr lang="en-US" sz="1800" b="0" i="0" u="none" strike="noStrike" baseline="0" dirty="0">
                <a:latin typeface="NimbusRomNo9L-Regu"/>
              </a:rPr>
              <a:t>calable</a:t>
            </a:r>
            <a:endParaRPr lang="en-US" dirty="0"/>
          </a:p>
        </p:txBody>
      </p:sp>
    </p:spTree>
    <p:extLst>
      <p:ext uri="{BB962C8B-B14F-4D97-AF65-F5344CB8AC3E}">
        <p14:creationId xmlns:p14="http://schemas.microsoft.com/office/powerpoint/2010/main" val="125937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p:bldP spid="42" grpId="0"/>
      <p:bldP spid="55" grpId="0"/>
      <p:bldP spid="58" grpId="0"/>
      <p:bldP spid="47" grpId="0"/>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059A-837B-4E70-85E0-77BA2416952C}"/>
              </a:ext>
            </a:extLst>
          </p:cNvPr>
          <p:cNvSpPr>
            <a:spLocks noGrp="1"/>
          </p:cNvSpPr>
          <p:nvPr>
            <p:ph type="title"/>
          </p:nvPr>
        </p:nvSpPr>
        <p:spPr/>
        <p:txBody>
          <a:bodyPr/>
          <a:lstStyle/>
          <a:p>
            <a:r>
              <a:rPr lang="pt-BR" dirty="0"/>
              <a:t>Next </a:t>
            </a:r>
            <a:r>
              <a:rPr lang="pt-BR" dirty="0" err="1"/>
              <a:t>and</a:t>
            </a:r>
            <a:r>
              <a:rPr lang="pt-BR" dirty="0"/>
              <a:t> Future </a:t>
            </a:r>
            <a:r>
              <a:rPr lang="pt-BR" dirty="0" err="1"/>
              <a:t>Tasks</a:t>
            </a:r>
            <a:r>
              <a:rPr lang="pt-BR" dirty="0"/>
              <a:t> </a:t>
            </a:r>
            <a:endParaRPr lang="en-US" dirty="0"/>
          </a:p>
        </p:txBody>
      </p:sp>
      <p:sp>
        <p:nvSpPr>
          <p:cNvPr id="3" name="Content Placeholder 2">
            <a:extLst>
              <a:ext uri="{FF2B5EF4-FFF2-40B4-BE49-F238E27FC236}">
                <a16:creationId xmlns:a16="http://schemas.microsoft.com/office/drawing/2014/main" id="{619E2D8F-BD66-4A77-89AD-0694964867F4}"/>
              </a:ext>
            </a:extLst>
          </p:cNvPr>
          <p:cNvSpPr>
            <a:spLocks noGrp="1"/>
          </p:cNvSpPr>
          <p:nvPr>
            <p:ph idx="1"/>
          </p:nvPr>
        </p:nvSpPr>
        <p:spPr>
          <a:xfrm>
            <a:off x="478369" y="1213308"/>
            <a:ext cx="11473384" cy="4797724"/>
          </a:xfrm>
        </p:spPr>
        <p:txBody>
          <a:bodyPr/>
          <a:lstStyle/>
          <a:p>
            <a:endParaRPr lang="pt-BR" dirty="0"/>
          </a:p>
          <a:p>
            <a:pPr marL="457200" indent="-457200">
              <a:buFont typeface="+mj-lt"/>
              <a:buAutoNum type="arabicPeriod"/>
            </a:pPr>
            <a:r>
              <a:rPr lang="pt-BR" dirty="0"/>
              <a:t>Compute </a:t>
            </a:r>
            <a:r>
              <a:rPr lang="pt-BR" dirty="0" err="1"/>
              <a:t>and</a:t>
            </a:r>
            <a:r>
              <a:rPr lang="pt-BR" dirty="0"/>
              <a:t> compare </a:t>
            </a:r>
            <a:r>
              <a:rPr lang="pt-BR" dirty="0" err="1"/>
              <a:t>graph</a:t>
            </a:r>
            <a:r>
              <a:rPr lang="pt-BR" dirty="0"/>
              <a:t> </a:t>
            </a:r>
            <a:r>
              <a:rPr lang="pt-BR" dirty="0" err="1"/>
              <a:t>metrics</a:t>
            </a:r>
            <a:r>
              <a:rPr lang="pt-BR" dirty="0"/>
              <a:t> (</a:t>
            </a:r>
            <a:r>
              <a:rPr lang="pt-BR" dirty="0" err="1"/>
              <a:t>Wednesday</a:t>
            </a:r>
            <a:r>
              <a:rPr lang="pt-BR" dirty="0"/>
              <a:t>, 2.12)</a:t>
            </a:r>
          </a:p>
          <a:p>
            <a:pPr marL="698494" lvl="1" indent="-457200"/>
            <a:r>
              <a:rPr lang="pt-BR" dirty="0" err="1"/>
              <a:t>Any</a:t>
            </a:r>
            <a:r>
              <a:rPr lang="pt-BR" dirty="0"/>
              <a:t> </a:t>
            </a:r>
            <a:r>
              <a:rPr lang="pt-BR" dirty="0" err="1"/>
              <a:t>metrics</a:t>
            </a:r>
            <a:r>
              <a:rPr lang="pt-BR" dirty="0"/>
              <a:t> </a:t>
            </a:r>
            <a:r>
              <a:rPr lang="pt-BR" dirty="0" err="1"/>
              <a:t>and</a:t>
            </a:r>
            <a:r>
              <a:rPr lang="pt-BR" dirty="0"/>
              <a:t> networks </a:t>
            </a:r>
            <a:r>
              <a:rPr lang="pt-BR" dirty="0" err="1"/>
              <a:t>of</a:t>
            </a:r>
            <a:r>
              <a:rPr lang="pt-BR" dirty="0"/>
              <a:t> </a:t>
            </a:r>
            <a:r>
              <a:rPr lang="pt-BR" dirty="0" err="1"/>
              <a:t>your</a:t>
            </a:r>
            <a:r>
              <a:rPr lang="pt-BR" dirty="0"/>
              <a:t> </a:t>
            </a:r>
            <a:r>
              <a:rPr lang="pt-BR" dirty="0" err="1"/>
              <a:t>choice</a:t>
            </a:r>
            <a:endParaRPr lang="pt-BR" dirty="0"/>
          </a:p>
          <a:p>
            <a:pPr marL="457200" indent="-457200">
              <a:buFont typeface="+mj-lt"/>
              <a:buAutoNum type="arabicPeriod"/>
            </a:pPr>
            <a:r>
              <a:rPr lang="pt-BR" dirty="0" err="1"/>
              <a:t>First</a:t>
            </a:r>
            <a:r>
              <a:rPr lang="pt-BR" dirty="0"/>
              <a:t> draft </a:t>
            </a:r>
            <a:r>
              <a:rPr lang="pt-BR" dirty="0" err="1"/>
              <a:t>of</a:t>
            </a:r>
            <a:r>
              <a:rPr lang="pt-BR" dirty="0"/>
              <a:t> </a:t>
            </a:r>
            <a:r>
              <a:rPr lang="pt-BR" b="1" dirty="0"/>
              <a:t>abstract</a:t>
            </a:r>
            <a:r>
              <a:rPr lang="pt-BR" dirty="0"/>
              <a:t> (Friday, 4.12)</a:t>
            </a:r>
          </a:p>
          <a:p>
            <a:pPr marL="457200" indent="-457200">
              <a:buFont typeface="+mj-lt"/>
              <a:buAutoNum type="arabicPeriod"/>
            </a:pPr>
            <a:r>
              <a:rPr lang="pt-BR" dirty="0" err="1"/>
              <a:t>Predictions</a:t>
            </a:r>
            <a:r>
              <a:rPr lang="pt-BR" dirty="0"/>
              <a:t> </a:t>
            </a:r>
            <a:r>
              <a:rPr lang="pt-BR" dirty="0" err="1"/>
              <a:t>using</a:t>
            </a:r>
            <a:r>
              <a:rPr lang="pt-BR" dirty="0"/>
              <a:t> </a:t>
            </a:r>
            <a:r>
              <a:rPr lang="pt-BR" dirty="0" err="1"/>
              <a:t>traditional</a:t>
            </a:r>
            <a:r>
              <a:rPr lang="pt-BR" dirty="0"/>
              <a:t> </a:t>
            </a:r>
            <a:r>
              <a:rPr lang="pt-BR" dirty="0" err="1"/>
              <a:t>method</a:t>
            </a:r>
            <a:r>
              <a:rPr lang="pt-BR" dirty="0"/>
              <a:t> (</a:t>
            </a:r>
            <a:r>
              <a:rPr lang="pt-BR" dirty="0" err="1"/>
              <a:t>Wednesday</a:t>
            </a:r>
            <a:r>
              <a:rPr lang="pt-BR" dirty="0"/>
              <a:t>, 9.12)</a:t>
            </a:r>
          </a:p>
          <a:p>
            <a:pPr marL="698494" lvl="1" indent="-457200"/>
            <a:r>
              <a:rPr lang="pt-BR" dirty="0" err="1"/>
              <a:t>Any</a:t>
            </a:r>
            <a:r>
              <a:rPr lang="pt-BR" dirty="0"/>
              <a:t> </a:t>
            </a:r>
            <a:r>
              <a:rPr lang="pt-BR" dirty="0" err="1"/>
              <a:t>two</a:t>
            </a:r>
            <a:r>
              <a:rPr lang="pt-BR" dirty="0"/>
              <a:t> </a:t>
            </a:r>
            <a:r>
              <a:rPr lang="pt-BR" dirty="0" err="1"/>
              <a:t>methods</a:t>
            </a:r>
            <a:r>
              <a:rPr lang="pt-BR" dirty="0"/>
              <a:t> </a:t>
            </a:r>
            <a:r>
              <a:rPr lang="pt-BR" dirty="0" err="1"/>
              <a:t>of</a:t>
            </a:r>
            <a:r>
              <a:rPr lang="pt-BR" dirty="0"/>
              <a:t> </a:t>
            </a:r>
            <a:r>
              <a:rPr lang="pt-BR" dirty="0" err="1"/>
              <a:t>your</a:t>
            </a:r>
            <a:r>
              <a:rPr lang="pt-BR" dirty="0"/>
              <a:t> </a:t>
            </a:r>
            <a:r>
              <a:rPr lang="pt-BR" dirty="0" err="1"/>
              <a:t>choice</a:t>
            </a:r>
            <a:endParaRPr lang="pt-BR" dirty="0"/>
          </a:p>
          <a:p>
            <a:pPr marL="457200" indent="-457200">
              <a:buFont typeface="+mj-lt"/>
              <a:buAutoNum type="arabicPeriod"/>
            </a:pPr>
            <a:r>
              <a:rPr lang="pt-BR" dirty="0" err="1"/>
              <a:t>Related</a:t>
            </a:r>
            <a:r>
              <a:rPr lang="pt-BR" dirty="0"/>
              <a:t> </a:t>
            </a:r>
            <a:r>
              <a:rPr lang="pt-BR" dirty="0" err="1"/>
              <a:t>work</a:t>
            </a:r>
            <a:r>
              <a:rPr lang="pt-BR" dirty="0"/>
              <a:t> draft (Friday, 11.12)</a:t>
            </a:r>
          </a:p>
          <a:p>
            <a:pPr marL="457200" indent="-457200">
              <a:buFont typeface="+mj-lt"/>
              <a:buAutoNum type="arabicPeriod"/>
            </a:pPr>
            <a:r>
              <a:rPr lang="pt-BR" dirty="0"/>
              <a:t>Node </a:t>
            </a:r>
            <a:r>
              <a:rPr lang="pt-BR" dirty="0" err="1"/>
              <a:t>and</a:t>
            </a:r>
            <a:r>
              <a:rPr lang="pt-BR" dirty="0"/>
              <a:t> </a:t>
            </a:r>
            <a:r>
              <a:rPr lang="pt-BR" dirty="0" err="1"/>
              <a:t>Graph</a:t>
            </a:r>
            <a:r>
              <a:rPr lang="pt-BR" dirty="0"/>
              <a:t> </a:t>
            </a:r>
            <a:r>
              <a:rPr lang="pt-BR" dirty="0" err="1"/>
              <a:t>Feature</a:t>
            </a:r>
            <a:r>
              <a:rPr lang="pt-BR" dirty="0"/>
              <a:t> Learning (</a:t>
            </a:r>
            <a:r>
              <a:rPr lang="pt-BR" dirty="0" err="1"/>
              <a:t>Wednesday</a:t>
            </a:r>
            <a:r>
              <a:rPr lang="pt-BR" dirty="0"/>
              <a:t>, 16.12) </a:t>
            </a:r>
          </a:p>
          <a:p>
            <a:pPr marL="698494" lvl="1" indent="-457200"/>
            <a:r>
              <a:rPr lang="pt-BR" dirty="0" err="1"/>
              <a:t>Any</a:t>
            </a:r>
            <a:r>
              <a:rPr lang="pt-BR" dirty="0"/>
              <a:t> </a:t>
            </a:r>
            <a:r>
              <a:rPr lang="pt-BR" dirty="0" err="1"/>
              <a:t>two</a:t>
            </a:r>
            <a:r>
              <a:rPr lang="pt-BR" dirty="0"/>
              <a:t> </a:t>
            </a:r>
            <a:r>
              <a:rPr lang="pt-BR" dirty="0" err="1"/>
              <a:t>methods</a:t>
            </a:r>
            <a:r>
              <a:rPr lang="pt-BR" dirty="0"/>
              <a:t> </a:t>
            </a:r>
            <a:r>
              <a:rPr lang="pt-BR" dirty="0" err="1"/>
              <a:t>of</a:t>
            </a:r>
            <a:r>
              <a:rPr lang="pt-BR" dirty="0"/>
              <a:t> </a:t>
            </a:r>
            <a:r>
              <a:rPr lang="pt-BR" dirty="0" err="1"/>
              <a:t>your</a:t>
            </a:r>
            <a:r>
              <a:rPr lang="pt-BR" dirty="0"/>
              <a:t> </a:t>
            </a:r>
            <a:r>
              <a:rPr lang="pt-BR" dirty="0" err="1"/>
              <a:t>choice</a:t>
            </a:r>
            <a:endParaRPr lang="pt-BR" dirty="0"/>
          </a:p>
          <a:p>
            <a:pPr marL="342900" indent="-342900">
              <a:buFont typeface="Arial" panose="020B0604020202020204" pitchFamily="34" charset="0"/>
              <a:buChar char="•"/>
            </a:pPr>
            <a:endParaRPr lang="pt-BR" dirty="0"/>
          </a:p>
          <a:p>
            <a:endParaRPr lang="en-US" dirty="0"/>
          </a:p>
        </p:txBody>
      </p:sp>
      <p:sp>
        <p:nvSpPr>
          <p:cNvPr id="4" name="Slide Number Placeholder 3">
            <a:extLst>
              <a:ext uri="{FF2B5EF4-FFF2-40B4-BE49-F238E27FC236}">
                <a16:creationId xmlns:a16="http://schemas.microsoft.com/office/drawing/2014/main" id="{2544D838-EB3D-4D0D-822F-FD7D93CBEE71}"/>
              </a:ext>
            </a:extLst>
          </p:cNvPr>
          <p:cNvSpPr>
            <a:spLocks noGrp="1"/>
          </p:cNvSpPr>
          <p:nvPr>
            <p:ph type="sldNum" sz="quarter" idx="12"/>
          </p:nvPr>
        </p:nvSpPr>
        <p:spPr/>
        <p:txBody>
          <a:bodyPr/>
          <a:lstStyle/>
          <a:p>
            <a:fld id="{81561042-0DC2-4A04-AA50-F6D44EB20EBA}" type="slidenum">
              <a:rPr lang="en-US" smtClean="0"/>
              <a:t>11</a:t>
            </a:fld>
            <a:endParaRPr lang="en-US"/>
          </a:p>
        </p:txBody>
      </p:sp>
    </p:spTree>
    <p:extLst>
      <p:ext uri="{BB962C8B-B14F-4D97-AF65-F5344CB8AC3E}">
        <p14:creationId xmlns:p14="http://schemas.microsoft.com/office/powerpoint/2010/main" val="1017585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B4A6-524B-42B7-A765-5A567C2548BD}"/>
              </a:ext>
            </a:extLst>
          </p:cNvPr>
          <p:cNvSpPr>
            <a:spLocks noGrp="1"/>
          </p:cNvSpPr>
          <p:nvPr>
            <p:ph type="title"/>
          </p:nvPr>
        </p:nvSpPr>
        <p:spPr/>
        <p:txBody>
          <a:bodyPr/>
          <a:lstStyle/>
          <a:p>
            <a:r>
              <a:rPr lang="en-US" dirty="0"/>
              <a:t>Abstract format</a:t>
            </a:r>
          </a:p>
        </p:txBody>
      </p:sp>
      <p:sp>
        <p:nvSpPr>
          <p:cNvPr id="3" name="Content Placeholder 2">
            <a:extLst>
              <a:ext uri="{FF2B5EF4-FFF2-40B4-BE49-F238E27FC236}">
                <a16:creationId xmlns:a16="http://schemas.microsoft.com/office/drawing/2014/main" id="{1BCF2786-E78B-4816-817E-A9C3F041DF7C}"/>
              </a:ext>
            </a:extLst>
          </p:cNvPr>
          <p:cNvSpPr>
            <a:spLocks noGrp="1"/>
          </p:cNvSpPr>
          <p:nvPr>
            <p:ph idx="1"/>
          </p:nvPr>
        </p:nvSpPr>
        <p:spPr>
          <a:xfrm>
            <a:off x="478369" y="1213308"/>
            <a:ext cx="11473384" cy="5193153"/>
          </a:xfrm>
        </p:spPr>
        <p:txBody>
          <a:bodyPr/>
          <a:lstStyle/>
          <a:p>
            <a:r>
              <a:rPr lang="en-US" b="1" dirty="0">
                <a:solidFill>
                  <a:srgbClr val="1D1C1D"/>
                </a:solidFill>
                <a:latin typeface="Slack-Lato"/>
              </a:rPr>
              <a:t>[Context]</a:t>
            </a:r>
            <a:r>
              <a:rPr lang="en-US" dirty="0">
                <a:solidFill>
                  <a:srgbClr val="1D1C1D"/>
                </a:solidFill>
                <a:latin typeface="Slack-Lato"/>
              </a:rPr>
              <a:t> </a:t>
            </a:r>
            <a:r>
              <a:rPr lang="en-US" b="0" i="0" dirty="0">
                <a:solidFill>
                  <a:srgbClr val="1D1C1D"/>
                </a:solidFill>
                <a:effectLst/>
                <a:latin typeface="Slack-Lato"/>
              </a:rPr>
              <a:t>The context explains the domain and the motivation for the research, for instance, a difficulty, cost, risk, or any other impact that people/society/business/environment face. </a:t>
            </a:r>
          </a:p>
          <a:p>
            <a:endParaRPr lang="en-US" b="0" i="0" dirty="0">
              <a:solidFill>
                <a:srgbClr val="1D1C1D"/>
              </a:solidFill>
              <a:effectLst/>
              <a:latin typeface="Slack-Lato"/>
            </a:endParaRPr>
          </a:p>
          <a:p>
            <a:r>
              <a:rPr lang="en-US" b="1" dirty="0">
                <a:solidFill>
                  <a:srgbClr val="1D1C1D"/>
                </a:solidFill>
                <a:latin typeface="Slack-Lato"/>
              </a:rPr>
              <a:t>{Problem]</a:t>
            </a:r>
            <a:r>
              <a:rPr lang="en-US" dirty="0">
                <a:solidFill>
                  <a:srgbClr val="1D1C1D"/>
                </a:solidFill>
                <a:latin typeface="Slack-Lato"/>
              </a:rPr>
              <a:t> </a:t>
            </a:r>
            <a:r>
              <a:rPr lang="en-US" b="0" i="0" dirty="0">
                <a:solidFill>
                  <a:srgbClr val="1D1C1D"/>
                </a:solidFill>
                <a:effectLst/>
                <a:latin typeface="Slack-Lato"/>
              </a:rPr>
              <a:t>The problem is a general question that if answered would contribute to mitigate or better understand the motivation stated before. In our particular case, problems should framed as prediction and intervention problem, i.e., how to predict an outcome and how to use this prediction to intervene in the process that generates the data. Try to convey three main ideas:</a:t>
            </a:r>
          </a:p>
          <a:p>
            <a:pPr marL="698494" lvl="1" indent="-457200">
              <a:buFont typeface="+mj-lt"/>
              <a:buAutoNum type="arabicPeriod"/>
            </a:pPr>
            <a:r>
              <a:rPr lang="en-US" dirty="0">
                <a:solidFill>
                  <a:srgbClr val="1D1C1D"/>
                </a:solidFill>
                <a:latin typeface="Slack-Lato"/>
              </a:rPr>
              <a:t>what is the problem?</a:t>
            </a:r>
          </a:p>
          <a:p>
            <a:pPr marL="698494" lvl="1" indent="-457200">
              <a:buFont typeface="+mj-lt"/>
              <a:buAutoNum type="arabicPeriod"/>
            </a:pPr>
            <a:r>
              <a:rPr lang="en-US" dirty="0">
                <a:solidFill>
                  <a:srgbClr val="1D1C1D"/>
                </a:solidFill>
                <a:latin typeface="Slack-Lato"/>
              </a:rPr>
              <a:t>why is it important?</a:t>
            </a:r>
          </a:p>
          <a:p>
            <a:pPr marL="698494" lvl="1" indent="-457200">
              <a:buFont typeface="+mj-lt"/>
              <a:buAutoNum type="arabicPeriod"/>
            </a:pPr>
            <a:r>
              <a:rPr lang="en-US" dirty="0">
                <a:solidFill>
                  <a:srgbClr val="1D1C1D"/>
                </a:solidFill>
                <a:latin typeface="Slack-Lato"/>
              </a:rPr>
              <a:t>why is it difficult</a:t>
            </a:r>
            <a:r>
              <a:rPr lang="en-US" b="0" i="0" dirty="0">
                <a:solidFill>
                  <a:srgbClr val="1D1C1D"/>
                </a:solidFill>
                <a:effectLst/>
                <a:latin typeface="Slack-Lato"/>
              </a:rPr>
              <a:t>?</a:t>
            </a:r>
          </a:p>
          <a:p>
            <a:endParaRPr lang="en-US" b="1" dirty="0">
              <a:solidFill>
                <a:srgbClr val="1D1C1D"/>
              </a:solidFill>
              <a:latin typeface="Slack-Lato"/>
            </a:endParaRPr>
          </a:p>
          <a:p>
            <a:r>
              <a:rPr lang="en-US" b="1" dirty="0">
                <a:solidFill>
                  <a:srgbClr val="1D1C1D"/>
                </a:solidFill>
                <a:latin typeface="Slack-Lato"/>
              </a:rPr>
              <a:t>[Investigation approach]</a:t>
            </a:r>
            <a:r>
              <a:rPr lang="en-US" dirty="0">
                <a:solidFill>
                  <a:srgbClr val="1D1C1D"/>
                </a:solidFill>
                <a:latin typeface="Slack-Lato"/>
              </a:rPr>
              <a:t> </a:t>
            </a:r>
            <a:r>
              <a:rPr lang="en-US" b="0" i="0" dirty="0">
                <a:solidFill>
                  <a:srgbClr val="1D1C1D"/>
                </a:solidFill>
                <a:effectLst/>
                <a:latin typeface="Slack-Lato"/>
              </a:rPr>
              <a:t>The Investigation approach will describe briefly the data (what is it, how it was collected) and the prediction methods (what type of predictions, why are they difficult to produce).</a:t>
            </a:r>
            <a:endParaRPr lang="en-US" dirty="0"/>
          </a:p>
        </p:txBody>
      </p:sp>
      <p:sp>
        <p:nvSpPr>
          <p:cNvPr id="4" name="Slide Number Placeholder 3">
            <a:extLst>
              <a:ext uri="{FF2B5EF4-FFF2-40B4-BE49-F238E27FC236}">
                <a16:creationId xmlns:a16="http://schemas.microsoft.com/office/drawing/2014/main" id="{260AB52E-A405-4FDA-BC2B-381DD69ADA76}"/>
              </a:ext>
            </a:extLst>
          </p:cNvPr>
          <p:cNvSpPr>
            <a:spLocks noGrp="1"/>
          </p:cNvSpPr>
          <p:nvPr>
            <p:ph type="sldNum" sz="quarter" idx="12"/>
          </p:nvPr>
        </p:nvSpPr>
        <p:spPr/>
        <p:txBody>
          <a:bodyPr/>
          <a:lstStyle/>
          <a:p>
            <a:fld id="{81561042-0DC2-4A04-AA50-F6D44EB20EBA}" type="slidenum">
              <a:rPr lang="en-US" smtClean="0"/>
              <a:t>12</a:t>
            </a:fld>
            <a:endParaRPr lang="en-US"/>
          </a:p>
        </p:txBody>
      </p:sp>
    </p:spTree>
    <p:extLst>
      <p:ext uri="{BB962C8B-B14F-4D97-AF65-F5344CB8AC3E}">
        <p14:creationId xmlns:p14="http://schemas.microsoft.com/office/powerpoint/2010/main" val="1213514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END</a:t>
            </a:r>
          </a:p>
        </p:txBody>
      </p:sp>
    </p:spTree>
    <p:extLst>
      <p:ext uri="{BB962C8B-B14F-4D97-AF65-F5344CB8AC3E}">
        <p14:creationId xmlns:p14="http://schemas.microsoft.com/office/powerpoint/2010/main" val="3752993035"/>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387A-9B0D-46E0-8B44-4DB9E61D2743}"/>
              </a:ext>
            </a:extLst>
          </p:cNvPr>
          <p:cNvSpPr>
            <a:spLocks noGrp="1"/>
          </p:cNvSpPr>
          <p:nvPr>
            <p:ph type="title"/>
          </p:nvPr>
        </p:nvSpPr>
        <p:spPr/>
        <p:txBody>
          <a:bodyPr/>
          <a:lstStyle/>
          <a:p>
            <a:r>
              <a:rPr lang="en-US" dirty="0"/>
              <a:t>Motivation</a:t>
            </a:r>
          </a:p>
        </p:txBody>
      </p:sp>
      <p:sp>
        <p:nvSpPr>
          <p:cNvPr id="4" name="Slide Number Placeholder 3">
            <a:extLst>
              <a:ext uri="{FF2B5EF4-FFF2-40B4-BE49-F238E27FC236}">
                <a16:creationId xmlns:a16="http://schemas.microsoft.com/office/drawing/2014/main" id="{25FE8E0B-DE42-418B-8913-D8A19537F305}"/>
              </a:ext>
            </a:extLst>
          </p:cNvPr>
          <p:cNvSpPr>
            <a:spLocks noGrp="1"/>
          </p:cNvSpPr>
          <p:nvPr>
            <p:ph type="sldNum" sz="quarter" idx="12"/>
          </p:nvPr>
        </p:nvSpPr>
        <p:spPr/>
        <p:txBody>
          <a:bodyPr/>
          <a:lstStyle/>
          <a:p>
            <a:fld id="{81561042-0DC2-4A04-AA50-F6D44EB20EBA}" type="slidenum">
              <a:rPr lang="en-US" smtClean="0"/>
              <a:t>2</a:t>
            </a:fld>
            <a:endParaRPr lang="en-US"/>
          </a:p>
        </p:txBody>
      </p:sp>
      <p:sp>
        <p:nvSpPr>
          <p:cNvPr id="16" name="TextBox 15">
            <a:extLst>
              <a:ext uri="{FF2B5EF4-FFF2-40B4-BE49-F238E27FC236}">
                <a16:creationId xmlns:a16="http://schemas.microsoft.com/office/drawing/2014/main" id="{11D813B9-E881-4717-8B49-842DF798C227}"/>
              </a:ext>
            </a:extLst>
          </p:cNvPr>
          <p:cNvSpPr txBox="1"/>
          <p:nvPr/>
        </p:nvSpPr>
        <p:spPr bwMode="gray">
          <a:xfrm>
            <a:off x="1099885" y="4661267"/>
            <a:ext cx="9992229" cy="1396793"/>
          </a:xfrm>
          <a:prstGeom prst="rect">
            <a:avLst/>
          </a:prstGeom>
          <a:noFill/>
        </p:spPr>
        <p:txBody>
          <a:bodyPr wrap="square">
            <a:spAutoFit/>
          </a:bodyPr>
          <a:lstStyle/>
          <a:p>
            <a:r>
              <a:rPr lang="en-US" sz="1600" b="1" dirty="0">
                <a:latin typeface="+mj-lt"/>
              </a:rPr>
              <a:t>Why would I want features that are independent of prediction tasks?</a:t>
            </a:r>
          </a:p>
          <a:p>
            <a:pPr marL="342900" indent="-342900">
              <a:lnSpc>
                <a:spcPct val="150000"/>
              </a:lnSpc>
              <a:buFont typeface="+mj-lt"/>
              <a:buAutoNum type="arabicPeriod"/>
            </a:pPr>
            <a:r>
              <a:rPr lang="en-US" sz="1600" dirty="0">
                <a:latin typeface="+mj-lt"/>
              </a:rPr>
              <a:t>Learned Features might produce novel insightful descriptions of the networks</a:t>
            </a:r>
          </a:p>
          <a:p>
            <a:pPr marL="342900" indent="-342900">
              <a:lnSpc>
                <a:spcPct val="150000"/>
              </a:lnSpc>
              <a:buFont typeface="+mj-lt"/>
              <a:buAutoNum type="arabicPeriod"/>
            </a:pPr>
            <a:r>
              <a:rPr lang="en-US" sz="1600" dirty="0">
                <a:latin typeface="+mj-lt"/>
              </a:rPr>
              <a:t>Learned Features might better generalize across tasks</a:t>
            </a:r>
          </a:p>
          <a:p>
            <a:pPr marL="342900" indent="-342900">
              <a:lnSpc>
                <a:spcPct val="150000"/>
              </a:lnSpc>
              <a:buFont typeface="+mj-lt"/>
              <a:buAutoNum type="arabicPeriod"/>
            </a:pPr>
            <a:r>
              <a:rPr lang="en-US" sz="1600" dirty="0">
                <a:latin typeface="+mj-lt"/>
              </a:rPr>
              <a:t>I do not know the prediction tasks yet</a:t>
            </a:r>
          </a:p>
        </p:txBody>
      </p:sp>
      <p:sp>
        <p:nvSpPr>
          <p:cNvPr id="18" name="TextBox 17">
            <a:extLst>
              <a:ext uri="{FF2B5EF4-FFF2-40B4-BE49-F238E27FC236}">
                <a16:creationId xmlns:a16="http://schemas.microsoft.com/office/drawing/2014/main" id="{889FD16F-C4CD-439A-9B1B-DB8C581700D2}"/>
              </a:ext>
            </a:extLst>
          </p:cNvPr>
          <p:cNvSpPr txBox="1"/>
          <p:nvPr/>
        </p:nvSpPr>
        <p:spPr bwMode="gray">
          <a:xfrm>
            <a:off x="82553" y="6386368"/>
            <a:ext cx="10217055" cy="461665"/>
          </a:xfrm>
          <a:prstGeom prst="rect">
            <a:avLst/>
          </a:prstGeom>
          <a:noFill/>
        </p:spPr>
        <p:txBody>
          <a:bodyPr wrap="square">
            <a:spAutoFit/>
          </a:bodyPr>
          <a:lstStyle/>
          <a:p>
            <a:r>
              <a:rPr lang="en-US" sz="1200" u="sng" dirty="0"/>
              <a:t>source</a:t>
            </a:r>
            <a:r>
              <a:rPr lang="en-US" sz="1200" dirty="0"/>
              <a:t>: Pandit, Shashank, et al. "</a:t>
            </a:r>
            <a:r>
              <a:rPr lang="en-US" sz="1200" dirty="0" err="1"/>
              <a:t>Netprobe</a:t>
            </a:r>
            <a:r>
              <a:rPr lang="en-US" sz="1200" dirty="0"/>
              <a:t>: a fast and scalable system for fraud detection in online auction networks." </a:t>
            </a:r>
            <a:r>
              <a:rPr lang="en-US" sz="1200" i="1" dirty="0"/>
              <a:t>Proceedings of the 16th international conference on World Wide Web</a:t>
            </a:r>
            <a:r>
              <a:rPr lang="en-US" sz="1200" dirty="0"/>
              <a:t>. 2007.</a:t>
            </a:r>
          </a:p>
        </p:txBody>
      </p:sp>
      <p:sp>
        <p:nvSpPr>
          <p:cNvPr id="31" name="Rectangle: Rounded Corners 30">
            <a:extLst>
              <a:ext uri="{FF2B5EF4-FFF2-40B4-BE49-F238E27FC236}">
                <a16:creationId xmlns:a16="http://schemas.microsoft.com/office/drawing/2014/main" id="{77C5CB43-6984-4548-BEB5-6AB59AD6B161}"/>
              </a:ext>
            </a:extLst>
          </p:cNvPr>
          <p:cNvSpPr/>
          <p:nvPr/>
        </p:nvSpPr>
        <p:spPr bwMode="gray">
          <a:xfrm>
            <a:off x="783060" y="1298872"/>
            <a:ext cx="1784555" cy="89965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Data Preprocessing</a:t>
            </a:r>
          </a:p>
        </p:txBody>
      </p:sp>
      <p:sp>
        <p:nvSpPr>
          <p:cNvPr id="32" name="Rectangle: Rounded Corners 31">
            <a:extLst>
              <a:ext uri="{FF2B5EF4-FFF2-40B4-BE49-F238E27FC236}">
                <a16:creationId xmlns:a16="http://schemas.microsoft.com/office/drawing/2014/main" id="{933FCA42-26A5-4A30-A6B0-EF9FCEEC531C}"/>
              </a:ext>
            </a:extLst>
          </p:cNvPr>
          <p:cNvSpPr/>
          <p:nvPr/>
        </p:nvSpPr>
        <p:spPr bwMode="gray">
          <a:xfrm>
            <a:off x="3507478" y="1300586"/>
            <a:ext cx="1784555" cy="89965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Feature engineering</a:t>
            </a:r>
          </a:p>
        </p:txBody>
      </p:sp>
      <p:sp>
        <p:nvSpPr>
          <p:cNvPr id="33" name="Rectangle: Rounded Corners 32">
            <a:extLst>
              <a:ext uri="{FF2B5EF4-FFF2-40B4-BE49-F238E27FC236}">
                <a16:creationId xmlns:a16="http://schemas.microsoft.com/office/drawing/2014/main" id="{3C818BFD-062D-4B58-A214-F37EF16F80D5}"/>
              </a:ext>
            </a:extLst>
          </p:cNvPr>
          <p:cNvSpPr/>
          <p:nvPr/>
        </p:nvSpPr>
        <p:spPr bwMode="gray">
          <a:xfrm>
            <a:off x="6183709" y="1298872"/>
            <a:ext cx="1784555" cy="89965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Prediction</a:t>
            </a:r>
          </a:p>
        </p:txBody>
      </p:sp>
      <p:sp>
        <p:nvSpPr>
          <p:cNvPr id="34" name="Rectangle: Rounded Corners 33">
            <a:extLst>
              <a:ext uri="{FF2B5EF4-FFF2-40B4-BE49-F238E27FC236}">
                <a16:creationId xmlns:a16="http://schemas.microsoft.com/office/drawing/2014/main" id="{F75F96E8-270C-4CE0-B9D6-6BFAAE0FCD73}"/>
              </a:ext>
            </a:extLst>
          </p:cNvPr>
          <p:cNvSpPr/>
          <p:nvPr/>
        </p:nvSpPr>
        <p:spPr bwMode="gray">
          <a:xfrm>
            <a:off x="8908127" y="1285248"/>
            <a:ext cx="1784555" cy="89965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Intervention</a:t>
            </a:r>
          </a:p>
        </p:txBody>
      </p:sp>
      <p:cxnSp>
        <p:nvCxnSpPr>
          <p:cNvPr id="35" name="Straight Arrow Connector 34">
            <a:extLst>
              <a:ext uri="{FF2B5EF4-FFF2-40B4-BE49-F238E27FC236}">
                <a16:creationId xmlns:a16="http://schemas.microsoft.com/office/drawing/2014/main" id="{7E9195F7-4CD2-4FC6-B8F1-26578FE87B40}"/>
              </a:ext>
            </a:extLst>
          </p:cNvPr>
          <p:cNvCxnSpPr>
            <a:stCxn id="31" idx="3"/>
            <a:endCxn id="32" idx="1"/>
          </p:cNvCxnSpPr>
          <p:nvPr/>
        </p:nvCxnSpPr>
        <p:spPr bwMode="gray">
          <a:xfrm>
            <a:off x="2567615" y="1748698"/>
            <a:ext cx="939863" cy="171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1D059913-F280-44D3-B984-DBEDCE8CEAE0}"/>
              </a:ext>
            </a:extLst>
          </p:cNvPr>
          <p:cNvCxnSpPr>
            <a:cxnSpLocks/>
            <a:stCxn id="32" idx="3"/>
            <a:endCxn id="33" idx="1"/>
          </p:cNvCxnSpPr>
          <p:nvPr/>
        </p:nvCxnSpPr>
        <p:spPr bwMode="gray">
          <a:xfrm flipV="1">
            <a:off x="5292033" y="1748698"/>
            <a:ext cx="891676" cy="171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Arrow Connector 36">
            <a:extLst>
              <a:ext uri="{FF2B5EF4-FFF2-40B4-BE49-F238E27FC236}">
                <a16:creationId xmlns:a16="http://schemas.microsoft.com/office/drawing/2014/main" id="{0AB0DD26-BB93-426D-86C2-BA8D6FC05E93}"/>
              </a:ext>
            </a:extLst>
          </p:cNvPr>
          <p:cNvCxnSpPr>
            <a:cxnSpLocks/>
            <a:stCxn id="33" idx="3"/>
            <a:endCxn id="34" idx="1"/>
          </p:cNvCxnSpPr>
          <p:nvPr/>
        </p:nvCxnSpPr>
        <p:spPr bwMode="gray">
          <a:xfrm flipV="1">
            <a:off x="7968264" y="1735074"/>
            <a:ext cx="939863" cy="1362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8" name="TextBox 37">
            <a:extLst>
              <a:ext uri="{FF2B5EF4-FFF2-40B4-BE49-F238E27FC236}">
                <a16:creationId xmlns:a16="http://schemas.microsoft.com/office/drawing/2014/main" id="{3ED63DFD-34BF-4B24-AB18-1B4E20CCB63B}"/>
              </a:ext>
            </a:extLst>
          </p:cNvPr>
          <p:cNvSpPr txBox="1"/>
          <p:nvPr/>
        </p:nvSpPr>
        <p:spPr bwMode="gray">
          <a:xfrm>
            <a:off x="953802" y="2324169"/>
            <a:ext cx="1784555" cy="1104831"/>
          </a:xfrm>
          <a:prstGeom prst="rect">
            <a:avLst/>
          </a:prstGeom>
          <a:noFill/>
        </p:spPr>
        <p:txBody>
          <a:bodyPr wrap="squar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r>
              <a:rPr lang="en-US" sz="1200" dirty="0"/>
              <a:t>Collect data</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Remove Outliers</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Resolve Missing data</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Build graphs</a:t>
            </a:r>
          </a:p>
        </p:txBody>
      </p:sp>
      <p:sp>
        <p:nvSpPr>
          <p:cNvPr id="39" name="TextBox 38">
            <a:extLst>
              <a:ext uri="{FF2B5EF4-FFF2-40B4-BE49-F238E27FC236}">
                <a16:creationId xmlns:a16="http://schemas.microsoft.com/office/drawing/2014/main" id="{C6A48ECF-BDCB-4BB5-B78C-70EAFAA5F60C}"/>
              </a:ext>
            </a:extLst>
          </p:cNvPr>
          <p:cNvSpPr txBox="1"/>
          <p:nvPr/>
        </p:nvSpPr>
        <p:spPr bwMode="gray">
          <a:xfrm>
            <a:off x="3507478" y="2323124"/>
            <a:ext cx="1784555" cy="1058011"/>
          </a:xfrm>
          <a:prstGeom prst="rect">
            <a:avLst/>
          </a:prstGeom>
          <a:noFill/>
        </p:spPr>
        <p:txBody>
          <a:bodyPr wrap="squar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r>
              <a:rPr lang="en-US" sz="1200" dirty="0"/>
              <a:t>Network metrics</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Similarity metrics</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Clustering</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Filtering</a:t>
            </a:r>
          </a:p>
        </p:txBody>
      </p:sp>
      <p:sp>
        <p:nvSpPr>
          <p:cNvPr id="40" name="TextBox 39">
            <a:extLst>
              <a:ext uri="{FF2B5EF4-FFF2-40B4-BE49-F238E27FC236}">
                <a16:creationId xmlns:a16="http://schemas.microsoft.com/office/drawing/2014/main" id="{4AC333D6-FDC8-4367-8AA4-454755180B38}"/>
              </a:ext>
            </a:extLst>
          </p:cNvPr>
          <p:cNvSpPr txBox="1"/>
          <p:nvPr/>
        </p:nvSpPr>
        <p:spPr bwMode="gray">
          <a:xfrm>
            <a:off x="6183709" y="2333952"/>
            <a:ext cx="1784555" cy="813350"/>
          </a:xfrm>
          <a:prstGeom prst="rect">
            <a:avLst/>
          </a:prstGeom>
          <a:noFill/>
        </p:spPr>
        <p:txBody>
          <a:bodyPr wrap="squar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r>
              <a:rPr lang="en-US" sz="1200" dirty="0"/>
              <a:t>Node classification</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Link prediction</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Graph classification</a:t>
            </a:r>
          </a:p>
        </p:txBody>
      </p:sp>
      <p:sp>
        <p:nvSpPr>
          <p:cNvPr id="41" name="TextBox 40">
            <a:extLst>
              <a:ext uri="{FF2B5EF4-FFF2-40B4-BE49-F238E27FC236}">
                <a16:creationId xmlns:a16="http://schemas.microsoft.com/office/drawing/2014/main" id="{49C32C2D-A21A-4A61-B54D-F89A1519E435}"/>
              </a:ext>
            </a:extLst>
          </p:cNvPr>
          <p:cNvSpPr txBox="1"/>
          <p:nvPr/>
        </p:nvSpPr>
        <p:spPr bwMode="gray">
          <a:xfrm>
            <a:off x="8908126" y="2325194"/>
            <a:ext cx="2865951" cy="813350"/>
          </a:xfrm>
          <a:prstGeom prst="rect">
            <a:avLst/>
          </a:prstGeom>
          <a:noFill/>
        </p:spPr>
        <p:txBody>
          <a:bodyPr wrap="squar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r>
              <a:rPr lang="en-US" sz="1200" dirty="0"/>
              <a:t>Resolve Selection Bias</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Isolate Confounding</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Estimate effects of interventions</a:t>
            </a:r>
          </a:p>
        </p:txBody>
      </p:sp>
      <p:sp>
        <p:nvSpPr>
          <p:cNvPr id="42" name="Rectangle 41">
            <a:extLst>
              <a:ext uri="{FF2B5EF4-FFF2-40B4-BE49-F238E27FC236}">
                <a16:creationId xmlns:a16="http://schemas.microsoft.com/office/drawing/2014/main" id="{9D834F30-F0CD-4928-8BC7-63DD317F8B6B}"/>
              </a:ext>
            </a:extLst>
          </p:cNvPr>
          <p:cNvSpPr/>
          <p:nvPr/>
        </p:nvSpPr>
        <p:spPr bwMode="gray">
          <a:xfrm>
            <a:off x="3148553" y="914400"/>
            <a:ext cx="2441542" cy="293173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43" name="TextBox 42">
            <a:extLst>
              <a:ext uri="{FF2B5EF4-FFF2-40B4-BE49-F238E27FC236}">
                <a16:creationId xmlns:a16="http://schemas.microsoft.com/office/drawing/2014/main" id="{C9C6389E-1551-496E-87B2-74C04115387A}"/>
              </a:ext>
            </a:extLst>
          </p:cNvPr>
          <p:cNvSpPr txBox="1"/>
          <p:nvPr/>
        </p:nvSpPr>
        <p:spPr bwMode="gray">
          <a:xfrm>
            <a:off x="3148554" y="3976026"/>
            <a:ext cx="2441542" cy="416008"/>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b="1" dirty="0"/>
              <a:t>Systematize &amp; Automate this step</a:t>
            </a:r>
          </a:p>
        </p:txBody>
      </p:sp>
    </p:spTree>
    <p:extLst>
      <p:ext uri="{BB962C8B-B14F-4D97-AF65-F5344CB8AC3E}">
        <p14:creationId xmlns:p14="http://schemas.microsoft.com/office/powerpoint/2010/main" val="262492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2" grpId="0" animBg="1"/>
      <p:bldP spid="33" grpId="0" animBg="1"/>
      <p:bldP spid="34" grpId="0" animBg="1"/>
      <p:bldP spid="39" grpId="0"/>
      <p:bldP spid="40" grpId="0"/>
      <p:bldP spid="41" grpId="0"/>
      <p:bldP spid="42" grpId="0" animBg="1"/>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8AF0A-B4A7-4F74-94D4-CCC0775A00BA}"/>
              </a:ext>
            </a:extLst>
          </p:cNvPr>
          <p:cNvSpPr>
            <a:spLocks noGrp="1"/>
          </p:cNvSpPr>
          <p:nvPr>
            <p:ph type="title"/>
          </p:nvPr>
        </p:nvSpPr>
        <p:spPr/>
        <p:txBody>
          <a:bodyPr/>
          <a:lstStyle/>
          <a:p>
            <a:r>
              <a:rPr lang="pt-BR" dirty="0"/>
              <a:t>Node Embedding</a:t>
            </a:r>
            <a:endParaRPr lang="en-US" dirty="0"/>
          </a:p>
        </p:txBody>
      </p:sp>
      <p:sp>
        <p:nvSpPr>
          <p:cNvPr id="4" name="Slide Number Placeholder 3">
            <a:extLst>
              <a:ext uri="{FF2B5EF4-FFF2-40B4-BE49-F238E27FC236}">
                <a16:creationId xmlns:a16="http://schemas.microsoft.com/office/drawing/2014/main" id="{C0913355-60EE-4F06-8338-CDE955CF31C9}"/>
              </a:ext>
            </a:extLst>
          </p:cNvPr>
          <p:cNvSpPr>
            <a:spLocks noGrp="1"/>
          </p:cNvSpPr>
          <p:nvPr>
            <p:ph type="sldNum" sz="quarter" idx="12"/>
          </p:nvPr>
        </p:nvSpPr>
        <p:spPr/>
        <p:txBody>
          <a:bodyPr/>
          <a:lstStyle/>
          <a:p>
            <a:fld id="{81561042-0DC2-4A04-AA50-F6D44EB20EBA}" type="slidenum">
              <a:rPr lang="en-US" smtClean="0"/>
              <a:t>3</a:t>
            </a:fld>
            <a:endParaRPr lang="en-US"/>
          </a:p>
        </p:txBody>
      </p:sp>
      <p:grpSp>
        <p:nvGrpSpPr>
          <p:cNvPr id="14" name="Group 13">
            <a:extLst>
              <a:ext uri="{FF2B5EF4-FFF2-40B4-BE49-F238E27FC236}">
                <a16:creationId xmlns:a16="http://schemas.microsoft.com/office/drawing/2014/main" id="{DF817524-139E-4A66-9E27-0FB826667921}"/>
              </a:ext>
            </a:extLst>
          </p:cNvPr>
          <p:cNvGrpSpPr/>
          <p:nvPr/>
        </p:nvGrpSpPr>
        <p:grpSpPr>
          <a:xfrm>
            <a:off x="1799287" y="1592971"/>
            <a:ext cx="2128477" cy="2018946"/>
            <a:chOff x="9938188" y="4606083"/>
            <a:chExt cx="2128477" cy="2018946"/>
          </a:xfrm>
        </p:grpSpPr>
        <p:sp>
          <p:nvSpPr>
            <p:cNvPr id="15" name="Oval 14">
              <a:extLst>
                <a:ext uri="{FF2B5EF4-FFF2-40B4-BE49-F238E27FC236}">
                  <a16:creationId xmlns:a16="http://schemas.microsoft.com/office/drawing/2014/main" id="{B0D6770A-EBF4-4324-9DEB-DD657DCD08C9}"/>
                </a:ext>
              </a:extLst>
            </p:cNvPr>
            <p:cNvSpPr/>
            <p:nvPr/>
          </p:nvSpPr>
          <p:spPr bwMode="gray">
            <a:xfrm>
              <a:off x="9938188" y="5000553"/>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16" name="Oval 15">
              <a:extLst>
                <a:ext uri="{FF2B5EF4-FFF2-40B4-BE49-F238E27FC236}">
                  <a16:creationId xmlns:a16="http://schemas.microsoft.com/office/drawing/2014/main" id="{CC14BF8F-599C-4B8A-A062-A802D5E78E70}"/>
                </a:ext>
              </a:extLst>
            </p:cNvPr>
            <p:cNvSpPr/>
            <p:nvPr/>
          </p:nvSpPr>
          <p:spPr bwMode="gray">
            <a:xfrm>
              <a:off x="9938188" y="5928236"/>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17" name="Oval 16">
              <a:extLst>
                <a:ext uri="{FF2B5EF4-FFF2-40B4-BE49-F238E27FC236}">
                  <a16:creationId xmlns:a16="http://schemas.microsoft.com/office/drawing/2014/main" id="{91B1DB05-3B58-4616-BD12-2B1C35056011}"/>
                </a:ext>
              </a:extLst>
            </p:cNvPr>
            <p:cNvSpPr/>
            <p:nvPr/>
          </p:nvSpPr>
          <p:spPr bwMode="gray">
            <a:xfrm>
              <a:off x="10972096" y="5387317"/>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18" name="Straight Arrow Connector 17">
              <a:extLst>
                <a:ext uri="{FF2B5EF4-FFF2-40B4-BE49-F238E27FC236}">
                  <a16:creationId xmlns:a16="http://schemas.microsoft.com/office/drawing/2014/main" id="{A3414C4B-D703-42A4-A210-32E9475C55F7}"/>
                </a:ext>
              </a:extLst>
            </p:cNvPr>
            <p:cNvCxnSpPr>
              <a:cxnSpLocks/>
              <a:stCxn id="15" idx="4"/>
              <a:endCxn id="16" idx="0"/>
            </p:cNvCxnSpPr>
            <p:nvPr/>
          </p:nvCxnSpPr>
          <p:spPr bwMode="gray">
            <a:xfrm>
              <a:off x="10145296" y="5414769"/>
              <a:ext cx="0" cy="513467"/>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9" name="Oval 18">
              <a:extLst>
                <a:ext uri="{FF2B5EF4-FFF2-40B4-BE49-F238E27FC236}">
                  <a16:creationId xmlns:a16="http://schemas.microsoft.com/office/drawing/2014/main" id="{C4A9381D-301A-4A9B-B3CC-173EE093232B}"/>
                </a:ext>
              </a:extLst>
            </p:cNvPr>
            <p:cNvSpPr/>
            <p:nvPr/>
          </p:nvSpPr>
          <p:spPr bwMode="gray">
            <a:xfrm>
              <a:off x="11214165" y="6210813"/>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sp>
          <p:nvSpPr>
            <p:cNvPr id="20" name="Oval 19">
              <a:extLst>
                <a:ext uri="{FF2B5EF4-FFF2-40B4-BE49-F238E27FC236}">
                  <a16:creationId xmlns:a16="http://schemas.microsoft.com/office/drawing/2014/main" id="{60F6EF72-F6EE-495C-BF1B-7D4A9A30D88C}"/>
                </a:ext>
              </a:extLst>
            </p:cNvPr>
            <p:cNvSpPr/>
            <p:nvPr/>
          </p:nvSpPr>
          <p:spPr bwMode="gray">
            <a:xfrm>
              <a:off x="11053577" y="4606083"/>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21" name="Oval 20">
              <a:extLst>
                <a:ext uri="{FF2B5EF4-FFF2-40B4-BE49-F238E27FC236}">
                  <a16:creationId xmlns:a16="http://schemas.microsoft.com/office/drawing/2014/main" id="{377B23AA-7F34-48E6-9C4E-E107BCD05B99}"/>
                </a:ext>
              </a:extLst>
            </p:cNvPr>
            <p:cNvSpPr/>
            <p:nvPr/>
          </p:nvSpPr>
          <p:spPr bwMode="gray">
            <a:xfrm>
              <a:off x="11652449" y="5207661"/>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22" name="Straight Arrow Connector 21">
              <a:extLst>
                <a:ext uri="{FF2B5EF4-FFF2-40B4-BE49-F238E27FC236}">
                  <a16:creationId xmlns:a16="http://schemas.microsoft.com/office/drawing/2014/main" id="{24027FE9-50EA-40FB-972D-A025083A19BF}"/>
                </a:ext>
              </a:extLst>
            </p:cNvPr>
            <p:cNvCxnSpPr>
              <a:cxnSpLocks/>
              <a:stCxn id="17" idx="0"/>
              <a:endCxn id="20" idx="4"/>
            </p:cNvCxnSpPr>
            <p:nvPr/>
          </p:nvCxnSpPr>
          <p:spPr bwMode="gray">
            <a:xfrm flipV="1">
              <a:off x="11179204" y="5020299"/>
              <a:ext cx="81481" cy="367018"/>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F48C7F88-BEDF-480D-B7FF-99594E799CD2}"/>
                </a:ext>
              </a:extLst>
            </p:cNvPr>
            <p:cNvCxnSpPr>
              <a:cxnSpLocks/>
              <a:stCxn id="17" idx="7"/>
              <a:endCxn id="21" idx="2"/>
            </p:cNvCxnSpPr>
            <p:nvPr/>
          </p:nvCxnSpPr>
          <p:spPr bwMode="gray">
            <a:xfrm flipV="1">
              <a:off x="11325651" y="5414769"/>
              <a:ext cx="326798" cy="33209"/>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1063EE61-2986-42D5-8515-C8E7DF6305E4}"/>
                </a:ext>
              </a:extLst>
            </p:cNvPr>
            <p:cNvCxnSpPr>
              <a:cxnSpLocks/>
              <a:stCxn id="20" idx="5"/>
              <a:endCxn id="21" idx="1"/>
            </p:cNvCxnSpPr>
            <p:nvPr/>
          </p:nvCxnSpPr>
          <p:spPr bwMode="gray">
            <a:xfrm>
              <a:off x="11407132" y="4959638"/>
              <a:ext cx="305978" cy="308684"/>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8738BEC0-2296-4BBE-B296-8EF58447F142}"/>
                </a:ext>
              </a:extLst>
            </p:cNvPr>
            <p:cNvCxnSpPr>
              <a:cxnSpLocks/>
              <a:stCxn id="16" idx="5"/>
              <a:endCxn id="19" idx="2"/>
            </p:cNvCxnSpPr>
            <p:nvPr/>
          </p:nvCxnSpPr>
          <p:spPr bwMode="gray">
            <a:xfrm>
              <a:off x="10291743" y="6281791"/>
              <a:ext cx="922422" cy="136130"/>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2E00A722-C386-4FF9-8D8E-A00608DD9934}"/>
                </a:ext>
              </a:extLst>
            </p:cNvPr>
            <p:cNvCxnSpPr>
              <a:cxnSpLocks/>
              <a:stCxn id="15" idx="5"/>
              <a:endCxn id="19" idx="1"/>
            </p:cNvCxnSpPr>
            <p:nvPr/>
          </p:nvCxnSpPr>
          <p:spPr bwMode="gray">
            <a:xfrm>
              <a:off x="10291743" y="5354108"/>
              <a:ext cx="983083" cy="91736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grpSp>
        <p:nvGrpSpPr>
          <p:cNvPr id="27" name="Group 26">
            <a:extLst>
              <a:ext uri="{FF2B5EF4-FFF2-40B4-BE49-F238E27FC236}">
                <a16:creationId xmlns:a16="http://schemas.microsoft.com/office/drawing/2014/main" id="{A122125E-C486-4A3B-8F10-E43AE8EA4914}"/>
              </a:ext>
            </a:extLst>
          </p:cNvPr>
          <p:cNvGrpSpPr/>
          <p:nvPr/>
        </p:nvGrpSpPr>
        <p:grpSpPr>
          <a:xfrm>
            <a:off x="3658062" y="2468420"/>
            <a:ext cx="953338" cy="960684"/>
            <a:chOff x="10584382" y="3100299"/>
            <a:chExt cx="953338" cy="960684"/>
          </a:xfrm>
        </p:grpSpPr>
        <p:sp>
          <p:nvSpPr>
            <p:cNvPr id="29" name="Oval 28">
              <a:extLst>
                <a:ext uri="{FF2B5EF4-FFF2-40B4-BE49-F238E27FC236}">
                  <a16:creationId xmlns:a16="http://schemas.microsoft.com/office/drawing/2014/main" id="{4B46998F-9A6E-4C77-8CEC-39F51E544935}"/>
                </a:ext>
              </a:extLst>
            </p:cNvPr>
            <p:cNvSpPr/>
            <p:nvPr/>
          </p:nvSpPr>
          <p:spPr bwMode="gray">
            <a:xfrm>
              <a:off x="10584382" y="3646767"/>
              <a:ext cx="414216" cy="414216"/>
            </a:xfrm>
            <a:prstGeom prst="ellipse">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G</a:t>
              </a:r>
            </a:p>
          </p:txBody>
        </p:sp>
        <p:sp>
          <p:nvSpPr>
            <p:cNvPr id="31" name="Oval 30">
              <a:extLst>
                <a:ext uri="{FF2B5EF4-FFF2-40B4-BE49-F238E27FC236}">
                  <a16:creationId xmlns:a16="http://schemas.microsoft.com/office/drawing/2014/main" id="{56B0C758-98EF-4508-8B2F-5E8B84DA726C}"/>
                </a:ext>
              </a:extLst>
            </p:cNvPr>
            <p:cNvSpPr/>
            <p:nvPr/>
          </p:nvSpPr>
          <p:spPr bwMode="gray">
            <a:xfrm>
              <a:off x="11123504" y="3100299"/>
              <a:ext cx="414216" cy="414216"/>
            </a:xfrm>
            <a:prstGeom prst="ellipse">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H</a:t>
              </a:r>
            </a:p>
          </p:txBody>
        </p:sp>
        <p:cxnSp>
          <p:nvCxnSpPr>
            <p:cNvPr id="33" name="Straight Arrow Connector 32">
              <a:extLst>
                <a:ext uri="{FF2B5EF4-FFF2-40B4-BE49-F238E27FC236}">
                  <a16:creationId xmlns:a16="http://schemas.microsoft.com/office/drawing/2014/main" id="{EFF1389D-40C1-470E-B7B9-920CBEAF2924}"/>
                </a:ext>
              </a:extLst>
            </p:cNvPr>
            <p:cNvCxnSpPr>
              <a:cxnSpLocks/>
              <a:stCxn id="29" idx="7"/>
              <a:endCxn id="31" idx="3"/>
            </p:cNvCxnSpPr>
            <p:nvPr/>
          </p:nvCxnSpPr>
          <p:spPr bwMode="gray">
            <a:xfrm flipV="1">
              <a:off x="10937937" y="3453854"/>
              <a:ext cx="246228" cy="253574"/>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cxnSp>
        <p:nvCxnSpPr>
          <p:cNvPr id="34" name="Straight Arrow Connector 33">
            <a:extLst>
              <a:ext uri="{FF2B5EF4-FFF2-40B4-BE49-F238E27FC236}">
                <a16:creationId xmlns:a16="http://schemas.microsoft.com/office/drawing/2014/main" id="{7520AF2D-6AD8-4BC6-9C2B-1BA0DACDD10F}"/>
              </a:ext>
            </a:extLst>
          </p:cNvPr>
          <p:cNvCxnSpPr>
            <a:cxnSpLocks/>
            <a:stCxn id="15" idx="6"/>
            <a:endCxn id="20" idx="2"/>
          </p:cNvCxnSpPr>
          <p:nvPr/>
        </p:nvCxnSpPr>
        <p:spPr bwMode="gray">
          <a:xfrm flipV="1">
            <a:off x="2213503" y="1800079"/>
            <a:ext cx="701173" cy="394470"/>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46F8F580-C094-4941-A98E-426B25E903D6}"/>
              </a:ext>
            </a:extLst>
          </p:cNvPr>
          <p:cNvCxnSpPr>
            <a:cxnSpLocks/>
            <a:stCxn id="19" idx="0"/>
            <a:endCxn id="17" idx="4"/>
          </p:cNvCxnSpPr>
          <p:nvPr/>
        </p:nvCxnSpPr>
        <p:spPr bwMode="gray">
          <a:xfrm flipH="1" flipV="1">
            <a:off x="3040303" y="2788421"/>
            <a:ext cx="242069" cy="409280"/>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F04AD58E-2846-42CB-8337-4990972D0502}"/>
              </a:ext>
            </a:extLst>
          </p:cNvPr>
          <p:cNvCxnSpPr>
            <a:cxnSpLocks/>
            <a:stCxn id="21" idx="4"/>
            <a:endCxn id="29" idx="0"/>
          </p:cNvCxnSpPr>
          <p:nvPr/>
        </p:nvCxnSpPr>
        <p:spPr bwMode="gray">
          <a:xfrm>
            <a:off x="3720656" y="2608765"/>
            <a:ext cx="144514" cy="406123"/>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7" name="Arrow: Right 56">
            <a:extLst>
              <a:ext uri="{FF2B5EF4-FFF2-40B4-BE49-F238E27FC236}">
                <a16:creationId xmlns:a16="http://schemas.microsoft.com/office/drawing/2014/main" id="{E7C5FEDA-7204-4E49-895C-8A38B3C65688}"/>
              </a:ext>
            </a:extLst>
          </p:cNvPr>
          <p:cNvSpPr/>
          <p:nvPr/>
        </p:nvSpPr>
        <p:spPr bwMode="gray">
          <a:xfrm>
            <a:off x="4257846" y="3268679"/>
            <a:ext cx="2789804" cy="160425"/>
          </a:xfrm>
          <a:prstGeom prst="rightArrow">
            <a:avLst>
              <a:gd name="adj1" fmla="val 50000"/>
              <a:gd name="adj2" fmla="val 146004"/>
            </a:avLst>
          </a:prstGeom>
          <a:solidFill>
            <a:schemeClr val="bg1">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3" name="Rectangle 2">
            <a:extLst>
              <a:ext uri="{FF2B5EF4-FFF2-40B4-BE49-F238E27FC236}">
                <a16:creationId xmlns:a16="http://schemas.microsoft.com/office/drawing/2014/main" id="{D0774663-4601-43B2-A743-A31641E1D0CD}"/>
              </a:ext>
            </a:extLst>
          </p:cNvPr>
          <p:cNvSpPr/>
          <p:nvPr/>
        </p:nvSpPr>
        <p:spPr bwMode="gray">
          <a:xfrm>
            <a:off x="8253529" y="1652151"/>
            <a:ext cx="242396" cy="355390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b="1" dirty="0" err="1">
              <a:solidFill>
                <a:schemeClr val="bg1"/>
              </a:solidFill>
            </a:endParaRPr>
          </a:p>
        </p:txBody>
      </p:sp>
      <p:sp>
        <p:nvSpPr>
          <p:cNvPr id="5" name="Left Brace 4">
            <a:extLst>
              <a:ext uri="{FF2B5EF4-FFF2-40B4-BE49-F238E27FC236}">
                <a16:creationId xmlns:a16="http://schemas.microsoft.com/office/drawing/2014/main" id="{03502991-2ADA-4208-AAC1-A110A3680B84}"/>
              </a:ext>
            </a:extLst>
          </p:cNvPr>
          <p:cNvSpPr/>
          <p:nvPr/>
        </p:nvSpPr>
        <p:spPr bwMode="gray">
          <a:xfrm>
            <a:off x="7324576" y="1652151"/>
            <a:ext cx="414216" cy="3553906"/>
          </a:xfrm>
          <a:prstGeom prst="lef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sz="2800"/>
          </a:p>
        </p:txBody>
      </p:sp>
      <p:sp>
        <p:nvSpPr>
          <p:cNvPr id="58" name="Left Brace 57">
            <a:extLst>
              <a:ext uri="{FF2B5EF4-FFF2-40B4-BE49-F238E27FC236}">
                <a16:creationId xmlns:a16="http://schemas.microsoft.com/office/drawing/2014/main" id="{1B048DF1-557D-4CFE-B1C2-062E0BF3CB3E}"/>
              </a:ext>
            </a:extLst>
          </p:cNvPr>
          <p:cNvSpPr/>
          <p:nvPr/>
        </p:nvSpPr>
        <p:spPr bwMode="gray">
          <a:xfrm rot="10800000">
            <a:off x="9502218" y="1652151"/>
            <a:ext cx="414216" cy="3553906"/>
          </a:xfrm>
          <a:prstGeom prst="lef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sz="280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E616214-CAAE-4A7E-9D44-5D994C97D837}"/>
                  </a:ext>
                </a:extLst>
              </p:cNvPr>
              <p:cNvSpPr txBox="1"/>
              <p:nvPr/>
            </p:nvSpPr>
            <p:spPr bwMode="gray">
              <a:xfrm>
                <a:off x="8150674" y="1300459"/>
                <a:ext cx="939662" cy="398385"/>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0" dirty="0"/>
                  <a:t>N</a:t>
                </a:r>
                <a14:m>
                  <m:oMath xmlns:m="http://schemas.openxmlformats.org/officeDocument/2006/math">
                    <m:r>
                      <a:rPr lang="en-US" b="0" i="1" smtClean="0">
                        <a:latin typeface="Cambria Math" panose="02040503050406030204" pitchFamily="18" charset="0"/>
                      </a:rPr>
                      <m:t>𝑜𝑑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𝐺</m:t>
                        </m:r>
                      </m:sub>
                    </m:sSub>
                  </m:oMath>
                </a14:m>
                <a:endParaRPr lang="en-US" dirty="0" err="1"/>
              </a:p>
            </p:txBody>
          </p:sp>
        </mc:Choice>
        <mc:Fallback>
          <p:sp>
            <p:nvSpPr>
              <p:cNvPr id="6" name="TextBox 5">
                <a:extLst>
                  <a:ext uri="{FF2B5EF4-FFF2-40B4-BE49-F238E27FC236}">
                    <a16:creationId xmlns:a16="http://schemas.microsoft.com/office/drawing/2014/main" id="{5E616214-CAAE-4A7E-9D44-5D994C97D837}"/>
                  </a:ext>
                </a:extLst>
              </p:cNvPr>
              <p:cNvSpPr txBox="1">
                <a:spLocks noRot="1" noChangeAspect="1" noMove="1" noResize="1" noEditPoints="1" noAdjustHandles="1" noChangeArrowheads="1" noChangeShapeType="1" noTextEdit="1"/>
              </p:cNvSpPr>
              <p:nvPr/>
            </p:nvSpPr>
            <p:spPr bwMode="gray">
              <a:xfrm>
                <a:off x="8150674" y="1300459"/>
                <a:ext cx="939662" cy="398385"/>
              </a:xfrm>
              <a:prstGeom prst="rect">
                <a:avLst/>
              </a:prstGeom>
              <a:blipFill>
                <a:blip r:embed="rId2"/>
                <a:stretch>
                  <a:fillRect l="-14935" t="-19697" b="-454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FDEEE6CC-C813-48CA-86C0-C1F1E4C100E5}"/>
                  </a:ext>
                </a:extLst>
              </p:cNvPr>
              <p:cNvSpPr txBox="1"/>
              <p:nvPr/>
            </p:nvSpPr>
            <p:spPr bwMode="gray">
              <a:xfrm>
                <a:off x="8562556" y="3582927"/>
                <a:ext cx="939662" cy="398385"/>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𝐹𝑒𝑎𝑡𝑢𝑟</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m:t>
                          </m:r>
                        </m:sub>
                      </m:sSub>
                    </m:oMath>
                  </m:oMathPara>
                </a14:m>
                <a:endParaRPr lang="en-US" dirty="0" err="1"/>
              </a:p>
            </p:txBody>
          </p:sp>
        </mc:Choice>
        <mc:Fallback>
          <p:sp>
            <p:nvSpPr>
              <p:cNvPr id="59" name="TextBox 58">
                <a:extLst>
                  <a:ext uri="{FF2B5EF4-FFF2-40B4-BE49-F238E27FC236}">
                    <a16:creationId xmlns:a16="http://schemas.microsoft.com/office/drawing/2014/main" id="{FDEEE6CC-C813-48CA-86C0-C1F1E4C100E5}"/>
                  </a:ext>
                </a:extLst>
              </p:cNvPr>
              <p:cNvSpPr txBox="1">
                <a:spLocks noRot="1" noChangeAspect="1" noMove="1" noResize="1" noEditPoints="1" noAdjustHandles="1" noChangeArrowheads="1" noChangeShapeType="1" noTextEdit="1"/>
              </p:cNvSpPr>
              <p:nvPr/>
            </p:nvSpPr>
            <p:spPr bwMode="gray">
              <a:xfrm>
                <a:off x="8562556" y="3582927"/>
                <a:ext cx="939662" cy="398385"/>
              </a:xfrm>
              <a:prstGeom prst="rect">
                <a:avLst/>
              </a:prstGeom>
              <a:blipFill>
                <a:blip r:embed="rId3"/>
                <a:stretch>
                  <a:fillRect l="-6494" r="-5195"/>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3A064607-D67B-4495-9B2C-9DE9F59D82B7}"/>
              </a:ext>
            </a:extLst>
          </p:cNvPr>
          <p:cNvSpPr/>
          <p:nvPr/>
        </p:nvSpPr>
        <p:spPr bwMode="gray">
          <a:xfrm>
            <a:off x="8253529" y="3611917"/>
            <a:ext cx="242396" cy="1828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b="1" dirty="0" err="1">
              <a:solidFill>
                <a:schemeClr val="bg1"/>
              </a:solidFill>
            </a:endParaRPr>
          </a:p>
        </p:txBody>
      </p:sp>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B6BCDC1F-3ED7-407D-849F-117602CFD3A7}"/>
                  </a:ext>
                </a:extLst>
              </p:cNvPr>
              <p:cNvSpPr txBox="1"/>
              <p:nvPr/>
            </p:nvSpPr>
            <p:spPr bwMode="gray">
              <a:xfrm>
                <a:off x="3966298" y="3550755"/>
                <a:ext cx="3189703" cy="284472"/>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𝑀𝑎𝑝𝑝𝑖𝑛𝑔</m:t>
                      </m:r>
                      <m:r>
                        <a:rPr lang="en-US" b="0" i="1" smtClean="0">
                          <a:latin typeface="Cambria Math" panose="02040503050406030204" pitchFamily="18" charset="0"/>
                        </a:rPr>
                        <m:t> </m:t>
                      </m:r>
                      <m:r>
                        <a:rPr lang="en-US" b="0" i="1" smtClean="0">
                          <a:latin typeface="Cambria Math" panose="02040503050406030204" pitchFamily="18" charset="0"/>
                        </a:rPr>
                        <m:t>𝐹𝑢𝑛𝑐𝑡𝑖𝑜𝑛</m:t>
                      </m:r>
                      <m:r>
                        <a:rPr lang="en-US" b="0" i="1" smtClean="0">
                          <a:latin typeface="Cambria Math" panose="02040503050406030204" pitchFamily="18" charset="0"/>
                        </a:rPr>
                        <m:t> </m:t>
                      </m:r>
                      <m:r>
                        <m:rPr>
                          <m:sty m:val="p"/>
                        </m:rPr>
                        <a:rPr lang="en-US" b="0" i="0" smtClean="0">
                          <a:latin typeface="Cambria Math" panose="02040503050406030204" pitchFamily="18" charset="0"/>
                        </a:rPr>
                        <m:t>Φ</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𝑛</m:t>
                          </m:r>
                        </m:sup>
                      </m:sSup>
                    </m:oMath>
                  </m:oMathPara>
                </a14:m>
                <a:endParaRPr lang="en-US" dirty="0" err="1"/>
              </a:p>
            </p:txBody>
          </p:sp>
        </mc:Choice>
        <mc:Fallback>
          <p:sp>
            <p:nvSpPr>
              <p:cNvPr id="60" name="TextBox 59">
                <a:extLst>
                  <a:ext uri="{FF2B5EF4-FFF2-40B4-BE49-F238E27FC236}">
                    <a16:creationId xmlns:a16="http://schemas.microsoft.com/office/drawing/2014/main" id="{B6BCDC1F-3ED7-407D-849F-117602CFD3A7}"/>
                  </a:ext>
                </a:extLst>
              </p:cNvPr>
              <p:cNvSpPr txBox="1">
                <a:spLocks noRot="1" noChangeAspect="1" noMove="1" noResize="1" noEditPoints="1" noAdjustHandles="1" noChangeArrowheads="1" noChangeShapeType="1" noTextEdit="1"/>
              </p:cNvSpPr>
              <p:nvPr/>
            </p:nvSpPr>
            <p:spPr bwMode="gray">
              <a:xfrm>
                <a:off x="3966298" y="3550755"/>
                <a:ext cx="3189703" cy="284472"/>
              </a:xfrm>
              <a:prstGeom prst="rect">
                <a:avLst/>
              </a:prstGeom>
              <a:blipFill>
                <a:blip r:embed="rId4"/>
                <a:stretch>
                  <a:fillRect l="-382" b="-34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2F2DF172-A0A1-4497-8C07-14FA6D420B2F}"/>
                  </a:ext>
                </a:extLst>
              </p:cNvPr>
              <p:cNvSpPr txBox="1"/>
              <p:nvPr/>
            </p:nvSpPr>
            <p:spPr bwMode="gray">
              <a:xfrm>
                <a:off x="7738792" y="5346457"/>
                <a:ext cx="1766067" cy="305137"/>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𝑛𝑜𝑑𝑒𝑠</m:t>
                          </m:r>
                          <m:r>
                            <a:rPr lang="en-US" b="0" i="1" smtClean="0">
                              <a:latin typeface="Cambria Math" panose="02040503050406030204" pitchFamily="18" charset="0"/>
                            </a:rPr>
                            <m:t> </m:t>
                          </m:r>
                        </m:sub>
                      </m:sSub>
                      <m:r>
                        <a:rPr lang="en-US" b="0" i="1" smtClean="0">
                          <a:latin typeface="Cambria Math" panose="02040503050406030204" pitchFamily="18" charset="0"/>
                        </a:rPr>
                        <m:t>𝑋</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𝑓𝑒𝑎𝑡𝑢𝑟𝑒𝑠</m:t>
                          </m:r>
                        </m:sub>
                      </m:sSub>
                    </m:oMath>
                  </m:oMathPara>
                </a14:m>
                <a:endParaRPr lang="en-US" dirty="0" err="1"/>
              </a:p>
            </p:txBody>
          </p:sp>
        </mc:Choice>
        <mc:Fallback>
          <p:sp>
            <p:nvSpPr>
              <p:cNvPr id="61" name="TextBox 60">
                <a:extLst>
                  <a:ext uri="{FF2B5EF4-FFF2-40B4-BE49-F238E27FC236}">
                    <a16:creationId xmlns:a16="http://schemas.microsoft.com/office/drawing/2014/main" id="{2F2DF172-A0A1-4497-8C07-14FA6D420B2F}"/>
                  </a:ext>
                </a:extLst>
              </p:cNvPr>
              <p:cNvSpPr txBox="1">
                <a:spLocks noRot="1" noChangeAspect="1" noMove="1" noResize="1" noEditPoints="1" noAdjustHandles="1" noChangeArrowheads="1" noChangeShapeType="1" noTextEdit="1"/>
              </p:cNvSpPr>
              <p:nvPr/>
            </p:nvSpPr>
            <p:spPr bwMode="gray">
              <a:xfrm>
                <a:off x="7738792" y="5346457"/>
                <a:ext cx="1766067" cy="305137"/>
              </a:xfrm>
              <a:prstGeom prst="rect">
                <a:avLst/>
              </a:prstGeom>
              <a:blipFill>
                <a:blip r:embed="rId5"/>
                <a:stretch>
                  <a:fillRect l="-4483" r="-4138" b="-26000"/>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E8BA5E9F-F19A-4740-A613-2801A86678EB}"/>
              </a:ext>
            </a:extLst>
          </p:cNvPr>
          <p:cNvSpPr txBox="1"/>
          <p:nvPr/>
        </p:nvSpPr>
        <p:spPr bwMode="gray">
          <a:xfrm>
            <a:off x="1037734" y="4479897"/>
            <a:ext cx="5947765" cy="1396793"/>
          </a:xfrm>
          <a:prstGeom prst="rect">
            <a:avLst/>
          </a:prstGeom>
          <a:solidFill>
            <a:schemeClr val="accent3">
              <a:lumMod val="20000"/>
              <a:lumOff val="80000"/>
            </a:schemeClr>
          </a:solidFill>
        </p:spPr>
        <p:txBody>
          <a:bodyPr wrap="square">
            <a:spAutoFit/>
          </a:bodyPr>
          <a:lstStyle/>
          <a:p>
            <a:r>
              <a:rPr lang="en-US" sz="1600" b="1" dirty="0">
                <a:latin typeface="+mj-lt"/>
              </a:rPr>
              <a:t>Unsupervised Learning</a:t>
            </a:r>
          </a:p>
          <a:p>
            <a:pPr marL="342900" indent="-342900">
              <a:lnSpc>
                <a:spcPct val="150000"/>
              </a:lnSpc>
              <a:buFont typeface="+mj-lt"/>
              <a:buAutoNum type="arabicPeriod"/>
            </a:pPr>
            <a:r>
              <a:rPr lang="en-US" sz="1600" dirty="0">
                <a:latin typeface="+mj-lt"/>
              </a:rPr>
              <a:t>Learned features that represent node similarity</a:t>
            </a:r>
          </a:p>
          <a:p>
            <a:pPr marL="342900" indent="-342900">
              <a:lnSpc>
                <a:spcPct val="150000"/>
              </a:lnSpc>
              <a:buFont typeface="+mj-lt"/>
              <a:buAutoNum type="arabicPeriod"/>
            </a:pPr>
            <a:r>
              <a:rPr lang="en-US" sz="1600" dirty="0">
                <a:latin typeface="+mj-lt"/>
              </a:rPr>
              <a:t>Similarity function is domain-specific</a:t>
            </a:r>
          </a:p>
          <a:p>
            <a:pPr marL="342900" indent="-342900">
              <a:lnSpc>
                <a:spcPct val="150000"/>
              </a:lnSpc>
              <a:buFont typeface="+mj-lt"/>
              <a:buAutoNum type="arabicPeriod"/>
            </a:pPr>
            <a:r>
              <a:rPr lang="en-US" sz="1600" dirty="0">
                <a:latin typeface="+mj-lt"/>
              </a:rPr>
              <a:t>Find nodes by traversing the graph</a:t>
            </a:r>
          </a:p>
        </p:txBody>
      </p:sp>
    </p:spTree>
    <p:extLst>
      <p:ext uri="{BB962C8B-B14F-4D97-AF65-F5344CB8AC3E}">
        <p14:creationId xmlns:p14="http://schemas.microsoft.com/office/powerpoint/2010/main" val="148291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 grpId="0" animBg="1"/>
      <p:bldP spid="5" grpId="0" animBg="1"/>
      <p:bldP spid="58" grpId="0" animBg="1"/>
      <p:bldP spid="6" grpId="0"/>
      <p:bldP spid="59" grpId="0"/>
      <p:bldP spid="7" grpId="0" animBg="1"/>
      <p:bldP spid="60" grpId="0"/>
      <p:bldP spid="61" grpId="0"/>
      <p:bldP spid="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E54FB-8567-4FD1-8E23-E8D8D4938DC7}"/>
              </a:ext>
            </a:extLst>
          </p:cNvPr>
          <p:cNvSpPr>
            <a:spLocks noGrp="1"/>
          </p:cNvSpPr>
          <p:nvPr>
            <p:ph type="title"/>
          </p:nvPr>
        </p:nvSpPr>
        <p:spPr/>
        <p:txBody>
          <a:bodyPr/>
          <a:lstStyle/>
          <a:p>
            <a:r>
              <a:rPr lang="en-US" dirty="0"/>
              <a:t>Optimization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04B9414-655D-47DD-B719-66D1A31A61CE}"/>
                  </a:ext>
                </a:extLst>
              </p:cNvPr>
              <p:cNvSpPr>
                <a:spLocks noGrp="1"/>
              </p:cNvSpPr>
              <p:nvPr>
                <p:ph idx="1"/>
              </p:nvPr>
            </p:nvSpPr>
            <p:spPr>
              <a:xfrm>
                <a:off x="478369" y="1213308"/>
                <a:ext cx="11473384" cy="758156"/>
              </a:xfrm>
            </p:spPr>
            <p:txBody>
              <a:bodyPr/>
              <a:lstStyle/>
              <a:p>
                <a:r>
                  <a:rPr lang="en-US" b="1" dirty="0"/>
                  <a:t>Goal</a:t>
                </a:r>
                <a:r>
                  <a:rPr lang="en-US" dirty="0"/>
                  <a:t>: Find the features that the best predictors of the closest node </a:t>
                </a:r>
                <a:r>
                  <a:rPr lang="en-US" i="1" dirty="0" err="1"/>
                  <a:t>i</a:t>
                </a:r>
                <a:r>
                  <a:rPr lang="en-US" dirty="0"/>
                  <a:t> neighbors </a:t>
                </a:r>
                <a14:m>
                  <m:oMath xmlns:m="http://schemas.openxmlformats.org/officeDocument/2006/math">
                    <m:r>
                      <a:rPr lang="en-US" b="0" i="1" smtClean="0">
                        <a:latin typeface="Cambria Math" panose="02040503050406030204" pitchFamily="18" charset="0"/>
                      </a:rPr>
                      <m:t>𝑁𝑟</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804B9414-655D-47DD-B719-66D1A31A61CE}"/>
                  </a:ext>
                </a:extLst>
              </p:cNvPr>
              <p:cNvSpPr>
                <a:spLocks noGrp="1" noRot="1" noChangeAspect="1" noMove="1" noResize="1" noEditPoints="1" noAdjustHandles="1" noChangeArrowheads="1" noChangeShapeType="1" noTextEdit="1"/>
              </p:cNvSpPr>
              <p:nvPr>
                <p:ph idx="1"/>
              </p:nvPr>
            </p:nvSpPr>
            <p:spPr>
              <a:xfrm>
                <a:off x="478369" y="1213308"/>
                <a:ext cx="11473384" cy="758156"/>
              </a:xfrm>
              <a:blipFill>
                <a:blip r:embed="rId2"/>
                <a:stretch>
                  <a:fillRect l="-1275" t="-725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517896F-12A1-408C-88FD-F753286FD15C}"/>
              </a:ext>
            </a:extLst>
          </p:cNvPr>
          <p:cNvSpPr>
            <a:spLocks noGrp="1"/>
          </p:cNvSpPr>
          <p:nvPr>
            <p:ph type="sldNum" sz="quarter" idx="12"/>
          </p:nvPr>
        </p:nvSpPr>
        <p:spPr/>
        <p:txBody>
          <a:bodyPr/>
          <a:lstStyle/>
          <a:p>
            <a:fld id="{81561042-0DC2-4A04-AA50-F6D44EB20EBA}" type="slidenum">
              <a:rPr lang="en-US" smtClean="0"/>
              <a:t>4</a:t>
            </a:fld>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571B466-627E-4F79-B266-233369382FE8}"/>
                  </a:ext>
                </a:extLst>
              </p:cNvPr>
              <p:cNvSpPr txBox="1"/>
              <p:nvPr/>
            </p:nvSpPr>
            <p:spPr bwMode="gray">
              <a:xfrm>
                <a:off x="2337847" y="2856322"/>
                <a:ext cx="6598763" cy="1461155"/>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𝑁</m:t>
                          </m:r>
                        </m:sub>
                        <m:sup/>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r>
                                <a:rPr lang="en-US" sz="2400" b="0" i="1" smtClean="0">
                                  <a:latin typeface="Cambria Math" panose="02040503050406030204" pitchFamily="18" charset="0"/>
                                </a:rPr>
                                <m:t>𝑃</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𝑟</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Φ</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e>
                          </m:func>
                        </m:e>
                      </m:nary>
                    </m:oMath>
                  </m:oMathPara>
                </a14:m>
                <a:endParaRPr lang="en-US" sz="2400" dirty="0" err="1"/>
              </a:p>
            </p:txBody>
          </p:sp>
        </mc:Choice>
        <mc:Fallback>
          <p:sp>
            <p:nvSpPr>
              <p:cNvPr id="5" name="TextBox 4">
                <a:extLst>
                  <a:ext uri="{FF2B5EF4-FFF2-40B4-BE49-F238E27FC236}">
                    <a16:creationId xmlns:a16="http://schemas.microsoft.com/office/drawing/2014/main" id="{3571B466-627E-4F79-B266-233369382FE8}"/>
                  </a:ext>
                </a:extLst>
              </p:cNvPr>
              <p:cNvSpPr txBox="1">
                <a:spLocks noRot="1" noChangeAspect="1" noMove="1" noResize="1" noEditPoints="1" noAdjustHandles="1" noChangeArrowheads="1" noChangeShapeType="1" noTextEdit="1"/>
              </p:cNvSpPr>
              <p:nvPr/>
            </p:nvSpPr>
            <p:spPr bwMode="gray">
              <a:xfrm>
                <a:off x="2337847" y="2856322"/>
                <a:ext cx="6598763" cy="1461155"/>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3EAB2432-6A69-415B-8D1C-B477934E6C3B}"/>
              </a:ext>
            </a:extLst>
          </p:cNvPr>
          <p:cNvSpPr txBox="1"/>
          <p:nvPr/>
        </p:nvSpPr>
        <p:spPr bwMode="gray">
          <a:xfrm>
            <a:off x="6720749" y="4208936"/>
            <a:ext cx="1558454" cy="31464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Features of node </a:t>
            </a:r>
            <a:r>
              <a:rPr lang="en-US" sz="1200" i="1" dirty="0" err="1"/>
              <a:t>i</a:t>
            </a:r>
            <a:endParaRPr lang="en-US" sz="1200" i="1" dirty="0"/>
          </a:p>
        </p:txBody>
      </p:sp>
      <p:sp>
        <p:nvSpPr>
          <p:cNvPr id="7" name="Rectangle 6">
            <a:extLst>
              <a:ext uri="{FF2B5EF4-FFF2-40B4-BE49-F238E27FC236}">
                <a16:creationId xmlns:a16="http://schemas.microsoft.com/office/drawing/2014/main" id="{657D497F-E6CA-4A9D-878B-25B9B9F9F3FB}"/>
              </a:ext>
            </a:extLst>
          </p:cNvPr>
          <p:cNvSpPr/>
          <p:nvPr/>
        </p:nvSpPr>
        <p:spPr bwMode="gray">
          <a:xfrm>
            <a:off x="6356544" y="3429000"/>
            <a:ext cx="445273"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8" name="Connector: Elbow 7">
            <a:extLst>
              <a:ext uri="{FF2B5EF4-FFF2-40B4-BE49-F238E27FC236}">
                <a16:creationId xmlns:a16="http://schemas.microsoft.com/office/drawing/2014/main" id="{7033160E-C4C9-4ACD-B98D-49838285F823}"/>
              </a:ext>
            </a:extLst>
          </p:cNvPr>
          <p:cNvCxnSpPr>
            <a:stCxn id="6" idx="0"/>
            <a:endCxn id="7" idx="2"/>
          </p:cNvCxnSpPr>
          <p:nvPr/>
        </p:nvCxnSpPr>
        <p:spPr bwMode="gray">
          <a:xfrm rot="16200000" flipV="1">
            <a:off x="6672471" y="3381430"/>
            <a:ext cx="734217" cy="920795"/>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146703-3760-43A2-99CD-EF490EDD1B1C}"/>
              </a:ext>
            </a:extLst>
          </p:cNvPr>
          <p:cNvSpPr txBox="1"/>
          <p:nvPr/>
        </p:nvSpPr>
        <p:spPr bwMode="gray">
          <a:xfrm>
            <a:off x="4792534" y="4160153"/>
            <a:ext cx="1558454" cy="31464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Neighbors of node </a:t>
            </a:r>
            <a:r>
              <a:rPr lang="en-US" sz="1200" i="1" dirty="0" err="1"/>
              <a:t>i</a:t>
            </a:r>
            <a:endParaRPr lang="en-US" sz="1200" i="1" dirty="0"/>
          </a:p>
        </p:txBody>
      </p:sp>
      <p:sp>
        <p:nvSpPr>
          <p:cNvPr id="11" name="Rectangle 10">
            <a:extLst>
              <a:ext uri="{FF2B5EF4-FFF2-40B4-BE49-F238E27FC236}">
                <a16:creationId xmlns:a16="http://schemas.microsoft.com/office/drawing/2014/main" id="{5E87969F-CBA1-4053-9BD2-B28BF3BBF700}"/>
              </a:ext>
            </a:extLst>
          </p:cNvPr>
          <p:cNvSpPr/>
          <p:nvPr/>
        </p:nvSpPr>
        <p:spPr bwMode="gray">
          <a:xfrm>
            <a:off x="5577318" y="3451858"/>
            <a:ext cx="445273"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12" name="Connector: Elbow 11">
            <a:extLst>
              <a:ext uri="{FF2B5EF4-FFF2-40B4-BE49-F238E27FC236}">
                <a16:creationId xmlns:a16="http://schemas.microsoft.com/office/drawing/2014/main" id="{2FEBEC97-9A28-4FBB-95EE-50B031781E3B}"/>
              </a:ext>
            </a:extLst>
          </p:cNvPr>
          <p:cNvCxnSpPr>
            <a:stCxn id="10" idx="0"/>
            <a:endCxn id="11" idx="2"/>
          </p:cNvCxnSpPr>
          <p:nvPr/>
        </p:nvCxnSpPr>
        <p:spPr bwMode="gray">
          <a:xfrm rot="5400000" flipH="1" flipV="1">
            <a:off x="5354570" y="3714768"/>
            <a:ext cx="662576" cy="228194"/>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0332690-A374-429B-BE3D-301F899CE805}"/>
              </a:ext>
            </a:extLst>
          </p:cNvPr>
          <p:cNvSpPr txBox="1"/>
          <p:nvPr/>
        </p:nvSpPr>
        <p:spPr bwMode="gray">
          <a:xfrm>
            <a:off x="3776635" y="5455465"/>
            <a:ext cx="3590251" cy="646331"/>
          </a:xfrm>
          <a:prstGeom prst="rect">
            <a:avLst/>
          </a:prstGeom>
          <a:solidFill>
            <a:schemeClr val="accent3">
              <a:lumMod val="20000"/>
              <a:lumOff val="80000"/>
            </a:schemeClr>
          </a:solidFill>
        </p:spPr>
        <p:txBody>
          <a:bodyPr wrap="square">
            <a:spAutoFit/>
          </a:bodyPr>
          <a:lstStyle/>
          <a:p>
            <a:r>
              <a:rPr lang="en-US" b="1" dirty="0"/>
              <a:t>How to select neighbors?</a:t>
            </a:r>
          </a:p>
          <a:p>
            <a:r>
              <a:rPr lang="en-US" dirty="0"/>
              <a:t>Traverse the graph</a:t>
            </a:r>
          </a:p>
        </p:txBody>
      </p:sp>
      <p:sp>
        <p:nvSpPr>
          <p:cNvPr id="17" name="TextBox 16">
            <a:extLst>
              <a:ext uri="{FF2B5EF4-FFF2-40B4-BE49-F238E27FC236}">
                <a16:creationId xmlns:a16="http://schemas.microsoft.com/office/drawing/2014/main" id="{6E1F2455-8880-466C-BFE6-30B882E49F9D}"/>
              </a:ext>
            </a:extLst>
          </p:cNvPr>
          <p:cNvSpPr txBox="1"/>
          <p:nvPr/>
        </p:nvSpPr>
        <p:spPr bwMode="gray">
          <a:xfrm>
            <a:off x="794323" y="3202737"/>
            <a:ext cx="3164935" cy="646331"/>
          </a:xfrm>
          <a:prstGeom prst="rect">
            <a:avLst/>
          </a:prstGeom>
          <a:noFill/>
        </p:spPr>
        <p:txBody>
          <a:bodyPr wrap="square">
            <a:spAutoFit/>
          </a:bodyPr>
          <a:lstStyle/>
          <a:p>
            <a:r>
              <a:rPr lang="en-US" b="1" dirty="0"/>
              <a:t>Objective Function:</a:t>
            </a:r>
          </a:p>
          <a:p>
            <a:r>
              <a:rPr lang="en-US" b="1" dirty="0"/>
              <a:t>(log-likelihood)</a:t>
            </a:r>
          </a:p>
        </p:txBody>
      </p:sp>
    </p:spTree>
    <p:extLst>
      <p:ext uri="{BB962C8B-B14F-4D97-AF65-F5344CB8AC3E}">
        <p14:creationId xmlns:p14="http://schemas.microsoft.com/office/powerpoint/2010/main" val="239623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10" grpId="0"/>
      <p:bldP spid="11" grpId="0" animBg="1"/>
      <p:bldP spid="15" grpId="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B004-DEDF-40AF-BC1A-16F4C5088C9F}"/>
              </a:ext>
            </a:extLst>
          </p:cNvPr>
          <p:cNvSpPr>
            <a:spLocks noGrp="1"/>
          </p:cNvSpPr>
          <p:nvPr>
            <p:ph type="title"/>
          </p:nvPr>
        </p:nvSpPr>
        <p:spPr/>
        <p:txBody>
          <a:bodyPr/>
          <a:lstStyle/>
          <a:p>
            <a:r>
              <a:rPr lang="en-US" dirty="0"/>
              <a:t>Types of embeddings</a:t>
            </a:r>
          </a:p>
        </p:txBody>
      </p:sp>
      <p:sp>
        <p:nvSpPr>
          <p:cNvPr id="4" name="Slide Number Placeholder 3">
            <a:extLst>
              <a:ext uri="{FF2B5EF4-FFF2-40B4-BE49-F238E27FC236}">
                <a16:creationId xmlns:a16="http://schemas.microsoft.com/office/drawing/2014/main" id="{C808CF00-43AD-418F-8281-C7368984E543}"/>
              </a:ext>
            </a:extLst>
          </p:cNvPr>
          <p:cNvSpPr>
            <a:spLocks noGrp="1"/>
          </p:cNvSpPr>
          <p:nvPr>
            <p:ph type="sldNum" sz="quarter" idx="12"/>
          </p:nvPr>
        </p:nvSpPr>
        <p:spPr/>
        <p:txBody>
          <a:bodyPr/>
          <a:lstStyle/>
          <a:p>
            <a:fld id="{81561042-0DC2-4A04-AA50-F6D44EB20EBA}" type="slidenum">
              <a:rPr lang="en-US" smtClean="0"/>
              <a:t>5</a:t>
            </a:fld>
            <a:endParaRPr lang="en-US"/>
          </a:p>
        </p:txBody>
      </p:sp>
      <p:pic>
        <p:nvPicPr>
          <p:cNvPr id="1028" name="Picture 4" descr="Graph Embedding Problem Settings &#10;Gra &#10;EmRNldin &#10;(haph Emtnddinz &#10;Marris &#10;Prosin &#10;Minim in M &#10;Walk &#10;Gia &#10;Subm•e &#10;Gia into Latent ">
            <a:extLst>
              <a:ext uri="{FF2B5EF4-FFF2-40B4-BE49-F238E27FC236}">
                <a16:creationId xmlns:a16="http://schemas.microsoft.com/office/drawing/2014/main" id="{962297CF-9CE7-49BE-872C-A6F21305A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368" y="3387020"/>
            <a:ext cx="4791543" cy="33269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CBF9F7C-2CF3-4526-9E81-B9084CFB5AE8}"/>
              </a:ext>
            </a:extLst>
          </p:cNvPr>
          <p:cNvSpPr txBox="1"/>
          <p:nvPr/>
        </p:nvSpPr>
        <p:spPr bwMode="gray">
          <a:xfrm>
            <a:off x="5540506" y="3275913"/>
            <a:ext cx="6299559" cy="3549192"/>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b="1" u="sng" dirty="0"/>
              <a:t>Sources</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Cai, H., Zheng, V. W., &amp; Chang, K. C. C. (2018). A comprehensive survey of graph embedding: Problems, techniques, and applications</a:t>
            </a:r>
            <a:r>
              <a:rPr lang="en-US" sz="1200" i="1" dirty="0"/>
              <a:t>. IEEE Transactions on Knowledge and Data Engineering</a:t>
            </a:r>
            <a:r>
              <a:rPr lang="en-US" sz="1200" dirty="0"/>
              <a:t>, 30(9), 1616-1637</a:t>
            </a:r>
          </a:p>
          <a:p>
            <a:pPr marL="182563" indent="-182563">
              <a:spcBef>
                <a:spcPts val="300"/>
              </a:spcBef>
              <a:spcAft>
                <a:spcPts val="300"/>
              </a:spcAft>
              <a:buClr>
                <a:schemeClr val="accent1"/>
              </a:buClr>
              <a:buSzPct val="90000"/>
              <a:buFont typeface="Arial" panose="020B0604020202020204" pitchFamily="34" charset="0"/>
              <a:buChar char="■"/>
            </a:pPr>
            <a:r>
              <a:rPr lang="en-US" sz="1200" dirty="0" err="1"/>
              <a:t>Perozzi</a:t>
            </a:r>
            <a:r>
              <a:rPr lang="en-US" sz="1200" dirty="0"/>
              <a:t>, B., Al-</a:t>
            </a:r>
            <a:r>
              <a:rPr lang="en-US" sz="1200" dirty="0" err="1"/>
              <a:t>Rfou</a:t>
            </a:r>
            <a:r>
              <a:rPr lang="en-US" sz="1200" dirty="0"/>
              <a:t>, R., and </a:t>
            </a:r>
            <a:r>
              <a:rPr lang="en-US" sz="1200" dirty="0" err="1"/>
              <a:t>Skiena</a:t>
            </a:r>
            <a:r>
              <a:rPr lang="en-US" sz="1200" dirty="0"/>
              <a:t>, S. (2014) "</a:t>
            </a:r>
            <a:r>
              <a:rPr lang="en-US" sz="1200" b="1" dirty="0" err="1"/>
              <a:t>Deepwalk</a:t>
            </a:r>
            <a:r>
              <a:rPr lang="en-US" sz="1200" dirty="0"/>
              <a:t>: Online learning of social representations</a:t>
            </a:r>
            <a:r>
              <a:rPr lang="en-US" sz="1200" i="1" dirty="0"/>
              <a:t>." Proceedings of the 20th ACM SIGKDD international conference on Knowledge discovery and data mining</a:t>
            </a:r>
            <a:r>
              <a:rPr lang="en-US" sz="1200" dirty="0"/>
              <a:t>.</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Grover, A., &amp; Leskovec, J. (2016) "</a:t>
            </a:r>
            <a:r>
              <a:rPr lang="en-US" sz="1200" b="1" dirty="0"/>
              <a:t>node2vec</a:t>
            </a:r>
            <a:r>
              <a:rPr lang="en-US" sz="1200" dirty="0"/>
              <a:t>: Scalable feature learning for networks." </a:t>
            </a:r>
            <a:r>
              <a:rPr lang="en-US" sz="1200" i="1" dirty="0"/>
              <a:t>Proceedings of the 22nd ACM SIGKDD international conference on Knowledge discovery and data mining</a:t>
            </a:r>
            <a:r>
              <a:rPr lang="en-US" sz="1200" dirty="0"/>
              <a:t>.</a:t>
            </a:r>
          </a:p>
          <a:p>
            <a:pPr marL="182563" indent="-182563">
              <a:spcBef>
                <a:spcPts val="300"/>
              </a:spcBef>
              <a:spcAft>
                <a:spcPts val="300"/>
              </a:spcAft>
              <a:buClr>
                <a:schemeClr val="accent1"/>
              </a:buClr>
              <a:buSzPct val="90000"/>
              <a:buFont typeface="Arial" panose="020B0604020202020204" pitchFamily="34" charset="0"/>
              <a:buChar char="■"/>
            </a:pPr>
            <a:r>
              <a:rPr lang="en-US" sz="1200" dirty="0" err="1"/>
              <a:t>Qiu</a:t>
            </a:r>
            <a:r>
              <a:rPr lang="en-US" sz="1200" dirty="0"/>
              <a:t>, </a:t>
            </a:r>
            <a:r>
              <a:rPr lang="en-US" sz="1200" dirty="0" err="1"/>
              <a:t>Jiezhong</a:t>
            </a:r>
            <a:r>
              <a:rPr lang="en-US" sz="1200" dirty="0"/>
              <a:t>, et al. (2018) "Network embedding as matrix factorization: </a:t>
            </a:r>
            <a:r>
              <a:rPr lang="en-US" sz="1200" b="1" dirty="0"/>
              <a:t>Unifying</a:t>
            </a:r>
            <a:r>
              <a:rPr lang="en-US" sz="1200" dirty="0"/>
              <a:t> </a:t>
            </a:r>
            <a:r>
              <a:rPr lang="en-US" sz="1200" b="1" dirty="0" err="1"/>
              <a:t>deepwalk</a:t>
            </a:r>
            <a:r>
              <a:rPr lang="en-US" sz="1200" dirty="0"/>
              <a:t>, line, </a:t>
            </a:r>
            <a:r>
              <a:rPr lang="en-US" sz="1200" dirty="0" err="1"/>
              <a:t>pte</a:t>
            </a:r>
            <a:r>
              <a:rPr lang="en-US" sz="1200" dirty="0"/>
              <a:t>, and </a:t>
            </a:r>
            <a:r>
              <a:rPr lang="en-US" sz="1200" b="1" dirty="0"/>
              <a:t>node2vec</a:t>
            </a:r>
            <a:r>
              <a:rPr lang="en-US" sz="1200" dirty="0"/>
              <a:t>." </a:t>
            </a:r>
            <a:r>
              <a:rPr lang="en-US" sz="1200" i="1" dirty="0"/>
              <a:t>Proceedings of the Eleventh ACM International Conference on Web Search and Data Mining</a:t>
            </a:r>
            <a:r>
              <a:rPr lang="en-US" sz="1200" dirty="0"/>
              <a:t>.</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Grohe, M., (2020). "word2vec, node2vec, graph2vec, x2vec: Towards a </a:t>
            </a:r>
            <a:r>
              <a:rPr lang="en-US" sz="1200" b="1" dirty="0"/>
              <a:t>theory</a:t>
            </a:r>
            <a:r>
              <a:rPr lang="en-US" sz="1200" dirty="0"/>
              <a:t> of vector embeddings of structured data." </a:t>
            </a:r>
            <a:r>
              <a:rPr lang="en-US" sz="1200" i="1" dirty="0"/>
              <a:t>Proceedings of the 39th ACM SIGMOD-SIGACT-SIGAI Symposium on Principles of Database Systems. 2020.</a:t>
            </a:r>
          </a:p>
          <a:p>
            <a:pPr marL="182563" indent="-182563">
              <a:spcBef>
                <a:spcPts val="300"/>
              </a:spcBef>
              <a:spcAft>
                <a:spcPts val="300"/>
              </a:spcAft>
              <a:buClr>
                <a:schemeClr val="accent1"/>
              </a:buClr>
              <a:buSzPct val="90000"/>
              <a:buFont typeface="Arial" panose="020B0604020202020204" pitchFamily="34" charset="0"/>
              <a:buChar char="■"/>
            </a:pPr>
            <a:endParaRPr lang="en-US" sz="1200" dirty="0"/>
          </a:p>
          <a:p>
            <a:pPr marL="182563" indent="-182563">
              <a:spcBef>
                <a:spcPts val="300"/>
              </a:spcBef>
              <a:spcAft>
                <a:spcPts val="300"/>
              </a:spcAft>
              <a:buClr>
                <a:schemeClr val="accent1"/>
              </a:buClr>
              <a:buSzPct val="90000"/>
              <a:buFont typeface="Arial" panose="020B0604020202020204" pitchFamily="34" charset="0"/>
              <a:buChar char="■"/>
            </a:pPr>
            <a:endParaRPr lang="en-US" sz="1200" dirty="0" err="1"/>
          </a:p>
        </p:txBody>
      </p:sp>
      <p:pic>
        <p:nvPicPr>
          <p:cNvPr id="9" name="Picture 8">
            <a:extLst>
              <a:ext uri="{FF2B5EF4-FFF2-40B4-BE49-F238E27FC236}">
                <a16:creationId xmlns:a16="http://schemas.microsoft.com/office/drawing/2014/main" id="{76A9F869-6222-4A93-BFFD-A8E730BE5666}"/>
              </a:ext>
            </a:extLst>
          </p:cNvPr>
          <p:cNvPicPr>
            <a:picLocks noChangeAspect="1"/>
          </p:cNvPicPr>
          <p:nvPr/>
        </p:nvPicPr>
        <p:blipFill>
          <a:blip r:embed="rId3"/>
          <a:stretch>
            <a:fillRect/>
          </a:stretch>
        </p:blipFill>
        <p:spPr>
          <a:xfrm>
            <a:off x="478368" y="921077"/>
            <a:ext cx="1847850" cy="2133600"/>
          </a:xfrm>
          <a:prstGeom prst="rect">
            <a:avLst/>
          </a:prstGeom>
        </p:spPr>
      </p:pic>
      <p:pic>
        <p:nvPicPr>
          <p:cNvPr id="11" name="Picture 10">
            <a:extLst>
              <a:ext uri="{FF2B5EF4-FFF2-40B4-BE49-F238E27FC236}">
                <a16:creationId xmlns:a16="http://schemas.microsoft.com/office/drawing/2014/main" id="{F6E6B32C-2315-412E-B87E-D23C5E51D9E1}"/>
              </a:ext>
            </a:extLst>
          </p:cNvPr>
          <p:cNvPicPr>
            <a:picLocks noChangeAspect="1"/>
          </p:cNvPicPr>
          <p:nvPr/>
        </p:nvPicPr>
        <p:blipFill>
          <a:blip r:embed="rId4"/>
          <a:stretch>
            <a:fillRect/>
          </a:stretch>
        </p:blipFill>
        <p:spPr>
          <a:xfrm>
            <a:off x="2549459" y="1041537"/>
            <a:ext cx="2228850" cy="2114550"/>
          </a:xfrm>
          <a:prstGeom prst="rect">
            <a:avLst/>
          </a:prstGeom>
        </p:spPr>
      </p:pic>
      <p:pic>
        <p:nvPicPr>
          <p:cNvPr id="13" name="Picture 12">
            <a:extLst>
              <a:ext uri="{FF2B5EF4-FFF2-40B4-BE49-F238E27FC236}">
                <a16:creationId xmlns:a16="http://schemas.microsoft.com/office/drawing/2014/main" id="{15BA8165-0CBF-4CF6-83E1-39F9A3435FA7}"/>
              </a:ext>
            </a:extLst>
          </p:cNvPr>
          <p:cNvPicPr>
            <a:picLocks noChangeAspect="1"/>
          </p:cNvPicPr>
          <p:nvPr/>
        </p:nvPicPr>
        <p:blipFill>
          <a:blip r:embed="rId5"/>
          <a:stretch>
            <a:fillRect/>
          </a:stretch>
        </p:blipFill>
        <p:spPr>
          <a:xfrm>
            <a:off x="4859321" y="1041537"/>
            <a:ext cx="2171700" cy="2114550"/>
          </a:xfrm>
          <a:prstGeom prst="rect">
            <a:avLst/>
          </a:prstGeom>
        </p:spPr>
      </p:pic>
      <p:pic>
        <p:nvPicPr>
          <p:cNvPr id="15" name="Picture 14">
            <a:extLst>
              <a:ext uri="{FF2B5EF4-FFF2-40B4-BE49-F238E27FC236}">
                <a16:creationId xmlns:a16="http://schemas.microsoft.com/office/drawing/2014/main" id="{8073874A-665A-42DC-9126-B1270387FE6C}"/>
              </a:ext>
            </a:extLst>
          </p:cNvPr>
          <p:cNvPicPr>
            <a:picLocks noChangeAspect="1"/>
          </p:cNvPicPr>
          <p:nvPr/>
        </p:nvPicPr>
        <p:blipFill>
          <a:blip r:embed="rId6"/>
          <a:stretch>
            <a:fillRect/>
          </a:stretch>
        </p:blipFill>
        <p:spPr>
          <a:xfrm>
            <a:off x="7112033" y="1009821"/>
            <a:ext cx="2324100" cy="2114550"/>
          </a:xfrm>
          <a:prstGeom prst="rect">
            <a:avLst/>
          </a:prstGeom>
        </p:spPr>
      </p:pic>
      <p:pic>
        <p:nvPicPr>
          <p:cNvPr id="17" name="Picture 16">
            <a:extLst>
              <a:ext uri="{FF2B5EF4-FFF2-40B4-BE49-F238E27FC236}">
                <a16:creationId xmlns:a16="http://schemas.microsoft.com/office/drawing/2014/main" id="{F2875FA8-BD5E-4DF7-BF6F-058098BA113C}"/>
              </a:ext>
            </a:extLst>
          </p:cNvPr>
          <p:cNvPicPr>
            <a:picLocks noChangeAspect="1"/>
          </p:cNvPicPr>
          <p:nvPr/>
        </p:nvPicPr>
        <p:blipFill>
          <a:blip r:embed="rId7"/>
          <a:stretch>
            <a:fillRect/>
          </a:stretch>
        </p:blipFill>
        <p:spPr>
          <a:xfrm>
            <a:off x="9512921" y="1041537"/>
            <a:ext cx="2314575" cy="2133600"/>
          </a:xfrm>
          <a:prstGeom prst="rect">
            <a:avLst/>
          </a:prstGeom>
        </p:spPr>
      </p:pic>
    </p:spTree>
    <p:extLst>
      <p:ext uri="{BB962C8B-B14F-4D97-AF65-F5344CB8AC3E}">
        <p14:creationId xmlns:p14="http://schemas.microsoft.com/office/powerpoint/2010/main" val="169111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A7B3-ED16-4BA2-9215-E9AD28E8EC55}"/>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F34F5331-1FC7-4178-A4E2-F6C4845A3210}"/>
              </a:ext>
            </a:extLst>
          </p:cNvPr>
          <p:cNvSpPr>
            <a:spLocks noGrp="1"/>
          </p:cNvSpPr>
          <p:nvPr>
            <p:ph idx="1"/>
          </p:nvPr>
        </p:nvSpPr>
        <p:spPr>
          <a:xfrm>
            <a:off x="478369" y="1213308"/>
            <a:ext cx="11473384" cy="1655838"/>
          </a:xfrm>
        </p:spPr>
        <p:txBody>
          <a:bodyPr/>
          <a:lstStyle/>
          <a:p>
            <a:pPr marL="342900" indent="-342900">
              <a:buFont typeface="Arial" panose="020B0604020202020204" pitchFamily="34" charset="0"/>
              <a:buChar char="•"/>
            </a:pPr>
            <a:r>
              <a:rPr lang="en-US" dirty="0" err="1"/>
              <a:t>Softmax</a:t>
            </a:r>
            <a:endParaRPr lang="en-US" dirty="0"/>
          </a:p>
          <a:p>
            <a:pPr marL="342900" indent="-342900">
              <a:buFont typeface="Arial" panose="020B0604020202020204" pitchFamily="34" charset="0"/>
              <a:buChar char="•"/>
            </a:pPr>
            <a:r>
              <a:rPr lang="en-US" dirty="0" err="1"/>
              <a:t>DeepWalk</a:t>
            </a:r>
            <a:endParaRPr lang="en-US" dirty="0"/>
          </a:p>
          <a:p>
            <a:pPr marL="342900" indent="-342900">
              <a:buFont typeface="Arial" panose="020B0604020202020204" pitchFamily="34" charset="0"/>
              <a:buChar char="•"/>
            </a:pPr>
            <a:r>
              <a:rPr lang="en-US" dirty="0"/>
              <a:t>Node2Vec</a:t>
            </a:r>
          </a:p>
          <a:p>
            <a:pPr marL="342900" indent="-342900">
              <a:buFont typeface="Arial" panose="020B0604020202020204" pitchFamily="34" charset="0"/>
              <a:buChar char="•"/>
            </a:pPr>
            <a:r>
              <a:rPr lang="en-US" dirty="0"/>
              <a:t>Graph Embeddings</a:t>
            </a:r>
          </a:p>
        </p:txBody>
      </p:sp>
      <p:sp>
        <p:nvSpPr>
          <p:cNvPr id="4" name="Slide Number Placeholder 3">
            <a:extLst>
              <a:ext uri="{FF2B5EF4-FFF2-40B4-BE49-F238E27FC236}">
                <a16:creationId xmlns:a16="http://schemas.microsoft.com/office/drawing/2014/main" id="{45A0BD80-B808-4D94-9722-2309B652C145}"/>
              </a:ext>
            </a:extLst>
          </p:cNvPr>
          <p:cNvSpPr>
            <a:spLocks noGrp="1"/>
          </p:cNvSpPr>
          <p:nvPr>
            <p:ph type="sldNum" sz="quarter" idx="12"/>
          </p:nvPr>
        </p:nvSpPr>
        <p:spPr/>
        <p:txBody>
          <a:bodyPr/>
          <a:lstStyle/>
          <a:p>
            <a:fld id="{81561042-0DC2-4A04-AA50-F6D44EB20EBA}" type="slidenum">
              <a:rPr lang="en-US" smtClean="0"/>
              <a:t>6</a:t>
            </a:fld>
            <a:endParaRPr lang="en-US"/>
          </a:p>
        </p:txBody>
      </p:sp>
    </p:spTree>
    <p:extLst>
      <p:ext uri="{BB962C8B-B14F-4D97-AF65-F5344CB8AC3E}">
        <p14:creationId xmlns:p14="http://schemas.microsoft.com/office/powerpoint/2010/main" val="2101298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6024-099F-4B1E-AC8F-9823BE51D233}"/>
              </a:ext>
            </a:extLst>
          </p:cNvPr>
          <p:cNvSpPr>
            <a:spLocks noGrp="1"/>
          </p:cNvSpPr>
          <p:nvPr>
            <p:ph type="title"/>
          </p:nvPr>
        </p:nvSpPr>
        <p:spPr/>
        <p:txBody>
          <a:bodyPr/>
          <a:lstStyle/>
          <a:p>
            <a:r>
              <a:rPr lang="en-US" dirty="0"/>
              <a:t>Random Walks </a:t>
            </a:r>
            <a:r>
              <a:rPr lang="en-US" sz="1800" dirty="0"/>
              <a:t>[</a:t>
            </a:r>
            <a:r>
              <a:rPr lang="en-US" sz="1800" dirty="0" err="1"/>
              <a:t>Perozzi</a:t>
            </a:r>
            <a:r>
              <a:rPr lang="en-US" sz="1800" dirty="0"/>
              <a:t>, Al-</a:t>
            </a:r>
            <a:r>
              <a:rPr lang="en-US" sz="1800" dirty="0" err="1"/>
              <a:t>Rfou</a:t>
            </a:r>
            <a:r>
              <a:rPr lang="en-US" sz="1800" dirty="0"/>
              <a:t> &amp; </a:t>
            </a:r>
            <a:r>
              <a:rPr lang="en-US" sz="1800" dirty="0" err="1"/>
              <a:t>Skiena</a:t>
            </a:r>
            <a:r>
              <a:rPr lang="en-US" sz="1800" dirty="0"/>
              <a:t> 2014]</a:t>
            </a:r>
            <a:endParaRPr lang="en-US" dirty="0"/>
          </a:p>
        </p:txBody>
      </p:sp>
      <p:pic>
        <p:nvPicPr>
          <p:cNvPr id="8" name="Content Placeholder 7">
            <a:extLst>
              <a:ext uri="{FF2B5EF4-FFF2-40B4-BE49-F238E27FC236}">
                <a16:creationId xmlns:a16="http://schemas.microsoft.com/office/drawing/2014/main" id="{435E0586-42EB-4F18-B874-11D3FB4725A4}"/>
              </a:ext>
            </a:extLst>
          </p:cNvPr>
          <p:cNvPicPr>
            <a:picLocks noGrp="1" noChangeAspect="1"/>
          </p:cNvPicPr>
          <p:nvPr>
            <p:ph idx="1"/>
          </p:nvPr>
        </p:nvPicPr>
        <p:blipFill>
          <a:blip r:embed="rId2"/>
          <a:stretch>
            <a:fillRect/>
          </a:stretch>
        </p:blipFill>
        <p:spPr>
          <a:xfrm>
            <a:off x="1129244" y="1536053"/>
            <a:ext cx="3933825" cy="552450"/>
          </a:xfrm>
        </p:spPr>
      </p:pic>
      <p:sp>
        <p:nvSpPr>
          <p:cNvPr id="4" name="Slide Number Placeholder 3">
            <a:extLst>
              <a:ext uri="{FF2B5EF4-FFF2-40B4-BE49-F238E27FC236}">
                <a16:creationId xmlns:a16="http://schemas.microsoft.com/office/drawing/2014/main" id="{37858FCD-88E3-487B-97DE-739704D07B1E}"/>
              </a:ext>
            </a:extLst>
          </p:cNvPr>
          <p:cNvSpPr>
            <a:spLocks noGrp="1"/>
          </p:cNvSpPr>
          <p:nvPr>
            <p:ph type="sldNum" sz="quarter" idx="12"/>
          </p:nvPr>
        </p:nvSpPr>
        <p:spPr/>
        <p:txBody>
          <a:bodyPr/>
          <a:lstStyle/>
          <a:p>
            <a:fld id="{81561042-0DC2-4A04-AA50-F6D44EB20EBA}" type="slidenum">
              <a:rPr lang="en-US" smtClean="0"/>
              <a:t>7</a:t>
            </a:fld>
            <a:endParaRPr lang="en-US"/>
          </a:p>
        </p:txBody>
      </p:sp>
      <p:sp>
        <p:nvSpPr>
          <p:cNvPr id="6" name="TextBox 5">
            <a:extLst>
              <a:ext uri="{FF2B5EF4-FFF2-40B4-BE49-F238E27FC236}">
                <a16:creationId xmlns:a16="http://schemas.microsoft.com/office/drawing/2014/main" id="{D5325519-FB72-49E0-8FF8-2F93448CA692}"/>
              </a:ext>
            </a:extLst>
          </p:cNvPr>
          <p:cNvSpPr txBox="1"/>
          <p:nvPr/>
        </p:nvSpPr>
        <p:spPr bwMode="gray">
          <a:xfrm>
            <a:off x="0" y="6333067"/>
            <a:ext cx="10897386" cy="461665"/>
          </a:xfrm>
          <a:prstGeom prst="rect">
            <a:avLst/>
          </a:prstGeom>
          <a:noFill/>
        </p:spPr>
        <p:txBody>
          <a:bodyPr wrap="square">
            <a:spAutoFit/>
          </a:bodyPr>
          <a:lstStyle/>
          <a:p>
            <a:r>
              <a:rPr lang="en-US" sz="1200" dirty="0" err="1"/>
              <a:t>Perozzi</a:t>
            </a:r>
            <a:r>
              <a:rPr lang="en-US" sz="1200" dirty="0"/>
              <a:t>, B., Al-</a:t>
            </a:r>
            <a:r>
              <a:rPr lang="en-US" sz="1200" dirty="0" err="1"/>
              <a:t>Rfou</a:t>
            </a:r>
            <a:r>
              <a:rPr lang="en-US" sz="1200" dirty="0"/>
              <a:t>, R., and </a:t>
            </a:r>
            <a:r>
              <a:rPr lang="en-US" sz="1200" dirty="0" err="1"/>
              <a:t>Skiena</a:t>
            </a:r>
            <a:r>
              <a:rPr lang="en-US" sz="1200" dirty="0"/>
              <a:t>, S. (2014) "</a:t>
            </a:r>
            <a:r>
              <a:rPr lang="en-US" sz="1200" b="1" dirty="0" err="1"/>
              <a:t>Deepwalk</a:t>
            </a:r>
            <a:r>
              <a:rPr lang="en-US" sz="1200" dirty="0"/>
              <a:t>: Online learning of social representations</a:t>
            </a:r>
            <a:r>
              <a:rPr lang="en-US" sz="1200" i="1" dirty="0"/>
              <a:t>." Proceedings of the 20th ACM SIGKDD international conference on Knowledge discovery and data mining</a:t>
            </a:r>
            <a:endParaRPr lang="en-US" sz="1200" dirty="0"/>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C6E872DE-41FA-4CCA-83F3-98B40CE613B7}"/>
                  </a:ext>
                </a:extLst>
              </p:cNvPr>
              <p:cNvSpPr txBox="1"/>
              <p:nvPr/>
            </p:nvSpPr>
            <p:spPr bwMode="gray">
              <a:xfrm>
                <a:off x="5297864" y="1734532"/>
                <a:ext cx="3933825" cy="24509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 where </a:t>
                </a:r>
                <a14:m>
                  <m:oMath xmlns:m="http://schemas.openxmlformats.org/officeDocument/2006/math">
                    <m:r>
                      <m:rPr>
                        <m:sty m:val="p"/>
                      </m:rPr>
                      <a:rPr lang="el-GR" sz="1200" b="0" i="1" smtClean="0">
                        <a:latin typeface="Cambria Math" panose="02040503050406030204" pitchFamily="18" charset="0"/>
                        <a:ea typeface="Cambria Math" panose="02040503050406030204" pitchFamily="18" charset="0"/>
                      </a:rPr>
                      <m:t>Φ</m:t>
                    </m:r>
                    <m:d>
                      <m:dPr>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𝑣</m:t>
                            </m:r>
                          </m:e>
                          <m:sub>
                            <m:r>
                              <a:rPr lang="en-US" sz="1200" b="0" i="1" smtClean="0">
                                <a:latin typeface="Cambria Math" panose="02040503050406030204" pitchFamily="18" charset="0"/>
                                <a:ea typeface="Cambria Math" panose="02040503050406030204" pitchFamily="18" charset="0"/>
                              </a:rPr>
                              <m:t>𝑖</m:t>
                            </m:r>
                          </m:sub>
                        </m:sSub>
                      </m:e>
                    </m:d>
                    <m:r>
                      <a:rPr lang="en-US" sz="1200" b="0" i="1" smtClean="0">
                        <a:latin typeface="Cambria Math" panose="02040503050406030204" pitchFamily="18" charset="0"/>
                        <a:ea typeface="Cambria Math" panose="02040503050406030204" pitchFamily="18" charset="0"/>
                      </a:rPr>
                      <m:t> </m:t>
                    </m:r>
                  </m:oMath>
                </a14:m>
                <a:r>
                  <a:rPr lang="en-US" sz="1200" dirty="0"/>
                  <a:t>is a feature vector of node </a:t>
                </a:r>
                <a:r>
                  <a:rPr lang="en-US" sz="1200" i="1" dirty="0" err="1"/>
                  <a:t>i</a:t>
                </a:r>
                <a:endParaRPr lang="en-US" sz="1200" i="1" dirty="0"/>
              </a:p>
            </p:txBody>
          </p:sp>
        </mc:Choice>
        <mc:Fallback>
          <p:sp>
            <p:nvSpPr>
              <p:cNvPr id="9" name="TextBox 8">
                <a:extLst>
                  <a:ext uri="{FF2B5EF4-FFF2-40B4-BE49-F238E27FC236}">
                    <a16:creationId xmlns:a16="http://schemas.microsoft.com/office/drawing/2014/main" id="{C6E872DE-41FA-4CCA-83F3-98B40CE613B7}"/>
                  </a:ext>
                </a:extLst>
              </p:cNvPr>
              <p:cNvSpPr txBox="1">
                <a:spLocks noRot="1" noChangeAspect="1" noMove="1" noResize="1" noEditPoints="1" noAdjustHandles="1" noChangeArrowheads="1" noChangeShapeType="1" noTextEdit="1"/>
              </p:cNvSpPr>
              <p:nvPr/>
            </p:nvSpPr>
            <p:spPr bwMode="gray">
              <a:xfrm>
                <a:off x="5297864" y="1734532"/>
                <a:ext cx="3933825" cy="245097"/>
              </a:xfrm>
              <a:prstGeom prst="rect">
                <a:avLst/>
              </a:prstGeom>
              <a:blipFill>
                <a:blip r:embed="rId3"/>
                <a:stretch>
                  <a:fillRect l="-2326" t="-20000" b="-12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D78022D9-24DE-483E-8365-5AF2CCE5354F}"/>
                  </a:ext>
                </a:extLst>
              </p:cNvPr>
              <p:cNvSpPr txBox="1"/>
              <p:nvPr/>
            </p:nvSpPr>
            <p:spPr bwMode="gray">
              <a:xfrm>
                <a:off x="534629" y="942559"/>
                <a:ext cx="6245940" cy="584775"/>
              </a:xfrm>
              <a:prstGeom prst="rect">
                <a:avLst/>
              </a:prstGeom>
              <a:noFill/>
            </p:spPr>
            <p:txBody>
              <a:bodyPr wrap="square">
                <a:spAutoFit/>
              </a:bodyPr>
              <a:lstStyle/>
              <a:p>
                <a:pPr>
                  <a:spcBef>
                    <a:spcPts val="300"/>
                  </a:spcBef>
                  <a:spcAft>
                    <a:spcPts val="300"/>
                  </a:spcAft>
                  <a:buClr>
                    <a:schemeClr val="accent1"/>
                  </a:buClr>
                  <a:buSzPct val="90000"/>
                </a:pPr>
                <a:r>
                  <a:rPr lang="en-US" sz="1600" b="1" dirty="0"/>
                  <a:t>Goal</a:t>
                </a:r>
                <a:r>
                  <a:rPr lang="en-US" sz="1600" dirty="0"/>
                  <a:t>: learn a latent representation of node</a:t>
                </a:r>
                <a:r>
                  <a:rPr lang="en-US" sz="1600" i="1" dirty="0"/>
                  <a:t> </a:t>
                </a:r>
                <a:r>
                  <a:rPr lang="en-US" sz="1600" i="1" dirty="0" err="1"/>
                  <a:t>i</a:t>
                </a:r>
                <a:r>
                  <a:rPr lang="en-US" sz="1600" i="1" dirty="0"/>
                  <a:t> </a:t>
                </a:r>
                <a:r>
                  <a:rPr lang="en-US" sz="1600" dirty="0"/>
                  <a:t>(</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𝑣</m:t>
                        </m:r>
                      </m:e>
                      <m:sub>
                        <m:r>
                          <a:rPr lang="en-US" sz="1600" b="0" i="1" smtClean="0">
                            <a:latin typeface="Cambria Math" panose="02040503050406030204" pitchFamily="18" charset="0"/>
                          </a:rPr>
                          <m:t>𝑖</m:t>
                        </m:r>
                      </m:sub>
                    </m:sSub>
                  </m:oMath>
                </a14:m>
                <a:r>
                  <a:rPr lang="en-US" sz="1600" dirty="0"/>
                  <a:t>) based on the features of the other nodes</a:t>
                </a:r>
              </a:p>
            </p:txBody>
          </p:sp>
        </mc:Choice>
        <mc:Fallback>
          <p:sp>
            <p:nvSpPr>
              <p:cNvPr id="13" name="TextBox 12">
                <a:extLst>
                  <a:ext uri="{FF2B5EF4-FFF2-40B4-BE49-F238E27FC236}">
                    <a16:creationId xmlns:a16="http://schemas.microsoft.com/office/drawing/2014/main" id="{D78022D9-24DE-483E-8365-5AF2CCE5354F}"/>
                  </a:ext>
                </a:extLst>
              </p:cNvPr>
              <p:cNvSpPr txBox="1">
                <a:spLocks noRot="1" noChangeAspect="1" noMove="1" noResize="1" noEditPoints="1" noAdjustHandles="1" noChangeArrowheads="1" noChangeShapeType="1" noTextEdit="1"/>
              </p:cNvSpPr>
              <p:nvPr/>
            </p:nvSpPr>
            <p:spPr bwMode="gray">
              <a:xfrm>
                <a:off x="534629" y="942559"/>
                <a:ext cx="6245940" cy="584775"/>
              </a:xfrm>
              <a:prstGeom prst="rect">
                <a:avLst/>
              </a:prstGeom>
              <a:blipFill>
                <a:blip r:embed="rId4"/>
                <a:stretch>
                  <a:fillRect l="-586" t="-3125" r="-586" b="-12500"/>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EF451412-1887-4A52-8100-0CAE0A64E6CF}"/>
              </a:ext>
            </a:extLst>
          </p:cNvPr>
          <p:cNvPicPr>
            <a:picLocks noChangeAspect="1"/>
          </p:cNvPicPr>
          <p:nvPr/>
        </p:nvPicPr>
        <p:blipFill>
          <a:blip r:embed="rId5"/>
          <a:stretch>
            <a:fillRect/>
          </a:stretch>
        </p:blipFill>
        <p:spPr>
          <a:xfrm>
            <a:off x="534629" y="2261781"/>
            <a:ext cx="5381625" cy="495300"/>
          </a:xfrm>
          <a:prstGeom prst="rect">
            <a:avLst/>
          </a:prstGeom>
        </p:spPr>
      </p:pic>
      <p:pic>
        <p:nvPicPr>
          <p:cNvPr id="17" name="Picture 16">
            <a:extLst>
              <a:ext uri="{FF2B5EF4-FFF2-40B4-BE49-F238E27FC236}">
                <a16:creationId xmlns:a16="http://schemas.microsoft.com/office/drawing/2014/main" id="{8D42EE40-2321-48B5-A055-2A607F980A5B}"/>
              </a:ext>
            </a:extLst>
          </p:cNvPr>
          <p:cNvPicPr>
            <a:picLocks noChangeAspect="1"/>
          </p:cNvPicPr>
          <p:nvPr/>
        </p:nvPicPr>
        <p:blipFill>
          <a:blip r:embed="rId6"/>
          <a:stretch>
            <a:fillRect/>
          </a:stretch>
        </p:blipFill>
        <p:spPr>
          <a:xfrm>
            <a:off x="534629" y="2822950"/>
            <a:ext cx="4554346" cy="3327127"/>
          </a:xfrm>
          <a:prstGeom prst="rect">
            <a:avLst/>
          </a:prstGeom>
        </p:spPr>
      </p:pic>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495DA065-A4D9-4DEF-8537-067FC55FB1DF}"/>
                  </a:ext>
                </a:extLst>
              </p:cNvPr>
              <p:cNvSpPr txBox="1"/>
              <p:nvPr/>
            </p:nvSpPr>
            <p:spPr bwMode="gray">
              <a:xfrm>
                <a:off x="4669466" y="4814321"/>
                <a:ext cx="1558454" cy="495300"/>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On random walk for each node </a:t>
                </a:r>
                <a14:m>
                  <m:oMath xmlns:m="http://schemas.openxmlformats.org/officeDocument/2006/math">
                    <m:sSub>
                      <m:sSubPr>
                        <m:ctrlPr>
                          <a:rPr lang="en-US" sz="1200" i="1">
                            <a:latin typeface="Cambria Math" panose="02040503050406030204" pitchFamily="18" charset="0"/>
                          </a:rPr>
                        </m:ctrlPr>
                      </m:sSubPr>
                      <m:e>
                        <m:r>
                          <m:rPr>
                            <m:sty m:val="p"/>
                          </m:rPr>
                          <a:rPr lang="en-US" sz="1200" i="1">
                            <a:latin typeface="Cambria Math" panose="02040503050406030204" pitchFamily="18" charset="0"/>
                          </a:rPr>
                          <m:t>v</m:t>
                        </m:r>
                      </m:e>
                      <m:sub>
                        <m:r>
                          <a:rPr lang="en-US" sz="1200" i="1">
                            <a:latin typeface="Cambria Math" panose="02040503050406030204" pitchFamily="18" charset="0"/>
                          </a:rPr>
                          <m:t>𝑖</m:t>
                        </m:r>
                      </m:sub>
                    </m:sSub>
                  </m:oMath>
                </a14:m>
                <a:endParaRPr lang="en-US" sz="1200" i="1" dirty="0"/>
              </a:p>
            </p:txBody>
          </p:sp>
        </mc:Choice>
        <mc:Fallback>
          <p:sp>
            <p:nvSpPr>
              <p:cNvPr id="22" name="TextBox 21">
                <a:extLst>
                  <a:ext uri="{FF2B5EF4-FFF2-40B4-BE49-F238E27FC236}">
                    <a16:creationId xmlns:a16="http://schemas.microsoft.com/office/drawing/2014/main" id="{495DA065-A4D9-4DEF-8537-067FC55FB1DF}"/>
                  </a:ext>
                </a:extLst>
              </p:cNvPr>
              <p:cNvSpPr txBox="1">
                <a:spLocks noRot="1" noChangeAspect="1" noMove="1" noResize="1" noEditPoints="1" noAdjustHandles="1" noChangeArrowheads="1" noChangeShapeType="1" noTextEdit="1"/>
              </p:cNvSpPr>
              <p:nvPr/>
            </p:nvSpPr>
            <p:spPr bwMode="gray">
              <a:xfrm>
                <a:off x="4669466" y="4814321"/>
                <a:ext cx="1558454" cy="495300"/>
              </a:xfrm>
              <a:prstGeom prst="rect">
                <a:avLst/>
              </a:prstGeom>
              <a:blipFill>
                <a:blip r:embed="rId7"/>
                <a:stretch>
                  <a:fillRect l="-6250" t="-9877" r="-7031"/>
                </a:stretch>
              </a:blipFill>
            </p:spPr>
            <p:txBody>
              <a:bodyPr/>
              <a:lstStyle/>
              <a:p>
                <a:r>
                  <a:rPr lang="en-US">
                    <a:noFill/>
                  </a:rPr>
                  <a:t> </a:t>
                </a:r>
              </a:p>
            </p:txBody>
          </p:sp>
        </mc:Fallback>
      </mc:AlternateContent>
      <p:sp>
        <p:nvSpPr>
          <p:cNvPr id="23" name="Rectangle 22">
            <a:extLst>
              <a:ext uri="{FF2B5EF4-FFF2-40B4-BE49-F238E27FC236}">
                <a16:creationId xmlns:a16="http://schemas.microsoft.com/office/drawing/2014/main" id="{C1B3BEEA-1787-4A30-AB48-D4B45ED7C353}"/>
              </a:ext>
            </a:extLst>
          </p:cNvPr>
          <p:cNvSpPr/>
          <p:nvPr/>
        </p:nvSpPr>
        <p:spPr bwMode="gray">
          <a:xfrm rot="5736306" flipV="1">
            <a:off x="3313182" y="5301490"/>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24" name="Connector: Elbow 23">
            <a:extLst>
              <a:ext uri="{FF2B5EF4-FFF2-40B4-BE49-F238E27FC236}">
                <a16:creationId xmlns:a16="http://schemas.microsoft.com/office/drawing/2014/main" id="{AD51322B-3D0A-4510-93E7-19FB8ABB20D7}"/>
              </a:ext>
            </a:extLst>
          </p:cNvPr>
          <p:cNvCxnSpPr>
            <a:cxnSpLocks/>
            <a:stCxn id="22" idx="1"/>
            <a:endCxn id="23" idx="2"/>
          </p:cNvCxnSpPr>
          <p:nvPr/>
        </p:nvCxnSpPr>
        <p:spPr bwMode="gray">
          <a:xfrm rot="10800000" flipV="1">
            <a:off x="3447252" y="5061971"/>
            <a:ext cx="1222215" cy="264612"/>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0D4D3006-C46A-47E5-A49D-95D0A85C158E}"/>
                  </a:ext>
                </a:extLst>
              </p:cNvPr>
              <p:cNvSpPr txBox="1"/>
              <p:nvPr/>
            </p:nvSpPr>
            <p:spPr bwMode="gray">
              <a:xfrm>
                <a:off x="4669465" y="5527870"/>
                <a:ext cx="1827199" cy="38757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Update the embedding of node </a:t>
                </a:r>
                <a14:m>
                  <m:oMath xmlns:m="http://schemas.openxmlformats.org/officeDocument/2006/math">
                    <m:sSub>
                      <m:sSubPr>
                        <m:ctrlPr>
                          <a:rPr lang="en-US" sz="1200" b="0" i="1" smtClean="0">
                            <a:latin typeface="Cambria Math" panose="02040503050406030204" pitchFamily="18" charset="0"/>
                          </a:rPr>
                        </m:ctrlPr>
                      </m:sSubPr>
                      <m:e>
                        <m:r>
                          <m:rPr>
                            <m:sty m:val="p"/>
                          </m:rPr>
                          <a:rPr lang="en-US" sz="1200" b="0" i="1" smtClean="0">
                            <a:latin typeface="Cambria Math" panose="02040503050406030204" pitchFamily="18" charset="0"/>
                          </a:rPr>
                          <m:t>v</m:t>
                        </m:r>
                      </m:e>
                      <m:sub>
                        <m:r>
                          <a:rPr lang="en-US" sz="1200" b="0" i="1" smtClean="0">
                            <a:latin typeface="Cambria Math" panose="02040503050406030204" pitchFamily="18" charset="0"/>
                          </a:rPr>
                          <m:t>𝑖</m:t>
                        </m:r>
                      </m:sub>
                    </m:sSub>
                  </m:oMath>
                </a14:m>
                <a:endParaRPr lang="en-US" sz="1200" i="1" dirty="0"/>
              </a:p>
            </p:txBody>
          </p:sp>
        </mc:Choice>
        <mc:Fallback>
          <p:sp>
            <p:nvSpPr>
              <p:cNvPr id="33" name="TextBox 32">
                <a:extLst>
                  <a:ext uri="{FF2B5EF4-FFF2-40B4-BE49-F238E27FC236}">
                    <a16:creationId xmlns:a16="http://schemas.microsoft.com/office/drawing/2014/main" id="{0D4D3006-C46A-47E5-A49D-95D0A85C158E}"/>
                  </a:ext>
                </a:extLst>
              </p:cNvPr>
              <p:cNvSpPr txBox="1">
                <a:spLocks noRot="1" noChangeAspect="1" noMove="1" noResize="1" noEditPoints="1" noAdjustHandles="1" noChangeArrowheads="1" noChangeShapeType="1" noTextEdit="1"/>
              </p:cNvSpPr>
              <p:nvPr/>
            </p:nvSpPr>
            <p:spPr bwMode="gray">
              <a:xfrm>
                <a:off x="4669465" y="5527870"/>
                <a:ext cx="1827199" cy="387571"/>
              </a:xfrm>
              <a:prstGeom prst="rect">
                <a:avLst/>
              </a:prstGeom>
              <a:blipFill>
                <a:blip r:embed="rId8"/>
                <a:stretch>
                  <a:fillRect l="-5333" t="-12698" r="-3667" b="-19048"/>
                </a:stretch>
              </a:blipFill>
            </p:spPr>
            <p:txBody>
              <a:bodyPr/>
              <a:lstStyle/>
              <a:p>
                <a:r>
                  <a:rPr lang="en-US">
                    <a:noFill/>
                  </a:rPr>
                  <a:t> </a:t>
                </a:r>
              </a:p>
            </p:txBody>
          </p:sp>
        </mc:Fallback>
      </mc:AlternateContent>
      <p:sp>
        <p:nvSpPr>
          <p:cNvPr id="34" name="Rectangle 33">
            <a:extLst>
              <a:ext uri="{FF2B5EF4-FFF2-40B4-BE49-F238E27FC236}">
                <a16:creationId xmlns:a16="http://schemas.microsoft.com/office/drawing/2014/main" id="{E0EA78FB-2E88-46A9-88F3-910B750C1817}"/>
              </a:ext>
            </a:extLst>
          </p:cNvPr>
          <p:cNvSpPr/>
          <p:nvPr/>
        </p:nvSpPr>
        <p:spPr bwMode="gray">
          <a:xfrm rot="5736306" flipV="1">
            <a:off x="2809278" y="5542626"/>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35" name="Connector: Elbow 34">
            <a:extLst>
              <a:ext uri="{FF2B5EF4-FFF2-40B4-BE49-F238E27FC236}">
                <a16:creationId xmlns:a16="http://schemas.microsoft.com/office/drawing/2014/main" id="{49E2B362-5EAF-4CC0-8F66-9914A446B403}"/>
              </a:ext>
            </a:extLst>
          </p:cNvPr>
          <p:cNvCxnSpPr>
            <a:cxnSpLocks/>
            <a:stCxn id="33" idx="1"/>
            <a:endCxn id="34" idx="2"/>
          </p:cNvCxnSpPr>
          <p:nvPr/>
        </p:nvCxnSpPr>
        <p:spPr bwMode="gray">
          <a:xfrm rot="10800000">
            <a:off x="2943347" y="5567720"/>
            <a:ext cx="1726118" cy="153937"/>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DCB27B99-197F-4803-AFF6-1B1EF871E9F0}"/>
                  </a:ext>
                </a:extLst>
              </p:cNvPr>
              <p:cNvSpPr txBox="1"/>
              <p:nvPr/>
            </p:nvSpPr>
            <p:spPr bwMode="gray">
              <a:xfrm>
                <a:off x="9000024" y="3002393"/>
                <a:ext cx="2511150" cy="805632"/>
              </a:xfrm>
              <a:prstGeom prst="rect">
                <a:avLst/>
              </a:prstGeom>
              <a:solidFill>
                <a:schemeClr val="bg1"/>
              </a:solidFill>
            </p:spPr>
            <p:txBody>
              <a:bodyPr wrap="square" lIns="0" tIns="0" rIns="0" bIns="0" rtlCol="0">
                <a:noAutofit/>
              </a:bodyPr>
              <a:lstStyle/>
              <a:p>
                <a:pPr>
                  <a:spcBef>
                    <a:spcPts val="300"/>
                  </a:spcBef>
                  <a:spcAft>
                    <a:spcPts val="300"/>
                  </a:spcAft>
                  <a:buClr>
                    <a:schemeClr val="accent1"/>
                  </a:buClr>
                  <a:buSzPct val="90000"/>
                </a:pPr>
                <a:r>
                  <a:rPr lang="en-US" sz="1200" dirty="0"/>
                  <a:t>Recompute the likelihood function using a different set of neighbor nodes from the random walk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𝑊</m:t>
                        </m:r>
                      </m:e>
                      <m:sub>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𝑖</m:t>
                            </m:r>
                          </m:sub>
                        </m:sSub>
                      </m:sub>
                    </m:sSub>
                  </m:oMath>
                </a14:m>
                <a:endParaRPr lang="en-US" sz="1200" i="1" dirty="0"/>
              </a:p>
            </p:txBody>
          </p:sp>
        </mc:Choice>
        <mc:Fallback>
          <p:sp>
            <p:nvSpPr>
              <p:cNvPr id="43" name="TextBox 42">
                <a:extLst>
                  <a:ext uri="{FF2B5EF4-FFF2-40B4-BE49-F238E27FC236}">
                    <a16:creationId xmlns:a16="http://schemas.microsoft.com/office/drawing/2014/main" id="{DCB27B99-197F-4803-AFF6-1B1EF871E9F0}"/>
                  </a:ext>
                </a:extLst>
              </p:cNvPr>
              <p:cNvSpPr txBox="1">
                <a:spLocks noRot="1" noChangeAspect="1" noMove="1" noResize="1" noEditPoints="1" noAdjustHandles="1" noChangeArrowheads="1" noChangeShapeType="1" noTextEdit="1"/>
              </p:cNvSpPr>
              <p:nvPr/>
            </p:nvSpPr>
            <p:spPr bwMode="gray">
              <a:xfrm>
                <a:off x="9000024" y="3002393"/>
                <a:ext cx="2511150" cy="805632"/>
              </a:xfrm>
              <a:prstGeom prst="rect">
                <a:avLst/>
              </a:prstGeom>
              <a:blipFill>
                <a:blip r:embed="rId9"/>
                <a:stretch>
                  <a:fillRect l="-3641" t="-6061" r="-2184" b="-1515"/>
                </a:stretch>
              </a:blipFill>
            </p:spPr>
            <p:txBody>
              <a:bodyPr/>
              <a:lstStyle/>
              <a:p>
                <a:r>
                  <a:rPr lang="en-US">
                    <a:noFill/>
                  </a:rPr>
                  <a:t> </a:t>
                </a:r>
              </a:p>
            </p:txBody>
          </p:sp>
        </mc:Fallback>
      </mc:AlternateContent>
      <p:sp>
        <p:nvSpPr>
          <p:cNvPr id="44" name="Rectangle 43">
            <a:extLst>
              <a:ext uri="{FF2B5EF4-FFF2-40B4-BE49-F238E27FC236}">
                <a16:creationId xmlns:a16="http://schemas.microsoft.com/office/drawing/2014/main" id="{A2865FB1-366F-4984-B4DF-054B2F990135}"/>
              </a:ext>
            </a:extLst>
          </p:cNvPr>
          <p:cNvSpPr/>
          <p:nvPr/>
        </p:nvSpPr>
        <p:spPr bwMode="gray">
          <a:xfrm rot="5725630" flipV="1">
            <a:off x="7793612" y="3550778"/>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4ABAA4BA-08C3-4907-9AF3-B92C427D9E32}"/>
                  </a:ext>
                </a:extLst>
              </p:cNvPr>
              <p:cNvSpPr txBox="1"/>
              <p:nvPr/>
            </p:nvSpPr>
            <p:spPr bwMode="gray">
              <a:xfrm>
                <a:off x="8886891" y="3935363"/>
                <a:ext cx="2951732" cy="1239136"/>
              </a:xfrm>
              <a:prstGeom prst="rect">
                <a:avLst/>
              </a:prstGeom>
              <a:solidFill>
                <a:schemeClr val="bg1"/>
              </a:solidFill>
            </p:spPr>
            <p:txBody>
              <a:bodyPr wrap="square" lIns="0" tIns="0" rIns="0" bIns="0" rtlCol="0">
                <a:noAutofit/>
              </a:bodyPr>
              <a:lstStyle/>
              <a:p>
                <a:pPr marL="171450" indent="-171450">
                  <a:spcBef>
                    <a:spcPts val="300"/>
                  </a:spcBef>
                  <a:spcAft>
                    <a:spcPts val="300"/>
                  </a:spcAft>
                  <a:buClr>
                    <a:schemeClr val="accent1"/>
                  </a:buClr>
                  <a:buSzPct val="90000"/>
                  <a:buFont typeface="Arial" panose="020B0604020202020204" pitchFamily="34" charset="0"/>
                  <a:buChar char="•"/>
                </a:pPr>
                <a:r>
                  <a:rPr lang="en-US" sz="1200" dirty="0"/>
                  <a:t>Recompute the gradient (</a:t>
                </a:r>
                <a14:m>
                  <m:oMath xmlns:m="http://schemas.openxmlformats.org/officeDocument/2006/math">
                    <m:f>
                      <m:fPr>
                        <m:ctrlPr>
                          <a:rPr lang="en-US" sz="1200" i="1" smtClean="0">
                            <a:latin typeface="Cambria Math" panose="02040503050406030204" pitchFamily="18" charset="0"/>
                          </a:rPr>
                        </m:ctrlPr>
                      </m:fPr>
                      <m:num>
                        <m:r>
                          <a:rPr lang="en-US" sz="1200" i="1" smtClean="0">
                            <a:latin typeface="Cambria Math" panose="02040503050406030204" pitchFamily="18" charset="0"/>
                          </a:rPr>
                          <m:t>𝜕</m:t>
                        </m:r>
                        <m:r>
                          <a:rPr lang="en-US" sz="1200" b="0" i="1" smtClean="0">
                            <a:latin typeface="Cambria Math" panose="02040503050406030204" pitchFamily="18" charset="0"/>
                          </a:rPr>
                          <m:t>𝐽</m:t>
                        </m:r>
                      </m:num>
                      <m:den>
                        <m:r>
                          <a:rPr lang="en-US" sz="1200" i="1" smtClean="0">
                            <a:latin typeface="Cambria Math" panose="02040503050406030204" pitchFamily="18" charset="0"/>
                          </a:rPr>
                          <m:t>𝜕</m:t>
                        </m:r>
                        <m:r>
                          <m:rPr>
                            <m:sty m:val="p"/>
                          </m:rPr>
                          <a:rPr lang="en-US" sz="1200" b="0" i="0" smtClean="0">
                            <a:latin typeface="Cambria Math" panose="02040503050406030204" pitchFamily="18" charset="0"/>
                          </a:rPr>
                          <m:t>Φ</m:t>
                        </m:r>
                      </m:den>
                    </m:f>
                  </m:oMath>
                </a14:m>
                <a:r>
                  <a:rPr lang="en-US" sz="1200" dirty="0"/>
                  <a:t>) function</a:t>
                </a:r>
              </a:p>
              <a:p>
                <a:pPr marL="171450" indent="-171450">
                  <a:spcBef>
                    <a:spcPts val="300"/>
                  </a:spcBef>
                  <a:spcAft>
                    <a:spcPts val="300"/>
                  </a:spcAft>
                  <a:buClr>
                    <a:schemeClr val="accent1"/>
                  </a:buClr>
                  <a:buSzPct val="90000"/>
                  <a:buFont typeface="Arial" panose="020B0604020202020204" pitchFamily="34" charset="0"/>
                  <a:buChar char="•"/>
                </a:pPr>
                <a:r>
                  <a:rPr lang="en-US" sz="1200" dirty="0"/>
                  <a:t>Update the embedding in an </a:t>
                </a:r>
                <a14:m>
                  <m:oMath xmlns:m="http://schemas.openxmlformats.org/officeDocument/2006/math">
                    <m:r>
                      <a:rPr lang="en-US" sz="1200" b="0" i="1" smtClean="0">
                        <a:latin typeface="Cambria Math" panose="02040503050406030204" pitchFamily="18" charset="0"/>
                      </a:rPr>
                      <m:t>𝛼</m:t>
                    </m:r>
                  </m:oMath>
                </a14:m>
                <a:r>
                  <a:rPr lang="en-US" sz="1200" dirty="0"/>
                  <a:t> step of the gradient</a:t>
                </a:r>
                <a:endParaRPr lang="en-US" sz="1200" i="1" dirty="0"/>
              </a:p>
            </p:txBody>
          </p:sp>
        </mc:Choice>
        <mc:Fallback>
          <p:sp>
            <p:nvSpPr>
              <p:cNvPr id="55" name="TextBox 54">
                <a:extLst>
                  <a:ext uri="{FF2B5EF4-FFF2-40B4-BE49-F238E27FC236}">
                    <a16:creationId xmlns:a16="http://schemas.microsoft.com/office/drawing/2014/main" id="{4ABAA4BA-08C3-4907-9AF3-B92C427D9E32}"/>
                  </a:ext>
                </a:extLst>
              </p:cNvPr>
              <p:cNvSpPr txBox="1">
                <a:spLocks noRot="1" noChangeAspect="1" noMove="1" noResize="1" noEditPoints="1" noAdjustHandles="1" noChangeArrowheads="1" noChangeShapeType="1" noTextEdit="1"/>
              </p:cNvSpPr>
              <p:nvPr/>
            </p:nvSpPr>
            <p:spPr bwMode="gray">
              <a:xfrm>
                <a:off x="8886891" y="3935363"/>
                <a:ext cx="2951732" cy="1239136"/>
              </a:xfrm>
              <a:prstGeom prst="rect">
                <a:avLst/>
              </a:prstGeom>
              <a:blipFill>
                <a:blip r:embed="rId10"/>
                <a:stretch>
                  <a:fillRect l="-2893" t="-985" r="-2686"/>
                </a:stretch>
              </a:blipFill>
            </p:spPr>
            <p:txBody>
              <a:bodyPr/>
              <a:lstStyle/>
              <a:p>
                <a:r>
                  <a:rPr lang="en-US">
                    <a:noFill/>
                  </a:rPr>
                  <a:t> </a:t>
                </a:r>
              </a:p>
            </p:txBody>
          </p:sp>
        </mc:Fallback>
      </mc:AlternateContent>
      <p:sp>
        <p:nvSpPr>
          <p:cNvPr id="56" name="Rectangle 55">
            <a:extLst>
              <a:ext uri="{FF2B5EF4-FFF2-40B4-BE49-F238E27FC236}">
                <a16:creationId xmlns:a16="http://schemas.microsoft.com/office/drawing/2014/main" id="{65DE6EF8-1739-43F5-A604-FD90E5F1B718}"/>
              </a:ext>
            </a:extLst>
          </p:cNvPr>
          <p:cNvSpPr/>
          <p:nvPr/>
        </p:nvSpPr>
        <p:spPr bwMode="gray">
          <a:xfrm rot="5725630" flipV="1">
            <a:off x="7120171" y="3789302"/>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pic>
        <p:nvPicPr>
          <p:cNvPr id="69" name="Picture 68">
            <a:extLst>
              <a:ext uri="{FF2B5EF4-FFF2-40B4-BE49-F238E27FC236}">
                <a16:creationId xmlns:a16="http://schemas.microsoft.com/office/drawing/2014/main" id="{8F204770-1A5B-4127-829F-83336518F9FB}"/>
              </a:ext>
            </a:extLst>
          </p:cNvPr>
          <p:cNvPicPr>
            <a:picLocks noChangeAspect="1"/>
          </p:cNvPicPr>
          <p:nvPr/>
        </p:nvPicPr>
        <p:blipFill>
          <a:blip r:embed="rId11"/>
          <a:stretch>
            <a:fillRect/>
          </a:stretch>
        </p:blipFill>
        <p:spPr>
          <a:xfrm>
            <a:off x="5448878" y="2840650"/>
            <a:ext cx="3124367" cy="1435177"/>
          </a:xfrm>
          <a:prstGeom prst="rect">
            <a:avLst/>
          </a:prstGeom>
        </p:spPr>
      </p:pic>
      <p:cxnSp>
        <p:nvCxnSpPr>
          <p:cNvPr id="57" name="Connector: Elbow 56">
            <a:extLst>
              <a:ext uri="{FF2B5EF4-FFF2-40B4-BE49-F238E27FC236}">
                <a16:creationId xmlns:a16="http://schemas.microsoft.com/office/drawing/2014/main" id="{DD6C39E4-E09C-4F3F-9464-F575DB74C94A}"/>
              </a:ext>
            </a:extLst>
          </p:cNvPr>
          <p:cNvCxnSpPr>
            <a:cxnSpLocks/>
            <a:stCxn id="55" idx="1"/>
            <a:endCxn id="56" idx="2"/>
          </p:cNvCxnSpPr>
          <p:nvPr/>
        </p:nvCxnSpPr>
        <p:spPr bwMode="gray">
          <a:xfrm rot="10800000">
            <a:off x="7254247" y="3814325"/>
            <a:ext cx="1632645" cy="740607"/>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07B0F22-6154-46BE-916E-A5B0D484EEE5}"/>
              </a:ext>
            </a:extLst>
          </p:cNvPr>
          <p:cNvCxnSpPr>
            <a:cxnSpLocks/>
            <a:stCxn id="43" idx="1"/>
            <a:endCxn id="44" idx="2"/>
          </p:cNvCxnSpPr>
          <p:nvPr/>
        </p:nvCxnSpPr>
        <p:spPr bwMode="gray">
          <a:xfrm rot="10800000" flipV="1">
            <a:off x="7927688" y="3405208"/>
            <a:ext cx="1072337" cy="170591"/>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15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33" grpId="0"/>
      <p:bldP spid="34" grpId="0" animBg="1"/>
      <p:bldP spid="43" grpId="0" animBg="1"/>
      <p:bldP spid="44" grpId="0" animBg="1"/>
      <p:bldP spid="55" grpId="0" animBg="1"/>
      <p:bldP spid="5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Picture 136">
            <a:extLst>
              <a:ext uri="{FF2B5EF4-FFF2-40B4-BE49-F238E27FC236}">
                <a16:creationId xmlns:a16="http://schemas.microsoft.com/office/drawing/2014/main" id="{B0C64E8F-85BA-4145-95DD-52E05D9DBEDD}"/>
              </a:ext>
            </a:extLst>
          </p:cNvPr>
          <p:cNvPicPr>
            <a:picLocks noChangeAspect="1"/>
          </p:cNvPicPr>
          <p:nvPr/>
        </p:nvPicPr>
        <p:blipFill>
          <a:blip r:embed="rId2"/>
          <a:stretch>
            <a:fillRect/>
          </a:stretch>
        </p:blipFill>
        <p:spPr>
          <a:xfrm>
            <a:off x="8544293" y="3115095"/>
            <a:ext cx="3438525" cy="590550"/>
          </a:xfrm>
          <a:prstGeom prst="rect">
            <a:avLst/>
          </a:prstGeom>
        </p:spPr>
      </p:pic>
      <p:sp>
        <p:nvSpPr>
          <p:cNvPr id="2" name="Title 1">
            <a:extLst>
              <a:ext uri="{FF2B5EF4-FFF2-40B4-BE49-F238E27FC236}">
                <a16:creationId xmlns:a16="http://schemas.microsoft.com/office/drawing/2014/main" id="{35034A50-A3E1-434D-95C8-A4CA9A69D564}"/>
              </a:ext>
            </a:extLst>
          </p:cNvPr>
          <p:cNvSpPr>
            <a:spLocks noGrp="1"/>
          </p:cNvSpPr>
          <p:nvPr>
            <p:ph type="title"/>
          </p:nvPr>
        </p:nvSpPr>
        <p:spPr/>
        <p:txBody>
          <a:bodyPr/>
          <a:lstStyle/>
          <a:p>
            <a:r>
              <a:rPr lang="en-US" dirty="0"/>
              <a:t>Node2Vec </a:t>
            </a:r>
            <a:r>
              <a:rPr lang="en-US" sz="1800" dirty="0"/>
              <a:t>[Grover &amp; Leskovec 2016]</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74730D2-A5FE-4211-8A0A-B7D868629E8B}"/>
                  </a:ext>
                </a:extLst>
              </p:cNvPr>
              <p:cNvSpPr>
                <a:spLocks noGrp="1"/>
              </p:cNvSpPr>
              <p:nvPr>
                <p:ph idx="1"/>
              </p:nvPr>
            </p:nvSpPr>
            <p:spPr>
              <a:xfrm>
                <a:off x="478369" y="1213308"/>
                <a:ext cx="11473384" cy="1206997"/>
              </a:xfrm>
            </p:spPr>
            <p:txBody>
              <a:bodyPr/>
              <a:lstStyle/>
              <a:p>
                <a:r>
                  <a:rPr lang="en-US" b="1" dirty="0"/>
                  <a:t>Goal</a:t>
                </a:r>
                <a:r>
                  <a:rPr lang="en-US" dirty="0"/>
                  <a:t>: Same goal - create embeddings that predict how close will a node be to its neighbors</a:t>
                </a:r>
              </a:p>
              <a:p>
                <a:r>
                  <a:rPr lang="en-US" b="1" dirty="0"/>
                  <a:t>Insight</a:t>
                </a:r>
                <a:r>
                  <a:rPr lang="en-US" dirty="0"/>
                  <a:t>: Parameterizable neighborhood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𝑟</m:t>
                        </m:r>
                      </m:sub>
                    </m:sSub>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674730D2-A5FE-4211-8A0A-B7D868629E8B}"/>
                  </a:ext>
                </a:extLst>
              </p:cNvPr>
              <p:cNvSpPr>
                <a:spLocks noGrp="1" noRot="1" noChangeAspect="1" noMove="1" noResize="1" noEditPoints="1" noAdjustHandles="1" noChangeArrowheads="1" noChangeShapeType="1" noTextEdit="1"/>
              </p:cNvSpPr>
              <p:nvPr>
                <p:ph idx="1"/>
              </p:nvPr>
            </p:nvSpPr>
            <p:spPr>
              <a:xfrm>
                <a:off x="478369" y="1213308"/>
                <a:ext cx="11473384" cy="1206997"/>
              </a:xfrm>
              <a:blipFill>
                <a:blip r:embed="rId3"/>
                <a:stretch>
                  <a:fillRect l="-1275" t="-454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5A17A51-DE43-4972-82DE-458235A56D13}"/>
              </a:ext>
            </a:extLst>
          </p:cNvPr>
          <p:cNvSpPr>
            <a:spLocks noGrp="1"/>
          </p:cNvSpPr>
          <p:nvPr>
            <p:ph type="sldNum" sz="quarter" idx="12"/>
          </p:nvPr>
        </p:nvSpPr>
        <p:spPr/>
        <p:txBody>
          <a:bodyPr/>
          <a:lstStyle/>
          <a:p>
            <a:fld id="{81561042-0DC2-4A04-AA50-F6D44EB20EBA}" type="slidenum">
              <a:rPr lang="en-US" smtClean="0"/>
              <a:t>8</a:t>
            </a:fld>
            <a:endParaRPr lang="en-US"/>
          </a:p>
        </p:txBody>
      </p:sp>
      <p:sp>
        <p:nvSpPr>
          <p:cNvPr id="6" name="TextBox 5">
            <a:extLst>
              <a:ext uri="{FF2B5EF4-FFF2-40B4-BE49-F238E27FC236}">
                <a16:creationId xmlns:a16="http://schemas.microsoft.com/office/drawing/2014/main" id="{8B48536F-8B9B-43D2-B292-132053937A99}"/>
              </a:ext>
            </a:extLst>
          </p:cNvPr>
          <p:cNvSpPr txBox="1"/>
          <p:nvPr/>
        </p:nvSpPr>
        <p:spPr bwMode="gray">
          <a:xfrm>
            <a:off x="1" y="6316710"/>
            <a:ext cx="7632290" cy="430887"/>
          </a:xfrm>
          <a:prstGeom prst="rect">
            <a:avLst/>
          </a:prstGeom>
          <a:noFill/>
        </p:spPr>
        <p:txBody>
          <a:bodyPr wrap="square">
            <a:spAutoFit/>
          </a:bodyPr>
          <a:lstStyle/>
          <a:p>
            <a:pPr>
              <a:spcBef>
                <a:spcPts val="300"/>
              </a:spcBef>
              <a:spcAft>
                <a:spcPts val="300"/>
              </a:spcAft>
              <a:buClr>
                <a:schemeClr val="accent1"/>
              </a:buClr>
              <a:buSzPct val="90000"/>
            </a:pPr>
            <a:r>
              <a:rPr lang="en-US" sz="1100" dirty="0"/>
              <a:t>Grover, A., &amp; Leskovec, J. (2016) "</a:t>
            </a:r>
            <a:r>
              <a:rPr lang="en-US" sz="1100" b="1" dirty="0"/>
              <a:t>node2vec</a:t>
            </a:r>
            <a:r>
              <a:rPr lang="en-US" sz="1100" dirty="0"/>
              <a:t>: Scalable feature learning for networks." </a:t>
            </a:r>
            <a:r>
              <a:rPr lang="en-US" sz="1100" i="1" dirty="0"/>
              <a:t>Proceedings of the 22nd ACM SIGKDD international conference on Knowledge discovery and data mining</a:t>
            </a:r>
            <a:r>
              <a:rPr lang="en-US" sz="1100" dirty="0"/>
              <a:t>.</a:t>
            </a:r>
          </a:p>
        </p:txBody>
      </p:sp>
      <p:grpSp>
        <p:nvGrpSpPr>
          <p:cNvPr id="27" name="Group 26">
            <a:extLst>
              <a:ext uri="{FF2B5EF4-FFF2-40B4-BE49-F238E27FC236}">
                <a16:creationId xmlns:a16="http://schemas.microsoft.com/office/drawing/2014/main" id="{18D89B5C-A0A1-4526-A191-17EBAEC26137}"/>
              </a:ext>
            </a:extLst>
          </p:cNvPr>
          <p:cNvGrpSpPr/>
          <p:nvPr/>
        </p:nvGrpSpPr>
        <p:grpSpPr>
          <a:xfrm>
            <a:off x="443812" y="2277737"/>
            <a:ext cx="2128477" cy="2018946"/>
            <a:chOff x="9938188" y="4606083"/>
            <a:chExt cx="2128477" cy="2018946"/>
          </a:xfrm>
        </p:grpSpPr>
        <p:sp>
          <p:nvSpPr>
            <p:cNvPr id="28" name="Oval 27">
              <a:extLst>
                <a:ext uri="{FF2B5EF4-FFF2-40B4-BE49-F238E27FC236}">
                  <a16:creationId xmlns:a16="http://schemas.microsoft.com/office/drawing/2014/main" id="{4419C3E3-9FBE-457D-823F-9AD7295A193B}"/>
                </a:ext>
              </a:extLst>
            </p:cNvPr>
            <p:cNvSpPr/>
            <p:nvPr/>
          </p:nvSpPr>
          <p:spPr bwMode="gray">
            <a:xfrm>
              <a:off x="9938188" y="5000553"/>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29" name="Oval 28">
              <a:extLst>
                <a:ext uri="{FF2B5EF4-FFF2-40B4-BE49-F238E27FC236}">
                  <a16:creationId xmlns:a16="http://schemas.microsoft.com/office/drawing/2014/main" id="{CDB6245F-F6F4-4B20-A79D-A07A13C94BBD}"/>
                </a:ext>
              </a:extLst>
            </p:cNvPr>
            <p:cNvSpPr/>
            <p:nvPr/>
          </p:nvSpPr>
          <p:spPr bwMode="gray">
            <a:xfrm>
              <a:off x="9938188" y="5928236"/>
              <a:ext cx="414216" cy="414216"/>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30" name="Oval 29">
              <a:extLst>
                <a:ext uri="{FF2B5EF4-FFF2-40B4-BE49-F238E27FC236}">
                  <a16:creationId xmlns:a16="http://schemas.microsoft.com/office/drawing/2014/main" id="{056D9E90-DB4E-47C8-BF6E-35247F145CDF}"/>
                </a:ext>
              </a:extLst>
            </p:cNvPr>
            <p:cNvSpPr/>
            <p:nvPr/>
          </p:nvSpPr>
          <p:spPr bwMode="gray">
            <a:xfrm>
              <a:off x="10972096" y="5387317"/>
              <a:ext cx="414216" cy="414216"/>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31" name="Straight Arrow Connector 30">
              <a:extLst>
                <a:ext uri="{FF2B5EF4-FFF2-40B4-BE49-F238E27FC236}">
                  <a16:creationId xmlns:a16="http://schemas.microsoft.com/office/drawing/2014/main" id="{70C9E63C-E344-4268-8B75-FC3A52A5FF74}"/>
                </a:ext>
              </a:extLst>
            </p:cNvPr>
            <p:cNvCxnSpPr>
              <a:cxnSpLocks/>
              <a:stCxn id="28" idx="4"/>
              <a:endCxn id="29" idx="0"/>
            </p:cNvCxnSpPr>
            <p:nvPr/>
          </p:nvCxnSpPr>
          <p:spPr bwMode="gray">
            <a:xfrm>
              <a:off x="10145296" y="5414769"/>
              <a:ext cx="0" cy="513467"/>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2" name="Oval 31">
              <a:extLst>
                <a:ext uri="{FF2B5EF4-FFF2-40B4-BE49-F238E27FC236}">
                  <a16:creationId xmlns:a16="http://schemas.microsoft.com/office/drawing/2014/main" id="{E9A048AC-C023-492C-A19E-118A7A4682AD}"/>
                </a:ext>
              </a:extLst>
            </p:cNvPr>
            <p:cNvSpPr/>
            <p:nvPr/>
          </p:nvSpPr>
          <p:spPr bwMode="gray">
            <a:xfrm>
              <a:off x="11214165" y="6210813"/>
              <a:ext cx="414216" cy="414216"/>
            </a:xfrm>
            <a:prstGeom prst="ellipse">
              <a:avLst/>
            </a:prstGeom>
            <a:solidFill>
              <a:schemeClr val="accent1">
                <a:lumMod val="20000"/>
                <a:lumOff val="80000"/>
              </a:schemeClr>
            </a:solidFill>
            <a:ln>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sp>
          <p:nvSpPr>
            <p:cNvPr id="33" name="Oval 32">
              <a:extLst>
                <a:ext uri="{FF2B5EF4-FFF2-40B4-BE49-F238E27FC236}">
                  <a16:creationId xmlns:a16="http://schemas.microsoft.com/office/drawing/2014/main" id="{955D2F25-9F46-4D28-B40F-37B2648241E5}"/>
                </a:ext>
              </a:extLst>
            </p:cNvPr>
            <p:cNvSpPr/>
            <p:nvPr/>
          </p:nvSpPr>
          <p:spPr bwMode="gray">
            <a:xfrm>
              <a:off x="11053577" y="4606083"/>
              <a:ext cx="414216" cy="414216"/>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34" name="Oval 33">
              <a:extLst>
                <a:ext uri="{FF2B5EF4-FFF2-40B4-BE49-F238E27FC236}">
                  <a16:creationId xmlns:a16="http://schemas.microsoft.com/office/drawing/2014/main" id="{ECC72299-79E0-4A7E-9C58-AF0E801F19C9}"/>
                </a:ext>
              </a:extLst>
            </p:cNvPr>
            <p:cNvSpPr/>
            <p:nvPr/>
          </p:nvSpPr>
          <p:spPr bwMode="gray">
            <a:xfrm>
              <a:off x="11652449" y="5207661"/>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35" name="Straight Arrow Connector 34">
              <a:extLst>
                <a:ext uri="{FF2B5EF4-FFF2-40B4-BE49-F238E27FC236}">
                  <a16:creationId xmlns:a16="http://schemas.microsoft.com/office/drawing/2014/main" id="{0DF3063C-77AA-4FD7-B7C9-45486E837302}"/>
                </a:ext>
              </a:extLst>
            </p:cNvPr>
            <p:cNvCxnSpPr>
              <a:cxnSpLocks/>
              <a:stCxn id="30" idx="0"/>
              <a:endCxn id="33" idx="4"/>
            </p:cNvCxnSpPr>
            <p:nvPr/>
          </p:nvCxnSpPr>
          <p:spPr bwMode="gray">
            <a:xfrm flipV="1">
              <a:off x="11179204" y="5020299"/>
              <a:ext cx="81481" cy="367018"/>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F0A66FC6-A104-4480-82B4-2896BE56E813}"/>
                </a:ext>
              </a:extLst>
            </p:cNvPr>
            <p:cNvCxnSpPr>
              <a:cxnSpLocks/>
              <a:stCxn id="30" idx="7"/>
              <a:endCxn id="34" idx="2"/>
            </p:cNvCxnSpPr>
            <p:nvPr/>
          </p:nvCxnSpPr>
          <p:spPr bwMode="gray">
            <a:xfrm flipV="1">
              <a:off x="11325651" y="5414769"/>
              <a:ext cx="326798" cy="33209"/>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329A983B-1C81-49C5-8CE4-A171FD92A677}"/>
                </a:ext>
              </a:extLst>
            </p:cNvPr>
            <p:cNvCxnSpPr>
              <a:cxnSpLocks/>
              <a:stCxn id="33" idx="5"/>
              <a:endCxn id="34" idx="1"/>
            </p:cNvCxnSpPr>
            <p:nvPr/>
          </p:nvCxnSpPr>
          <p:spPr bwMode="gray">
            <a:xfrm>
              <a:off x="11407132" y="4959638"/>
              <a:ext cx="305978" cy="308684"/>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0BC6643A-ECB8-4454-B9CB-02927A2E5B11}"/>
                </a:ext>
              </a:extLst>
            </p:cNvPr>
            <p:cNvCxnSpPr>
              <a:cxnSpLocks/>
              <a:stCxn id="29" idx="5"/>
              <a:endCxn id="32" idx="2"/>
            </p:cNvCxnSpPr>
            <p:nvPr/>
          </p:nvCxnSpPr>
          <p:spPr bwMode="gray">
            <a:xfrm>
              <a:off x="10291743" y="6281791"/>
              <a:ext cx="922422" cy="13613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2FA10838-5A67-45B2-AFCE-EF7596415F6E}"/>
                </a:ext>
              </a:extLst>
            </p:cNvPr>
            <p:cNvCxnSpPr>
              <a:cxnSpLocks/>
              <a:stCxn id="28" idx="5"/>
              <a:endCxn id="32" idx="1"/>
            </p:cNvCxnSpPr>
            <p:nvPr/>
          </p:nvCxnSpPr>
          <p:spPr bwMode="gray">
            <a:xfrm>
              <a:off x="10291743" y="5354108"/>
              <a:ext cx="983083" cy="917366"/>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40" name="Group 39">
            <a:extLst>
              <a:ext uri="{FF2B5EF4-FFF2-40B4-BE49-F238E27FC236}">
                <a16:creationId xmlns:a16="http://schemas.microsoft.com/office/drawing/2014/main" id="{D6914072-D052-40D5-A9A5-8E70401CE432}"/>
              </a:ext>
            </a:extLst>
          </p:cNvPr>
          <p:cNvGrpSpPr/>
          <p:nvPr/>
        </p:nvGrpSpPr>
        <p:grpSpPr>
          <a:xfrm>
            <a:off x="2302587" y="3153186"/>
            <a:ext cx="953338" cy="960684"/>
            <a:chOff x="10584382" y="3100299"/>
            <a:chExt cx="953338" cy="960684"/>
          </a:xfrm>
        </p:grpSpPr>
        <p:sp>
          <p:nvSpPr>
            <p:cNvPr id="41" name="Oval 40">
              <a:extLst>
                <a:ext uri="{FF2B5EF4-FFF2-40B4-BE49-F238E27FC236}">
                  <a16:creationId xmlns:a16="http://schemas.microsoft.com/office/drawing/2014/main" id="{A85FCF3A-0C6C-4F93-9F49-A5CD79717171}"/>
                </a:ext>
              </a:extLst>
            </p:cNvPr>
            <p:cNvSpPr/>
            <p:nvPr/>
          </p:nvSpPr>
          <p:spPr bwMode="gray">
            <a:xfrm>
              <a:off x="10584382" y="3646767"/>
              <a:ext cx="414216" cy="414216"/>
            </a:xfrm>
            <a:prstGeom prst="ellipse">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G</a:t>
              </a:r>
            </a:p>
          </p:txBody>
        </p:sp>
        <p:sp>
          <p:nvSpPr>
            <p:cNvPr id="42" name="Oval 41">
              <a:extLst>
                <a:ext uri="{FF2B5EF4-FFF2-40B4-BE49-F238E27FC236}">
                  <a16:creationId xmlns:a16="http://schemas.microsoft.com/office/drawing/2014/main" id="{6527F6EA-A337-4D76-A428-A9442AB9D938}"/>
                </a:ext>
              </a:extLst>
            </p:cNvPr>
            <p:cNvSpPr/>
            <p:nvPr/>
          </p:nvSpPr>
          <p:spPr bwMode="gray">
            <a:xfrm>
              <a:off x="11123504" y="3100299"/>
              <a:ext cx="414216" cy="414216"/>
            </a:xfrm>
            <a:prstGeom prst="ellipse">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H</a:t>
              </a:r>
            </a:p>
          </p:txBody>
        </p:sp>
        <p:cxnSp>
          <p:nvCxnSpPr>
            <p:cNvPr id="43" name="Straight Arrow Connector 42">
              <a:extLst>
                <a:ext uri="{FF2B5EF4-FFF2-40B4-BE49-F238E27FC236}">
                  <a16:creationId xmlns:a16="http://schemas.microsoft.com/office/drawing/2014/main" id="{ED8340DD-BF03-4DB4-81BF-4A8D2E378B9E}"/>
                </a:ext>
              </a:extLst>
            </p:cNvPr>
            <p:cNvCxnSpPr>
              <a:cxnSpLocks/>
              <a:stCxn id="41" idx="7"/>
              <a:endCxn id="42" idx="3"/>
            </p:cNvCxnSpPr>
            <p:nvPr/>
          </p:nvCxnSpPr>
          <p:spPr bwMode="gray">
            <a:xfrm flipV="1">
              <a:off x="10937937" y="3453854"/>
              <a:ext cx="246228" cy="253574"/>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44" name="Straight Arrow Connector 43">
            <a:extLst>
              <a:ext uri="{FF2B5EF4-FFF2-40B4-BE49-F238E27FC236}">
                <a16:creationId xmlns:a16="http://schemas.microsoft.com/office/drawing/2014/main" id="{88C07D5D-5B5A-44FC-8C1B-E7274ABA1382}"/>
              </a:ext>
            </a:extLst>
          </p:cNvPr>
          <p:cNvCxnSpPr>
            <a:cxnSpLocks/>
            <a:stCxn id="28" idx="6"/>
            <a:endCxn id="33" idx="2"/>
          </p:cNvCxnSpPr>
          <p:nvPr/>
        </p:nvCxnSpPr>
        <p:spPr bwMode="gray">
          <a:xfrm flipV="1">
            <a:off x="858028" y="2484845"/>
            <a:ext cx="701173" cy="39447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5B9837FD-254D-4BED-AD06-F6EC560FA339}"/>
              </a:ext>
            </a:extLst>
          </p:cNvPr>
          <p:cNvCxnSpPr>
            <a:cxnSpLocks/>
            <a:stCxn id="32" idx="0"/>
            <a:endCxn id="30" idx="4"/>
          </p:cNvCxnSpPr>
          <p:nvPr/>
        </p:nvCxnSpPr>
        <p:spPr bwMode="gray">
          <a:xfrm flipH="1" flipV="1">
            <a:off x="1684828" y="3473187"/>
            <a:ext cx="242069" cy="40928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E34BA6E9-EFB1-48A4-A632-0DB95E76E4E2}"/>
              </a:ext>
            </a:extLst>
          </p:cNvPr>
          <p:cNvCxnSpPr>
            <a:cxnSpLocks/>
            <a:stCxn id="34" idx="4"/>
            <a:endCxn id="41" idx="0"/>
          </p:cNvCxnSpPr>
          <p:nvPr/>
        </p:nvCxnSpPr>
        <p:spPr bwMode="gray">
          <a:xfrm>
            <a:off x="2365181" y="3293531"/>
            <a:ext cx="144514" cy="406123"/>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E406586E-CE34-4060-8157-8066A85B7340}"/>
              </a:ext>
            </a:extLst>
          </p:cNvPr>
          <p:cNvCxnSpPr>
            <a:cxnSpLocks/>
          </p:cNvCxnSpPr>
          <p:nvPr/>
        </p:nvCxnSpPr>
        <p:spPr bwMode="gray">
          <a:xfrm flipV="1">
            <a:off x="907170" y="2358449"/>
            <a:ext cx="570550" cy="303625"/>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B614A0B8-6E85-4809-B369-10E5541C9BA9}"/>
              </a:ext>
            </a:extLst>
          </p:cNvPr>
          <p:cNvCxnSpPr>
            <a:cxnSpLocks/>
          </p:cNvCxnSpPr>
          <p:nvPr/>
        </p:nvCxnSpPr>
        <p:spPr bwMode="gray">
          <a:xfrm flipH="1">
            <a:off x="512832" y="3137595"/>
            <a:ext cx="27728" cy="399103"/>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Straight Arrow Connector 48">
            <a:extLst>
              <a:ext uri="{FF2B5EF4-FFF2-40B4-BE49-F238E27FC236}">
                <a16:creationId xmlns:a16="http://schemas.microsoft.com/office/drawing/2014/main" id="{81E497EC-4022-4111-93A7-4D4B9B69F6C8}"/>
              </a:ext>
            </a:extLst>
          </p:cNvPr>
          <p:cNvCxnSpPr>
            <a:cxnSpLocks/>
          </p:cNvCxnSpPr>
          <p:nvPr/>
        </p:nvCxnSpPr>
        <p:spPr bwMode="gray">
          <a:xfrm>
            <a:off x="818110" y="3163409"/>
            <a:ext cx="810442" cy="779719"/>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Straight Arrow Connector 52">
            <a:extLst>
              <a:ext uri="{FF2B5EF4-FFF2-40B4-BE49-F238E27FC236}">
                <a16:creationId xmlns:a16="http://schemas.microsoft.com/office/drawing/2014/main" id="{1CFEC014-74FF-4336-AEF4-D906A6A46CCA}"/>
              </a:ext>
            </a:extLst>
          </p:cNvPr>
          <p:cNvCxnSpPr>
            <a:cxnSpLocks/>
          </p:cNvCxnSpPr>
          <p:nvPr/>
        </p:nvCxnSpPr>
        <p:spPr bwMode="gray">
          <a:xfrm flipH="1" flipV="1">
            <a:off x="1882823" y="3439837"/>
            <a:ext cx="135229" cy="414591"/>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B5416A4D-5181-4D95-8F70-64E6918132D8}"/>
              </a:ext>
            </a:extLst>
          </p:cNvPr>
          <p:cNvCxnSpPr>
            <a:cxnSpLocks/>
          </p:cNvCxnSpPr>
          <p:nvPr/>
        </p:nvCxnSpPr>
        <p:spPr bwMode="gray">
          <a:xfrm flipV="1">
            <a:off x="1922272" y="3181944"/>
            <a:ext cx="236627" cy="3321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09DFBA85-0770-4236-A006-318151994E9C}"/>
              </a:ext>
            </a:extLst>
          </p:cNvPr>
          <p:cNvCxnSpPr>
            <a:cxnSpLocks/>
          </p:cNvCxnSpPr>
          <p:nvPr/>
        </p:nvCxnSpPr>
        <p:spPr bwMode="gray">
          <a:xfrm>
            <a:off x="2497907" y="3352448"/>
            <a:ext cx="74382" cy="28108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Straight Arrow Connector 76">
            <a:extLst>
              <a:ext uri="{FF2B5EF4-FFF2-40B4-BE49-F238E27FC236}">
                <a16:creationId xmlns:a16="http://schemas.microsoft.com/office/drawing/2014/main" id="{A3DCDF9C-B838-4DA5-84CE-4319483F4189}"/>
              </a:ext>
            </a:extLst>
          </p:cNvPr>
          <p:cNvCxnSpPr>
            <a:cxnSpLocks/>
          </p:cNvCxnSpPr>
          <p:nvPr/>
        </p:nvCxnSpPr>
        <p:spPr bwMode="gray">
          <a:xfrm>
            <a:off x="1421263" y="4906042"/>
            <a:ext cx="843484" cy="643"/>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E4FA408F-4774-4151-8443-276099865651}"/>
              </a:ext>
            </a:extLst>
          </p:cNvPr>
          <p:cNvCxnSpPr>
            <a:cxnSpLocks/>
          </p:cNvCxnSpPr>
          <p:nvPr/>
        </p:nvCxnSpPr>
        <p:spPr bwMode="gray">
          <a:xfrm flipV="1">
            <a:off x="1401397" y="5383650"/>
            <a:ext cx="872788" cy="1"/>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2" name="TextBox 81">
            <a:extLst>
              <a:ext uri="{FF2B5EF4-FFF2-40B4-BE49-F238E27FC236}">
                <a16:creationId xmlns:a16="http://schemas.microsoft.com/office/drawing/2014/main" id="{1F28F13B-DF89-45AB-89C6-F02CEC6ADA3E}"/>
              </a:ext>
            </a:extLst>
          </p:cNvPr>
          <p:cNvSpPr txBox="1"/>
          <p:nvPr/>
        </p:nvSpPr>
        <p:spPr bwMode="gray">
          <a:xfrm>
            <a:off x="412781" y="4586715"/>
            <a:ext cx="2916592" cy="29252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dirty="0"/>
              <a:t>Breadth First Search (local view)</a:t>
            </a:r>
          </a:p>
        </p:txBody>
      </p:sp>
      <p:sp>
        <p:nvSpPr>
          <p:cNvPr id="83" name="TextBox 82">
            <a:extLst>
              <a:ext uri="{FF2B5EF4-FFF2-40B4-BE49-F238E27FC236}">
                <a16:creationId xmlns:a16="http://schemas.microsoft.com/office/drawing/2014/main" id="{4A946C19-6053-41AE-A41F-AF6D4EE50994}"/>
              </a:ext>
            </a:extLst>
          </p:cNvPr>
          <p:cNvSpPr txBox="1"/>
          <p:nvPr/>
        </p:nvSpPr>
        <p:spPr bwMode="gray">
          <a:xfrm>
            <a:off x="403311" y="5024084"/>
            <a:ext cx="2916592" cy="29252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dirty="0"/>
              <a:t>Depth First Search (global view)</a:t>
            </a:r>
          </a:p>
        </p:txBody>
      </p:sp>
      <p:sp>
        <p:nvSpPr>
          <p:cNvPr id="87" name="TextBox 86">
            <a:extLst>
              <a:ext uri="{FF2B5EF4-FFF2-40B4-BE49-F238E27FC236}">
                <a16:creationId xmlns:a16="http://schemas.microsoft.com/office/drawing/2014/main" id="{7F15FF54-74AA-4470-9434-8E4570450371}"/>
              </a:ext>
            </a:extLst>
          </p:cNvPr>
          <p:cNvSpPr txBox="1"/>
          <p:nvPr/>
        </p:nvSpPr>
        <p:spPr bwMode="gray">
          <a:xfrm>
            <a:off x="4284355" y="4583230"/>
            <a:ext cx="3280508" cy="523220"/>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Probability of Breadth First Search Walk:</a:t>
            </a:r>
          </a:p>
          <a:p>
            <a:pPr>
              <a:spcBef>
                <a:spcPts val="300"/>
              </a:spcBef>
              <a:spcAft>
                <a:spcPts val="300"/>
              </a:spcAft>
              <a:buClr>
                <a:schemeClr val="accent1"/>
              </a:buClr>
              <a:buSzPct val="90000"/>
            </a:pPr>
            <a:r>
              <a:rPr lang="en-US" sz="1200" dirty="0"/>
              <a:t> Low value of </a:t>
            </a:r>
            <a:r>
              <a:rPr lang="en-US" sz="1200" b="1" dirty="0"/>
              <a:t>p</a:t>
            </a:r>
          </a:p>
          <a:p>
            <a:pPr>
              <a:spcBef>
                <a:spcPts val="300"/>
              </a:spcBef>
              <a:spcAft>
                <a:spcPts val="300"/>
              </a:spcAft>
              <a:buClr>
                <a:schemeClr val="accent1"/>
              </a:buClr>
              <a:buSzPct val="90000"/>
            </a:pPr>
            <a:endParaRPr lang="en-US" sz="1200" dirty="0"/>
          </a:p>
          <a:p>
            <a:pPr>
              <a:spcBef>
                <a:spcPts val="300"/>
              </a:spcBef>
              <a:spcAft>
                <a:spcPts val="300"/>
              </a:spcAft>
              <a:buClr>
                <a:schemeClr val="accent1"/>
              </a:buClr>
              <a:buSzPct val="90000"/>
            </a:pPr>
            <a:r>
              <a:rPr lang="en-US" sz="1200" dirty="0"/>
              <a:t>Probability of Breadth First Search Walk:</a:t>
            </a:r>
          </a:p>
          <a:p>
            <a:pPr>
              <a:spcBef>
                <a:spcPts val="300"/>
              </a:spcBef>
              <a:spcAft>
                <a:spcPts val="300"/>
              </a:spcAft>
              <a:buClr>
                <a:schemeClr val="accent1"/>
              </a:buClr>
              <a:buSzPct val="90000"/>
            </a:pPr>
            <a:r>
              <a:rPr lang="en-US" sz="1200" dirty="0"/>
              <a:t> Low value of </a:t>
            </a:r>
            <a:r>
              <a:rPr lang="en-US" sz="1200" b="1" dirty="0"/>
              <a:t>q</a:t>
            </a:r>
          </a:p>
        </p:txBody>
      </p:sp>
      <p:grpSp>
        <p:nvGrpSpPr>
          <p:cNvPr id="90" name="Group 89">
            <a:extLst>
              <a:ext uri="{FF2B5EF4-FFF2-40B4-BE49-F238E27FC236}">
                <a16:creationId xmlns:a16="http://schemas.microsoft.com/office/drawing/2014/main" id="{5000E1CB-D492-4021-A44E-43AF44D3980D}"/>
              </a:ext>
            </a:extLst>
          </p:cNvPr>
          <p:cNvGrpSpPr/>
          <p:nvPr/>
        </p:nvGrpSpPr>
        <p:grpSpPr>
          <a:xfrm>
            <a:off x="4476485" y="2205985"/>
            <a:ext cx="2128477" cy="2018946"/>
            <a:chOff x="9938188" y="4606083"/>
            <a:chExt cx="2128477" cy="2018946"/>
          </a:xfrm>
        </p:grpSpPr>
        <p:sp>
          <p:nvSpPr>
            <p:cNvPr id="91" name="Oval 90">
              <a:extLst>
                <a:ext uri="{FF2B5EF4-FFF2-40B4-BE49-F238E27FC236}">
                  <a16:creationId xmlns:a16="http://schemas.microsoft.com/office/drawing/2014/main" id="{6BF0D07B-67D5-4853-9A29-25C666F0C23A}"/>
                </a:ext>
              </a:extLst>
            </p:cNvPr>
            <p:cNvSpPr/>
            <p:nvPr/>
          </p:nvSpPr>
          <p:spPr bwMode="gray">
            <a:xfrm>
              <a:off x="9938188" y="5000553"/>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92" name="Oval 91">
              <a:extLst>
                <a:ext uri="{FF2B5EF4-FFF2-40B4-BE49-F238E27FC236}">
                  <a16:creationId xmlns:a16="http://schemas.microsoft.com/office/drawing/2014/main" id="{34F1D685-5478-4A4C-ADCA-B84A793B694D}"/>
                </a:ext>
              </a:extLst>
            </p:cNvPr>
            <p:cNvSpPr/>
            <p:nvPr/>
          </p:nvSpPr>
          <p:spPr bwMode="gray">
            <a:xfrm>
              <a:off x="9938188" y="5928236"/>
              <a:ext cx="414216" cy="414216"/>
            </a:xfrm>
            <a:prstGeom prst="ellipse">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93" name="Oval 92">
              <a:extLst>
                <a:ext uri="{FF2B5EF4-FFF2-40B4-BE49-F238E27FC236}">
                  <a16:creationId xmlns:a16="http://schemas.microsoft.com/office/drawing/2014/main" id="{9FD4AF64-470D-4F4B-BE56-72BD8DC9AC0F}"/>
                </a:ext>
              </a:extLst>
            </p:cNvPr>
            <p:cNvSpPr/>
            <p:nvPr/>
          </p:nvSpPr>
          <p:spPr bwMode="gray">
            <a:xfrm>
              <a:off x="10972096" y="5387317"/>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94" name="Straight Arrow Connector 93">
              <a:extLst>
                <a:ext uri="{FF2B5EF4-FFF2-40B4-BE49-F238E27FC236}">
                  <a16:creationId xmlns:a16="http://schemas.microsoft.com/office/drawing/2014/main" id="{7B12DECF-8ED7-46D0-AFF7-B49D8039FAE9}"/>
                </a:ext>
              </a:extLst>
            </p:cNvPr>
            <p:cNvCxnSpPr>
              <a:cxnSpLocks/>
              <a:stCxn id="91" idx="4"/>
              <a:endCxn id="92" idx="0"/>
            </p:cNvCxnSpPr>
            <p:nvPr/>
          </p:nvCxnSpPr>
          <p:spPr bwMode="gray">
            <a:xfrm>
              <a:off x="10145296" y="5414769"/>
              <a:ext cx="0" cy="513467"/>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95" name="Oval 94">
              <a:extLst>
                <a:ext uri="{FF2B5EF4-FFF2-40B4-BE49-F238E27FC236}">
                  <a16:creationId xmlns:a16="http://schemas.microsoft.com/office/drawing/2014/main" id="{22239993-17B4-4968-B135-90CCED32EE72}"/>
                </a:ext>
              </a:extLst>
            </p:cNvPr>
            <p:cNvSpPr/>
            <p:nvPr/>
          </p:nvSpPr>
          <p:spPr bwMode="gray">
            <a:xfrm>
              <a:off x="11214165" y="6210813"/>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sp>
          <p:nvSpPr>
            <p:cNvPr id="96" name="Oval 95">
              <a:extLst>
                <a:ext uri="{FF2B5EF4-FFF2-40B4-BE49-F238E27FC236}">
                  <a16:creationId xmlns:a16="http://schemas.microsoft.com/office/drawing/2014/main" id="{2E596FB1-D443-422A-8BF5-E77C34F4E693}"/>
                </a:ext>
              </a:extLst>
            </p:cNvPr>
            <p:cNvSpPr/>
            <p:nvPr/>
          </p:nvSpPr>
          <p:spPr bwMode="gray">
            <a:xfrm>
              <a:off x="11053577" y="4606083"/>
              <a:ext cx="414216" cy="414216"/>
            </a:xfrm>
            <a:prstGeom prst="ellipse">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97" name="Oval 96">
              <a:extLst>
                <a:ext uri="{FF2B5EF4-FFF2-40B4-BE49-F238E27FC236}">
                  <a16:creationId xmlns:a16="http://schemas.microsoft.com/office/drawing/2014/main" id="{1A7A8E76-01CD-43D8-A6C5-AD32C2D5C207}"/>
                </a:ext>
              </a:extLst>
            </p:cNvPr>
            <p:cNvSpPr/>
            <p:nvPr/>
          </p:nvSpPr>
          <p:spPr bwMode="gray">
            <a:xfrm>
              <a:off x="11652449" y="5207661"/>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98" name="Straight Arrow Connector 97">
              <a:extLst>
                <a:ext uri="{FF2B5EF4-FFF2-40B4-BE49-F238E27FC236}">
                  <a16:creationId xmlns:a16="http://schemas.microsoft.com/office/drawing/2014/main" id="{8716DC52-0013-4960-9696-3F93D8494C4E}"/>
                </a:ext>
              </a:extLst>
            </p:cNvPr>
            <p:cNvCxnSpPr>
              <a:cxnSpLocks/>
              <a:stCxn id="93" idx="0"/>
              <a:endCxn id="96" idx="4"/>
            </p:cNvCxnSpPr>
            <p:nvPr/>
          </p:nvCxnSpPr>
          <p:spPr bwMode="gray">
            <a:xfrm flipV="1">
              <a:off x="11179204" y="5020299"/>
              <a:ext cx="81481" cy="367018"/>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114CEA25-C7BF-45FE-8E24-FBE1D9DA008D}"/>
                </a:ext>
              </a:extLst>
            </p:cNvPr>
            <p:cNvCxnSpPr>
              <a:cxnSpLocks/>
              <a:stCxn id="93" idx="7"/>
              <a:endCxn id="97" idx="2"/>
            </p:cNvCxnSpPr>
            <p:nvPr/>
          </p:nvCxnSpPr>
          <p:spPr bwMode="gray">
            <a:xfrm flipV="1">
              <a:off x="11325651" y="5414769"/>
              <a:ext cx="326798" cy="33209"/>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57D04F99-DD50-4AD0-A462-875894BF2889}"/>
                </a:ext>
              </a:extLst>
            </p:cNvPr>
            <p:cNvCxnSpPr>
              <a:cxnSpLocks/>
              <a:stCxn id="96" idx="5"/>
              <a:endCxn id="97" idx="1"/>
            </p:cNvCxnSpPr>
            <p:nvPr/>
          </p:nvCxnSpPr>
          <p:spPr bwMode="gray">
            <a:xfrm>
              <a:off x="11407132" y="4959638"/>
              <a:ext cx="305978" cy="308684"/>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CD51CF8F-091F-46E8-910C-0C3F5E5C700C}"/>
                </a:ext>
              </a:extLst>
            </p:cNvPr>
            <p:cNvCxnSpPr>
              <a:cxnSpLocks/>
              <a:stCxn id="92" idx="5"/>
              <a:endCxn id="95" idx="2"/>
            </p:cNvCxnSpPr>
            <p:nvPr/>
          </p:nvCxnSpPr>
          <p:spPr bwMode="gray">
            <a:xfrm>
              <a:off x="10291743" y="6281791"/>
              <a:ext cx="922422" cy="13613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CAE3A27E-F59C-4D6B-8929-B1022DEDFDFA}"/>
                </a:ext>
              </a:extLst>
            </p:cNvPr>
            <p:cNvCxnSpPr>
              <a:cxnSpLocks/>
              <a:stCxn id="91" idx="5"/>
              <a:endCxn id="95" idx="1"/>
            </p:cNvCxnSpPr>
            <p:nvPr/>
          </p:nvCxnSpPr>
          <p:spPr bwMode="gray">
            <a:xfrm>
              <a:off x="10291743" y="5354108"/>
              <a:ext cx="983083" cy="917366"/>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3" name="Group 102">
            <a:extLst>
              <a:ext uri="{FF2B5EF4-FFF2-40B4-BE49-F238E27FC236}">
                <a16:creationId xmlns:a16="http://schemas.microsoft.com/office/drawing/2014/main" id="{29FBB7F3-7373-43B1-9DE5-A8389BE07032}"/>
              </a:ext>
            </a:extLst>
          </p:cNvPr>
          <p:cNvGrpSpPr/>
          <p:nvPr/>
        </p:nvGrpSpPr>
        <p:grpSpPr>
          <a:xfrm>
            <a:off x="6335260" y="3081434"/>
            <a:ext cx="953338" cy="960684"/>
            <a:chOff x="10584382" y="3100299"/>
            <a:chExt cx="953338" cy="960684"/>
          </a:xfrm>
        </p:grpSpPr>
        <p:sp>
          <p:nvSpPr>
            <p:cNvPr id="104" name="Oval 103">
              <a:extLst>
                <a:ext uri="{FF2B5EF4-FFF2-40B4-BE49-F238E27FC236}">
                  <a16:creationId xmlns:a16="http://schemas.microsoft.com/office/drawing/2014/main" id="{35DB36E8-7A06-4B43-8298-7A7E3BBBA80E}"/>
                </a:ext>
              </a:extLst>
            </p:cNvPr>
            <p:cNvSpPr/>
            <p:nvPr/>
          </p:nvSpPr>
          <p:spPr bwMode="gray">
            <a:xfrm>
              <a:off x="10584382" y="3646767"/>
              <a:ext cx="414216" cy="414216"/>
            </a:xfrm>
            <a:prstGeom prst="ellipse">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G</a:t>
              </a:r>
            </a:p>
          </p:txBody>
        </p:sp>
        <p:sp>
          <p:nvSpPr>
            <p:cNvPr id="105" name="Oval 104">
              <a:extLst>
                <a:ext uri="{FF2B5EF4-FFF2-40B4-BE49-F238E27FC236}">
                  <a16:creationId xmlns:a16="http://schemas.microsoft.com/office/drawing/2014/main" id="{A2282706-B239-4475-AC28-F2088D169B3B}"/>
                </a:ext>
              </a:extLst>
            </p:cNvPr>
            <p:cNvSpPr/>
            <p:nvPr/>
          </p:nvSpPr>
          <p:spPr bwMode="gray">
            <a:xfrm>
              <a:off x="11123504" y="3100299"/>
              <a:ext cx="414216" cy="414216"/>
            </a:xfrm>
            <a:prstGeom prst="ellipse">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H</a:t>
              </a:r>
            </a:p>
          </p:txBody>
        </p:sp>
        <p:cxnSp>
          <p:nvCxnSpPr>
            <p:cNvPr id="106" name="Straight Arrow Connector 105">
              <a:extLst>
                <a:ext uri="{FF2B5EF4-FFF2-40B4-BE49-F238E27FC236}">
                  <a16:creationId xmlns:a16="http://schemas.microsoft.com/office/drawing/2014/main" id="{1EAD9352-ED4A-47D6-B5B6-631AF8B6E51C}"/>
                </a:ext>
              </a:extLst>
            </p:cNvPr>
            <p:cNvCxnSpPr>
              <a:cxnSpLocks/>
              <a:stCxn id="104" idx="7"/>
              <a:endCxn id="105" idx="3"/>
            </p:cNvCxnSpPr>
            <p:nvPr/>
          </p:nvCxnSpPr>
          <p:spPr bwMode="gray">
            <a:xfrm flipV="1">
              <a:off x="10937937" y="3453854"/>
              <a:ext cx="246228" cy="253574"/>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107" name="Straight Arrow Connector 106">
            <a:extLst>
              <a:ext uri="{FF2B5EF4-FFF2-40B4-BE49-F238E27FC236}">
                <a16:creationId xmlns:a16="http://schemas.microsoft.com/office/drawing/2014/main" id="{72E2390C-4DCD-4B3C-9C5D-EE3714F62DE6}"/>
              </a:ext>
            </a:extLst>
          </p:cNvPr>
          <p:cNvCxnSpPr>
            <a:cxnSpLocks/>
            <a:stCxn id="91" idx="6"/>
            <a:endCxn id="96" idx="2"/>
          </p:cNvCxnSpPr>
          <p:nvPr/>
        </p:nvCxnSpPr>
        <p:spPr bwMode="gray">
          <a:xfrm flipV="1">
            <a:off x="4890701" y="2413093"/>
            <a:ext cx="701173" cy="39447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03D09881-C8E4-46B9-B4DA-ADFC71E40605}"/>
              </a:ext>
            </a:extLst>
          </p:cNvPr>
          <p:cNvCxnSpPr>
            <a:cxnSpLocks/>
            <a:stCxn id="95" idx="0"/>
            <a:endCxn id="93" idx="4"/>
          </p:cNvCxnSpPr>
          <p:nvPr/>
        </p:nvCxnSpPr>
        <p:spPr bwMode="gray">
          <a:xfrm flipH="1" flipV="1">
            <a:off x="5717501" y="3401435"/>
            <a:ext cx="242069" cy="40928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Arrow Connector 108">
            <a:extLst>
              <a:ext uri="{FF2B5EF4-FFF2-40B4-BE49-F238E27FC236}">
                <a16:creationId xmlns:a16="http://schemas.microsoft.com/office/drawing/2014/main" id="{2669D001-404F-4FCF-9F0C-6C74A03B2CF7}"/>
              </a:ext>
            </a:extLst>
          </p:cNvPr>
          <p:cNvCxnSpPr>
            <a:cxnSpLocks/>
            <a:stCxn id="97" idx="4"/>
            <a:endCxn id="104" idx="0"/>
          </p:cNvCxnSpPr>
          <p:nvPr/>
        </p:nvCxnSpPr>
        <p:spPr bwMode="gray">
          <a:xfrm>
            <a:off x="6397854" y="3221779"/>
            <a:ext cx="144514" cy="406123"/>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3B818EC8-F9C8-4C50-83D5-6F962AD30F8A}"/>
              </a:ext>
            </a:extLst>
          </p:cNvPr>
          <p:cNvCxnSpPr>
            <a:cxnSpLocks/>
          </p:cNvCxnSpPr>
          <p:nvPr/>
        </p:nvCxnSpPr>
        <p:spPr bwMode="gray">
          <a:xfrm flipV="1">
            <a:off x="4939843" y="2286697"/>
            <a:ext cx="570550" cy="303625"/>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1" name="Straight Arrow Connector 110">
            <a:extLst>
              <a:ext uri="{FF2B5EF4-FFF2-40B4-BE49-F238E27FC236}">
                <a16:creationId xmlns:a16="http://schemas.microsoft.com/office/drawing/2014/main" id="{8F101651-1D95-4343-887A-81E1625C65F5}"/>
              </a:ext>
            </a:extLst>
          </p:cNvPr>
          <p:cNvCxnSpPr>
            <a:cxnSpLocks/>
          </p:cNvCxnSpPr>
          <p:nvPr/>
        </p:nvCxnSpPr>
        <p:spPr bwMode="gray">
          <a:xfrm flipH="1">
            <a:off x="4545505" y="3065843"/>
            <a:ext cx="27728" cy="399103"/>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2" name="Straight Arrow Connector 111">
            <a:extLst>
              <a:ext uri="{FF2B5EF4-FFF2-40B4-BE49-F238E27FC236}">
                <a16:creationId xmlns:a16="http://schemas.microsoft.com/office/drawing/2014/main" id="{F50233B1-87F3-4614-B697-1C98EB1E30F3}"/>
              </a:ext>
            </a:extLst>
          </p:cNvPr>
          <p:cNvCxnSpPr>
            <a:cxnSpLocks/>
          </p:cNvCxnSpPr>
          <p:nvPr/>
        </p:nvCxnSpPr>
        <p:spPr bwMode="gray">
          <a:xfrm>
            <a:off x="4850783" y="3091657"/>
            <a:ext cx="810442" cy="779719"/>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3" name="Straight Arrow Connector 112">
            <a:extLst>
              <a:ext uri="{FF2B5EF4-FFF2-40B4-BE49-F238E27FC236}">
                <a16:creationId xmlns:a16="http://schemas.microsoft.com/office/drawing/2014/main" id="{639422FD-8A0E-4531-8403-6B42486BF945}"/>
              </a:ext>
            </a:extLst>
          </p:cNvPr>
          <p:cNvCxnSpPr>
            <a:cxnSpLocks/>
          </p:cNvCxnSpPr>
          <p:nvPr/>
        </p:nvCxnSpPr>
        <p:spPr bwMode="gray">
          <a:xfrm flipH="1" flipV="1">
            <a:off x="5915496" y="3368085"/>
            <a:ext cx="135229" cy="414591"/>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4" name="Straight Arrow Connector 113">
            <a:extLst>
              <a:ext uri="{FF2B5EF4-FFF2-40B4-BE49-F238E27FC236}">
                <a16:creationId xmlns:a16="http://schemas.microsoft.com/office/drawing/2014/main" id="{B14D9A35-78C9-402A-B7F8-2BD802914C51}"/>
              </a:ext>
            </a:extLst>
          </p:cNvPr>
          <p:cNvCxnSpPr>
            <a:cxnSpLocks/>
          </p:cNvCxnSpPr>
          <p:nvPr/>
        </p:nvCxnSpPr>
        <p:spPr bwMode="gray">
          <a:xfrm flipV="1">
            <a:off x="5954945" y="3110192"/>
            <a:ext cx="236627" cy="3321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5" name="Straight Arrow Connector 114">
            <a:extLst>
              <a:ext uri="{FF2B5EF4-FFF2-40B4-BE49-F238E27FC236}">
                <a16:creationId xmlns:a16="http://schemas.microsoft.com/office/drawing/2014/main" id="{EA19E589-7471-4439-BEA7-18C996228A74}"/>
              </a:ext>
            </a:extLst>
          </p:cNvPr>
          <p:cNvCxnSpPr>
            <a:cxnSpLocks/>
          </p:cNvCxnSpPr>
          <p:nvPr/>
        </p:nvCxnSpPr>
        <p:spPr bwMode="gray">
          <a:xfrm>
            <a:off x="6530580" y="3280696"/>
            <a:ext cx="74382" cy="28108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0" name="TextBox 119">
            <a:extLst>
              <a:ext uri="{FF2B5EF4-FFF2-40B4-BE49-F238E27FC236}">
                <a16:creationId xmlns:a16="http://schemas.microsoft.com/office/drawing/2014/main" id="{B987669A-EA46-4F18-9B89-9C14D5631941}"/>
              </a:ext>
            </a:extLst>
          </p:cNvPr>
          <p:cNvSpPr txBox="1"/>
          <p:nvPr/>
        </p:nvSpPr>
        <p:spPr bwMode="gray">
          <a:xfrm>
            <a:off x="4021800" y="3089222"/>
            <a:ext cx="831185" cy="303625"/>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b="1" dirty="0"/>
              <a:t>1/q</a:t>
            </a:r>
          </a:p>
        </p:txBody>
      </p:sp>
      <p:sp>
        <p:nvSpPr>
          <p:cNvPr id="121" name="TextBox 120">
            <a:extLst>
              <a:ext uri="{FF2B5EF4-FFF2-40B4-BE49-F238E27FC236}">
                <a16:creationId xmlns:a16="http://schemas.microsoft.com/office/drawing/2014/main" id="{D21E81CD-3CFD-4C00-9158-4FC141593511}"/>
              </a:ext>
            </a:extLst>
          </p:cNvPr>
          <p:cNvSpPr txBox="1"/>
          <p:nvPr/>
        </p:nvSpPr>
        <p:spPr bwMode="gray">
          <a:xfrm>
            <a:off x="4870489" y="2160471"/>
            <a:ext cx="831185" cy="303625"/>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b="1" dirty="0"/>
              <a:t>1/q</a:t>
            </a:r>
          </a:p>
        </p:txBody>
      </p:sp>
      <p:sp>
        <p:nvSpPr>
          <p:cNvPr id="122" name="TextBox 121">
            <a:extLst>
              <a:ext uri="{FF2B5EF4-FFF2-40B4-BE49-F238E27FC236}">
                <a16:creationId xmlns:a16="http://schemas.microsoft.com/office/drawing/2014/main" id="{EDB3A73E-A1D4-4CD8-8AFC-3A2C9CC0A8A3}"/>
              </a:ext>
            </a:extLst>
          </p:cNvPr>
          <p:cNvSpPr txBox="1"/>
          <p:nvPr/>
        </p:nvSpPr>
        <p:spPr bwMode="gray">
          <a:xfrm>
            <a:off x="5391110" y="2674377"/>
            <a:ext cx="386646" cy="20282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b="1" dirty="0"/>
              <a:t>1</a:t>
            </a:r>
          </a:p>
        </p:txBody>
      </p:sp>
      <p:sp>
        <p:nvSpPr>
          <p:cNvPr id="123" name="TextBox 122">
            <a:extLst>
              <a:ext uri="{FF2B5EF4-FFF2-40B4-BE49-F238E27FC236}">
                <a16:creationId xmlns:a16="http://schemas.microsoft.com/office/drawing/2014/main" id="{7B755412-2513-45BE-99C5-16D6F031CA0F}"/>
              </a:ext>
            </a:extLst>
          </p:cNvPr>
          <p:cNvSpPr txBox="1"/>
          <p:nvPr/>
        </p:nvSpPr>
        <p:spPr bwMode="gray">
          <a:xfrm>
            <a:off x="4726394" y="3308680"/>
            <a:ext cx="831185" cy="303625"/>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b="1" dirty="0"/>
              <a:t>1/p</a:t>
            </a:r>
          </a:p>
        </p:txBody>
      </p:sp>
      <mc:AlternateContent xmlns:mc="http://schemas.openxmlformats.org/markup-compatibility/2006">
        <mc:Choice xmlns:a14="http://schemas.microsoft.com/office/drawing/2010/main" Requires="a14">
          <p:sp>
            <p:nvSpPr>
              <p:cNvPr id="124" name="TextBox 123">
                <a:extLst>
                  <a:ext uri="{FF2B5EF4-FFF2-40B4-BE49-F238E27FC236}">
                    <a16:creationId xmlns:a16="http://schemas.microsoft.com/office/drawing/2014/main" id="{8A8EB2D8-24E6-4719-99E2-A4EE8E5F847C}"/>
                  </a:ext>
                </a:extLst>
              </p:cNvPr>
              <p:cNvSpPr txBox="1"/>
              <p:nvPr/>
            </p:nvSpPr>
            <p:spPr bwMode="gray">
              <a:xfrm>
                <a:off x="8449299" y="1948972"/>
                <a:ext cx="3264332" cy="1096092"/>
              </a:xfrm>
              <a:prstGeom prst="rect">
                <a:avLst/>
              </a:prstGeom>
              <a:noFill/>
            </p:spPr>
            <p:txBody>
              <a:bodyPr wrap="non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𝑾</m:t>
                      </m:r>
                      <m:r>
                        <a:rPr lang="en-US" sz="1400" b="1" i="1" smtClean="0">
                          <a:latin typeface="Cambria Math" panose="02040503050406030204" pitchFamily="18" charset="0"/>
                        </a:rPr>
                        <m:t>=</m:t>
                      </m:r>
                      <m:d>
                        <m:dPr>
                          <m:begChr m:val="{"/>
                          <m:endChr m:val="}"/>
                          <m:ctrlPr>
                            <a:rPr lang="en-US" sz="1400" b="1" i="1" smtClean="0">
                              <a:latin typeface="Cambria Math" panose="02040503050406030204" pitchFamily="18" charset="0"/>
                            </a:rPr>
                          </m:ctrlPr>
                        </m:dPr>
                        <m:e>
                          <m:m>
                            <m:mPr>
                              <m:mcs>
                                <m:mc>
                                  <m:mcPr>
                                    <m:count m:val="3"/>
                                    <m:mcJc m:val="center"/>
                                  </m:mcPr>
                                </m:mc>
                              </m:mcs>
                              <m:ctrlPr>
                                <a:rPr lang="en-US" sz="1400" i="1" smtClean="0">
                                  <a:latin typeface="Cambria Math" panose="02040503050406030204" pitchFamily="18" charset="0"/>
                                </a:rPr>
                              </m:ctrlPr>
                            </m:mPr>
                            <m:mr>
                              <m:e>
                                <m:r>
                                  <m:rPr>
                                    <m:brk m:alnAt="7"/>
                                  </m:rPr>
                                  <a:rPr lang="en-US" sz="1400" b="1" i="1" smtClean="0">
                                    <a:latin typeface="Cambria Math" panose="02040503050406030204" pitchFamily="18" charset="0"/>
                                  </a:rPr>
                                  <m:t>𝑵𝒐𝒅𝒆𝒔</m:t>
                                </m:r>
                              </m:e>
                              <m:e>
                                <m:r>
                                  <a:rPr lang="en-US" sz="1400" b="0" i="1" smtClean="0">
                                    <a:latin typeface="Cambria Math" panose="02040503050406030204" pitchFamily="18" charset="0"/>
                                  </a:rPr>
                                  <m:t> </m:t>
                                </m:r>
                                <m:r>
                                  <a:rPr lang="en-US" sz="1400" b="1" i="1" smtClean="0">
                                    <a:latin typeface="Cambria Math" panose="02040503050406030204" pitchFamily="18" charset="0"/>
                                  </a:rPr>
                                  <m:t>𝑽𝒊𝒔𝒊𝒕𝒊𝒏𝒈</m:t>
                                </m:r>
                                <m:r>
                                  <a:rPr lang="en-US" sz="1400" b="1" i="1" smtClean="0">
                                    <a:latin typeface="Cambria Math" panose="02040503050406030204" pitchFamily="18" charset="0"/>
                                  </a:rPr>
                                  <m:t> </m:t>
                                </m:r>
                                <m:r>
                                  <a:rPr lang="en-US" sz="1400" b="1" i="1" smtClean="0">
                                    <a:latin typeface="Cambria Math" panose="02040503050406030204" pitchFamily="18" charset="0"/>
                                  </a:rPr>
                                  <m:t>𝑾𝒆𝒊𝒈𝒉𝒕</m:t>
                                </m:r>
                              </m:e>
                              <m:e>
                                <m:r>
                                  <a:rPr lang="en-US" sz="1400" b="0" i="1" smtClean="0">
                                    <a:latin typeface="Cambria Math" panose="02040503050406030204" pitchFamily="18" charset="0"/>
                                  </a:rPr>
                                  <m:t> </m:t>
                                </m:r>
                              </m:e>
                            </m:mr>
                            <m:mr>
                              <m:e>
                                <m:r>
                                  <a:rPr lang="en-US" sz="1400" b="0" i="1" smtClean="0">
                                    <a:latin typeface="Cambria Math" panose="02040503050406030204" pitchFamily="18" charset="0"/>
                                  </a:rPr>
                                  <m:t>𝐸</m:t>
                                </m:r>
                              </m:e>
                              <m:e>
                                <m:r>
                                  <a:rPr lang="en-US" sz="1400" b="0" i="1" smtClean="0">
                                    <a:latin typeface="Cambria Math" panose="02040503050406030204" pitchFamily="18" charset="0"/>
                                  </a:rPr>
                                  <m:t>1/</m:t>
                                </m:r>
                                <m:r>
                                  <a:rPr lang="en-US" sz="1400" b="0" i="1" smtClean="0">
                                    <a:latin typeface="Cambria Math" panose="02040503050406030204" pitchFamily="18" charset="0"/>
                                  </a:rPr>
                                  <m:t>𝑞</m:t>
                                </m:r>
                              </m:e>
                              <m:e>
                                <m:r>
                                  <a:rPr lang="en-US" sz="1400" b="0" i="1" smtClean="0">
                                    <a:latin typeface="Cambria Math" panose="02040503050406030204" pitchFamily="18" charset="0"/>
                                  </a:rPr>
                                  <m:t> </m:t>
                                </m:r>
                              </m:e>
                            </m:mr>
                            <m:mr>
                              <m:e>
                                <m:eqArr>
                                  <m:eqArrPr>
                                    <m:ctrlPr>
                                      <a:rPr lang="en-US" sz="1400" i="1" smtClean="0">
                                        <a:latin typeface="Cambria Math" panose="02040503050406030204" pitchFamily="18" charset="0"/>
                                      </a:rPr>
                                    </m:ctrlPr>
                                  </m:eqArrPr>
                                  <m:e>
                                    <m:r>
                                      <a:rPr lang="en-US" sz="1400" b="0" i="1" smtClean="0">
                                        <a:latin typeface="Cambria Math" panose="02040503050406030204" pitchFamily="18" charset="0"/>
                                      </a:rPr>
                                      <m:t>𝐷</m:t>
                                    </m:r>
                                  </m:e>
                                  <m:e>
                                    <m:r>
                                      <a:rPr lang="en-US" sz="1400" b="0" i="1" smtClean="0">
                                        <a:latin typeface="Cambria Math" panose="02040503050406030204" pitchFamily="18" charset="0"/>
                                      </a:rPr>
                                      <m:t>𝐶</m:t>
                                    </m:r>
                                  </m:e>
                                  <m:e>
                                    <m:r>
                                      <a:rPr lang="en-US" sz="1400" b="0" i="1" smtClean="0">
                                        <a:latin typeface="Cambria Math" panose="02040503050406030204" pitchFamily="18" charset="0"/>
                                      </a:rPr>
                                      <m:t>𝐵</m:t>
                                    </m:r>
                                  </m:e>
                                </m:eqArr>
                              </m:e>
                              <m:e>
                                <m:eqArr>
                                  <m:eqArrPr>
                                    <m:ctrlPr>
                                      <a:rPr lang="en-US" sz="1400" i="1" smtClean="0">
                                        <a:latin typeface="Cambria Math" panose="02040503050406030204" pitchFamily="18" charset="0"/>
                                      </a:rPr>
                                    </m:ctrlPr>
                                  </m:eqArrPr>
                                  <m:e>
                                    <m:r>
                                      <a:rPr lang="en-US" sz="1400" b="0" i="1" smtClean="0">
                                        <a:latin typeface="Cambria Math" panose="02040503050406030204" pitchFamily="18" charset="0"/>
                                      </a:rPr>
                                      <m:t>1/</m:t>
                                    </m:r>
                                    <m:r>
                                      <a:rPr lang="en-US" sz="1400" b="0" i="1" smtClean="0">
                                        <a:latin typeface="Cambria Math" panose="02040503050406030204" pitchFamily="18" charset="0"/>
                                      </a:rPr>
                                      <m:t>𝑝</m:t>
                                    </m:r>
                                  </m:e>
                                  <m:e>
                                    <m:r>
                                      <a:rPr lang="en-US" sz="1400" b="0" i="1" smtClean="0">
                                        <a:latin typeface="Cambria Math" panose="02040503050406030204" pitchFamily="18" charset="0"/>
                                      </a:rPr>
                                      <m:t>1/</m:t>
                                    </m:r>
                                    <m:r>
                                      <a:rPr lang="en-US" sz="1400" b="0" i="1" smtClean="0">
                                        <a:latin typeface="Cambria Math" panose="02040503050406030204" pitchFamily="18" charset="0"/>
                                      </a:rPr>
                                      <m:t>𝑞</m:t>
                                    </m:r>
                                  </m:e>
                                  <m:e>
                                    <m:r>
                                      <a:rPr lang="en-US" sz="1400" b="0" i="1" smtClean="0">
                                        <a:latin typeface="Cambria Math" panose="02040503050406030204" pitchFamily="18" charset="0"/>
                                      </a:rPr>
                                      <m:t>1</m:t>
                                    </m:r>
                                  </m:e>
                                </m:eqArr>
                              </m:e>
                              <m:e>
                                <m:r>
                                  <a:rPr lang="en-US" sz="1400" b="0" i="1" smtClean="0">
                                    <a:latin typeface="Cambria Math" panose="02040503050406030204" pitchFamily="18" charset="0"/>
                                  </a:rPr>
                                  <m:t> </m:t>
                                </m:r>
                              </m:e>
                            </m:mr>
                          </m:m>
                        </m:e>
                      </m:d>
                    </m:oMath>
                  </m:oMathPara>
                </a14:m>
                <a:endParaRPr lang="en-US" sz="1400" b="1" dirty="0"/>
              </a:p>
              <a:p>
                <a:pPr>
                  <a:spcBef>
                    <a:spcPts val="300"/>
                  </a:spcBef>
                  <a:spcAft>
                    <a:spcPts val="300"/>
                  </a:spcAft>
                  <a:buClr>
                    <a:schemeClr val="accent1"/>
                  </a:buClr>
                  <a:buSzPct val="90000"/>
                </a:pPr>
                <a:endParaRPr lang="en-US" sz="1400" b="1" dirty="0"/>
              </a:p>
            </p:txBody>
          </p:sp>
        </mc:Choice>
        <mc:Fallback>
          <p:sp>
            <p:nvSpPr>
              <p:cNvPr id="124" name="TextBox 123">
                <a:extLst>
                  <a:ext uri="{FF2B5EF4-FFF2-40B4-BE49-F238E27FC236}">
                    <a16:creationId xmlns:a16="http://schemas.microsoft.com/office/drawing/2014/main" id="{8A8EB2D8-24E6-4719-99E2-A4EE8E5F847C}"/>
                  </a:ext>
                </a:extLst>
              </p:cNvPr>
              <p:cNvSpPr txBox="1">
                <a:spLocks noRot="1" noChangeAspect="1" noMove="1" noResize="1" noEditPoints="1" noAdjustHandles="1" noChangeArrowheads="1" noChangeShapeType="1" noTextEdit="1"/>
              </p:cNvSpPr>
              <p:nvPr/>
            </p:nvSpPr>
            <p:spPr bwMode="gray">
              <a:xfrm>
                <a:off x="8449299" y="1948972"/>
                <a:ext cx="3264332" cy="1096092"/>
              </a:xfrm>
              <a:prstGeom prst="rect">
                <a:avLst/>
              </a:prstGeom>
              <a:blipFill>
                <a:blip r:embed="rId4"/>
                <a:stretch>
                  <a:fillRect/>
                </a:stretch>
              </a:blipFill>
            </p:spPr>
            <p:txBody>
              <a:bodyPr/>
              <a:lstStyle/>
              <a:p>
                <a:r>
                  <a:rPr lang="en-US">
                    <a:noFill/>
                  </a:rPr>
                  <a:t> </a:t>
                </a:r>
              </a:p>
            </p:txBody>
          </p:sp>
        </mc:Fallback>
      </mc:AlternateContent>
      <p:cxnSp>
        <p:nvCxnSpPr>
          <p:cNvPr id="125" name="Straight Arrow Connector 124">
            <a:extLst>
              <a:ext uri="{FF2B5EF4-FFF2-40B4-BE49-F238E27FC236}">
                <a16:creationId xmlns:a16="http://schemas.microsoft.com/office/drawing/2014/main" id="{4FD94184-59CF-40E1-9598-4D08F1159A33}"/>
              </a:ext>
            </a:extLst>
          </p:cNvPr>
          <p:cNvCxnSpPr>
            <a:cxnSpLocks/>
          </p:cNvCxnSpPr>
          <p:nvPr/>
        </p:nvCxnSpPr>
        <p:spPr bwMode="gray">
          <a:xfrm>
            <a:off x="858028" y="2879315"/>
            <a:ext cx="680353" cy="240317"/>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25A0346F-7F5C-4026-9E7F-6A79DDD7FDF2}"/>
              </a:ext>
            </a:extLst>
          </p:cNvPr>
          <p:cNvCxnSpPr>
            <a:cxnSpLocks/>
          </p:cNvCxnSpPr>
          <p:nvPr/>
        </p:nvCxnSpPr>
        <p:spPr bwMode="gray">
          <a:xfrm>
            <a:off x="1059570" y="2814475"/>
            <a:ext cx="515458" cy="144903"/>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39" name="Picture 138">
            <a:extLst>
              <a:ext uri="{FF2B5EF4-FFF2-40B4-BE49-F238E27FC236}">
                <a16:creationId xmlns:a16="http://schemas.microsoft.com/office/drawing/2014/main" id="{5CCFAD66-19F5-4F7F-954E-72763BBF4ACE}"/>
              </a:ext>
            </a:extLst>
          </p:cNvPr>
          <p:cNvPicPr>
            <a:picLocks noChangeAspect="1"/>
          </p:cNvPicPr>
          <p:nvPr/>
        </p:nvPicPr>
        <p:blipFill>
          <a:blip r:embed="rId5"/>
          <a:stretch>
            <a:fillRect/>
          </a:stretch>
        </p:blipFill>
        <p:spPr>
          <a:xfrm>
            <a:off x="8263709" y="4069413"/>
            <a:ext cx="3719109" cy="602141"/>
          </a:xfrm>
          <a:prstGeom prst="rect">
            <a:avLst/>
          </a:prstGeom>
        </p:spPr>
      </p:pic>
      <p:cxnSp>
        <p:nvCxnSpPr>
          <p:cNvPr id="131" name="Straight Arrow Connector 130">
            <a:extLst>
              <a:ext uri="{FF2B5EF4-FFF2-40B4-BE49-F238E27FC236}">
                <a16:creationId xmlns:a16="http://schemas.microsoft.com/office/drawing/2014/main" id="{6516C323-C9A9-4885-B932-A89C2BB1CC5F}"/>
              </a:ext>
            </a:extLst>
          </p:cNvPr>
          <p:cNvCxnSpPr>
            <a:cxnSpLocks/>
            <a:stCxn id="91" idx="6"/>
            <a:endCxn id="93" idx="1"/>
          </p:cNvCxnSpPr>
          <p:nvPr/>
        </p:nvCxnSpPr>
        <p:spPr bwMode="gray">
          <a:xfrm>
            <a:off x="4890701" y="2807563"/>
            <a:ext cx="680353" cy="240317"/>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148" name="Picture 147">
            <a:extLst>
              <a:ext uri="{FF2B5EF4-FFF2-40B4-BE49-F238E27FC236}">
                <a16:creationId xmlns:a16="http://schemas.microsoft.com/office/drawing/2014/main" id="{06C3AE59-5FA9-4637-B0B9-BD6B6194728D}"/>
              </a:ext>
            </a:extLst>
          </p:cNvPr>
          <p:cNvPicPr>
            <a:picLocks noChangeAspect="1"/>
          </p:cNvPicPr>
          <p:nvPr/>
        </p:nvPicPr>
        <p:blipFill>
          <a:blip r:embed="rId6"/>
          <a:stretch>
            <a:fillRect/>
          </a:stretch>
        </p:blipFill>
        <p:spPr>
          <a:xfrm>
            <a:off x="8239709" y="4826093"/>
            <a:ext cx="3886200" cy="714375"/>
          </a:xfrm>
          <a:prstGeom prst="rect">
            <a:avLst/>
          </a:prstGeom>
        </p:spPr>
      </p:pic>
      <p:pic>
        <p:nvPicPr>
          <p:cNvPr id="152" name="Picture 151">
            <a:extLst>
              <a:ext uri="{FF2B5EF4-FFF2-40B4-BE49-F238E27FC236}">
                <a16:creationId xmlns:a16="http://schemas.microsoft.com/office/drawing/2014/main" id="{13C34D6D-BE1F-4AA3-8D5B-EEFEF0F2B472}"/>
              </a:ext>
            </a:extLst>
          </p:cNvPr>
          <p:cNvPicPr>
            <a:picLocks noChangeAspect="1"/>
          </p:cNvPicPr>
          <p:nvPr/>
        </p:nvPicPr>
        <p:blipFill>
          <a:blip r:embed="rId7"/>
          <a:stretch>
            <a:fillRect/>
          </a:stretch>
        </p:blipFill>
        <p:spPr>
          <a:xfrm>
            <a:off x="7843003" y="5554250"/>
            <a:ext cx="3994226" cy="621703"/>
          </a:xfrm>
          <a:prstGeom prst="rect">
            <a:avLst/>
          </a:prstGeom>
        </p:spPr>
      </p:pic>
      <p:cxnSp>
        <p:nvCxnSpPr>
          <p:cNvPr id="157" name="Connector: Elbow 156">
            <a:extLst>
              <a:ext uri="{FF2B5EF4-FFF2-40B4-BE49-F238E27FC236}">
                <a16:creationId xmlns:a16="http://schemas.microsoft.com/office/drawing/2014/main" id="{DF3D6C65-01CF-4655-8480-187D31BDC93F}"/>
              </a:ext>
            </a:extLst>
          </p:cNvPr>
          <p:cNvCxnSpPr>
            <a:cxnSpLocks/>
            <a:stCxn id="169" idx="1"/>
            <a:endCxn id="167" idx="2"/>
          </p:cNvCxnSpPr>
          <p:nvPr/>
        </p:nvCxnSpPr>
        <p:spPr bwMode="gray">
          <a:xfrm rot="16200000" flipH="1" flipV="1">
            <a:off x="9729033" y="3327638"/>
            <a:ext cx="383871" cy="2787219"/>
          </a:xfrm>
          <a:prstGeom prst="bentConnector3">
            <a:avLst>
              <a:gd name="adj1" fmla="val 4099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4" name="Rectangle 163">
            <a:extLst>
              <a:ext uri="{FF2B5EF4-FFF2-40B4-BE49-F238E27FC236}">
                <a16:creationId xmlns:a16="http://schemas.microsoft.com/office/drawing/2014/main" id="{5E6044AC-5DF3-4835-8AFC-571099B361AE}"/>
              </a:ext>
            </a:extLst>
          </p:cNvPr>
          <p:cNvSpPr/>
          <p:nvPr/>
        </p:nvSpPr>
        <p:spPr bwMode="gray">
          <a:xfrm flipV="1">
            <a:off x="8368978" y="4122390"/>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67" name="Rectangle 166">
            <a:extLst>
              <a:ext uri="{FF2B5EF4-FFF2-40B4-BE49-F238E27FC236}">
                <a16:creationId xmlns:a16="http://schemas.microsoft.com/office/drawing/2014/main" id="{E6844AB5-8610-439C-81B2-0AB71671CD72}"/>
              </a:ext>
            </a:extLst>
          </p:cNvPr>
          <p:cNvSpPr/>
          <p:nvPr/>
        </p:nvSpPr>
        <p:spPr bwMode="gray">
          <a:xfrm flipV="1">
            <a:off x="8416040" y="4913184"/>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69" name="Right Brace 168">
            <a:extLst>
              <a:ext uri="{FF2B5EF4-FFF2-40B4-BE49-F238E27FC236}">
                <a16:creationId xmlns:a16="http://schemas.microsoft.com/office/drawing/2014/main" id="{BADDAD96-DA57-4FA4-876A-ACB56C80357D}"/>
              </a:ext>
            </a:extLst>
          </p:cNvPr>
          <p:cNvSpPr/>
          <p:nvPr/>
        </p:nvSpPr>
        <p:spPr bwMode="gray">
          <a:xfrm rot="5400000">
            <a:off x="11247829" y="3939914"/>
            <a:ext cx="133497" cy="1045300"/>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3" name="Rectangle 172">
            <a:extLst>
              <a:ext uri="{FF2B5EF4-FFF2-40B4-BE49-F238E27FC236}">
                <a16:creationId xmlns:a16="http://schemas.microsoft.com/office/drawing/2014/main" id="{FF6A4147-721B-40A2-B461-53AF35B5EB88}"/>
              </a:ext>
            </a:extLst>
          </p:cNvPr>
          <p:cNvSpPr/>
          <p:nvPr/>
        </p:nvSpPr>
        <p:spPr bwMode="gray">
          <a:xfrm flipV="1">
            <a:off x="9473746" y="5657065"/>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74" name="Rectangle 173">
            <a:extLst>
              <a:ext uri="{FF2B5EF4-FFF2-40B4-BE49-F238E27FC236}">
                <a16:creationId xmlns:a16="http://schemas.microsoft.com/office/drawing/2014/main" id="{8DD962A4-5540-42CE-8A9F-FA0DAB038807}"/>
              </a:ext>
            </a:extLst>
          </p:cNvPr>
          <p:cNvSpPr/>
          <p:nvPr/>
        </p:nvSpPr>
        <p:spPr bwMode="gray">
          <a:xfrm>
            <a:off x="10012680" y="4890324"/>
            <a:ext cx="1600200" cy="252114"/>
          </a:xfrm>
          <a:prstGeom prst="rect">
            <a:avLst/>
          </a:prstGeom>
          <a:solidFill>
            <a:srgbClr val="B1063A">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175" name="Connector: Elbow 174">
            <a:extLst>
              <a:ext uri="{FF2B5EF4-FFF2-40B4-BE49-F238E27FC236}">
                <a16:creationId xmlns:a16="http://schemas.microsoft.com/office/drawing/2014/main" id="{31E3F651-88D8-49E4-816A-91D00C9BAE3F}"/>
              </a:ext>
            </a:extLst>
          </p:cNvPr>
          <p:cNvCxnSpPr>
            <a:cxnSpLocks/>
            <a:stCxn id="174" idx="1"/>
            <a:endCxn id="173" idx="2"/>
          </p:cNvCxnSpPr>
          <p:nvPr/>
        </p:nvCxnSpPr>
        <p:spPr bwMode="gray">
          <a:xfrm rot="10800000" flipV="1">
            <a:off x="9585066" y="5016381"/>
            <a:ext cx="427615" cy="640684"/>
          </a:xfrm>
          <a:prstGeom prst="bentConnector2">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Connector: Elbow 180">
            <a:extLst>
              <a:ext uri="{FF2B5EF4-FFF2-40B4-BE49-F238E27FC236}">
                <a16:creationId xmlns:a16="http://schemas.microsoft.com/office/drawing/2014/main" id="{81F8B2B5-EFFA-4B83-A69F-A654067D14AA}"/>
              </a:ext>
            </a:extLst>
          </p:cNvPr>
          <p:cNvCxnSpPr>
            <a:cxnSpLocks/>
            <a:stCxn id="182" idx="1"/>
            <a:endCxn id="164" idx="2"/>
          </p:cNvCxnSpPr>
          <p:nvPr/>
        </p:nvCxnSpPr>
        <p:spPr bwMode="gray">
          <a:xfrm rot="16200000" flipH="1" flipV="1">
            <a:off x="9454739" y="2669906"/>
            <a:ext cx="478042" cy="2426926"/>
          </a:xfrm>
          <a:prstGeom prst="bentConnector3">
            <a:avLst>
              <a:gd name="adj1" fmla="val 38857"/>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2" name="Right Brace 181">
            <a:extLst>
              <a:ext uri="{FF2B5EF4-FFF2-40B4-BE49-F238E27FC236}">
                <a16:creationId xmlns:a16="http://schemas.microsoft.com/office/drawing/2014/main" id="{9C4D927E-B008-462F-9B00-C9EBB1F32173}"/>
              </a:ext>
            </a:extLst>
          </p:cNvPr>
          <p:cNvSpPr/>
          <p:nvPr/>
        </p:nvSpPr>
        <p:spPr bwMode="gray">
          <a:xfrm rot="5400000">
            <a:off x="10845850" y="2809023"/>
            <a:ext cx="122746" cy="1547903"/>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5" name="Connector: Elbow 184">
            <a:extLst>
              <a:ext uri="{FF2B5EF4-FFF2-40B4-BE49-F238E27FC236}">
                <a16:creationId xmlns:a16="http://schemas.microsoft.com/office/drawing/2014/main" id="{0EE4E3DB-B190-4D99-8678-105CFE600A28}"/>
              </a:ext>
            </a:extLst>
          </p:cNvPr>
          <p:cNvCxnSpPr>
            <a:cxnSpLocks/>
            <a:stCxn id="186" idx="1"/>
          </p:cNvCxnSpPr>
          <p:nvPr/>
        </p:nvCxnSpPr>
        <p:spPr bwMode="gray">
          <a:xfrm rot="16200000" flipH="1" flipV="1">
            <a:off x="9729033" y="3327639"/>
            <a:ext cx="383871" cy="2787219"/>
          </a:xfrm>
          <a:prstGeom prst="bentConnector3">
            <a:avLst>
              <a:gd name="adj1" fmla="val 4099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6" name="Right Brace 185">
            <a:extLst>
              <a:ext uri="{FF2B5EF4-FFF2-40B4-BE49-F238E27FC236}">
                <a16:creationId xmlns:a16="http://schemas.microsoft.com/office/drawing/2014/main" id="{1BB9D80F-E6E5-4CC8-9D4E-6BFB2E4A0850}"/>
              </a:ext>
            </a:extLst>
          </p:cNvPr>
          <p:cNvSpPr/>
          <p:nvPr/>
        </p:nvSpPr>
        <p:spPr bwMode="gray">
          <a:xfrm rot="5400000">
            <a:off x="11247829" y="3939915"/>
            <a:ext cx="133497" cy="1045300"/>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7224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3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8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8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6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3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5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6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6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8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86"/>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4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7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7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73"/>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p:bldP spid="87" grpId="0"/>
      <p:bldP spid="120" grpId="0"/>
      <p:bldP spid="121" grpId="0"/>
      <p:bldP spid="122" grpId="0"/>
      <p:bldP spid="123" grpId="0"/>
      <p:bldP spid="124" grpId="0"/>
      <p:bldP spid="164" grpId="0" animBg="1"/>
      <p:bldP spid="167" grpId="0" animBg="1"/>
      <p:bldP spid="169" grpId="0" animBg="1"/>
      <p:bldP spid="173" grpId="0" animBg="1"/>
      <p:bldP spid="174" grpId="0" animBg="1"/>
      <p:bldP spid="182" grpId="0" animBg="1"/>
      <p:bldP spid="1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CBF4-3487-41E3-AB04-C9881D74347F}"/>
              </a:ext>
            </a:extLst>
          </p:cNvPr>
          <p:cNvSpPr>
            <a:spLocks noGrp="1"/>
          </p:cNvSpPr>
          <p:nvPr>
            <p:ph type="title"/>
          </p:nvPr>
        </p:nvSpPr>
        <p:spPr/>
        <p:txBody>
          <a:bodyPr/>
          <a:lstStyle/>
          <a:p>
            <a:r>
              <a:rPr lang="en-US" dirty="0"/>
              <a:t>Graph Embedding Methods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FB91C98-330A-446E-8A14-1BB70B4F3F0B}"/>
                  </a:ext>
                </a:extLst>
              </p:cNvPr>
              <p:cNvSpPr>
                <a:spLocks noGrp="1"/>
              </p:cNvSpPr>
              <p:nvPr>
                <p:ph idx="1"/>
              </p:nvPr>
            </p:nvSpPr>
            <p:spPr>
              <a:xfrm>
                <a:off x="478369" y="962244"/>
                <a:ext cx="11473384" cy="1613070"/>
              </a:xfrm>
            </p:spPr>
            <p:txBody>
              <a:bodyPr/>
              <a:lstStyle/>
              <a:p>
                <a:r>
                  <a:rPr lang="en-US" b="1" dirty="0"/>
                  <a:t>Aggregation</a:t>
                </a:r>
                <a:r>
                  <a:rPr lang="en-US" dirty="0"/>
                  <a:t>: </a:t>
                </a:r>
              </a:p>
              <a:p>
                <a:endParaRPr lang="en-US" sz="1800" dirty="0">
                  <a:effectLst/>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x-IV_mathan" sz="1800" smtClean="0">
                          <a:effectLst/>
                          <a:latin typeface="Cambria Math" panose="02040503050406030204" pitchFamily="18" charset="0"/>
                        </a:rPr>
                        <m:t>𝐸𝑚𝑏𝑒𝑑𝑑𝑖𝑛𝑔</m:t>
                      </m:r>
                      <m:r>
                        <a:rPr lang="en-US" sz="1800" b="0" i="1" smtClean="0">
                          <a:effectLst/>
                          <a:latin typeface="Cambria Math" panose="02040503050406030204" pitchFamily="18" charset="0"/>
                        </a:rPr>
                        <m:t>𝑂𝑓</m:t>
                      </m:r>
                      <m:r>
                        <a:rPr lang="x-IV_mathan" sz="1800">
                          <a:effectLst/>
                          <a:latin typeface="Cambria Math" panose="02040503050406030204" pitchFamily="18" charset="0"/>
                        </a:rPr>
                        <m:t>𝐷𝑜𝑐𝑢𝑚𝑒𝑛𝑡</m:t>
                      </m:r>
                      <m:r>
                        <a:rPr lang="x-IV_mathan" sz="1800">
                          <a:effectLst/>
                          <a:latin typeface="Cambria Math" panose="02040503050406030204" pitchFamily="18" charset="0"/>
                        </a:rPr>
                        <m:t>=</m:t>
                      </m:r>
                      <m:r>
                        <a:rPr lang="x-IV_mathan" sz="1800" i="1">
                          <a:effectLst/>
                          <a:latin typeface="Cambria Math" panose="02040503050406030204" pitchFamily="18" charset="0"/>
                        </a:rPr>
                        <m:t> </m:t>
                      </m:r>
                      <m:nary>
                        <m:naryPr>
                          <m:chr m:val="∑"/>
                          <m:supHide m:val="on"/>
                          <m:ctrlPr>
                            <a:rPr lang="x-IV_mathan" sz="1800" i="1">
                              <a:effectLst/>
                              <a:latin typeface="Cambria Math" panose="02040503050406030204" pitchFamily="18" charset="0"/>
                            </a:rPr>
                          </m:ctrlPr>
                        </m:naryPr>
                        <m:sub>
                          <m:r>
                            <a:rPr lang="x-IV_mathan" sz="1800">
                              <a:effectLst/>
                              <a:latin typeface="Cambria Math" panose="02040503050406030204" pitchFamily="18" charset="0"/>
                            </a:rPr>
                            <m:t>𝑖</m:t>
                          </m:r>
                          <m:r>
                            <a:rPr lang="x-IV_mathan" sz="1800">
                              <a:effectLst/>
                              <a:latin typeface="Cambria Math" panose="02040503050406030204" pitchFamily="18" charset="0"/>
                            </a:rPr>
                            <m:t>∈</m:t>
                          </m:r>
                          <m:r>
                            <a:rPr lang="x-IV_mathan" sz="1800">
                              <a:effectLst/>
                              <a:latin typeface="Cambria Math" panose="02040503050406030204" pitchFamily="18" charset="0"/>
                            </a:rPr>
                            <m:t>𝑊𝑜𝑟𝑑𝑠</m:t>
                          </m:r>
                        </m:sub>
                        <m:sup/>
                        <m:e>
                          <m:r>
                            <a:rPr lang="x-IV_mathan" sz="1800">
                              <a:effectLst/>
                              <a:latin typeface="Cambria Math" panose="02040503050406030204" pitchFamily="18" charset="0"/>
                            </a:rPr>
                            <m:t>𝐸𝑚𝑏𝑒𝑑𝑑𝑖𝑛𝑔𝑂𝑓𝑊𝑜𝑟</m:t>
                          </m:r>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𝑑</m:t>
                              </m:r>
                            </m:e>
                            <m:sub>
                              <m:r>
                                <a:rPr lang="x-IV_mathan" sz="1800">
                                  <a:effectLst/>
                                  <a:latin typeface="Cambria Math" panose="02040503050406030204" pitchFamily="18" charset="0"/>
                                </a:rPr>
                                <m:t>𝑖</m:t>
                              </m:r>
                            </m:sub>
                          </m:sSub>
                        </m:e>
                      </m:nary>
                    </m:oMath>
                  </m:oMathPara>
                </a14:m>
                <a:endParaRPr lang="en-US" dirty="0"/>
              </a:p>
              <a:p>
                <a:r>
                  <a:rPr lang="en-US" sz="1800" dirty="0">
                    <a:effectLst/>
                    <a:latin typeface="Calibri" panose="020F0502020204030204" pitchFamily="34" charset="0"/>
                  </a:rPr>
                  <a:t>Just sum over the Node Embeddings that are in the graph/subgraph  (similar of what we have in language</a:t>
                </a:r>
                <a:endParaRPr lang="en-US" dirty="0"/>
              </a:p>
            </p:txBody>
          </p:sp>
        </mc:Choice>
        <mc:Fallback>
          <p:sp>
            <p:nvSpPr>
              <p:cNvPr id="3" name="Content Placeholder 2">
                <a:extLst>
                  <a:ext uri="{FF2B5EF4-FFF2-40B4-BE49-F238E27FC236}">
                    <a16:creationId xmlns:a16="http://schemas.microsoft.com/office/drawing/2014/main" id="{5FB91C98-330A-446E-8A14-1BB70B4F3F0B}"/>
                  </a:ext>
                </a:extLst>
              </p:cNvPr>
              <p:cNvSpPr>
                <a:spLocks noGrp="1" noRot="1" noChangeAspect="1" noMove="1" noResize="1" noEditPoints="1" noAdjustHandles="1" noChangeArrowheads="1" noChangeShapeType="1" noTextEdit="1"/>
              </p:cNvSpPr>
              <p:nvPr>
                <p:ph idx="1"/>
              </p:nvPr>
            </p:nvSpPr>
            <p:spPr>
              <a:xfrm>
                <a:off x="478369" y="962244"/>
                <a:ext cx="11473384" cy="1613070"/>
              </a:xfrm>
              <a:blipFill>
                <a:blip r:embed="rId2"/>
                <a:stretch>
                  <a:fillRect l="-1275" t="-26136" b="-65152"/>
                </a:stretch>
              </a:blipFill>
            </p:spPr>
            <p:txBody>
              <a:bodyPr/>
              <a:lstStyle/>
              <a:p>
                <a:r>
                  <a:rPr lang="en-US">
                    <a:noFill/>
                  </a:rPr>
                  <a:t> </a:t>
                </a:r>
              </a:p>
            </p:txBody>
          </p:sp>
        </mc:Fallback>
      </mc:AlternateContent>
      <p:sp>
        <p:nvSpPr>
          <p:cNvPr id="5" name="Content Placeholder 2">
            <a:extLst>
              <a:ext uri="{FF2B5EF4-FFF2-40B4-BE49-F238E27FC236}">
                <a16:creationId xmlns:a16="http://schemas.microsoft.com/office/drawing/2014/main" id="{4ED49ECD-ADDA-4270-8F6E-61DEECE0C4EE}"/>
              </a:ext>
            </a:extLst>
          </p:cNvPr>
          <p:cNvSpPr txBox="1">
            <a:spLocks/>
          </p:cNvSpPr>
          <p:nvPr/>
        </p:nvSpPr>
        <p:spPr bwMode="gray">
          <a:xfrm>
            <a:off x="478369" y="3359906"/>
            <a:ext cx="11473384" cy="1112933"/>
          </a:xfrm>
          <a:prstGeom prst="rect">
            <a:avLst/>
          </a:prstGeom>
        </p:spPr>
        <p:txBody>
          <a:bodyPr vert="horz" lIns="0" tIns="0" rIns="0" bIns="0" rtlCol="0" anchor="t" anchorCtr="0">
            <a:spAutoFit/>
          </a:bodyPr>
          <a:lst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a:lstStyle>
          <a:p>
            <a:r>
              <a:rPr lang="en-US" b="1" dirty="0"/>
              <a:t>Virtual node</a:t>
            </a:r>
            <a:r>
              <a:rPr lang="en-US" dirty="0"/>
              <a:t>: </a:t>
            </a:r>
          </a:p>
          <a:p>
            <a:r>
              <a:rPr lang="en-US" sz="1800" dirty="0">
                <a:latin typeface="Calibri" panose="020F0502020204030204" pitchFamily="34" charset="0"/>
              </a:rPr>
              <a:t>Create a </a:t>
            </a:r>
            <a:r>
              <a:rPr lang="en-US" sz="1800" dirty="0">
                <a:effectLst/>
                <a:latin typeface="Calibri" panose="020F0502020204030204" pitchFamily="34" charset="0"/>
              </a:rPr>
              <a:t>virtual that connects all nodes in a subgraph. Runs node embeddings for all nodes in the subgraph and the virtual node. The embedding of the virtual node will be the embedding of the subgraph.</a:t>
            </a:r>
            <a:endParaRPr lang="en-US" dirty="0"/>
          </a:p>
        </p:txBody>
      </p:sp>
      <p:grpSp>
        <p:nvGrpSpPr>
          <p:cNvPr id="6" name="Group 5">
            <a:extLst>
              <a:ext uri="{FF2B5EF4-FFF2-40B4-BE49-F238E27FC236}">
                <a16:creationId xmlns:a16="http://schemas.microsoft.com/office/drawing/2014/main" id="{A7E3C851-3C87-4CF9-A21E-EAAD8E48F405}"/>
              </a:ext>
            </a:extLst>
          </p:cNvPr>
          <p:cNvGrpSpPr/>
          <p:nvPr/>
        </p:nvGrpSpPr>
        <p:grpSpPr>
          <a:xfrm>
            <a:off x="5197254" y="4964396"/>
            <a:ext cx="1557205" cy="1481112"/>
            <a:chOff x="9938188" y="4606083"/>
            <a:chExt cx="2128477" cy="2018946"/>
          </a:xfrm>
        </p:grpSpPr>
        <p:sp>
          <p:nvSpPr>
            <p:cNvPr id="7" name="Oval 6">
              <a:extLst>
                <a:ext uri="{FF2B5EF4-FFF2-40B4-BE49-F238E27FC236}">
                  <a16:creationId xmlns:a16="http://schemas.microsoft.com/office/drawing/2014/main" id="{A42F86D2-B1C2-44E2-A14C-A6CBF581B10D}"/>
                </a:ext>
              </a:extLst>
            </p:cNvPr>
            <p:cNvSpPr/>
            <p:nvPr/>
          </p:nvSpPr>
          <p:spPr bwMode="gray">
            <a:xfrm>
              <a:off x="9938188" y="5000553"/>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8" name="Oval 7">
              <a:extLst>
                <a:ext uri="{FF2B5EF4-FFF2-40B4-BE49-F238E27FC236}">
                  <a16:creationId xmlns:a16="http://schemas.microsoft.com/office/drawing/2014/main" id="{CD3A7638-2158-4F28-8BA4-07391C4FB427}"/>
                </a:ext>
              </a:extLst>
            </p:cNvPr>
            <p:cNvSpPr/>
            <p:nvPr/>
          </p:nvSpPr>
          <p:spPr bwMode="gray">
            <a:xfrm>
              <a:off x="9938188" y="5928236"/>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9" name="Oval 8">
              <a:extLst>
                <a:ext uri="{FF2B5EF4-FFF2-40B4-BE49-F238E27FC236}">
                  <a16:creationId xmlns:a16="http://schemas.microsoft.com/office/drawing/2014/main" id="{97D6B320-D05D-4394-B83D-4CF725E7AF6B}"/>
                </a:ext>
              </a:extLst>
            </p:cNvPr>
            <p:cNvSpPr/>
            <p:nvPr/>
          </p:nvSpPr>
          <p:spPr bwMode="gray">
            <a:xfrm>
              <a:off x="10972096" y="5387317"/>
              <a:ext cx="414216" cy="414216"/>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10" name="Straight Arrow Connector 9">
              <a:extLst>
                <a:ext uri="{FF2B5EF4-FFF2-40B4-BE49-F238E27FC236}">
                  <a16:creationId xmlns:a16="http://schemas.microsoft.com/office/drawing/2014/main" id="{C40B44DC-32C8-40E2-9795-ACA275AF6AE8}"/>
                </a:ext>
              </a:extLst>
            </p:cNvPr>
            <p:cNvCxnSpPr>
              <a:cxnSpLocks/>
              <a:stCxn id="7" idx="4"/>
              <a:endCxn id="8" idx="0"/>
            </p:cNvCxnSpPr>
            <p:nvPr/>
          </p:nvCxnSpPr>
          <p:spPr bwMode="gray">
            <a:xfrm>
              <a:off x="10145296" y="5414769"/>
              <a:ext cx="0" cy="513467"/>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F7861BBB-9132-4421-8973-B4FDA29AB66E}"/>
                </a:ext>
              </a:extLst>
            </p:cNvPr>
            <p:cNvSpPr/>
            <p:nvPr/>
          </p:nvSpPr>
          <p:spPr bwMode="gray">
            <a:xfrm>
              <a:off x="11214165" y="6210813"/>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sp>
          <p:nvSpPr>
            <p:cNvPr id="12" name="Oval 11">
              <a:extLst>
                <a:ext uri="{FF2B5EF4-FFF2-40B4-BE49-F238E27FC236}">
                  <a16:creationId xmlns:a16="http://schemas.microsoft.com/office/drawing/2014/main" id="{28259FFA-DD1C-475B-9D50-F84901A3A30D}"/>
                </a:ext>
              </a:extLst>
            </p:cNvPr>
            <p:cNvSpPr/>
            <p:nvPr/>
          </p:nvSpPr>
          <p:spPr bwMode="gray">
            <a:xfrm>
              <a:off x="11053577" y="4606083"/>
              <a:ext cx="414216" cy="414216"/>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13" name="Oval 12">
              <a:extLst>
                <a:ext uri="{FF2B5EF4-FFF2-40B4-BE49-F238E27FC236}">
                  <a16:creationId xmlns:a16="http://schemas.microsoft.com/office/drawing/2014/main" id="{0F2ED4CB-272E-441B-86C7-0568AF00804B}"/>
                </a:ext>
              </a:extLst>
            </p:cNvPr>
            <p:cNvSpPr/>
            <p:nvPr/>
          </p:nvSpPr>
          <p:spPr bwMode="gray">
            <a:xfrm>
              <a:off x="11652449" y="5207661"/>
              <a:ext cx="414216" cy="414216"/>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14" name="Straight Arrow Connector 13">
              <a:extLst>
                <a:ext uri="{FF2B5EF4-FFF2-40B4-BE49-F238E27FC236}">
                  <a16:creationId xmlns:a16="http://schemas.microsoft.com/office/drawing/2014/main" id="{646294AF-8A66-488F-93EB-9277C71A95D3}"/>
                </a:ext>
              </a:extLst>
            </p:cNvPr>
            <p:cNvCxnSpPr>
              <a:cxnSpLocks/>
              <a:stCxn id="9" idx="0"/>
              <a:endCxn id="12" idx="4"/>
            </p:cNvCxnSpPr>
            <p:nvPr/>
          </p:nvCxnSpPr>
          <p:spPr bwMode="gray">
            <a:xfrm flipV="1">
              <a:off x="11179204" y="5020299"/>
              <a:ext cx="81481" cy="367018"/>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790B6040-7ADA-48E0-9962-7B536470FC27}"/>
                </a:ext>
              </a:extLst>
            </p:cNvPr>
            <p:cNvCxnSpPr>
              <a:cxnSpLocks/>
              <a:stCxn id="9" idx="7"/>
              <a:endCxn id="13" idx="2"/>
            </p:cNvCxnSpPr>
            <p:nvPr/>
          </p:nvCxnSpPr>
          <p:spPr bwMode="gray">
            <a:xfrm flipV="1">
              <a:off x="11325651" y="5414769"/>
              <a:ext cx="326798" cy="33209"/>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0D1952B-DBBF-4933-B6F3-9362389126EC}"/>
                </a:ext>
              </a:extLst>
            </p:cNvPr>
            <p:cNvCxnSpPr>
              <a:cxnSpLocks/>
              <a:stCxn id="12" idx="5"/>
              <a:endCxn id="13" idx="1"/>
            </p:cNvCxnSpPr>
            <p:nvPr/>
          </p:nvCxnSpPr>
          <p:spPr bwMode="gray">
            <a:xfrm>
              <a:off x="11407132" y="4959638"/>
              <a:ext cx="305978" cy="308684"/>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F415850-9877-4E12-A1DD-CEE87AE84C06}"/>
                </a:ext>
              </a:extLst>
            </p:cNvPr>
            <p:cNvCxnSpPr>
              <a:cxnSpLocks/>
              <a:stCxn id="8" idx="5"/>
              <a:endCxn id="11" idx="2"/>
            </p:cNvCxnSpPr>
            <p:nvPr/>
          </p:nvCxnSpPr>
          <p:spPr bwMode="gray">
            <a:xfrm>
              <a:off x="10291743" y="6281791"/>
              <a:ext cx="922422" cy="13613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41D1A041-FBB3-4AE7-B10E-BD6EB71CF541}"/>
                </a:ext>
              </a:extLst>
            </p:cNvPr>
            <p:cNvCxnSpPr>
              <a:cxnSpLocks/>
              <a:stCxn id="7" idx="5"/>
              <a:endCxn id="11" idx="1"/>
            </p:cNvCxnSpPr>
            <p:nvPr/>
          </p:nvCxnSpPr>
          <p:spPr bwMode="gray">
            <a:xfrm>
              <a:off x="10291743" y="5354108"/>
              <a:ext cx="983083" cy="917366"/>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9" name="Oval 18">
            <a:extLst>
              <a:ext uri="{FF2B5EF4-FFF2-40B4-BE49-F238E27FC236}">
                <a16:creationId xmlns:a16="http://schemas.microsoft.com/office/drawing/2014/main" id="{DBBD1ED8-E48E-441F-B167-EB3A2AE0A7F5}"/>
              </a:ext>
            </a:extLst>
          </p:cNvPr>
          <p:cNvSpPr/>
          <p:nvPr/>
        </p:nvSpPr>
        <p:spPr bwMode="gray">
          <a:xfrm>
            <a:off x="4348331" y="4879110"/>
            <a:ext cx="683322" cy="457633"/>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V1</a:t>
            </a:r>
          </a:p>
        </p:txBody>
      </p:sp>
      <p:sp>
        <p:nvSpPr>
          <p:cNvPr id="21" name="Oval 20">
            <a:extLst>
              <a:ext uri="{FF2B5EF4-FFF2-40B4-BE49-F238E27FC236}">
                <a16:creationId xmlns:a16="http://schemas.microsoft.com/office/drawing/2014/main" id="{D05E1FAC-3160-4B5A-B98D-370F61D3BB88}"/>
              </a:ext>
            </a:extLst>
          </p:cNvPr>
          <p:cNvSpPr/>
          <p:nvPr/>
        </p:nvSpPr>
        <p:spPr bwMode="gray">
          <a:xfrm>
            <a:off x="6614624" y="4551264"/>
            <a:ext cx="683322" cy="457633"/>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V2</a:t>
            </a:r>
          </a:p>
        </p:txBody>
      </p:sp>
      <p:cxnSp>
        <p:nvCxnSpPr>
          <p:cNvPr id="23" name="Straight Connector 22">
            <a:extLst>
              <a:ext uri="{FF2B5EF4-FFF2-40B4-BE49-F238E27FC236}">
                <a16:creationId xmlns:a16="http://schemas.microsoft.com/office/drawing/2014/main" id="{0E58AA22-3212-44E6-A44E-78CAA414CE06}"/>
              </a:ext>
            </a:extLst>
          </p:cNvPr>
          <p:cNvCxnSpPr>
            <a:cxnSpLocks/>
            <a:stCxn id="19" idx="4"/>
            <a:endCxn id="7" idx="1"/>
          </p:cNvCxnSpPr>
          <p:nvPr/>
        </p:nvCxnSpPr>
        <p:spPr bwMode="gray">
          <a:xfrm flipV="1">
            <a:off x="4689992" y="5298283"/>
            <a:ext cx="551642" cy="3846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DBA0DDE-EF88-4D76-BA19-C946D0DB7A67}"/>
              </a:ext>
            </a:extLst>
          </p:cNvPr>
          <p:cNvCxnSpPr>
            <a:cxnSpLocks/>
            <a:stCxn id="19" idx="4"/>
            <a:endCxn id="8" idx="1"/>
          </p:cNvCxnSpPr>
          <p:nvPr/>
        </p:nvCxnSpPr>
        <p:spPr bwMode="gray">
          <a:xfrm>
            <a:off x="4689992" y="5336743"/>
            <a:ext cx="551642" cy="6420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7A13DA7-274D-4502-B555-D35CBF86991E}"/>
              </a:ext>
            </a:extLst>
          </p:cNvPr>
          <p:cNvCxnSpPr>
            <a:cxnSpLocks/>
            <a:stCxn id="19" idx="4"/>
            <a:endCxn id="11" idx="2"/>
          </p:cNvCxnSpPr>
          <p:nvPr/>
        </p:nvCxnSpPr>
        <p:spPr bwMode="gray">
          <a:xfrm>
            <a:off x="4689992" y="5336743"/>
            <a:ext cx="1440774" cy="95682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427685-EEAF-4EA4-AA6C-AAB0C3662818}"/>
              </a:ext>
            </a:extLst>
          </p:cNvPr>
          <p:cNvCxnSpPr>
            <a:cxnSpLocks/>
            <a:stCxn id="21" idx="3"/>
            <a:endCxn id="12" idx="7"/>
          </p:cNvCxnSpPr>
          <p:nvPr/>
        </p:nvCxnSpPr>
        <p:spPr bwMode="gray">
          <a:xfrm flipH="1">
            <a:off x="6271941" y="4941878"/>
            <a:ext cx="442753" cy="670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C495E6E-5146-4096-87F6-69411C7D1EB3}"/>
              </a:ext>
            </a:extLst>
          </p:cNvPr>
          <p:cNvCxnSpPr>
            <a:cxnSpLocks/>
            <a:stCxn id="21" idx="3"/>
            <a:endCxn id="13" idx="0"/>
          </p:cNvCxnSpPr>
          <p:nvPr/>
        </p:nvCxnSpPr>
        <p:spPr bwMode="gray">
          <a:xfrm flipH="1">
            <a:off x="6602938" y="4941878"/>
            <a:ext cx="111756" cy="46384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FCB0CD7-AAA6-4E30-8144-693923867854}"/>
              </a:ext>
            </a:extLst>
          </p:cNvPr>
          <p:cNvCxnSpPr>
            <a:cxnSpLocks/>
            <a:stCxn id="21" idx="3"/>
            <a:endCxn id="9" idx="7"/>
          </p:cNvCxnSpPr>
          <p:nvPr/>
        </p:nvCxnSpPr>
        <p:spPr bwMode="gray">
          <a:xfrm flipH="1">
            <a:off x="6212330" y="4941878"/>
            <a:ext cx="502364" cy="64013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30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9" grpId="0" animBg="1"/>
      <p:bldP spid="21" grpId="0" animBg="1"/>
    </p:bldLst>
  </p:timing>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2821</TotalTime>
  <Words>1155</Words>
  <Application>Microsoft Office PowerPoint</Application>
  <PresentationFormat>Widescreen</PresentationFormat>
  <Paragraphs>166</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 Math</vt:lpstr>
      <vt:lpstr>NimbusRomNo9L-Regu</vt:lpstr>
      <vt:lpstr>Slack-Lato</vt:lpstr>
      <vt:lpstr>Verdana</vt:lpstr>
      <vt:lpstr>HPI PPT-Template</vt:lpstr>
      <vt:lpstr>Learning Graph Representations lecture-5  Course on Graph Neural Networks (Winter Term 20/21)</vt:lpstr>
      <vt:lpstr>Motivation</vt:lpstr>
      <vt:lpstr>Node Embedding</vt:lpstr>
      <vt:lpstr>Optimization Problem</vt:lpstr>
      <vt:lpstr>Types of embeddings</vt:lpstr>
      <vt:lpstr>Topics</vt:lpstr>
      <vt:lpstr>Random Walks [Perozzi, Al-Rfou &amp; Skiena 2014]</vt:lpstr>
      <vt:lpstr>Node2Vec [Grover &amp; Leskovec 2016]</vt:lpstr>
      <vt:lpstr>Graph Embedding Methods</vt:lpstr>
      <vt:lpstr>Graph Embedding Methods – Anonymous Walks</vt:lpstr>
      <vt:lpstr>Next and Future Tasks </vt:lpstr>
      <vt:lpstr>Abstract format</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20/21  Graph Neural Networks   Lecture-3: Structure of Graphs  </dc:title>
  <dc:creator>Christian Adriano</dc:creator>
  <cp:lastModifiedBy>Christian Adriano</cp:lastModifiedBy>
  <cp:revision>188</cp:revision>
  <dcterms:created xsi:type="dcterms:W3CDTF">2020-11-15T09:05:25Z</dcterms:created>
  <dcterms:modified xsi:type="dcterms:W3CDTF">2020-11-25T15:57:27Z</dcterms:modified>
</cp:coreProperties>
</file>