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7" r:id="rId2"/>
    <p:sldId id="367" r:id="rId3"/>
    <p:sldId id="644" r:id="rId4"/>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644"/>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313" autoAdjust="0"/>
    <p:restoredTop sz="93158" autoAdjust="0"/>
  </p:normalViewPr>
  <p:slideViewPr>
    <p:cSldViewPr snapToGrid="0">
      <p:cViewPr varScale="1">
        <p:scale>
          <a:sx n="56" d="100"/>
          <a:sy n="56" d="100"/>
        </p:scale>
        <p:origin x="66" y="222"/>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spcAft>
                <a:spcPts val="0"/>
              </a:spcAft>
            </a:pPr>
            <a:r>
              <a:rPr lang="en-US" sz="1800" dirty="0">
                <a:effectLst/>
                <a:latin typeface="Calibri,Helvetica,sans-serif,EmojiFont,Apple Color Emoji,Segoe UI Emoji,NotoColorEmoji,Segoe UI Symbol,Android Emoji,EmojiSymbols"/>
              </a:rPr>
              <a:t>&gt;1- what is the difference between Prediction and Causal Inference? Both are same or diff?</a:t>
            </a:r>
          </a:p>
          <a:p>
            <a:pPr>
              <a:spcBef>
                <a:spcPts val="0"/>
              </a:spcBef>
              <a:spcAft>
                <a:spcPts val="0"/>
              </a:spcAft>
            </a:pPr>
            <a:r>
              <a:rPr lang="en-US" sz="1800" dirty="0">
                <a:effectLst/>
                <a:latin typeface="Calibri,Helvetica,sans-serif,EmojiFont,Apple Color Emoji,Segoe UI Emoji,NotoColorEmoji,Segoe UI Symbol,Android Emoji,EmojiSymbols"/>
              </a:rPr>
              <a:t>To answer this, I think it is useful to make a distinction between "prediction" and "inference". Both concepts are concerned with mapping observations (inputs, features, covariates) to outcomes (outputs, effects, predictions, states, </a:t>
            </a:r>
            <a:r>
              <a:rPr lang="en-US" sz="1800" dirty="0" err="1">
                <a:effectLst/>
                <a:latin typeface="Calibri,Helvetica,sans-serif,EmojiFont,Apple Color Emoji,Segoe UI Emoji,NotoColorEmoji,Segoe UI Symbol,Android Emoji,EmojiSymbols"/>
              </a:rPr>
              <a:t>etc</a:t>
            </a:r>
            <a:r>
              <a:rPr lang="en-US" sz="1800" dirty="0">
                <a:effectLst/>
                <a:latin typeface="Calibri,Helvetica,sans-serif,EmojiFont,Apple Color Emoji,Segoe UI Emoji,NotoColorEmoji,Segoe UI Symbol,Android Emoji,EmojiSymbols"/>
              </a:rPr>
              <a:t>). However, "inference" is more concern with understanding the process that generated the data, while "prediction" focus on having lower error estimates of the outcomes given the observations (inputs). </a:t>
            </a: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pPr>
              <a:spcBef>
                <a:spcPts val="0"/>
              </a:spcBef>
              <a:spcAft>
                <a:spcPts val="0"/>
              </a:spcAft>
            </a:pP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pPr>
              <a:spcBef>
                <a:spcPts val="0"/>
              </a:spcBef>
              <a:spcAft>
                <a:spcPts val="0"/>
              </a:spcAft>
            </a:pPr>
            <a:r>
              <a:rPr lang="en-US" sz="1800" dirty="0">
                <a:effectLst/>
                <a:latin typeface="Calibri,Helvetica,sans-serif,EmojiFont,Apple Color Emoji,Segoe UI Emoji,NotoColorEmoji,Segoe UI Symbol,Android Emoji,EmojiSymbols"/>
              </a:rPr>
              <a:t>Causal inference is a particular type of inference that wants to explain the data generation process by means of causal relationships, which implies mitigating three hidden phenomena like confounders, selection bias, latent variables, and covariate shift/concept drift effects from non-stationary variables. </a:t>
            </a: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pPr>
              <a:spcBef>
                <a:spcPts val="0"/>
              </a:spcBef>
              <a:spcAft>
                <a:spcPts val="0"/>
              </a:spcAft>
            </a:pP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pPr>
              <a:spcBef>
                <a:spcPts val="0"/>
              </a:spcBef>
              <a:spcAft>
                <a:spcPts val="0"/>
              </a:spcAft>
            </a:pPr>
            <a:r>
              <a:rPr lang="en-US" sz="1800" dirty="0">
                <a:effectLst/>
                <a:latin typeface="Calibri,Helvetica,sans-serif,EmojiFont,Apple Color Emoji,Segoe UI Emoji,NotoColorEmoji,Segoe UI Symbol,Android Emoji,EmojiSymbols"/>
              </a:rPr>
              <a:t>Why one would like to understand the process that generated the data? Besides the fact that a good model of the data </a:t>
            </a:r>
            <a:r>
              <a:rPr lang="en-US" sz="1800" dirty="0" err="1">
                <a:effectLst/>
                <a:latin typeface="Calibri,Helvetica,sans-serif,EmojiFont,Apple Color Emoji,Segoe UI Emoji,NotoColorEmoji,Segoe UI Symbol,Android Emoji,EmojiSymbols"/>
              </a:rPr>
              <a:t>geneation</a:t>
            </a:r>
            <a:r>
              <a:rPr lang="en-US" sz="1800" dirty="0">
                <a:effectLst/>
                <a:latin typeface="Calibri,Helvetica,sans-serif,EmojiFont,Apple Color Emoji,Segoe UI Emoji,NotoColorEmoji,Segoe UI Symbol,Android Emoji,EmojiSymbols"/>
              </a:rPr>
              <a:t> process allow to make good predictions, there are two main reasons: (1) robustness to changes in the modeling assumptions and, in case of a causal model, ability to plan intervention that allow to steer (control) the data generation process.</a:t>
            </a:r>
          </a:p>
          <a:p>
            <a:pPr>
              <a:spcBef>
                <a:spcPts val="0"/>
              </a:spcBef>
              <a:spcAft>
                <a:spcPts val="0"/>
              </a:spcAft>
            </a:pP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pPr>
              <a:spcBef>
                <a:spcPts val="0"/>
              </a:spcBef>
              <a:spcAft>
                <a:spcPts val="0"/>
              </a:spcAft>
            </a:pPr>
            <a:r>
              <a:rPr lang="en-US" sz="1800" dirty="0">
                <a:effectLst/>
                <a:latin typeface="Calibri,Helvetica,sans-serif,EmojiFont,Apple Color Emoji,Segoe UI Emoji,NotoColorEmoji,Segoe UI Symbol,Android Emoji,EmojiSymbols"/>
              </a:rPr>
              <a:t>In other words, causal inference allows to (1) produce testable hypotheses about how the phenomenon of interest works and (2) intervene in the phenomenon to improve its behavior (or mitigate its probability of happening and even some of its impacts). </a:t>
            </a: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pPr>
              <a:spcBef>
                <a:spcPts val="0"/>
              </a:spcBef>
              <a:spcAft>
                <a:spcPts val="0"/>
              </a:spcAft>
            </a:pP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r>
              <a:rPr lang="en-US" sz="1800" dirty="0">
                <a:effectLst/>
                <a:latin typeface="Calibri,Helvetica,sans-serif,EmojiFont,Apple Color Emoji,Segoe UI Emoji,NotoColorEmoji,Segoe UI Symbol,Android Emoji,EmojiSymbols"/>
              </a:rPr>
              <a:t>&gt;2- If different, then what direction is best for my future research work? I found many related work of fault localization in Microservice Architecture (MSA)  and few </a:t>
            </a:r>
            <a:r>
              <a:rPr lang="en-US" sz="1800" dirty="0" err="1">
                <a:effectLst/>
                <a:latin typeface="Calibri,Helvetica,sans-serif,EmojiFont,Apple Color Emoji,Segoe UI Emoji,NotoColorEmoji,Segoe UI Symbol,Android Emoji,EmojiSymbols"/>
              </a:rPr>
              <a:t>articales</a:t>
            </a:r>
            <a:r>
              <a:rPr lang="en-US" sz="1800" dirty="0">
                <a:effectLst/>
                <a:latin typeface="Calibri,Helvetica,sans-serif,EmojiFont,Apple Color Emoji,Segoe UI Emoji,NotoColorEmoji,Segoe UI Symbol,Android Emoji,EmojiSymbols"/>
              </a:rPr>
              <a:t> on Prediction and Causal Inference. </a:t>
            </a:r>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r>
              <a:rPr lang="en-US" sz="1800" dirty="0">
                <a:effectLst/>
                <a:latin typeface="Calibri,Helvetica,sans-serif,EmojiFont,Apple Color Emoji,Segoe UI Emoji,NotoColorEmoji,Segoe UI Symbol,Android Emoji,EmojiSymbols"/>
              </a:rPr>
              <a:t>I would </a:t>
            </a:r>
            <a:r>
              <a:rPr lang="en-US" sz="1800" dirty="0" err="1">
                <a:effectLst/>
                <a:latin typeface="Calibri,Helvetica,sans-serif,EmojiFont,Apple Color Emoji,Segoe UI Emoji,NotoColorEmoji,Segoe UI Symbol,Android Emoji,EmojiSymbols"/>
              </a:rPr>
              <a:t>definetely</a:t>
            </a:r>
            <a:r>
              <a:rPr lang="en-US" sz="1800" dirty="0">
                <a:effectLst/>
                <a:latin typeface="Calibri,Helvetica,sans-serif,EmojiFont,Apple Color Emoji,Segoe UI Emoji,NotoColorEmoji,Segoe UI Symbol,Android Emoji,EmojiSymbols"/>
              </a:rPr>
              <a:t> choose to work with methods that approximate a data generation process. Causal inference, particularly graph causal inference, is a way of building models based on Bayesian Networks, which build on top of a set of dependency assumptions (Markov properties, Reichenbach principle, etc.). These assumptions allow you express cause-effect relationship that you can test against the data. The tests are based on factorization joint-probability distributions into conditional and marginal probabilities.</a:t>
            </a:r>
          </a:p>
          <a:p>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r>
              <a:rPr lang="en-US" sz="1800" dirty="0">
                <a:effectLst/>
                <a:latin typeface="Calibri,Helvetica,sans-serif,EmojiFont,Apple Color Emoji,Segoe UI Emoji,NotoColorEmoji,Segoe UI Symbol,Android Emoji,EmojiSymbols"/>
              </a:rPr>
              <a:t>The challenge is how to obtain certain conditional and marginal probabilities and also to be able to extrapolate </a:t>
            </a:r>
            <a:r>
              <a:rPr lang="en-US" sz="1800" dirty="0" err="1">
                <a:effectLst/>
                <a:latin typeface="Calibri,Helvetica,sans-serif,EmojiFont,Apple Color Emoji,Segoe UI Emoji,NotoColorEmoji,Segoe UI Symbol,Android Emoji,EmojiSymbols"/>
              </a:rPr>
              <a:t>outsite</a:t>
            </a:r>
            <a:r>
              <a:rPr lang="en-US" sz="1800" dirty="0">
                <a:effectLst/>
                <a:latin typeface="Calibri,Helvetica,sans-serif,EmojiFont,Apple Color Emoji,Segoe UI Emoji,NotoColorEmoji,Segoe UI Symbol,Android Emoji,EmojiSymbols"/>
              </a:rPr>
              <a:t> the given data samples. For these, we apply some sort of "generative model". There are simpler ones come from Bayesian Inference, whereas the more sophisticated ones are Gaussian Mixture Models, Latent Dirichlet Allocation, Auto-Regressive Models, Hidden Markov Models, and Variational Autoencoders.</a:t>
            </a:r>
          </a:p>
          <a:p>
            <a:br>
              <a:rPr lang="en-US" sz="1800" dirty="0">
                <a:effectLst/>
                <a:latin typeface="Calibri,Helvetica,sans-serif,EmojiFont,Apple Color Emoji,Segoe UI Emoji,NotoColorEmoji,Segoe UI Symbol,Android Emoji,EmojiSymbols"/>
              </a:rPr>
            </a:br>
            <a:endParaRPr lang="en-US" sz="1800" dirty="0">
              <a:effectLst/>
              <a:latin typeface="Calibri,Helvetica,sans-serif,EmojiFont,Apple Color Emoji,Segoe UI Emoji,NotoColorEmoji,Segoe UI Symbol,Android Emoji,EmojiSymbols"/>
            </a:endParaRPr>
          </a:p>
          <a:p>
            <a:r>
              <a:rPr lang="en-US" sz="1800" dirty="0">
                <a:effectLst/>
                <a:latin typeface="Calibri,Helvetica,sans-serif,EmojiFont,Apple Color Emoji,Segoe UI Emoji,NotoColorEmoji,Segoe UI Symbol,Android Emoji,EmojiSymbols"/>
              </a:rPr>
              <a:t>The choice of generative model depends on the assumptions that you make about the data that you have, for instance, continuous versus discrete data, normally distributed, IID, existence of strong or weak previous knowledge (priors), temporal (non-stationary) or not, etc. </a:t>
            </a:r>
            <a:r>
              <a:rPr lang="en-US" sz="1800">
                <a:effectLst/>
                <a:latin typeface="Calibri,Helvetica,sans-serif,EmojiFont,Apple Color Emoji,Segoe UI Emoji,NotoColorEmoji,Segoe UI Symbol,Android Emoji,EmojiSymbols"/>
              </a:rPr>
              <a:t>However, many models are equivalent, which is nice, because you can apply them and compare their outcomes.</a:t>
            </a:r>
          </a:p>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a:t>
            </a:fld>
            <a:endParaRPr lang="en-US"/>
          </a:p>
        </p:txBody>
      </p:sp>
    </p:spTree>
    <p:extLst>
      <p:ext uri="{BB962C8B-B14F-4D97-AF65-F5344CB8AC3E}">
        <p14:creationId xmlns:p14="http://schemas.microsoft.com/office/powerpoint/2010/main" val="2807577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2/15/2021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2/15/2021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2/15/2021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2/15/2021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2/15/2021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2/15/2021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2/15/2021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2/15/2021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2/15/2021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2/15/2021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ian.adriano@hpi.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olger.giese@hpi.uni-potsdam.de)" TargetMode="External"/><Relationship Id="rId4" Type="http://schemas.openxmlformats.org/officeDocument/2006/relationships/hyperlink" Target="mailto:sona.Ghahremani@hpi.d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Propagation Graph Neural Networks</a:t>
            </a:r>
            <a:br>
              <a:rPr lang="en-US" sz="4400" b="1" dirty="0"/>
            </a:br>
            <a:r>
              <a:rPr lang="en-US" sz="3200" dirty="0"/>
              <a:t>lecture-14</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000369"/>
            <a:ext cx="6796316" cy="1857632"/>
          </a:xfrm>
        </p:spPr>
        <p:txBody>
          <a:bodyPr>
            <a:normAutofit/>
          </a:bodyPr>
          <a:lstStyle/>
          <a:p>
            <a:r>
              <a:rPr lang="en-US" altLang="x-none" sz="1500" b="1" dirty="0">
                <a:ea typeface="ＭＳ Ｐゴシック" charset="-128"/>
              </a:rPr>
              <a:t>Christian Medeiros Adriano </a:t>
            </a:r>
            <a:r>
              <a:rPr lang="en-US" altLang="x-none" sz="1500" dirty="0">
                <a:ea typeface="ＭＳ Ｐゴシック" charset="-128"/>
              </a:rPr>
              <a:t>(</a:t>
            </a:r>
            <a:r>
              <a:rPr lang="en-US" altLang="x-none" sz="1500" dirty="0">
                <a:ea typeface="ＭＳ Ｐゴシック" charset="-128"/>
                <a:hlinkClick r:id="rId3"/>
              </a:rPr>
              <a:t>christian.adriano@hpi.de</a:t>
            </a:r>
            <a:r>
              <a:rPr lang="en-US" altLang="x-none" sz="1500" dirty="0">
                <a:ea typeface="ＭＳ Ｐゴシック" charset="-128"/>
              </a:rPr>
              <a:t>) - </a:t>
            </a:r>
            <a:r>
              <a:rPr lang="en-US" altLang="x-none" sz="1500" b="1" dirty="0">
                <a:ea typeface="ＭＳ Ｐゴシック" charset="-128"/>
              </a:rPr>
              <a:t>“Chris”</a:t>
            </a:r>
          </a:p>
          <a:p>
            <a:r>
              <a:rPr lang="en-US" altLang="x-none" sz="1200" dirty="0">
                <a:ea typeface="ＭＳ Ｐゴシック" charset="-128"/>
              </a:rPr>
              <a:t>Sona Ghahremani (</a:t>
            </a:r>
            <a:r>
              <a:rPr lang="en-US" altLang="x-none" sz="1200" dirty="0">
                <a:ea typeface="ＭＳ Ｐゴシック" charset="-128"/>
                <a:hlinkClick r:id="rId4"/>
              </a:rPr>
              <a:t>sona.ghahremani@hpi.de</a:t>
            </a:r>
            <a:r>
              <a:rPr lang="en-US" altLang="x-none" sz="1200" dirty="0">
                <a:ea typeface="ＭＳ Ｐゴシック" charset="-128"/>
              </a:rPr>
              <a:t> )</a:t>
            </a:r>
          </a:p>
          <a:p>
            <a:r>
              <a:rPr lang="en-US" altLang="x-none" sz="1200" dirty="0">
                <a:ea typeface="ＭＳ Ｐゴシック" charset="-128"/>
              </a:rPr>
              <a:t>Prof. Dr. Holger Giese (</a:t>
            </a:r>
            <a:r>
              <a:rPr lang="en-US" altLang="x-none" sz="1200" dirty="0">
                <a:ea typeface="ＭＳ Ｐゴシック" charset="-128"/>
                <a:hlinkClick r:id="rId5"/>
              </a:rPr>
              <a:t>holger.giese@hpi.de)</a:t>
            </a:r>
            <a:r>
              <a:rPr lang="en-US" altLang="x-none" sz="1200" dirty="0">
                <a:ea typeface="ＭＳ Ｐゴシック" charset="-128"/>
              </a:rPr>
              <a:t> </a:t>
            </a:r>
          </a:p>
          <a:p>
            <a:endParaRPr lang="en-US" altLang="x-none" sz="1200" dirty="0">
              <a:ea typeface="ＭＳ Ｐゴシック" charset="-128"/>
            </a:endParaRP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E955B-A4CD-456E-8D9C-AABAFDACD721}"/>
              </a:ext>
            </a:extLst>
          </p:cNvPr>
          <p:cNvSpPr/>
          <p:nvPr/>
        </p:nvSpPr>
        <p:spPr bwMode="gray">
          <a:xfrm>
            <a:off x="0" y="5353648"/>
            <a:ext cx="12192000" cy="1504352"/>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Quick recap – Where are we now?</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87459" y="852481"/>
            <a:ext cx="6062497" cy="5951886"/>
          </a:xfrm>
          <a:prstGeom prst="rect">
            <a:avLst/>
          </a:prstGeom>
          <a:noFill/>
        </p:spPr>
        <p:txBody>
          <a:bodyPr wrap="square">
            <a:spAutoFit/>
          </a:bodyPr>
          <a:lstStyle/>
          <a:p>
            <a:pPr marL="342900" indent="-342900">
              <a:lnSpc>
                <a:spcPct val="150000"/>
              </a:lnSpc>
              <a:buFont typeface="+mj-lt"/>
              <a:buAutoNum type="arabicPeriod"/>
            </a:pPr>
            <a:r>
              <a:rPr lang="en-US" sz="1600" i="0" dirty="0">
                <a:solidFill>
                  <a:srgbClr val="222222"/>
                </a:solidFill>
                <a:effectLst/>
                <a:latin typeface="+mj-lt"/>
              </a:rPr>
              <a:t>Graph Metr</a:t>
            </a:r>
            <a:r>
              <a:rPr lang="en-US" sz="1600" dirty="0">
                <a:solidFill>
                  <a:srgbClr val="222222"/>
                </a:solidFill>
                <a:latin typeface="+mj-lt"/>
              </a:rPr>
              <a:t>ics and Random Models</a:t>
            </a:r>
          </a:p>
          <a:p>
            <a:pPr marL="342900" indent="-342900">
              <a:lnSpc>
                <a:spcPct val="150000"/>
              </a:lnSpc>
              <a:buFont typeface="+mj-lt"/>
              <a:buAutoNum type="arabicPeriod"/>
            </a:pPr>
            <a:r>
              <a:rPr lang="en-US" sz="1600" dirty="0">
                <a:solidFill>
                  <a:srgbClr val="222222"/>
                </a:solidFill>
                <a:latin typeface="+mj-lt"/>
              </a:rPr>
              <a:t>Graph Classification - Clustering</a:t>
            </a:r>
          </a:p>
          <a:p>
            <a:pPr marL="342900" indent="-342900">
              <a:lnSpc>
                <a:spcPct val="150000"/>
              </a:lnSpc>
              <a:buFont typeface="+mj-lt"/>
              <a:buAutoNum type="arabicPeriod"/>
            </a:pPr>
            <a:r>
              <a:rPr lang="en-US" sz="1600" dirty="0">
                <a:solidFill>
                  <a:srgbClr val="222222"/>
                </a:solidFill>
                <a:latin typeface="+mj-lt"/>
              </a:rPr>
              <a:t>Graph Sampling - </a:t>
            </a:r>
            <a:r>
              <a:rPr lang="en-US" sz="1600" i="0" dirty="0">
                <a:solidFill>
                  <a:srgbClr val="222222"/>
                </a:solidFill>
                <a:effectLst/>
                <a:latin typeface="+mj-lt"/>
              </a:rPr>
              <a:t>Random Walks</a:t>
            </a:r>
          </a:p>
          <a:p>
            <a:pPr marL="342900" indent="-342900">
              <a:lnSpc>
                <a:spcPct val="150000"/>
              </a:lnSpc>
              <a:buFont typeface="+mj-lt"/>
              <a:buAutoNum type="arabicPeriod"/>
            </a:pPr>
            <a:r>
              <a:rPr lang="en-US" sz="1600" dirty="0">
                <a:solidFill>
                  <a:srgbClr val="222222"/>
                </a:solidFill>
                <a:latin typeface="+mj-lt"/>
              </a:rPr>
              <a:t>Graph Embeddings - Message Passing</a:t>
            </a:r>
          </a:p>
          <a:p>
            <a:pPr marL="342900" indent="-342900">
              <a:lnSpc>
                <a:spcPct val="150000"/>
              </a:lnSpc>
              <a:buFont typeface="+mj-lt"/>
              <a:buAutoNum type="arabicPeriod"/>
            </a:pPr>
            <a:r>
              <a:rPr lang="en-US" sz="1600" dirty="0">
                <a:solidFill>
                  <a:srgbClr val="222222"/>
                </a:solidFill>
                <a:latin typeface="+mj-lt"/>
              </a:rPr>
              <a:t>PageRank</a:t>
            </a:r>
          </a:p>
          <a:p>
            <a:pPr marL="342900" indent="-342900">
              <a:lnSpc>
                <a:spcPct val="150000"/>
              </a:lnSpc>
              <a:buFont typeface="+mj-lt"/>
              <a:buAutoNum type="arabicPeriod"/>
            </a:pPr>
            <a:r>
              <a:rPr lang="en-US" sz="1600" dirty="0">
                <a:solidFill>
                  <a:srgbClr val="222222"/>
                </a:solidFill>
                <a:latin typeface="+mj-lt"/>
              </a:rPr>
              <a:t>Graph Structure Learning</a:t>
            </a:r>
          </a:p>
          <a:p>
            <a:pPr marL="342900" indent="-342900">
              <a:lnSpc>
                <a:spcPct val="150000"/>
              </a:lnSpc>
              <a:buFont typeface="+mj-lt"/>
              <a:buAutoNum type="arabicPeriod"/>
            </a:pPr>
            <a:r>
              <a:rPr lang="en-US" sz="1600" dirty="0">
                <a:solidFill>
                  <a:srgbClr val="222222"/>
                </a:solidFill>
                <a:latin typeface="+mj-lt"/>
              </a:rPr>
              <a:t>Graph Convolutional Networks</a:t>
            </a:r>
          </a:p>
          <a:p>
            <a:pPr marL="342900" indent="-342900">
              <a:lnSpc>
                <a:spcPct val="150000"/>
              </a:lnSpc>
              <a:buFont typeface="+mj-lt"/>
              <a:buAutoNum type="arabicPeriod"/>
            </a:pPr>
            <a:r>
              <a:rPr lang="en-US" sz="1600" dirty="0">
                <a:solidFill>
                  <a:srgbClr val="222222"/>
                </a:solidFill>
                <a:latin typeface="+mj-lt"/>
              </a:rPr>
              <a:t>Graph Attention Networks</a:t>
            </a:r>
          </a:p>
          <a:p>
            <a:pPr marL="342900" indent="-342900">
              <a:lnSpc>
                <a:spcPct val="150000"/>
              </a:lnSpc>
              <a:buFont typeface="+mj-lt"/>
              <a:buAutoNum type="arabicPeriod"/>
            </a:pPr>
            <a:r>
              <a:rPr lang="en-US" sz="1600" dirty="0">
                <a:solidFill>
                  <a:srgbClr val="222222"/>
                </a:solidFill>
                <a:latin typeface="+mj-lt"/>
              </a:rPr>
              <a:t>Graph Evolution Networks</a:t>
            </a:r>
          </a:p>
          <a:p>
            <a:pPr marL="342900" indent="-342900">
              <a:lnSpc>
                <a:spcPct val="150000"/>
              </a:lnSpc>
              <a:buFont typeface="+mj-lt"/>
              <a:buAutoNum type="arabicPeriod"/>
            </a:pPr>
            <a:r>
              <a:rPr lang="en-US" sz="1600" dirty="0">
                <a:solidFill>
                  <a:srgbClr val="222222"/>
                </a:solidFill>
                <a:latin typeface="+mj-lt"/>
              </a:rPr>
              <a:t> Temporal Graph Networks </a:t>
            </a:r>
          </a:p>
          <a:p>
            <a:pPr marL="342900" indent="-342900">
              <a:lnSpc>
                <a:spcPct val="150000"/>
              </a:lnSpc>
              <a:buFont typeface="+mj-lt"/>
              <a:buAutoNum type="arabicPeriod"/>
            </a:pPr>
            <a:r>
              <a:rPr lang="en-US" sz="1600" dirty="0">
                <a:solidFill>
                  <a:srgbClr val="222222"/>
                </a:solidFill>
                <a:latin typeface="+mj-lt"/>
              </a:rPr>
              <a:t> Graph Neural Differential Equations</a:t>
            </a:r>
          </a:p>
          <a:p>
            <a:pPr marL="342900" indent="-342900">
              <a:lnSpc>
                <a:spcPct val="150000"/>
              </a:lnSpc>
              <a:buFont typeface="+mj-lt"/>
              <a:buAutoNum type="arabicPeriod"/>
            </a:pPr>
            <a:r>
              <a:rPr lang="en-US" sz="1600" dirty="0">
                <a:solidFill>
                  <a:srgbClr val="222222"/>
                </a:solidFill>
                <a:latin typeface="+mj-lt"/>
              </a:rPr>
              <a:t> Deep Graph Generative Models</a:t>
            </a:r>
          </a:p>
          <a:p>
            <a:pPr marL="342900" indent="-342900">
              <a:lnSpc>
                <a:spcPct val="150000"/>
              </a:lnSpc>
              <a:buFont typeface="+mj-lt"/>
              <a:buAutoNum type="arabicPeriod"/>
            </a:pPr>
            <a:r>
              <a:rPr lang="en-US" sz="1600" dirty="0"/>
              <a:t> Causal Graph Neural Networks</a:t>
            </a:r>
          </a:p>
          <a:p>
            <a:pPr marL="342900" indent="-342900">
              <a:lnSpc>
                <a:spcPct val="150000"/>
              </a:lnSpc>
              <a:buFont typeface="+mj-lt"/>
              <a:buAutoNum type="arabicPeriod"/>
            </a:pPr>
            <a:r>
              <a:rPr lang="en-US" sz="1600" b="1" dirty="0"/>
              <a:t> Propagation Graph Neural Networks </a:t>
            </a:r>
          </a:p>
          <a:p>
            <a:pPr marL="800100" lvl="1" indent="-342900">
              <a:lnSpc>
                <a:spcPct val="150000"/>
              </a:lnSpc>
              <a:buFont typeface="Arial" panose="020B0604020202020204" pitchFamily="34" charset="0"/>
              <a:buChar char="•"/>
            </a:pPr>
            <a:r>
              <a:rPr lang="en-US" sz="1600" dirty="0"/>
              <a:t>Network Effects, Cascading and Contagion</a:t>
            </a:r>
          </a:p>
          <a:p>
            <a:pPr marL="800100" lvl="1" indent="-342900">
              <a:lnSpc>
                <a:spcPct val="150000"/>
              </a:lnSpc>
              <a:buFont typeface="Arial" panose="020B0604020202020204" pitchFamily="34" charset="0"/>
              <a:buChar char="•"/>
            </a:pPr>
            <a:r>
              <a:rPr lang="en-US" sz="1600" dirty="0"/>
              <a:t>Outbreak Detection and Influence Maximization</a:t>
            </a:r>
            <a:endParaRPr lang="en-US" dirty="0">
              <a:solidFill>
                <a:srgbClr val="222222"/>
              </a:solidFill>
              <a:latin typeface="+mj-lt"/>
            </a:endParaRPr>
          </a:p>
        </p:txBody>
      </p:sp>
      <p:sp>
        <p:nvSpPr>
          <p:cNvPr id="3" name="Right Brace 2">
            <a:extLst>
              <a:ext uri="{FF2B5EF4-FFF2-40B4-BE49-F238E27FC236}">
                <a16:creationId xmlns:a16="http://schemas.microsoft.com/office/drawing/2014/main" id="{84AFEFE2-C6EC-4D70-B6A9-EA6049991254}"/>
              </a:ext>
            </a:extLst>
          </p:cNvPr>
          <p:cNvSpPr/>
          <p:nvPr/>
        </p:nvSpPr>
        <p:spPr bwMode="gray">
          <a:xfrm>
            <a:off x="5520531" y="1114697"/>
            <a:ext cx="391886" cy="14978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2A4B4BE-8E12-4FB8-A865-9329AB6639E8}"/>
              </a:ext>
            </a:extLst>
          </p:cNvPr>
          <p:cNvSpPr/>
          <p:nvPr/>
        </p:nvSpPr>
        <p:spPr bwMode="gray">
          <a:xfrm>
            <a:off x="5556774" y="2922377"/>
            <a:ext cx="383177" cy="221259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D3D2C95-6798-4E3A-A190-0D6228A1A053}"/>
              </a:ext>
            </a:extLst>
          </p:cNvPr>
          <p:cNvSpPr txBox="1"/>
          <p:nvPr/>
        </p:nvSpPr>
        <p:spPr bwMode="gray">
          <a:xfrm>
            <a:off x="6040865" y="1694082"/>
            <a:ext cx="2505321" cy="42061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Description models</a:t>
            </a:r>
          </a:p>
        </p:txBody>
      </p:sp>
      <p:sp>
        <p:nvSpPr>
          <p:cNvPr id="10" name="TextBox 9">
            <a:extLst>
              <a:ext uri="{FF2B5EF4-FFF2-40B4-BE49-F238E27FC236}">
                <a16:creationId xmlns:a16="http://schemas.microsoft.com/office/drawing/2014/main" id="{0EA1C55D-B08A-427E-83A5-373028255984}"/>
              </a:ext>
            </a:extLst>
          </p:cNvPr>
          <p:cNvSpPr txBox="1"/>
          <p:nvPr/>
        </p:nvSpPr>
        <p:spPr bwMode="gray">
          <a:xfrm>
            <a:off x="6096000" y="3875669"/>
            <a:ext cx="2272937"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Prediction models</a:t>
            </a:r>
          </a:p>
        </p:txBody>
      </p:sp>
      <p:sp>
        <p:nvSpPr>
          <p:cNvPr id="12" name="TextBox 11">
            <a:extLst>
              <a:ext uri="{FF2B5EF4-FFF2-40B4-BE49-F238E27FC236}">
                <a16:creationId xmlns:a16="http://schemas.microsoft.com/office/drawing/2014/main" id="{54D9302E-E209-43A5-9FA6-79140C433C07}"/>
              </a:ext>
            </a:extLst>
          </p:cNvPr>
          <p:cNvSpPr txBox="1"/>
          <p:nvPr/>
        </p:nvSpPr>
        <p:spPr bwMode="gray">
          <a:xfrm>
            <a:off x="8694470" y="1358752"/>
            <a:ext cx="3144050" cy="142684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Understand a phenomenon</a:t>
            </a:r>
          </a:p>
          <a:p>
            <a:pPr>
              <a:spcBef>
                <a:spcPts val="300"/>
              </a:spcBef>
              <a:spcAft>
                <a:spcPts val="300"/>
              </a:spcAft>
              <a:buClr>
                <a:schemeClr val="accent1"/>
              </a:buClr>
              <a:buSzPct val="90000"/>
            </a:pPr>
            <a:r>
              <a:rPr lang="en-US" dirty="0"/>
              <a:t>Extract features</a:t>
            </a:r>
          </a:p>
          <a:p>
            <a:pPr>
              <a:spcBef>
                <a:spcPts val="300"/>
              </a:spcBef>
              <a:spcAft>
                <a:spcPts val="300"/>
              </a:spcAft>
              <a:buClr>
                <a:schemeClr val="accent1"/>
              </a:buClr>
              <a:buSzPct val="90000"/>
            </a:pPr>
            <a:r>
              <a:rPr lang="en-US" dirty="0"/>
              <a:t>Stablish baselines</a:t>
            </a:r>
          </a:p>
          <a:p>
            <a:pPr>
              <a:spcBef>
                <a:spcPts val="300"/>
              </a:spcBef>
              <a:spcAft>
                <a:spcPts val="300"/>
              </a:spcAft>
              <a:buClr>
                <a:schemeClr val="accent1"/>
              </a:buClr>
              <a:buSzPct val="90000"/>
            </a:pPr>
            <a:r>
              <a:rPr lang="en-US" dirty="0"/>
              <a:t>Preprocessing data</a:t>
            </a:r>
          </a:p>
        </p:txBody>
      </p:sp>
      <p:sp>
        <p:nvSpPr>
          <p:cNvPr id="15" name="TextBox 14">
            <a:extLst>
              <a:ext uri="{FF2B5EF4-FFF2-40B4-BE49-F238E27FC236}">
                <a16:creationId xmlns:a16="http://schemas.microsoft.com/office/drawing/2014/main" id="{8CF06FA7-B0AC-4082-9584-8B9A849C7A2B}"/>
              </a:ext>
            </a:extLst>
          </p:cNvPr>
          <p:cNvSpPr txBox="1"/>
          <p:nvPr/>
        </p:nvSpPr>
        <p:spPr bwMode="gray">
          <a:xfrm>
            <a:off x="8546186" y="973043"/>
            <a:ext cx="2727960" cy="369332"/>
          </a:xfrm>
          <a:prstGeom prst="rect">
            <a:avLst/>
          </a:prstGeom>
          <a:noFill/>
        </p:spPr>
        <p:txBody>
          <a:bodyPr wrap="square">
            <a:spAutoFit/>
          </a:bodyPr>
          <a:lstStyle/>
          <a:p>
            <a:pPr>
              <a:spcBef>
                <a:spcPts val="300"/>
              </a:spcBef>
              <a:spcAft>
                <a:spcPts val="300"/>
              </a:spcAft>
              <a:buClr>
                <a:schemeClr val="accent1"/>
              </a:buClr>
              <a:buSzPct val="90000"/>
            </a:pPr>
            <a:r>
              <a:rPr lang="en-US" b="1" dirty="0"/>
              <a:t>Design concerns</a:t>
            </a:r>
          </a:p>
        </p:txBody>
      </p:sp>
      <p:sp>
        <p:nvSpPr>
          <p:cNvPr id="16" name="TextBox 15">
            <a:extLst>
              <a:ext uri="{FF2B5EF4-FFF2-40B4-BE49-F238E27FC236}">
                <a16:creationId xmlns:a16="http://schemas.microsoft.com/office/drawing/2014/main" id="{F1C5DA3B-6DB3-4A2D-A4BB-E8DC068A07AA}"/>
              </a:ext>
            </a:extLst>
          </p:cNvPr>
          <p:cNvSpPr txBox="1"/>
          <p:nvPr/>
        </p:nvSpPr>
        <p:spPr bwMode="gray">
          <a:xfrm>
            <a:off x="8637958" y="3276912"/>
            <a:ext cx="3395485"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 an outcome</a:t>
            </a:r>
          </a:p>
          <a:p>
            <a:pPr>
              <a:spcBef>
                <a:spcPts val="300"/>
              </a:spcBef>
              <a:spcAft>
                <a:spcPts val="300"/>
              </a:spcAft>
              <a:buClr>
                <a:schemeClr val="accent1"/>
              </a:buClr>
              <a:buSzPct val="90000"/>
            </a:pPr>
            <a:r>
              <a:rPr lang="en-US" dirty="0"/>
              <a:t>ML architecture and pipeline</a:t>
            </a:r>
          </a:p>
          <a:p>
            <a:pPr>
              <a:spcBef>
                <a:spcPts val="300"/>
              </a:spcBef>
              <a:spcAft>
                <a:spcPts val="300"/>
              </a:spcAft>
              <a:buClr>
                <a:schemeClr val="accent1"/>
              </a:buClr>
              <a:buSzPct val="90000"/>
            </a:pPr>
            <a:r>
              <a:rPr lang="en-US" dirty="0"/>
              <a:t>Training models</a:t>
            </a:r>
          </a:p>
          <a:p>
            <a:pPr>
              <a:spcBef>
                <a:spcPts val="300"/>
              </a:spcBef>
              <a:spcAft>
                <a:spcPts val="300"/>
              </a:spcAft>
              <a:buClr>
                <a:schemeClr val="accent1"/>
              </a:buClr>
              <a:buSzPct val="90000"/>
            </a:pPr>
            <a:r>
              <a:rPr lang="en-US" dirty="0"/>
              <a:t>Evaluation models</a:t>
            </a:r>
          </a:p>
        </p:txBody>
      </p:sp>
      <p:sp>
        <p:nvSpPr>
          <p:cNvPr id="20" name="TextBox 19">
            <a:extLst>
              <a:ext uri="{FF2B5EF4-FFF2-40B4-BE49-F238E27FC236}">
                <a16:creationId xmlns:a16="http://schemas.microsoft.com/office/drawing/2014/main" id="{C1AFA719-9994-4AC1-A848-FAC8760F553C}"/>
              </a:ext>
            </a:extLst>
          </p:cNvPr>
          <p:cNvSpPr txBox="1"/>
          <p:nvPr/>
        </p:nvSpPr>
        <p:spPr bwMode="gray">
          <a:xfrm>
            <a:off x="9083566" y="5463323"/>
            <a:ext cx="2818500" cy="11301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Effects of interventions</a:t>
            </a:r>
          </a:p>
          <a:p>
            <a:pPr>
              <a:spcBef>
                <a:spcPts val="300"/>
              </a:spcBef>
              <a:spcAft>
                <a:spcPts val="300"/>
              </a:spcAft>
              <a:buClr>
                <a:schemeClr val="accent1"/>
              </a:buClr>
              <a:buSzPct val="90000"/>
            </a:pPr>
            <a:r>
              <a:rPr lang="en-US" dirty="0"/>
              <a:t>Risks of confounding</a:t>
            </a:r>
          </a:p>
          <a:p>
            <a:pPr>
              <a:spcBef>
                <a:spcPts val="300"/>
              </a:spcBef>
              <a:spcAft>
                <a:spcPts val="300"/>
              </a:spcAft>
              <a:buClr>
                <a:schemeClr val="accent1"/>
              </a:buClr>
              <a:buSzPct val="90000"/>
            </a:pPr>
            <a:r>
              <a:rPr lang="en-US" dirty="0"/>
              <a:t>Causal structure</a:t>
            </a:r>
          </a:p>
        </p:txBody>
      </p:sp>
      <p:sp>
        <p:nvSpPr>
          <p:cNvPr id="22" name="Right Brace 21">
            <a:extLst>
              <a:ext uri="{FF2B5EF4-FFF2-40B4-BE49-F238E27FC236}">
                <a16:creationId xmlns:a16="http://schemas.microsoft.com/office/drawing/2014/main" id="{8B3916D4-BD64-4630-9A40-FF2A370826CF}"/>
              </a:ext>
            </a:extLst>
          </p:cNvPr>
          <p:cNvSpPr/>
          <p:nvPr/>
        </p:nvSpPr>
        <p:spPr bwMode="gray">
          <a:xfrm>
            <a:off x="5839569" y="5349419"/>
            <a:ext cx="397846" cy="13659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F4519DA-6535-4465-8725-A5FDE9C3DD3A}"/>
              </a:ext>
            </a:extLst>
          </p:cNvPr>
          <p:cNvSpPr txBox="1"/>
          <p:nvPr/>
        </p:nvSpPr>
        <p:spPr bwMode="gray">
          <a:xfrm>
            <a:off x="6366895" y="5866993"/>
            <a:ext cx="2412273"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Intervention models</a:t>
            </a:r>
          </a:p>
        </p:txBody>
      </p:sp>
    </p:spTree>
    <p:extLst>
      <p:ext uri="{BB962C8B-B14F-4D97-AF65-F5344CB8AC3E}">
        <p14:creationId xmlns:p14="http://schemas.microsoft.com/office/powerpoint/2010/main" val="262492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6202-0E2A-46D6-B2AA-7255DD41C997}"/>
              </a:ext>
            </a:extLst>
          </p:cNvPr>
          <p:cNvSpPr>
            <a:spLocks noGrp="1"/>
          </p:cNvSpPr>
          <p:nvPr>
            <p:ph type="title"/>
          </p:nvPr>
        </p:nvSpPr>
        <p:spPr/>
        <p:txBody>
          <a:bodyPr/>
          <a:lstStyle/>
          <a:p>
            <a:r>
              <a:rPr lang="en-US" dirty="0"/>
              <a:t>Topics (to be done)</a:t>
            </a:r>
          </a:p>
        </p:txBody>
      </p:sp>
      <p:sp>
        <p:nvSpPr>
          <p:cNvPr id="3" name="Content Placeholder 2">
            <a:extLst>
              <a:ext uri="{FF2B5EF4-FFF2-40B4-BE49-F238E27FC236}">
                <a16:creationId xmlns:a16="http://schemas.microsoft.com/office/drawing/2014/main" id="{5BA96090-D852-4D01-B828-3010491EFCEB}"/>
              </a:ext>
            </a:extLst>
          </p:cNvPr>
          <p:cNvSpPr>
            <a:spLocks noGrp="1"/>
          </p:cNvSpPr>
          <p:nvPr>
            <p:ph idx="1"/>
          </p:nvPr>
        </p:nvSpPr>
        <p:spPr>
          <a:xfrm>
            <a:off x="478369" y="1213308"/>
            <a:ext cx="11473384" cy="4797724"/>
          </a:xfrm>
        </p:spPr>
        <p:txBody>
          <a:bodyPr/>
          <a:lstStyle/>
          <a:p>
            <a:pPr marL="457200" indent="-457200">
              <a:buAutoNum type="arabicPeriod"/>
            </a:pPr>
            <a:r>
              <a:rPr lang="en-US" dirty="0"/>
              <a:t>Network Cascades Phenomena</a:t>
            </a:r>
          </a:p>
          <a:p>
            <a:pPr marL="698494" lvl="1" indent="-457200">
              <a:buFont typeface="+mj-lt"/>
              <a:buAutoNum type="alphaLcPeriod"/>
            </a:pPr>
            <a:r>
              <a:rPr lang="en-US" dirty="0"/>
              <a:t>Decision-Based Models (Technology adoption and Rumor spread)</a:t>
            </a:r>
          </a:p>
          <a:p>
            <a:pPr marL="698494" lvl="1" indent="-457200">
              <a:buAutoNum type="alphaLcPeriod"/>
            </a:pPr>
            <a:r>
              <a:rPr lang="en-US" dirty="0"/>
              <a:t>Probabilistic Models </a:t>
            </a:r>
          </a:p>
          <a:p>
            <a:pPr marL="937188" lvl="2" indent="-457200"/>
            <a:r>
              <a:rPr lang="en-US" dirty="0"/>
              <a:t>Greedy and Sketch approaches</a:t>
            </a:r>
          </a:p>
          <a:p>
            <a:pPr marL="937188" lvl="2" indent="-457200"/>
            <a:r>
              <a:rPr lang="en-US" dirty="0"/>
              <a:t>Influence maximization and </a:t>
            </a:r>
            <a:r>
              <a:rPr lang="en-US" dirty="0" err="1"/>
              <a:t>Submodularity</a:t>
            </a:r>
            <a:endParaRPr lang="en-US" dirty="0"/>
          </a:p>
          <a:p>
            <a:pPr marL="457200" indent="-457200">
              <a:buAutoNum type="arabicPeriod"/>
            </a:pPr>
            <a:r>
              <a:rPr lang="en-US" dirty="0"/>
              <a:t>Outbreak detection and intervention</a:t>
            </a:r>
          </a:p>
          <a:p>
            <a:pPr marL="937188" lvl="2" indent="-457200"/>
            <a:r>
              <a:rPr lang="en-US" dirty="0"/>
              <a:t>Greedy and Sketch approaches to</a:t>
            </a:r>
          </a:p>
          <a:p>
            <a:pPr marL="1174733" lvl="3" indent="-457200"/>
            <a:r>
              <a:rPr lang="en-US" dirty="0"/>
              <a:t>Minimize time to detection</a:t>
            </a:r>
          </a:p>
          <a:p>
            <a:pPr marL="1174733" lvl="3" indent="-457200"/>
            <a:r>
              <a:rPr lang="en-US" dirty="0"/>
              <a:t>Maximize the number of detected outbreaks</a:t>
            </a:r>
          </a:p>
          <a:p>
            <a:pPr marL="1174733" lvl="3" indent="-457200"/>
            <a:r>
              <a:rPr lang="en-US" dirty="0"/>
              <a:t>Minimize the number of affected node</a:t>
            </a:r>
          </a:p>
          <a:p>
            <a:pPr marL="457200" indent="-457200">
              <a:buFont typeface="+mj-lt"/>
              <a:buAutoNum type="arabicPeriod"/>
            </a:pPr>
            <a:r>
              <a:rPr lang="en-US" dirty="0"/>
              <a:t>Contagion as Feedback-Control of Dynamical System</a:t>
            </a:r>
          </a:p>
        </p:txBody>
      </p:sp>
      <p:sp>
        <p:nvSpPr>
          <p:cNvPr id="4" name="Slide Number Placeholder 3">
            <a:extLst>
              <a:ext uri="{FF2B5EF4-FFF2-40B4-BE49-F238E27FC236}">
                <a16:creationId xmlns:a16="http://schemas.microsoft.com/office/drawing/2014/main" id="{581FA166-8A26-4896-976C-D8A73803C071}"/>
              </a:ext>
            </a:extLst>
          </p:cNvPr>
          <p:cNvSpPr>
            <a:spLocks noGrp="1"/>
          </p:cNvSpPr>
          <p:nvPr>
            <p:ph type="sldNum" sz="quarter" idx="12"/>
          </p:nvPr>
        </p:nvSpPr>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4858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6872</TotalTime>
  <Words>778</Words>
  <Application>Microsoft Office PowerPoint</Application>
  <PresentationFormat>Widescreen</PresentationFormat>
  <Paragraphs>69</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Calibri,Helvetica,sans-serif,EmojiFont,Apple Color Emoji,Segoe UI Emoji,NotoColorEmoji,Segoe UI Symbol,Android Emoji,EmojiSymbols</vt:lpstr>
      <vt:lpstr>Verdana</vt:lpstr>
      <vt:lpstr>HPI PPT-Template</vt:lpstr>
      <vt:lpstr>Propagation Graph Neural Networks lecture-14  Course on Graph Neural Networks (Winter Term 20/21)</vt:lpstr>
      <vt:lpstr>Quick recap – Where are we now?</vt:lpstr>
      <vt:lpstr>Topics (to be done)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Evolution Networks lecture-9  Course on Graph Neural Networks (Winter Term 20/21)</dc:title>
  <dc:creator>Christian Adriano</dc:creator>
  <cp:lastModifiedBy>Christian Adriano</cp:lastModifiedBy>
  <cp:revision>292</cp:revision>
  <dcterms:created xsi:type="dcterms:W3CDTF">2020-12-16T15:45:57Z</dcterms:created>
  <dcterms:modified xsi:type="dcterms:W3CDTF">2021-02-15T20:32:53Z</dcterms:modified>
</cp:coreProperties>
</file>