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7" r:id="rId2"/>
    <p:sldId id="367" r:id="rId3"/>
    <p:sldId id="464" r:id="rId4"/>
    <p:sldId id="461" r:id="rId5"/>
    <p:sldId id="377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367"/>
            <p14:sldId id="464"/>
            <p14:sldId id="461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3" autoAdjust="0"/>
    <p:restoredTop sz="94189" autoAdjust="0"/>
  </p:normalViewPr>
  <p:slideViewPr>
    <p:cSldViewPr snapToGrid="0">
      <p:cViewPr varScale="1">
        <p:scale>
          <a:sx n="65" d="100"/>
          <a:sy n="65" d="100"/>
        </p:scale>
        <p:origin x="618" y="48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Neural Networks</a:t>
            </a:r>
            <a:br>
              <a:rPr lang="en-US" sz="4400" b="1" dirty="0"/>
            </a:br>
            <a:r>
              <a:rPr lang="en-US" sz="3200" dirty="0"/>
              <a:t>lecture-7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240244" y="901129"/>
            <a:ext cx="65263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sz="1600" b="1" dirty="0">
                <a:solidFill>
                  <a:srgbClr val="222222"/>
                </a:solidFill>
                <a:latin typeface="+mj-lt"/>
              </a:rPr>
              <a:t>ics</a:t>
            </a:r>
          </a:p>
          <a:p>
            <a:r>
              <a:rPr lang="en-US" sz="1600" b="1" dirty="0">
                <a:solidFill>
                  <a:srgbClr val="222222"/>
                </a:solidFill>
                <a:latin typeface="+mj-lt"/>
              </a:rPr>
              <a:t>Classification </a:t>
            </a:r>
          </a:p>
          <a:p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Random Walk</a:t>
            </a:r>
          </a:p>
          <a:p>
            <a:r>
              <a:rPr lang="en-US" sz="1600" b="1" dirty="0">
                <a:solidFill>
                  <a:srgbClr val="222222"/>
                </a:solidFill>
                <a:latin typeface="+mj-lt"/>
              </a:rPr>
              <a:t>Node Embedding</a:t>
            </a:r>
          </a:p>
          <a:p>
            <a:endParaRPr lang="en-US" sz="1600" b="0" i="0" dirty="0">
              <a:solidFill>
                <a:srgbClr val="222222"/>
              </a:solidFill>
              <a:effectLst/>
              <a:latin typeface="+mj-lt"/>
            </a:endParaRPr>
          </a:p>
          <a:p>
            <a:endParaRPr lang="en-US" sz="1600" b="1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4236-853D-456E-A3C3-F5DE643AB7D5}"/>
              </a:ext>
            </a:extLst>
          </p:cNvPr>
          <p:cNvSpPr txBox="1"/>
          <p:nvPr/>
        </p:nvSpPr>
        <p:spPr bwMode="gray">
          <a:xfrm>
            <a:off x="322727" y="4224661"/>
            <a:ext cx="110476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do we need Graph Neural Networks?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024-8073-4AD0-A884-CC159DA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790-4789-4185-8A48-22EFA9B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  <a:p>
            <a:r>
              <a:rPr lang="en-US" dirty="0" err="1"/>
              <a:t>GraphSage</a:t>
            </a:r>
            <a:endParaRPr lang="en-US" dirty="0"/>
          </a:p>
          <a:p>
            <a:r>
              <a:rPr lang="en-US" dirty="0"/>
              <a:t>Graph Convolution Networks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FD2-BA32-437C-8D00-EA89D4F3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604A5C-0197-4FEB-9900-8597ED4F053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5"/>
                <a:ext cx="11474451" cy="4206280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+mj-lt"/>
                  </a:rPr>
                  <a:t>For every row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effectLst/>
                    <a:latin typeface="+mj-lt"/>
                  </a:rPr>
                  <a:t> that has no 1, replace each element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+mj-lt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latin typeface="+mj-lt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+mj-lt"/>
                  </a:rPr>
                  <a:t>For all the other rows: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  <a:latin typeface="+mj-lt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+mj-lt"/>
                  </a:rPr>
                  <a:t>Divide each 1 occurrence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effectLst/>
                    <a:latin typeface="+mj-lt"/>
                  </a:rPr>
                  <a:t> by the number of 1's in the row (which is the out-degree)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  <a:latin typeface="+mj-lt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+mj-lt"/>
                  </a:rPr>
                  <a:t>Multiply the resulting matrix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+mj-lt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  <a:latin typeface="+mj-lt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+mj-lt"/>
                  </a:rPr>
                  <a:t>Add </a:t>
                </a:r>
                <a:r>
                  <a:rPr lang="pt-BR" sz="24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>
                    <a:effectLst/>
                    <a:latin typeface="+mj-lt"/>
                  </a:rPr>
                  <a:t> </a:t>
                </a:r>
                <a:r>
                  <a:rPr lang="en-US" sz="2400" dirty="0">
                    <a:effectLst/>
                    <a:latin typeface="+mj-lt"/>
                  </a:rPr>
                  <a:t>to every entry of the resulting matrix to obtain transition matrix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effectLst/>
                    <a:latin typeface="+mj-lt"/>
                  </a:rPr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604A5C-0197-4FEB-9900-8597ED4F0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5"/>
                <a:ext cx="11474451" cy="4206280"/>
              </a:xfrm>
              <a:blipFill>
                <a:blip r:embed="rId2"/>
                <a:stretch>
                  <a:fillRect l="-1487" t="-3768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2F8E10E7-DE0E-47CF-A384-2E766505C1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514738"/>
              </a:xfrm>
            </p:spPr>
            <p:txBody>
              <a:bodyPr/>
              <a:lstStyle/>
              <a:p>
                <a:r>
                  <a:rPr lang="en-US" sz="2400" dirty="0"/>
                  <a:t>Derivation of Transition matrix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from Adjacency matrix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2F8E10E7-DE0E-47CF-A384-2E766505C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514738"/>
              </a:xfrm>
              <a:blipFill>
                <a:blip r:embed="rId3"/>
                <a:stretch>
                  <a:fillRect l="-1993" b="-34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982A-1817-4A28-972E-1CF9A13430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21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Tasks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97724"/>
          </a:xfrm>
        </p:spPr>
        <p:txBody>
          <a:bodyPr/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Compute </a:t>
            </a:r>
            <a:r>
              <a:rPr lang="pt-BR" dirty="0" err="1"/>
              <a:t>and</a:t>
            </a:r>
            <a:r>
              <a:rPr lang="pt-BR" dirty="0"/>
              <a:t> compare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metrics</a:t>
            </a:r>
            <a:r>
              <a:rPr lang="pt-BR" dirty="0"/>
              <a:t> (</a:t>
            </a:r>
            <a:r>
              <a:rPr lang="pt-BR" dirty="0" err="1"/>
              <a:t>Wednesday</a:t>
            </a:r>
            <a:r>
              <a:rPr lang="pt-BR" dirty="0"/>
              <a:t>, 2.12)</a:t>
            </a:r>
          </a:p>
          <a:p>
            <a:pPr marL="698494" lvl="1" indent="-457200"/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metrics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networks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First</a:t>
            </a:r>
            <a:r>
              <a:rPr lang="pt-BR" dirty="0"/>
              <a:t> draft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/>
              <a:t>abstract</a:t>
            </a:r>
            <a:r>
              <a:rPr lang="pt-BR" dirty="0"/>
              <a:t>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Predictions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traditional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(</a:t>
            </a:r>
            <a:r>
              <a:rPr lang="pt-BR" dirty="0" err="1"/>
              <a:t>Wednesday</a:t>
            </a:r>
            <a:r>
              <a:rPr lang="pt-BR" dirty="0"/>
              <a:t>, 9.12)</a:t>
            </a:r>
          </a:p>
          <a:p>
            <a:pPr marL="698494" lvl="1" indent="-457200"/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Learning (</a:t>
            </a:r>
            <a:r>
              <a:rPr lang="pt-BR" dirty="0" err="1"/>
              <a:t>Wednesday</a:t>
            </a:r>
            <a:r>
              <a:rPr lang="pt-BR" dirty="0"/>
              <a:t>, 16.12) </a:t>
            </a:r>
          </a:p>
          <a:p>
            <a:pPr marL="698494" lvl="1" indent="-457200"/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232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Verdana</vt:lpstr>
      <vt:lpstr>HPI PPT-Template</vt:lpstr>
      <vt:lpstr>Graph Neural Networks lecture-7  Course on Graph Neural Networks (Winter Term 20/21)</vt:lpstr>
      <vt:lpstr>Quick recap</vt:lpstr>
      <vt:lpstr>Topics</vt:lpstr>
      <vt:lpstr>Derivation of Transition matrix M from Adjacency matrix A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and Markov Chains lecture-6  Course on Graph Neural Networks (Winter Term 20/21)</dc:title>
  <dc:creator>Christian Adriano</dc:creator>
  <cp:lastModifiedBy>Christian Adriano</cp:lastModifiedBy>
  <cp:revision>48</cp:revision>
  <dcterms:created xsi:type="dcterms:W3CDTF">2020-12-01T00:00:06Z</dcterms:created>
  <dcterms:modified xsi:type="dcterms:W3CDTF">2020-12-06T22:58:34Z</dcterms:modified>
</cp:coreProperties>
</file>