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7" r:id="rId2"/>
    <p:sldId id="531" r:id="rId3"/>
    <p:sldId id="571" r:id="rId4"/>
    <p:sldId id="367" r:id="rId5"/>
    <p:sldId id="262" r:id="rId6"/>
    <p:sldId id="288" r:id="rId7"/>
    <p:sldId id="264" r:id="rId8"/>
    <p:sldId id="582" r:id="rId9"/>
    <p:sldId id="578" r:id="rId10"/>
    <p:sldId id="573" r:id="rId11"/>
    <p:sldId id="586" r:id="rId12"/>
    <p:sldId id="579" r:id="rId13"/>
    <p:sldId id="585" r:id="rId14"/>
    <p:sldId id="581" r:id="rId15"/>
    <p:sldId id="580" r:id="rId16"/>
    <p:sldId id="583" r:id="rId17"/>
    <p:sldId id="377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531"/>
            <p14:sldId id="571"/>
            <p14:sldId id="367"/>
            <p14:sldId id="262"/>
            <p14:sldId id="288"/>
            <p14:sldId id="264"/>
            <p14:sldId id="582"/>
            <p14:sldId id="578"/>
            <p14:sldId id="573"/>
            <p14:sldId id="586"/>
            <p14:sldId id="579"/>
            <p14:sldId id="585"/>
            <p14:sldId id="581"/>
            <p14:sldId id="580"/>
            <p14:sldId id="583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 autoAdjust="0"/>
    <p:restoredTop sz="84911" autoAdjust="0"/>
  </p:normalViewPr>
  <p:slideViewPr>
    <p:cSldViewPr snapToGrid="0">
      <p:cViewPr varScale="1">
        <p:scale>
          <a:sx n="58" d="100"/>
          <a:sy n="58" d="100"/>
        </p:scale>
        <p:origin x="927" y="6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abs/1710.10903" TargetMode="External"/><Relationship Id="rId4" Type="http://schemas.openxmlformats.org/officeDocument/2006/relationships/hyperlink" Target="https://www-cs-faculty.stanford.edu/people/jure/pubs/graphsage-nips17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eis.org/A003024/b003024.tx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end-to-end deep generative model that is able to directly learn from the raw while finest-grained temporal networks (i.e., a collection of time-stamped edges). In particular, our framework is built based on a Transformer machine that learns the distribution of temporal random walks over the input data. To mimic the dynamic systems, </a:t>
            </a:r>
            <a:r>
              <a:rPr lang="en-US" dirty="0" err="1"/>
              <a:t>TagGen</a:t>
            </a:r>
            <a:r>
              <a:rPr lang="en-US" dirty="0"/>
              <a:t> is equipped with a novel context generation scheme that defines a family of local operations to perform addition and deletion over nodes and edges dynamically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</a:rPr>
              <a:t>[KDD 2020] A Data Driven Graph Generative Model for Temporal Interaction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7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333333"/>
                </a:solidFill>
                <a:effectLst/>
                <a:latin typeface="Merriweather Sans"/>
              </a:rPr>
              <a:t>A Data-Driven Graph Generative Model for Temporal Interaction Networks</a:t>
            </a:r>
          </a:p>
          <a:p>
            <a:r>
              <a:rPr lang="en-US" dirty="0"/>
              <a:t>https://dl.acm.org/doi/abs/10.1145/3394486.3403082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3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[Wang &amp; Tax 2016] Wang, Feng, and David MJ Tax. "Survey on the attention based RNN model and its applications in computer vision." </a:t>
            </a:r>
            <a:r>
              <a:rPr lang="en-US" i="1" dirty="0" err="1"/>
              <a:t>arXiv</a:t>
            </a:r>
            <a:r>
              <a:rPr lang="en-US" i="1" dirty="0"/>
              <a:t> preprint arXiv:1601.06823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[Luong et al. 2015] Luong, Minh-Thang, </a:t>
            </a:r>
            <a:r>
              <a:rPr lang="en-US" dirty="0" err="1"/>
              <a:t>Hieu</a:t>
            </a:r>
            <a:r>
              <a:rPr lang="en-US" dirty="0"/>
              <a:t> Pham, and Christopher D. Manning. "Effective approaches to attention-based neural machine translation." </a:t>
            </a:r>
            <a:r>
              <a:rPr lang="en-US" i="1" dirty="0" err="1"/>
              <a:t>arXiv</a:t>
            </a:r>
            <a:r>
              <a:rPr lang="en-US" i="1" dirty="0"/>
              <a:t> preprint arXiv:1508.04025</a:t>
            </a:r>
            <a:r>
              <a:rPr lang="en-US" dirty="0"/>
              <a:t> (2015).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[Vaswani et al. 2017] Vaswani, A., </a:t>
            </a:r>
            <a:r>
              <a:rPr lang="en-US" dirty="0" err="1"/>
              <a:t>Shazeer</a:t>
            </a:r>
            <a:r>
              <a:rPr lang="en-US" dirty="0"/>
              <a:t>, N., Parmar, N., </a:t>
            </a:r>
            <a:r>
              <a:rPr lang="en-US" dirty="0" err="1"/>
              <a:t>Uszkoreit</a:t>
            </a:r>
            <a:r>
              <a:rPr lang="en-US" dirty="0"/>
              <a:t>, J., Jones, L., Gomez, A. N., ... &amp; </a:t>
            </a:r>
            <a:r>
              <a:rPr lang="en-US" dirty="0" err="1"/>
              <a:t>Polosukhin</a:t>
            </a:r>
            <a:r>
              <a:rPr lang="en-US" dirty="0"/>
              <a:t>, I. (2017). Attention is all you need. </a:t>
            </a:r>
            <a:r>
              <a:rPr lang="en-US" i="1" dirty="0"/>
              <a:t>Advances in neural information processing systems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, 5998-6008.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  <a:p>
            <a:r>
              <a:rPr lang="en-US" dirty="0"/>
              <a:t>Xu, Kelvin, et al. "Show, attend and tell: Neural image caption generation with visual attention." </a:t>
            </a:r>
            <a:r>
              <a:rPr lang="en-US" i="1" dirty="0"/>
              <a:t>International conference on machine learning</a:t>
            </a:r>
            <a:r>
              <a:rPr lang="en-US" dirty="0"/>
              <a:t>. 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The research described in the paper </a:t>
            </a:r>
            <a:r>
              <a:rPr lang="en-US" dirty="0">
                <a:hlinkClick r:id="rId3"/>
              </a:rPr>
              <a:t>Graph Convolutional Network (GCN)</a:t>
            </a:r>
            <a:r>
              <a:rPr lang="en-US" dirty="0"/>
              <a:t>, indicates that combining local graph structure and node-level features produces good performance on node classification tasks. However, the way GCN aggregates is structure-dependent, which can hurt its generalizability.</a:t>
            </a:r>
          </a:p>
          <a:p>
            <a:endParaRPr lang="en-US" dirty="0"/>
          </a:p>
          <a:p>
            <a:r>
              <a:rPr lang="en-US" dirty="0"/>
              <a:t>One workaround is to simply average over all neighbor node features as described in the research paper </a:t>
            </a:r>
            <a:r>
              <a:rPr lang="en-US" dirty="0" err="1">
                <a:hlinkClick r:id="rId4"/>
              </a:rPr>
              <a:t>GraphSAGE</a:t>
            </a:r>
            <a:r>
              <a:rPr lang="en-US" dirty="0"/>
              <a:t>. However, </a:t>
            </a:r>
            <a:r>
              <a:rPr lang="en-US" dirty="0">
                <a:hlinkClick r:id="rId5"/>
              </a:rPr>
              <a:t>Graph Attention Network</a:t>
            </a:r>
            <a:r>
              <a:rPr lang="en-US" dirty="0"/>
              <a:t> proposes a different type of aggregation. GAN uses weighting neighbor features with feature dependent and structure-free normalization, in the style of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exponential in the number of parents, but we do not expect too many parents. The reason being that we do not expect that everything is conditional on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04AD2-B2A0-4E66-8625-73A083E506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we can save space if we know that variables depend on a small set of other variables. Dependency structure allows to decompose large distribution functions into smaller ones that can latter on be combined. A dependency structure is a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04AD2-B2A0-4E66-8625-73A083E506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Hence, we need to be able to refine a graph model, for that we need a set of  operations and properties so we can test hypotheses about graph dependencies and independencies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[Sloane 2019] N. J. A. Sloane,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Number of acyclic digraphs (or DAGs) with n labeled nodes, in The Online Encyclopedia of Integer Sequences, available at </a:t>
            </a: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http://oeis.org/A003024/b003024.txt</a:t>
            </a:r>
            <a:r>
              <a:rPr lang="en-US" sz="1800" dirty="0">
                <a:effectLst/>
                <a:latin typeface="Calibri" panose="020F0502020204030204" pitchFamily="34" charset="0"/>
              </a:rPr>
              <a:t> (accessed May 2019)</a:t>
            </a: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nodes can be arranged in many different. Three nodes can be arranged in 25 different acyclic graphs (DAG), 4 nodes can compose 543, and 5 nodes 29281 DAGs, 6 nodes 3781503, and 7 to 1138779265 DAG. Yes, but how to know which is the correct mechanism?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nodes = 4 million graphs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nodes = 800 billion graphs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nodes = 1,548 times more (or 1.2 10^16 graphs)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04AD2-B2A0-4E66-8625-73A083E506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Zhou, </a:t>
            </a:r>
            <a:r>
              <a:rPr lang="en-US" dirty="0" err="1"/>
              <a:t>Dawei</a:t>
            </a:r>
            <a:r>
              <a:rPr lang="en-US" dirty="0"/>
              <a:t>, et al. "A data-driven graph generative model for temporal interaction networks." </a:t>
            </a:r>
            <a:r>
              <a:rPr lang="en-US" i="1" dirty="0"/>
              <a:t>Proceedings of the 26th ACM SIGKDD International Conference on Knowledge Discovery &amp; Data Mining</a:t>
            </a:r>
            <a:r>
              <a:rPr lang="en-US" dirty="0"/>
              <a:t>. 2020.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[You et al. 2018] You et. al, (2018), </a:t>
            </a:r>
            <a:r>
              <a:rPr lang="en-US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dirty="0">
                <a:effectLst/>
                <a:latin typeface="Arial" panose="020B0604020202020204" pitchFamily="34" charset="0"/>
              </a:rPr>
              <a:t>: Generating Realistic Graphs with Deep Auto-regressive Models, </a:t>
            </a:r>
            <a:r>
              <a:rPr lang="en-US" dirty="0"/>
              <a:t>ICML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Li, Y., et al., (2018), Multi-objective de novo drug design with conditional graph generative model. </a:t>
            </a:r>
            <a:r>
              <a:rPr lang="en-US" i="1" dirty="0"/>
              <a:t>Journal of cheminformatics</a:t>
            </a:r>
            <a:r>
              <a:rPr lang="en-US" dirty="0"/>
              <a:t> 10.1 (2018): 33.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4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Li, Y., et al., (2018), Multi-objective de novo drug design with conditional graph generative model. </a:t>
            </a:r>
            <a:r>
              <a:rPr lang="en-US" i="1" dirty="0"/>
              <a:t>Journal of cheminformatics</a:t>
            </a:r>
            <a:r>
              <a:rPr lang="en-US" dirty="0"/>
              <a:t> 10.1 (2018): 33.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adriano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holger.giese@hpi.uni-potsdam.de)" TargetMode="External"/><Relationship Id="rId4" Type="http://schemas.openxmlformats.org/officeDocument/2006/relationships/hyperlink" Target="mailto:sona.Ghahremani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snap-stanford/GraphRNN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chouzdw/TagGe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Deep Generative Graph Models</a:t>
            </a:r>
            <a:br>
              <a:rPr lang="en-US" sz="4400" b="1" dirty="0"/>
            </a:br>
            <a:r>
              <a:rPr lang="en-US" sz="3200" dirty="0"/>
              <a:t>lecture-12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000369"/>
            <a:ext cx="6796316" cy="1857632"/>
          </a:xfrm>
        </p:spPr>
        <p:txBody>
          <a:bodyPr>
            <a:normAutofit/>
          </a:bodyPr>
          <a:lstStyle/>
          <a:p>
            <a:r>
              <a:rPr lang="en-US" altLang="x-none" sz="1500" b="1" dirty="0">
                <a:ea typeface="ＭＳ Ｐゴシック" charset="-128"/>
              </a:rPr>
              <a:t>Christian Medeiros Adriano </a:t>
            </a:r>
            <a:r>
              <a:rPr lang="en-US" altLang="x-none" sz="1500" dirty="0">
                <a:ea typeface="ＭＳ Ｐゴシック" charset="-128"/>
              </a:rPr>
              <a:t>(</a:t>
            </a:r>
            <a:r>
              <a:rPr lang="en-US" altLang="x-none" sz="1500" dirty="0">
                <a:ea typeface="ＭＳ Ｐゴシック" charset="-128"/>
                <a:hlinkClick r:id="rId3"/>
              </a:rPr>
              <a:t>christian.adriano@hpi.de</a:t>
            </a:r>
            <a:r>
              <a:rPr lang="en-US" altLang="x-none" sz="1500" dirty="0">
                <a:ea typeface="ＭＳ Ｐゴシック" charset="-128"/>
              </a:rPr>
              <a:t>) - </a:t>
            </a:r>
            <a:r>
              <a:rPr lang="en-US" altLang="x-none" sz="1500" b="1" dirty="0">
                <a:ea typeface="ＭＳ Ｐゴシック" charset="-128"/>
              </a:rPr>
              <a:t>“Chris”</a:t>
            </a: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4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5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endParaRPr lang="en-US" altLang="x-none" sz="12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1FB5-29DF-46D2-8AD0-22E1BA18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RNN </a:t>
            </a:r>
            <a:r>
              <a:rPr lang="en-US" sz="2000" dirty="0"/>
              <a:t>[You et al. 2018]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92438-4B36-46E9-AF1F-A862FE4AB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9645934" cy="5246564"/>
              </a:xfrm>
            </p:spPr>
            <p:txBody>
              <a:bodyPr/>
              <a:lstStyle/>
              <a:p>
                <a:r>
                  <a:rPr lang="en-US" u="sng" dirty="0"/>
                  <a:t>Input</a:t>
                </a:r>
                <a:r>
                  <a:rPr lang="en-US" dirty="0"/>
                  <a:t>: Graphs sampled from a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u="sng" dirty="0"/>
                  <a:t>Output</a:t>
                </a:r>
                <a:r>
                  <a:rPr lang="en-US" dirty="0"/>
                  <a:t>: a Graph </a:t>
                </a:r>
              </a:p>
              <a:p>
                <a:endParaRPr lang="en-US" u="sng" dirty="0"/>
              </a:p>
              <a:p>
                <a:r>
                  <a:rPr lang="en-US" u="sng" dirty="0"/>
                  <a:t>Process</a:t>
                </a:r>
                <a:r>
                  <a:rPr lang="en-US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Approximate a distribution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sz="2000" b="0" i="0" u="none" strike="noStrike" baseline="0" dirty="0">
                    <a:latin typeface="WarnockPro-Regular"/>
                  </a:rPr>
                  <a:t>Uses maximize the log-likelihood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u="none" strike="noStrike" baseline="0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sz="9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0" i="0" u="none" strike="noStrike" baseline="0" dirty="0">
                    <a:latin typeface="WarnockPro-Regular"/>
                  </a:rPr>
                  <a:t>for the training samples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Sample from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u="sng" dirty="0"/>
                  <a:t>Insight:</a:t>
                </a:r>
                <a:r>
                  <a:rPr lang="en-US" dirty="0"/>
                  <a:t> Nodes are added in a sequence</a:t>
                </a:r>
              </a:p>
              <a:p>
                <a:pPr marL="698494" lvl="1" indent="-457200">
                  <a:buFont typeface="+mj-lt"/>
                  <a:buAutoNum type="arabicPeriod"/>
                </a:pPr>
                <a:r>
                  <a:rPr lang="en-US" sz="2000" b="0" i="0" u="none" strike="noStrike" baseline="0" dirty="0">
                    <a:latin typeface="NimbusRomNo9L-Regu"/>
                  </a:rPr>
                  <a:t>generates a sequence of nodes (via a </a:t>
                </a:r>
                <a:r>
                  <a:rPr lang="en-US" sz="2000" b="0" i="0" u="none" strike="noStrike" baseline="0" dirty="0">
                    <a:latin typeface="NimbusRomNo9L-ReguItal"/>
                  </a:rPr>
                  <a:t>graph-level RNN</a:t>
                </a:r>
                <a:r>
                  <a:rPr lang="en-US" sz="2000" b="0" i="0" u="none" strike="noStrike" baseline="0" dirty="0">
                    <a:latin typeface="NimbusRomNo9L-Regu"/>
                  </a:rPr>
                  <a:t>)</a:t>
                </a:r>
                <a:endParaRPr lang="en-US" sz="2000" dirty="0">
                  <a:latin typeface="NimbusRomNo9L-Regu"/>
                </a:endParaRPr>
              </a:p>
              <a:p>
                <a:pPr marL="698494" lvl="1" indent="-457200">
                  <a:buFont typeface="+mj-lt"/>
                  <a:buAutoNum type="arabicPeriod"/>
                </a:pPr>
                <a:r>
                  <a:rPr lang="en-US" sz="2000" b="0" i="0" u="none" strike="noStrike" baseline="0" dirty="0">
                    <a:latin typeface="NimbusRomNo9L-Regu"/>
                  </a:rPr>
                  <a:t>generates a sequence of edges for each newly added node </a:t>
                </a:r>
                <a:r>
                  <a:rPr lang="en-US" sz="1800" b="0" i="0" u="none" strike="noStrike" baseline="0" dirty="0">
                    <a:latin typeface="NimbusRomNo9L-Regu"/>
                  </a:rPr>
                  <a:t>(via an </a:t>
                </a:r>
                <a:r>
                  <a:rPr lang="en-US" sz="1800" b="0" i="0" u="none" strike="noStrike" baseline="0" dirty="0">
                    <a:latin typeface="NimbusRomNo9L-ReguItal"/>
                  </a:rPr>
                  <a:t>edge-level RNN</a:t>
                </a:r>
                <a:r>
                  <a:rPr lang="en-US" sz="1800" b="0" i="0" u="none" strike="noStrike" baseline="0" dirty="0">
                    <a:latin typeface="NimbusRomNo9L-Regu"/>
                  </a:rPr>
                  <a:t>)</a:t>
                </a:r>
                <a:endParaRPr lang="en-US" u="sng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92438-4B36-46E9-AF1F-A862FE4AB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9645934" cy="5246564"/>
              </a:xfrm>
              <a:blipFill>
                <a:blip r:embed="rId2"/>
                <a:stretch>
                  <a:fillRect l="-1516" t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196DA-90F7-456D-B8DC-EB196BAA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F2EEE-7C48-4002-89E0-6087CC4825B3}"/>
                  </a:ext>
                </a:extLst>
              </p:cNvPr>
              <p:cNvSpPr txBox="1"/>
              <p:nvPr/>
            </p:nvSpPr>
            <p:spPr bwMode="gray">
              <a:xfrm>
                <a:off x="8144364" y="1282910"/>
                <a:ext cx="3352800" cy="1145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+mj-lt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+mj-lt"/>
                          </a:rPr>
                          <m:t>𝒅𝒂𝒕𝒂</m:t>
                        </m:r>
                      </m:sub>
                    </m:sSub>
                    <m:r>
                      <a:rPr lang="en-US" b="1" i="1" dirty="0" smtClean="0">
                        <a:latin typeface="+mj-lt"/>
                      </a:rPr>
                      <m:t>(</m:t>
                    </m:r>
                    <m:r>
                      <a:rPr lang="en-US" b="1" i="1" dirty="0" smtClean="0">
                        <a:latin typeface="+mj-lt"/>
                      </a:rPr>
                      <m:t>𝑮</m:t>
                    </m:r>
                    <m:r>
                      <a:rPr lang="en-US" b="1" i="1" dirty="0" smtClean="0">
                        <a:latin typeface="+mj-lt"/>
                      </a:rPr>
                      <m:t>)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en-US" sz="1600" dirty="0">
                    <a:latin typeface="+mj-lt"/>
                  </a:rPr>
                  <a:t>represents some observational data sampled from some natural process</a:t>
                </a:r>
                <a:endParaRPr lang="en-US" sz="1200" dirty="0">
                  <a:latin typeface="+mj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F2EEE-7C48-4002-89E0-6087CC482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44364" y="1282910"/>
                <a:ext cx="3352800" cy="1145059"/>
              </a:xfrm>
              <a:prstGeom prst="rect">
                <a:avLst/>
              </a:prstGeom>
              <a:blipFill>
                <a:blip r:embed="rId3"/>
                <a:stretch>
                  <a:fillRect l="-3636"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132FFC-D061-4369-AD26-13BC3D6AEDF9}"/>
                  </a:ext>
                </a:extLst>
              </p:cNvPr>
              <p:cNvSpPr txBox="1"/>
              <p:nvPr/>
            </p:nvSpPr>
            <p:spPr bwMode="gray">
              <a:xfrm>
                <a:off x="8144364" y="2318828"/>
                <a:ext cx="3352800" cy="1517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+mj-lt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b="1" i="1" dirty="0" smtClean="0">
                        <a:latin typeface="+mj-lt"/>
                      </a:rPr>
                      <m:t>(</m:t>
                    </m:r>
                    <m:r>
                      <a:rPr lang="en-US" b="1" i="1" dirty="0" smtClean="0">
                        <a:latin typeface="+mj-lt"/>
                      </a:rPr>
                      <m:t>𝑮</m:t>
                    </m:r>
                    <m:r>
                      <a:rPr lang="en-US" b="1" i="1" dirty="0" smtClean="0">
                        <a:latin typeface="+mj-lt"/>
                      </a:rPr>
                      <m:t>)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en-US" sz="1600" dirty="0">
                    <a:latin typeface="+mj-lt"/>
                  </a:rPr>
                  <a:t>represents the distribution that we found to be the closest to the hypothetical process that generated the original data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  <m:r>
                      <a:rPr lang="en-US" sz="16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  <a:endParaRPr lang="en-US" sz="1200" dirty="0">
                  <a:latin typeface="+mj-l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132FFC-D061-4369-AD26-13BC3D6AE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44364" y="2318828"/>
                <a:ext cx="3352800" cy="1517762"/>
              </a:xfrm>
              <a:prstGeom prst="rect">
                <a:avLst/>
              </a:prstGeom>
              <a:blipFill>
                <a:blip r:embed="rId4"/>
                <a:stretch>
                  <a:fillRect l="-3636" t="-2410" r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0E6737-4972-46DF-99AB-ADC074D48306}"/>
              </a:ext>
            </a:extLst>
          </p:cNvPr>
          <p:cNvSpPr txBox="1"/>
          <p:nvPr/>
        </p:nvSpPr>
        <p:spPr bwMode="gray">
          <a:xfrm>
            <a:off x="0" y="6492047"/>
            <a:ext cx="8896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[You et al. 2018] You et. al, (2018), 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sz="1200" dirty="0">
                <a:effectLst/>
                <a:latin typeface="Arial" panose="020B0604020202020204" pitchFamily="34" charset="0"/>
              </a:rPr>
              <a:t>: Generating Realistic Graphs with Deep Auto-regressive Models, </a:t>
            </a:r>
            <a:r>
              <a:rPr lang="en-US" sz="1200" dirty="0"/>
              <a:t>ICML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1B3808-FE8B-4F30-BC53-307D3E95C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220" y="3819493"/>
            <a:ext cx="4229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0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510E-5E03-4CFD-9C4D-AA59EC98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dirty="0" err="1"/>
              <a:t>GraphRNN</a:t>
            </a:r>
            <a:r>
              <a:rPr lang="en-US" dirty="0"/>
              <a:t> Algorithm </a:t>
            </a:r>
            <a:r>
              <a:rPr lang="en-US" sz="1800" dirty="0"/>
              <a:t>[You et al. 2018]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431B2-B4B6-4953-A886-89396B938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0144" y="2259514"/>
                <a:ext cx="5781612" cy="2450927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NimbusRomNo9L-Regu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 dirty="0" err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sz="16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</a:rPr>
                  <a:t>is an adjacency vector representing the edges between two nodes that already in the graph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431B2-B4B6-4953-A886-89396B938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0144" y="2259514"/>
                <a:ext cx="5781612" cy="2450927"/>
              </a:xfrm>
              <a:blipFill>
                <a:blip r:embed="rId2"/>
                <a:stretch>
                  <a:fillRect l="-2213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8CBCE-4421-461D-B677-0D52B1E8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4CF6C-EC1A-4457-AB0D-F622FDF4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9" y="1161533"/>
            <a:ext cx="5217033" cy="3715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C320A-E1FB-4751-8AEF-363933338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224" y="3209925"/>
            <a:ext cx="3124200" cy="438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3C5B2-B801-4DA8-ACCC-22692BC5F1C0}"/>
                  </a:ext>
                </a:extLst>
              </p:cNvPr>
              <p:cNvSpPr txBox="1"/>
              <p:nvPr/>
            </p:nvSpPr>
            <p:spPr bwMode="gray">
              <a:xfrm>
                <a:off x="6170144" y="1379072"/>
                <a:ext cx="62401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" panose="020B0604020202020204" pitchFamily="34" charset="0"/>
                  </a:rPr>
                  <a:t>Instead of learning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</a:rPr>
                  <a:t> is learns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3C5B2-B801-4DA8-ACCC-22692BC5F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70144" y="1379072"/>
                <a:ext cx="6240162" cy="461665"/>
              </a:xfrm>
              <a:prstGeom prst="rect">
                <a:avLst/>
              </a:prstGeom>
              <a:blipFill>
                <a:blip r:embed="rId5"/>
                <a:stretch>
                  <a:fillRect l="-58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2792E8-223F-4811-BC1F-4DBB4A544C07}"/>
              </a:ext>
            </a:extLst>
          </p:cNvPr>
          <p:cNvSpPr txBox="1"/>
          <p:nvPr/>
        </p:nvSpPr>
        <p:spPr bwMode="gray">
          <a:xfrm>
            <a:off x="0" y="6492047"/>
            <a:ext cx="8896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[You et al. 2018] You et. al, (2018), 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sz="1200" dirty="0">
                <a:effectLst/>
                <a:latin typeface="Arial" panose="020B0604020202020204" pitchFamily="34" charset="0"/>
              </a:rPr>
              <a:t>: Generating Realistic Graphs with Deep Auto-regressive Models, </a:t>
            </a:r>
            <a:r>
              <a:rPr lang="en-US" sz="1200" dirty="0"/>
              <a:t>ICML</a:t>
            </a:r>
          </a:p>
        </p:txBody>
      </p:sp>
    </p:spTree>
    <p:extLst>
      <p:ext uri="{BB962C8B-B14F-4D97-AF65-F5344CB8AC3E}">
        <p14:creationId xmlns:p14="http://schemas.microsoft.com/office/powerpoint/2010/main" val="104780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0E20-6435-4E3D-98E2-5CCD1F47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GraphRNN</a:t>
            </a:r>
            <a:r>
              <a:rPr lang="en-US" dirty="0"/>
              <a:t> architecture </a:t>
            </a:r>
            <a:r>
              <a:rPr lang="en-US" sz="1800" dirty="0"/>
              <a:t>[You et al. 2018]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FD750-749D-4E2A-AC27-9E4DB192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E1661-2A35-4887-9A2E-B4824D5A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48" y="1951341"/>
            <a:ext cx="8467725" cy="3514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82F0C9-8B36-40C3-9D48-40FFEF5D04A1}"/>
                  </a:ext>
                </a:extLst>
              </p:cNvPr>
              <p:cNvSpPr txBox="1"/>
              <p:nvPr/>
            </p:nvSpPr>
            <p:spPr bwMode="gray">
              <a:xfrm>
                <a:off x="478368" y="1053751"/>
                <a:ext cx="8146647" cy="647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Green arrows graph-level RNN that encodes the “graph state”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hidden states, updated by the predicted adjacency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for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82F0C9-8B36-40C3-9D48-40FFEF5D0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8" y="1053751"/>
                <a:ext cx="8146647" cy="647357"/>
              </a:xfrm>
              <a:prstGeom prst="rect">
                <a:avLst/>
              </a:prstGeom>
              <a:blipFill>
                <a:blip r:embed="rId4"/>
                <a:stretch>
                  <a:fillRect l="-598" t="-5660" r="-29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6C8531-8046-42E3-AC33-A83A8C35519C}"/>
                  </a:ext>
                </a:extLst>
              </p:cNvPr>
              <p:cNvSpPr txBox="1"/>
              <p:nvPr/>
            </p:nvSpPr>
            <p:spPr bwMode="gray">
              <a:xfrm>
                <a:off x="1513703" y="5384368"/>
                <a:ext cx="62401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Blue arrows represent the edge-level RNN, whose hidden state is initialized by the graph-level RNN, that is used to predict the adjacency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for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6C8531-8046-42E3-AC33-A83A8C355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13703" y="5384368"/>
                <a:ext cx="6240162" cy="923330"/>
              </a:xfrm>
              <a:prstGeom prst="rect">
                <a:avLst/>
              </a:prstGeom>
              <a:blipFill>
                <a:blip r:embed="rId5"/>
                <a:stretch>
                  <a:fillRect l="-78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9267CCF-95AA-4F59-831B-CC57AA423CF2}"/>
              </a:ext>
            </a:extLst>
          </p:cNvPr>
          <p:cNvSpPr txBox="1"/>
          <p:nvPr/>
        </p:nvSpPr>
        <p:spPr bwMode="gray">
          <a:xfrm>
            <a:off x="0" y="6386368"/>
            <a:ext cx="8896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[You et al. 2018] You et. al, (2018), 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sz="1200" dirty="0">
                <a:effectLst/>
                <a:latin typeface="Arial" panose="020B0604020202020204" pitchFamily="34" charset="0"/>
              </a:rPr>
              <a:t>: Generating Realistic Graphs with Deep Auto-regressive Models, </a:t>
            </a:r>
            <a:r>
              <a:rPr lang="en-US" sz="1200" dirty="0"/>
              <a:t>ICML</a:t>
            </a:r>
          </a:p>
          <a:p>
            <a:r>
              <a:rPr lang="en-US" sz="1200" dirty="0"/>
              <a:t>Source code: </a:t>
            </a:r>
            <a:r>
              <a:rPr lang="en-US" sz="1200" dirty="0">
                <a:hlinkClick r:id="rId6"/>
              </a:rPr>
              <a:t>https://github.com/snap-stanford/GraphRNN</a:t>
            </a:r>
            <a:r>
              <a:rPr lang="en-US" sz="1200" dirty="0"/>
              <a:t>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D96F2D7-B1DC-430F-911E-D2A159D1A64F}"/>
              </a:ext>
            </a:extLst>
          </p:cNvPr>
          <p:cNvCxnSpPr>
            <a:cxnSpLocks/>
            <a:endCxn id="8" idx="2"/>
          </p:cNvCxnSpPr>
          <p:nvPr/>
        </p:nvCxnSpPr>
        <p:spPr bwMode="gray">
          <a:xfrm rot="5400000" flipH="1" flipV="1">
            <a:off x="3707167" y="2112860"/>
            <a:ext cx="1256276" cy="43277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2C834D4-5E7A-4F72-95AD-2725C8606BC6}"/>
              </a:ext>
            </a:extLst>
          </p:cNvPr>
          <p:cNvCxnSpPr>
            <a:cxnSpLocks/>
          </p:cNvCxnSpPr>
          <p:nvPr/>
        </p:nvCxnSpPr>
        <p:spPr bwMode="gray">
          <a:xfrm rot="16200000" flipH="1">
            <a:off x="4000175" y="4831546"/>
            <a:ext cx="1164817" cy="6178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2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652C-7960-4F91-8D34-8715D72D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design [Li et al. 2018]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93A7A-1A17-401B-A351-160312BC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0A125-E30A-48F3-BCC1-838ACF910703}"/>
              </a:ext>
            </a:extLst>
          </p:cNvPr>
          <p:cNvSpPr txBox="1"/>
          <p:nvPr/>
        </p:nvSpPr>
        <p:spPr bwMode="gray">
          <a:xfrm>
            <a:off x="1" y="6490434"/>
            <a:ext cx="10882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Li, Y., et al., (2018), Multi-objective de novo drug design with conditional graph generative model. </a:t>
            </a:r>
            <a:r>
              <a:rPr lang="en-US" sz="1200" i="1" dirty="0"/>
              <a:t>Journal of cheminformatics</a:t>
            </a:r>
            <a:r>
              <a:rPr lang="en-US" sz="1200" dirty="0"/>
              <a:t> 10.1: 33.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2BF8F-76E3-4661-9669-4F27CDF5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75" y="2868385"/>
            <a:ext cx="3944895" cy="1951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A64DA3-A08D-4314-AB39-18D8BBDB149A}"/>
              </a:ext>
            </a:extLst>
          </p:cNvPr>
          <p:cNvSpPr txBox="1"/>
          <p:nvPr/>
        </p:nvSpPr>
        <p:spPr bwMode="gray">
          <a:xfrm>
            <a:off x="478369" y="1441827"/>
            <a:ext cx="5027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 err="1">
                <a:latin typeface="MyriadPro-Light"/>
              </a:rPr>
              <a:t>MolMP</a:t>
            </a:r>
            <a:r>
              <a:rPr lang="en-US" sz="1800" b="0" i="0" u="none" strike="noStrike" baseline="0" dirty="0">
                <a:latin typeface="MyriadPro-Light"/>
              </a:rPr>
              <a:t>: this architecture treats graph generation as a </a:t>
            </a:r>
            <a:r>
              <a:rPr lang="en-US" sz="1800" b="0" i="0" u="sng" strike="noStrike" baseline="0" dirty="0">
                <a:latin typeface="MyriadPro-Light"/>
              </a:rPr>
              <a:t>Markov process</a:t>
            </a:r>
            <a:r>
              <a:rPr lang="en-US" sz="1800" b="0" i="0" u="none" strike="noStrike" baseline="0" dirty="0">
                <a:latin typeface="MyriadPro-Light"/>
              </a:rPr>
              <a:t>, in which the transition of </a:t>
            </a:r>
            <a:r>
              <a:rPr lang="en-US" sz="1800" b="0" i="0" u="none" strike="noStrike" baseline="0" dirty="0">
                <a:latin typeface="MyriadPro-LightIt5"/>
              </a:rPr>
              <a:t>G</a:t>
            </a:r>
            <a:r>
              <a:rPr lang="en-US" sz="800" b="0" i="0" u="none" strike="noStrike" baseline="0" dirty="0">
                <a:latin typeface="MyriadPro-LightIt5"/>
              </a:rPr>
              <a:t>i </a:t>
            </a:r>
            <a:r>
              <a:rPr lang="en-US" sz="1800" b="0" i="0" u="none" strike="noStrike" baseline="0" dirty="0">
                <a:latin typeface="MyriadPro-Light"/>
              </a:rPr>
              <a:t>only depends on the current state of the graph, not on the history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8CBCB8-5BBA-4276-99DA-4D861B39C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158" y="919899"/>
            <a:ext cx="2867728" cy="55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1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652C-7960-4F91-8D34-8715D72D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design [Li et al. 2018]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93A7A-1A17-401B-A351-160312BC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0A125-E30A-48F3-BCC1-838ACF910703}"/>
              </a:ext>
            </a:extLst>
          </p:cNvPr>
          <p:cNvSpPr txBox="1"/>
          <p:nvPr/>
        </p:nvSpPr>
        <p:spPr bwMode="gray">
          <a:xfrm>
            <a:off x="1" y="6490434"/>
            <a:ext cx="10882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Li, Y., et al., (2018), Multi-objective de novo drug design with conditional graph generative model. </a:t>
            </a:r>
            <a:r>
              <a:rPr lang="en-US" sz="1200" i="1" dirty="0"/>
              <a:t>Journal of cheminformatics</a:t>
            </a:r>
            <a:r>
              <a:rPr lang="en-US" sz="1200" dirty="0"/>
              <a:t> 10.1: 33.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2BF8F-76E3-4661-9669-4F27CDF5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75" y="2868385"/>
            <a:ext cx="3944895" cy="1951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CA7B04-C42E-4D6B-8BF1-245E3FFD0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286" y="2379408"/>
            <a:ext cx="4833551" cy="274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A64DA3-A08D-4314-AB39-18D8BBDB149A}"/>
              </a:ext>
            </a:extLst>
          </p:cNvPr>
          <p:cNvSpPr txBox="1"/>
          <p:nvPr/>
        </p:nvSpPr>
        <p:spPr bwMode="gray">
          <a:xfrm>
            <a:off x="478369" y="1441827"/>
            <a:ext cx="5027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 err="1">
                <a:latin typeface="MyriadPro-Light"/>
              </a:rPr>
              <a:t>MolMP</a:t>
            </a:r>
            <a:r>
              <a:rPr lang="en-US" sz="1800" b="0" i="0" u="none" strike="noStrike" baseline="0" dirty="0">
                <a:latin typeface="MyriadPro-Light"/>
              </a:rPr>
              <a:t>: this architecture treats graph generation as a </a:t>
            </a:r>
            <a:r>
              <a:rPr lang="en-US" sz="1800" b="0" i="0" u="sng" strike="noStrike" baseline="0" dirty="0">
                <a:latin typeface="MyriadPro-Light"/>
              </a:rPr>
              <a:t>Markov process</a:t>
            </a:r>
            <a:r>
              <a:rPr lang="en-US" sz="1800" b="0" i="0" u="none" strike="noStrike" baseline="0" dirty="0">
                <a:latin typeface="MyriadPro-Light"/>
              </a:rPr>
              <a:t>, in which the transition of </a:t>
            </a:r>
            <a:r>
              <a:rPr lang="en-US" sz="1800" b="0" i="0" u="none" strike="noStrike" baseline="0" dirty="0">
                <a:latin typeface="MyriadPro-LightIt5"/>
              </a:rPr>
              <a:t>G</a:t>
            </a:r>
            <a:r>
              <a:rPr lang="en-US" sz="800" b="0" i="0" u="none" strike="noStrike" baseline="0" dirty="0">
                <a:latin typeface="MyriadPro-LightIt5"/>
              </a:rPr>
              <a:t>i </a:t>
            </a:r>
            <a:r>
              <a:rPr lang="en-US" sz="1800" b="0" i="0" u="none" strike="noStrike" baseline="0" dirty="0">
                <a:latin typeface="MyriadPro-Light"/>
              </a:rPr>
              <a:t>only depends on the current state of the graph, not on the history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410F0-68BF-4658-9293-3A10D4C00DC1}"/>
              </a:ext>
            </a:extLst>
          </p:cNvPr>
          <p:cNvSpPr txBox="1"/>
          <p:nvPr/>
        </p:nvSpPr>
        <p:spPr bwMode="gray">
          <a:xfrm>
            <a:off x="6527689" y="1544470"/>
            <a:ext cx="4461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 err="1">
                <a:latin typeface="MyriadPro-Light"/>
              </a:rPr>
              <a:t>MolRNN</a:t>
            </a:r>
            <a:r>
              <a:rPr lang="en-US" sz="1800" b="0" i="0" u="none" strike="noStrike" baseline="0" dirty="0">
                <a:latin typeface="MyriadPro-Light"/>
              </a:rPr>
              <a:t>: this architecture adds a single</a:t>
            </a:r>
          </a:p>
          <a:p>
            <a:pPr algn="l"/>
            <a:r>
              <a:rPr lang="en-US" sz="1800" b="0" i="0" u="none" strike="noStrike" baseline="0" dirty="0">
                <a:latin typeface="MyriadPro-Light"/>
              </a:rPr>
              <a:t>molecule level recurrent unit to </a:t>
            </a:r>
            <a:r>
              <a:rPr lang="en-US" sz="1800" b="0" i="0" u="none" strike="noStrike" baseline="0" dirty="0" err="1">
                <a:latin typeface="MyriadPro-Light"/>
              </a:rPr>
              <a:t>MolMP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2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C4CB-2FF0-41B3-ADEE-0F503BD1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85" y="144001"/>
            <a:ext cx="10288485" cy="555840"/>
          </a:xfrm>
        </p:spPr>
        <p:txBody>
          <a:bodyPr/>
          <a:lstStyle/>
          <a:p>
            <a:r>
              <a:rPr lang="en-US" dirty="0"/>
              <a:t>Generative model for Temporal Graphs </a:t>
            </a:r>
            <a:r>
              <a:rPr lang="en-US" dirty="0" err="1"/>
              <a:t>TagGen</a:t>
            </a:r>
            <a:r>
              <a:rPr lang="en-US" dirty="0"/>
              <a:t> </a:t>
            </a:r>
            <a:r>
              <a:rPr lang="en-US" sz="1400" dirty="0"/>
              <a:t>[Zhou et al. 2020]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52F3-716F-42DA-A55B-F1180301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1451602"/>
            <a:ext cx="11473384" cy="4695131"/>
          </a:xfrm>
        </p:spPr>
        <p:txBody>
          <a:bodyPr/>
          <a:lstStyle/>
          <a:p>
            <a:r>
              <a:rPr lang="en-US" u="sng" dirty="0"/>
              <a:t>Input</a:t>
            </a:r>
            <a:r>
              <a:rPr lang="en-US" dirty="0"/>
              <a:t>: Raw fine-grain temporal networks (i.e., a collection of time-stamped edges).</a:t>
            </a:r>
          </a:p>
          <a:p>
            <a:r>
              <a:rPr lang="en-US" u="sng" dirty="0"/>
              <a:t>Output</a:t>
            </a:r>
            <a:r>
              <a:rPr lang="en-US" dirty="0"/>
              <a:t>: Temporal Interaction Network for Anomaly Detection and Link Prediction</a:t>
            </a:r>
            <a:endParaRPr lang="en-US" u="sng" dirty="0"/>
          </a:p>
          <a:p>
            <a:r>
              <a:rPr lang="en-US" u="sng" dirty="0"/>
              <a:t>Process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Learns the distribution of temporal random walks by using a transformer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local operations add and delete nodes and edges dynamically.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the number of timestamps or time slices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time windows sizes to restrict node connections (nodes only connect if the difference between their timestamps is within this range)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Performance:</a:t>
            </a:r>
            <a:r>
              <a:rPr lang="en-US" sz="2000" dirty="0"/>
              <a:t> scales linearly with the number of nodes</a:t>
            </a:r>
            <a:endParaRPr lang="en-US" dirty="0"/>
          </a:p>
          <a:p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1129F-3459-49AD-B914-06EFB2D1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46A1D-0F43-4B06-BD8E-27ECC28AD6C3}"/>
              </a:ext>
            </a:extLst>
          </p:cNvPr>
          <p:cNvSpPr txBox="1"/>
          <p:nvPr/>
        </p:nvSpPr>
        <p:spPr bwMode="gray">
          <a:xfrm>
            <a:off x="1" y="6492874"/>
            <a:ext cx="9259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Zhou, D., et al., </a:t>
            </a:r>
            <a:r>
              <a:rPr lang="en-US" sz="1400" b="0" dirty="0">
                <a:effectLst/>
              </a:rPr>
              <a:t>(2020) A Data Driven Graph Generative Model for Temporal Interaction Networks</a:t>
            </a:r>
          </a:p>
        </p:txBody>
      </p:sp>
    </p:spTree>
    <p:extLst>
      <p:ext uri="{BB962C8B-B14F-4D97-AF65-F5344CB8AC3E}">
        <p14:creationId xmlns:p14="http://schemas.microsoft.com/office/powerpoint/2010/main" val="390522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4011-DA28-4E5F-AB8A-47D6BEDE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dirty="0" err="1"/>
              <a:t>TagGen</a:t>
            </a:r>
            <a:r>
              <a:rPr lang="en-US" dirty="0"/>
              <a:t> </a:t>
            </a:r>
            <a:r>
              <a:rPr lang="en-US" sz="1800" dirty="0"/>
              <a:t>[Zhou et al. 2020]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2DBC0-5493-4AC5-A424-A2FC7B6C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5E5F1-2015-4ED1-8EAC-C936652D66AE}"/>
              </a:ext>
            </a:extLst>
          </p:cNvPr>
          <p:cNvSpPr txBox="1"/>
          <p:nvPr/>
        </p:nvSpPr>
        <p:spPr bwMode="gray">
          <a:xfrm>
            <a:off x="0" y="6344667"/>
            <a:ext cx="92593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Zhou, D., et al., </a:t>
            </a:r>
            <a:r>
              <a:rPr lang="en-US" sz="1400" b="0" dirty="0">
                <a:effectLst/>
              </a:rPr>
              <a:t>(2020) A Data Driven Graph Generative Model for Temporal Interaction Networks</a:t>
            </a:r>
          </a:p>
          <a:p>
            <a:pPr>
              <a:defRPr/>
            </a:pPr>
            <a:r>
              <a:rPr lang="en-US" sz="1400" u="sng" dirty="0"/>
              <a:t>Source code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https://github.com/davidchouzdw/TagGen</a:t>
            </a:r>
            <a:r>
              <a:rPr lang="en-US" sz="1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AB802-BAA2-4508-8803-5178B6D14D50}"/>
              </a:ext>
            </a:extLst>
          </p:cNvPr>
          <p:cNvSpPr txBox="1"/>
          <p:nvPr/>
        </p:nvSpPr>
        <p:spPr bwMode="gray">
          <a:xfrm>
            <a:off x="1014887" y="4455512"/>
            <a:ext cx="2223642" cy="1771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Context Sampling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Select nodes based on importance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Random walk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9B708-CC82-45B9-984F-774FB583FAE3}"/>
              </a:ext>
            </a:extLst>
          </p:cNvPr>
          <p:cNvSpPr txBox="1"/>
          <p:nvPr/>
        </p:nvSpPr>
        <p:spPr bwMode="gray">
          <a:xfrm>
            <a:off x="3970638" y="4476309"/>
            <a:ext cx="2973859" cy="1586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Generation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Mimic a dynamical network evolution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Local operations for adding and deleting temporal nodes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914679-8581-4A1B-B0A2-9935DA888C39}"/>
              </a:ext>
            </a:extLst>
          </p:cNvPr>
          <p:cNvSpPr txBox="1"/>
          <p:nvPr/>
        </p:nvSpPr>
        <p:spPr bwMode="gray">
          <a:xfrm>
            <a:off x="7545859" y="4487166"/>
            <a:ext cx="2788925" cy="15218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Discrimination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Self-Attention Mechanism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Selects synthetic random walks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CAE43-AE17-40E0-BF47-91E2DB0AE9E1}"/>
              </a:ext>
            </a:extLst>
          </p:cNvPr>
          <p:cNvSpPr txBox="1"/>
          <p:nvPr/>
        </p:nvSpPr>
        <p:spPr bwMode="gray">
          <a:xfrm>
            <a:off x="10543086" y="4455512"/>
            <a:ext cx="1408670" cy="333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Assembling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Aggregate all random walks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FAD459B-40C0-4F2A-9021-54668587A364}"/>
              </a:ext>
            </a:extLst>
          </p:cNvPr>
          <p:cNvSpPr/>
          <p:nvPr/>
        </p:nvSpPr>
        <p:spPr bwMode="gray">
          <a:xfrm rot="16200000">
            <a:off x="1765355" y="2719640"/>
            <a:ext cx="312824" cy="2961933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972BF4-453C-4C1A-A9FA-838C7407E4E5}"/>
              </a:ext>
            </a:extLst>
          </p:cNvPr>
          <p:cNvSpPr/>
          <p:nvPr/>
        </p:nvSpPr>
        <p:spPr bwMode="gray">
          <a:xfrm rot="16200000">
            <a:off x="10810325" y="3428223"/>
            <a:ext cx="302998" cy="1534937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3036F32-F61F-408C-979B-DD95280A18C0}"/>
              </a:ext>
            </a:extLst>
          </p:cNvPr>
          <p:cNvSpPr/>
          <p:nvPr/>
        </p:nvSpPr>
        <p:spPr bwMode="gray">
          <a:xfrm rot="16200000">
            <a:off x="5163266" y="2361622"/>
            <a:ext cx="352570" cy="3746366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81CED45-AC48-4A18-8729-0D09FDAB015D}"/>
              </a:ext>
            </a:extLst>
          </p:cNvPr>
          <p:cNvSpPr/>
          <p:nvPr/>
        </p:nvSpPr>
        <p:spPr bwMode="gray">
          <a:xfrm rot="16200000">
            <a:off x="8516022" y="2807750"/>
            <a:ext cx="309615" cy="2788924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20B65B-01A1-4496-89BE-2BC5638EF1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78"/>
          <a:stretch/>
        </p:blipFill>
        <p:spPr>
          <a:xfrm>
            <a:off x="0" y="930876"/>
            <a:ext cx="12192000" cy="30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8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and Future Tasks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4388"/>
            <a:ext cx="11473384" cy="52465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Compute and compare graph metrics (Wednesday, 2.12)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First draft of abstract (Friday, 4.12)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Predictions using traditional method (Wednesday, 9.12)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Related work draft (Friday, 11.12)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Node and Graph Feature Learning (Wednesday, 16.12)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alternative pipelines for your GNN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Three alternative with different options for embedding, aggregation, and encoding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Test at least 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pipeline for different configurations (will be scheduled individually)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Sensitivity Analysis 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Ablation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1636-E7CF-4EC2-832F-7B74042E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b="1" dirty="0"/>
              <a:t>Why do we need Graph Generation?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B5C4-8902-4CCB-9295-B29AA090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1439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Generative Models give insights into the phenomena that produces the graphs and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Simulations of graph/network phenomena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Extrapolation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Unobserved data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Missing data or Outliers (Anomaly detection)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if questions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Sensitivity Analysis 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Counterfactual thinking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6258D-9521-444D-89C0-A1C9FDB7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4A33-ACD8-4AFD-8536-A943DAD1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B025-E3F1-4C91-A32F-D2F8F61E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08" y="875556"/>
            <a:ext cx="11473384" cy="5829545"/>
          </a:xfrm>
        </p:spPr>
        <p:txBody>
          <a:bodyPr/>
          <a:lstStyle/>
          <a:p>
            <a:r>
              <a:rPr lang="en-US" b="1" dirty="0"/>
              <a:t>Traditional Generative Models: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Gaussian mixture model (and other types of mixture model)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Hidden Markov model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Probabilistic context-free grammar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Bayesian network (e.g. Naive bayes, Autoregressive model)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Averaged one-dependence estimators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Latent Dirichlet allocation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Boltzmann machine (e.g. Restricted Boltzmann machine, Deep belief network)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Variational autoencoder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Generative adversarial network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Flow-based generative model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Energy based model</a:t>
            </a:r>
          </a:p>
          <a:p>
            <a:r>
              <a:rPr lang="en-US" sz="1800" b="1" dirty="0"/>
              <a:t>Deep Generative Models</a:t>
            </a:r>
          </a:p>
          <a:p>
            <a:r>
              <a:rPr lang="en-US" sz="1800" dirty="0"/>
              <a:t>Adversarial Networks</a:t>
            </a:r>
          </a:p>
          <a:p>
            <a:r>
              <a:rPr lang="en-US" sz="1800" dirty="0"/>
              <a:t>Generative Pre-trained Transformer 3 (GPT-3)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C67F4-1520-4A3C-B36A-27886D5B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6E955B-A4CD-456E-8D9C-AABAFDACD721}"/>
              </a:ext>
            </a:extLst>
          </p:cNvPr>
          <p:cNvSpPr/>
          <p:nvPr/>
        </p:nvSpPr>
        <p:spPr bwMode="gray">
          <a:xfrm>
            <a:off x="0" y="2782878"/>
            <a:ext cx="12192000" cy="2477568"/>
          </a:xfrm>
          <a:prstGeom prst="rect">
            <a:avLst/>
          </a:prstGeom>
          <a:solidFill>
            <a:srgbClr val="B1063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 – Where are we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87460" y="860969"/>
            <a:ext cx="5184446" cy="595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Graph Metr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ics and Random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Classification - Clustering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Sampling - </a:t>
            </a: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Random Walks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Embeddings - Message Passing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PageRank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Structure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Attention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Evolution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 Temporal Graph Networks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 Graph Neural Differential Equations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222222"/>
                </a:solidFill>
                <a:latin typeface="+mj-lt"/>
              </a:rPr>
              <a:t> Deep Graph Generative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Causal Inference on Graph Neural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Network Effects, Cascading and Contagion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Outbreak Detection in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Influence Maximization in Networks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4AFEFE2-C6EC-4D70-B6A9-EA6049991254}"/>
              </a:ext>
            </a:extLst>
          </p:cNvPr>
          <p:cNvSpPr/>
          <p:nvPr/>
        </p:nvSpPr>
        <p:spPr bwMode="gray">
          <a:xfrm>
            <a:off x="5520531" y="1114697"/>
            <a:ext cx="391886" cy="1497874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2A4B4BE-8E12-4FB8-A865-9329AB6639E8}"/>
              </a:ext>
            </a:extLst>
          </p:cNvPr>
          <p:cNvSpPr/>
          <p:nvPr/>
        </p:nvSpPr>
        <p:spPr bwMode="gray">
          <a:xfrm>
            <a:off x="5544243" y="2915365"/>
            <a:ext cx="383177" cy="2212593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D2C95-6798-4E3A-A190-0D6228A1A053}"/>
              </a:ext>
            </a:extLst>
          </p:cNvPr>
          <p:cNvSpPr txBox="1"/>
          <p:nvPr/>
        </p:nvSpPr>
        <p:spPr bwMode="gray">
          <a:xfrm>
            <a:off x="5974080" y="1695330"/>
            <a:ext cx="3213463" cy="361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Description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1C55D-B08A-427E-83A5-373028255984}"/>
              </a:ext>
            </a:extLst>
          </p:cNvPr>
          <p:cNvSpPr txBox="1"/>
          <p:nvPr/>
        </p:nvSpPr>
        <p:spPr bwMode="gray">
          <a:xfrm>
            <a:off x="6149956" y="3955580"/>
            <a:ext cx="2272937" cy="322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Prediction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9302E-E209-43A5-9FA6-79140C433C07}"/>
              </a:ext>
            </a:extLst>
          </p:cNvPr>
          <p:cNvSpPr txBox="1"/>
          <p:nvPr/>
        </p:nvSpPr>
        <p:spPr bwMode="gray">
          <a:xfrm>
            <a:off x="8694470" y="1358752"/>
            <a:ext cx="3144050" cy="14268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Understand a phenomenon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Extract features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Stablish baselines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Preprocessing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06FA7-B0AC-4082-9584-8B9A849C7A2B}"/>
              </a:ext>
            </a:extLst>
          </p:cNvPr>
          <p:cNvSpPr txBox="1"/>
          <p:nvPr/>
        </p:nvSpPr>
        <p:spPr bwMode="gray">
          <a:xfrm>
            <a:off x="8546186" y="973043"/>
            <a:ext cx="272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Design concerns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5DA3B-6DB3-4A2D-A4BB-E8DC068A07AA}"/>
              </a:ext>
            </a:extLst>
          </p:cNvPr>
          <p:cNvSpPr txBox="1"/>
          <p:nvPr/>
        </p:nvSpPr>
        <p:spPr bwMode="gray">
          <a:xfrm>
            <a:off x="8637958" y="3276912"/>
            <a:ext cx="3395485" cy="1357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 an outcome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ML architecture and pipeline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Training models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Evaluation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FA719-9994-4AC1-A848-FAC8760F553C}"/>
              </a:ext>
            </a:extLst>
          </p:cNvPr>
          <p:cNvSpPr txBox="1"/>
          <p:nvPr/>
        </p:nvSpPr>
        <p:spPr bwMode="gray">
          <a:xfrm>
            <a:off x="9020020" y="5162670"/>
            <a:ext cx="2818500" cy="1130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Effects of interventions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Risks of confounding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Causal structure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B3916D4-BD64-4630-9A40-FF2A370826CF}"/>
              </a:ext>
            </a:extLst>
          </p:cNvPr>
          <p:cNvSpPr/>
          <p:nvPr/>
        </p:nvSpPr>
        <p:spPr bwMode="gray">
          <a:xfrm>
            <a:off x="5520531" y="5348025"/>
            <a:ext cx="397846" cy="1365974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519DA-6535-4465-8725-A5FDE9C3DD3A}"/>
              </a:ext>
            </a:extLst>
          </p:cNvPr>
          <p:cNvSpPr txBox="1"/>
          <p:nvPr/>
        </p:nvSpPr>
        <p:spPr bwMode="gray">
          <a:xfrm>
            <a:off x="6149956" y="5820332"/>
            <a:ext cx="2412273" cy="322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Intervention models</a:t>
            </a: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0124-F685-42B4-BB1B-9CF4A1C0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problem- Context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82C7B-4B8C-4120-A511-D5893BF9F9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555" y="1213308"/>
                <a:ext cx="11671198" cy="352960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Looking at single node relationships, but we have multiple conditional dependencies.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joint probability distribution for all n variable is given by:</a:t>
                </a:r>
              </a:p>
              <a:p>
                <a:endParaRPr lang="en-US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Storing all probabilities requires a table with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i="1" u="sng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2000" u="sng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u="sng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u="sng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u="sng" dirty="0"/>
                  <a:t> for binomial variables 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82C7B-4B8C-4120-A511-D5893BF9F9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555" y="1213308"/>
                <a:ext cx="11671198" cy="3529608"/>
              </a:xfrm>
              <a:blipFill>
                <a:blip r:embed="rId3"/>
                <a:stretch>
                  <a:fillRect l="-1305" t="-2073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74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01B7-A38F-4E11-A35D-FC96D81D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Markovian parents?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C9B5D-3548-43AB-9D90-C2C8450CD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488134"/>
              </a:xfrm>
            </p:spPr>
            <p:txBody>
              <a:bodyPr/>
              <a:lstStyle/>
              <a:p>
                <a:pPr lvl="1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 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𝑟𝑒𝑛𝑡𝑠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), </a:t>
                </a:r>
              </a:p>
              <a:p>
                <a:pPr lvl="2"/>
                <a:r>
                  <a:rPr lang="en-US" sz="2400" dirty="0"/>
                  <a:t>where the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𝑟𝑒𝑛𝑡𝑠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are the Markovian Parents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 representation goes from </a:t>
                </a:r>
                <a:r>
                  <a:rPr lang="en-US" sz="2400" u="sng" dirty="0"/>
                  <a:t>exponential</a:t>
                </a:r>
                <a:r>
                  <a:rPr lang="en-US" sz="2400" dirty="0"/>
                  <a:t> in </a:t>
                </a:r>
                <a:r>
                  <a:rPr lang="en-US" sz="2400" b="1" i="1" dirty="0"/>
                  <a:t>n </a:t>
                </a:r>
                <a:r>
                  <a:rPr lang="en-US" sz="2400" dirty="0"/>
                  <a:t>to </a:t>
                </a:r>
                <a:r>
                  <a:rPr lang="en-US" sz="2400" u="sng" dirty="0"/>
                  <a:t>linear</a:t>
                </a:r>
                <a:r>
                  <a:rPr lang="en-US" sz="2400" dirty="0"/>
                  <a:t> in </a:t>
                </a:r>
                <a:r>
                  <a:rPr lang="en-US" sz="2400" b="1" i="1" dirty="0"/>
                  <a:t>n</a:t>
                </a:r>
              </a:p>
              <a:p>
                <a:pPr lvl="1"/>
                <a:endParaRPr lang="en-US" sz="2400" b="1" i="1" dirty="0"/>
              </a:p>
              <a:p>
                <a:pPr lvl="2"/>
                <a:r>
                  <a:rPr lang="en-US" sz="2400" b="1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, k = maximum number of parents in the graph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C9B5D-3548-43AB-9D90-C2C8450CD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488134"/>
              </a:xfrm>
              <a:blipFill>
                <a:blip r:embed="rId3"/>
                <a:stretch>
                  <a:fillRect l="-1487" t="-6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77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CE95-F4CC-4E17-85A4-E1BE9FC8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problem-II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B928-FAC6-4AE2-9813-ACC967B0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99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Besides being small-world representations, a graph allows for the discover of structural properties of the probability models.</a:t>
            </a:r>
          </a:p>
          <a:p>
            <a:r>
              <a:rPr lang="en-US" sz="2000" dirty="0"/>
              <a:t>However, the graph of these dependencies </a:t>
            </a:r>
            <a:r>
              <a:rPr lang="en-US" sz="2000" u="sng" dirty="0"/>
              <a:t>still grows very fast</a:t>
            </a:r>
          </a:p>
          <a:p>
            <a:endParaRPr lang="en-US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490B15D-E115-46AC-A117-74CA7AB52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998" y="2483405"/>
          <a:ext cx="7110413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110422" imgH="4005230" progId="Excel.Sheet.12">
                  <p:embed/>
                </p:oleObj>
              </mc:Choice>
              <mc:Fallback>
                <p:oleObj name="Worksheet" r:id="rId3" imgW="7110422" imgH="400523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490B15D-E115-46AC-A117-74CA7AB52F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0998" y="2483405"/>
                        <a:ext cx="7110413" cy="400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1F367F9-2FFC-4499-9C4A-19FED34030A3}"/>
              </a:ext>
            </a:extLst>
          </p:cNvPr>
          <p:cNvSpPr/>
          <p:nvPr/>
        </p:nvSpPr>
        <p:spPr>
          <a:xfrm>
            <a:off x="8642851" y="4531662"/>
            <a:ext cx="3149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Hence, we need to be able to refine a graph model. </a:t>
            </a:r>
          </a:p>
          <a:p>
            <a:endParaRPr lang="en-US" sz="2000" dirty="0"/>
          </a:p>
          <a:p>
            <a:r>
              <a:rPr lang="en-US" sz="2000" dirty="0"/>
              <a:t>But how?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EAFF8C-7FC3-441E-91FB-C6453935C3A3}"/>
              </a:ext>
            </a:extLst>
          </p:cNvPr>
          <p:cNvSpPr txBox="1"/>
          <p:nvPr/>
        </p:nvSpPr>
        <p:spPr bwMode="gray">
          <a:xfrm>
            <a:off x="1130998" y="6488668"/>
            <a:ext cx="6242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</a:rPr>
              <a:t>s</a:t>
            </a:r>
            <a:r>
              <a:rPr lang="en-US" sz="1800" u="sng" dirty="0">
                <a:effectLst/>
                <a:latin typeface="Calibri" panose="020F0502020204030204" pitchFamily="34" charset="0"/>
              </a:rPr>
              <a:t>ource</a:t>
            </a:r>
            <a:r>
              <a:rPr lang="en-US" sz="1800" dirty="0">
                <a:effectLst/>
                <a:latin typeface="Calibri" panose="020F0502020204030204" pitchFamily="34" charset="0"/>
              </a:rPr>
              <a:t>: [Sloane 2019]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37B7C-C11E-4389-B19B-DB0A149AC073}"/>
              </a:ext>
            </a:extLst>
          </p:cNvPr>
          <p:cNvSpPr txBox="1"/>
          <p:nvPr/>
        </p:nvSpPr>
        <p:spPr bwMode="gray">
          <a:xfrm>
            <a:off x="8442131" y="3073352"/>
            <a:ext cx="3550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nodes = 4 million graphs</a:t>
            </a:r>
          </a:p>
          <a:p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nodes = 800 billion graphs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nodes = 1,548 times more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 1.2 10^16 graphs)</a:t>
            </a:r>
          </a:p>
        </p:txBody>
      </p:sp>
    </p:spTree>
    <p:extLst>
      <p:ext uri="{BB962C8B-B14F-4D97-AF65-F5344CB8AC3E}">
        <p14:creationId xmlns:p14="http://schemas.microsoft.com/office/powerpoint/2010/main" val="73191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A94D-E672-4714-81BC-CA393CA1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versus Deep Generative Graph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DC53-6BB4-4536-84FF-1D584A093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5436399" cy="5143972"/>
          </a:xfrm>
        </p:spPr>
        <p:txBody>
          <a:bodyPr/>
          <a:lstStyle/>
          <a:p>
            <a:r>
              <a:rPr lang="en-US" b="1" dirty="0"/>
              <a:t>Traditional Generative Methods</a:t>
            </a:r>
          </a:p>
          <a:p>
            <a:r>
              <a:rPr lang="en-US" dirty="0"/>
              <a:t>Rely on structural assumptions: Degree Distributions, Motifs, etc.</a:t>
            </a:r>
          </a:p>
          <a:p>
            <a:endParaRPr lang="en-US" dirty="0"/>
          </a:p>
          <a:p>
            <a:r>
              <a:rPr lang="en-US" b="1" dirty="0"/>
              <a:t>Advantages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elegant mathematical properties</a:t>
            </a:r>
          </a:p>
          <a:p>
            <a:endParaRPr lang="en-US" dirty="0"/>
          </a:p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Restricted to structural 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it difficult to generate structures like Grids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16186-3C6D-4F4B-B2F4-EC9FD4AA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7829B2-CA52-43F2-AAF9-D0E2523A13EF}"/>
              </a:ext>
            </a:extLst>
          </p:cNvPr>
          <p:cNvSpPr txBox="1">
            <a:spLocks/>
          </p:cNvSpPr>
          <p:nvPr/>
        </p:nvSpPr>
        <p:spPr bwMode="gray">
          <a:xfrm>
            <a:off x="6277234" y="1254558"/>
            <a:ext cx="5527589" cy="504138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Deep Generative Methods</a:t>
            </a:r>
          </a:p>
          <a:p>
            <a:r>
              <a:rPr lang="en-US" dirty="0"/>
              <a:t>Rely on sampled network context information:  Breath First Search, Random Walks, Adjacency Matrix, etc.</a:t>
            </a:r>
          </a:p>
          <a:p>
            <a:endParaRPr lang="en-US" dirty="0"/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Minimum structural 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Generates larger graph</a:t>
            </a:r>
          </a:p>
          <a:p>
            <a:endParaRPr lang="en-US" dirty="0"/>
          </a:p>
          <a:p>
            <a:r>
              <a:rPr lang="en-US" b="1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architectural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slow</a:t>
            </a:r>
          </a:p>
        </p:txBody>
      </p:sp>
    </p:spTree>
    <p:extLst>
      <p:ext uri="{BB962C8B-B14F-4D97-AF65-F5344CB8AC3E}">
        <p14:creationId xmlns:p14="http://schemas.microsoft.com/office/powerpoint/2010/main" val="184477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6B5C-349C-45FB-9440-AF8C1728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7FC1-8535-45D7-99B6-94A9E135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834368"/>
            <a:ext cx="11400593" cy="5380576"/>
          </a:xfrm>
        </p:spPr>
        <p:txBody>
          <a:bodyPr/>
          <a:lstStyle/>
          <a:p>
            <a:r>
              <a:rPr lang="en-US" sz="1600" b="1" dirty="0"/>
              <a:t>Traditional Generative Methods</a:t>
            </a:r>
          </a:p>
          <a:p>
            <a:r>
              <a:rPr lang="en-US" sz="1600" dirty="0" err="1">
                <a:effectLst/>
                <a:latin typeface="Arial" panose="020B0604020202020204" pitchFamily="34" charset="0"/>
              </a:rPr>
              <a:t>Erd</a:t>
            </a:r>
            <a:r>
              <a:rPr lang="en-US" sz="1600" dirty="0" err="1">
                <a:latin typeface="Arial" panose="020B0604020202020204" pitchFamily="34" charset="0"/>
              </a:rPr>
              <a:t>o</a:t>
            </a:r>
            <a:r>
              <a:rPr lang="en-US" sz="1600" dirty="0" err="1">
                <a:effectLst/>
                <a:latin typeface="Arial" panose="020B0604020202020204" pitchFamily="34" charset="0"/>
              </a:rPr>
              <a:t>s</a:t>
            </a:r>
            <a:r>
              <a:rPr lang="en-US" sz="1600" dirty="0">
                <a:effectLst/>
                <a:latin typeface="Arial" panose="020B0604020202020204" pitchFamily="34" charset="0"/>
              </a:rPr>
              <a:t>, P., &amp; </a:t>
            </a:r>
            <a:r>
              <a:rPr lang="en-US" sz="1600" dirty="0" err="1">
                <a:effectLst/>
                <a:latin typeface="Arial" panose="020B0604020202020204" pitchFamily="34" charset="0"/>
              </a:rPr>
              <a:t>Renyi</a:t>
            </a:r>
            <a:r>
              <a:rPr lang="en-US" sz="1600" dirty="0">
                <a:effectLst/>
                <a:latin typeface="Arial" panose="020B0604020202020204" pitchFamily="34" charset="0"/>
              </a:rPr>
              <a:t>, A., (1959), </a:t>
            </a:r>
            <a:r>
              <a:rPr lang="en-US" sz="1600" b="1" dirty="0">
                <a:effectLst/>
                <a:latin typeface="Arial" panose="020B0604020202020204" pitchFamily="34" charset="0"/>
              </a:rPr>
              <a:t>On random graphs</a:t>
            </a:r>
            <a:r>
              <a:rPr lang="en-US" sz="1600" dirty="0">
                <a:effectLst/>
                <a:latin typeface="Arial" panose="020B0604020202020204" pitchFamily="34" charset="0"/>
              </a:rPr>
              <a:t>. </a:t>
            </a:r>
            <a:r>
              <a:rPr lang="en-US" sz="1600" dirty="0" err="1">
                <a:effectLst/>
                <a:latin typeface="Arial" panose="020B0604020202020204" pitchFamily="34" charset="0"/>
              </a:rPr>
              <a:t>Publicationes</a:t>
            </a:r>
            <a:r>
              <a:rPr lang="en-US" sz="1600" dirty="0">
                <a:effectLst/>
                <a:latin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</a:rPr>
              <a:t>Mathematicae</a:t>
            </a:r>
            <a:r>
              <a:rPr lang="en-US" sz="1600" dirty="0">
                <a:effectLst/>
                <a:latin typeface="Arial" panose="020B0604020202020204" pitchFamily="34" charset="0"/>
              </a:rPr>
              <a:t> (Debrecen), 6:290–297</a:t>
            </a:r>
            <a:endParaRPr lang="en-US" sz="1600" dirty="0"/>
          </a:p>
          <a:p>
            <a:r>
              <a:rPr lang="en-US" sz="1600" dirty="0">
                <a:effectLst/>
                <a:latin typeface="Arial" panose="020B0604020202020204" pitchFamily="34" charset="0"/>
              </a:rPr>
              <a:t>Albert, R., &amp; </a:t>
            </a:r>
            <a:r>
              <a:rPr lang="en-US" sz="1600" dirty="0" err="1">
                <a:effectLst/>
                <a:latin typeface="Arial" panose="020B0604020202020204" pitchFamily="34" charset="0"/>
              </a:rPr>
              <a:t>Barabasi</a:t>
            </a:r>
            <a:r>
              <a:rPr lang="en-US" sz="1600" dirty="0">
                <a:effectLst/>
                <a:latin typeface="Arial" panose="020B0604020202020204" pitchFamily="34" charset="0"/>
              </a:rPr>
              <a:t>, L., (2002), </a:t>
            </a:r>
            <a:r>
              <a:rPr lang="en-US" sz="1600" b="1" dirty="0">
                <a:effectLst/>
                <a:latin typeface="Arial" panose="020B0604020202020204" pitchFamily="34" charset="0"/>
              </a:rPr>
              <a:t>Statistical mechanics of complex networks</a:t>
            </a:r>
            <a:r>
              <a:rPr lang="en-US" sz="1600" dirty="0">
                <a:effectLst/>
                <a:latin typeface="Arial" panose="020B0604020202020204" pitchFamily="34" charset="0"/>
              </a:rPr>
              <a:t>. Reviews of Modern Physics, 74(1):47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</a:rPr>
              <a:t>Robins, G., et al., (2007), </a:t>
            </a:r>
            <a:r>
              <a:rPr lang="en-US" sz="1600" b="1" dirty="0">
                <a:effectLst/>
                <a:latin typeface="Arial" panose="020B0604020202020204" pitchFamily="34" charset="0"/>
              </a:rPr>
              <a:t>An introduction to exponential random graph (p*) models for social networks</a:t>
            </a:r>
            <a:r>
              <a:rPr lang="en-US" sz="1600" dirty="0">
                <a:effectLst/>
                <a:latin typeface="Arial" panose="020B0604020202020204" pitchFamily="34" charset="0"/>
              </a:rPr>
              <a:t>. Social Networks, 29(2):173–191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</a:rPr>
              <a:t>Leskovec, J., et al.</a:t>
            </a:r>
            <a:r>
              <a:rPr lang="en-US" sz="1600" dirty="0">
                <a:latin typeface="Arial" panose="020B0604020202020204" pitchFamily="34" charset="0"/>
              </a:rPr>
              <a:t>, (2010),</a:t>
            </a:r>
            <a:r>
              <a:rPr lang="en-US" sz="1600" b="1" dirty="0">
                <a:effectLst/>
                <a:latin typeface="Arial" panose="020B0604020202020204" pitchFamily="34" charset="0"/>
              </a:rPr>
              <a:t> Kronecker graphs: An approach to modeling networks</a:t>
            </a:r>
            <a:r>
              <a:rPr lang="en-US" sz="1600" dirty="0">
                <a:effectLst/>
                <a:latin typeface="Arial" panose="020B0604020202020204" pitchFamily="34" charset="0"/>
              </a:rPr>
              <a:t>. JMRL</a:t>
            </a:r>
          </a:p>
          <a:p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</a:rPr>
              <a:t>Deep Generative Methods</a:t>
            </a:r>
          </a:p>
          <a:p>
            <a:r>
              <a:rPr lang="en-US" sz="1600" dirty="0"/>
              <a:t>You, et. al, (2018), </a:t>
            </a:r>
            <a:r>
              <a:rPr lang="en-US" sz="1600" b="1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sz="1600" b="1" dirty="0">
                <a:effectLst/>
                <a:latin typeface="Arial" panose="020B0604020202020204" pitchFamily="34" charset="0"/>
              </a:rPr>
              <a:t>: Generating Realistic Graphs with Deep Auto-regressive Models</a:t>
            </a:r>
            <a:r>
              <a:rPr lang="en-US" sz="1600" dirty="0">
                <a:effectLst/>
                <a:latin typeface="Arial" panose="020B0604020202020204" pitchFamily="34" charset="0"/>
              </a:rPr>
              <a:t>, </a:t>
            </a:r>
            <a:r>
              <a:rPr lang="en-US" sz="1600" dirty="0"/>
              <a:t>ICML</a:t>
            </a:r>
          </a:p>
          <a:p>
            <a:r>
              <a:rPr lang="en-US" sz="1600" dirty="0"/>
              <a:t>Li, Y., et al., (2018),</a:t>
            </a:r>
            <a:r>
              <a:rPr lang="en-US" sz="1600" b="1" dirty="0"/>
              <a:t> Multi-objective de novo drug design with conditional graph generative model</a:t>
            </a:r>
            <a:r>
              <a:rPr lang="en-US" sz="1600" dirty="0"/>
              <a:t>. </a:t>
            </a:r>
            <a:r>
              <a:rPr lang="en-US" sz="1600" i="1" dirty="0"/>
              <a:t>Journal of cheminformatics</a:t>
            </a:r>
            <a:r>
              <a:rPr lang="en-US" sz="1600" dirty="0"/>
              <a:t> 10.1: 33.</a:t>
            </a:r>
          </a:p>
          <a:p>
            <a:r>
              <a:rPr lang="en-US" sz="1600" dirty="0"/>
              <a:t>Zhou, D., et al., (2020), </a:t>
            </a:r>
            <a:r>
              <a:rPr lang="en-US" sz="1600" b="1" dirty="0"/>
              <a:t>A data-driven graph generative model for temporal interaction networks,</a:t>
            </a:r>
            <a:r>
              <a:rPr lang="en-US" sz="1600" dirty="0"/>
              <a:t> KDD.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C0B98-A0A8-4360-9E4E-F0A27CDE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8876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2298</Words>
  <Application>Microsoft Office PowerPoint</Application>
  <PresentationFormat>Widescreen</PresentationFormat>
  <Paragraphs>253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Cambria Math</vt:lpstr>
      <vt:lpstr>Merriweather Sans</vt:lpstr>
      <vt:lpstr>MyriadPro-Light</vt:lpstr>
      <vt:lpstr>MyriadPro-LightIt5</vt:lpstr>
      <vt:lpstr>NimbusRomNo9L-Regu</vt:lpstr>
      <vt:lpstr>NimbusRomNo9L-ReguItal</vt:lpstr>
      <vt:lpstr>Times New Roman</vt:lpstr>
      <vt:lpstr>Verdana</vt:lpstr>
      <vt:lpstr>WarnockPro-Regular</vt:lpstr>
      <vt:lpstr>HPI PPT-Template</vt:lpstr>
      <vt:lpstr>Worksheet</vt:lpstr>
      <vt:lpstr>Deep Generative Graph Models lecture-12  Course on Graph Neural Networks (Winter Term 20/21)</vt:lpstr>
      <vt:lpstr>Why do we need Graph Generation?</vt:lpstr>
      <vt:lpstr>Generative Models</vt:lpstr>
      <vt:lpstr>Quick recap – Where are we now?</vt:lpstr>
      <vt:lpstr>Methodological problem- Context</vt:lpstr>
      <vt:lpstr>Markovian parents?</vt:lpstr>
      <vt:lpstr>Methodological problem-II</vt:lpstr>
      <vt:lpstr>Traditional versus Deep Generative Graph Models </vt:lpstr>
      <vt:lpstr>Brief History</vt:lpstr>
      <vt:lpstr>Graph RNN [You et al. 2018]</vt:lpstr>
      <vt:lpstr>GraphRNN Algorithm [You et al. 2018]</vt:lpstr>
      <vt:lpstr>GraphRNN architecture [You et al. 2018]</vt:lpstr>
      <vt:lpstr>Drug design [Li et al. 2018]</vt:lpstr>
      <vt:lpstr>Drug design [Li et al. 2018]</vt:lpstr>
      <vt:lpstr>Generative model for Temporal Graphs TagGen [Zhou et al. 2020]</vt:lpstr>
      <vt:lpstr>TagGen [Zhou et al. 2020]</vt:lpstr>
      <vt:lpstr>Next and Future Tasks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Evolution Networks lecture-9  Course on Graph Neural Networks (Winter Term 20/21)</dc:title>
  <dc:creator>Christian Adriano</dc:creator>
  <cp:lastModifiedBy>Christian Adriano</cp:lastModifiedBy>
  <cp:revision>148</cp:revision>
  <dcterms:created xsi:type="dcterms:W3CDTF">2020-12-16T15:45:57Z</dcterms:created>
  <dcterms:modified xsi:type="dcterms:W3CDTF">2021-01-13T16:06:10Z</dcterms:modified>
</cp:coreProperties>
</file>