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367" r:id="rId3"/>
    <p:sldId id="371" r:id="rId4"/>
    <p:sldId id="285" r:id="rId5"/>
    <p:sldId id="373" r:id="rId6"/>
    <p:sldId id="370" r:id="rId7"/>
    <p:sldId id="368" r:id="rId8"/>
    <p:sldId id="379" r:id="rId9"/>
    <p:sldId id="380" r:id="rId10"/>
    <p:sldId id="374" r:id="rId11"/>
    <p:sldId id="262" r:id="rId12"/>
    <p:sldId id="263" r:id="rId13"/>
    <p:sldId id="264" r:id="rId14"/>
    <p:sldId id="265" r:id="rId15"/>
    <p:sldId id="266" r:id="rId16"/>
    <p:sldId id="267" r:id="rId17"/>
    <p:sldId id="363" r:id="rId18"/>
    <p:sldId id="359" r:id="rId19"/>
    <p:sldId id="360" r:id="rId20"/>
    <p:sldId id="361" r:id="rId21"/>
    <p:sldId id="362" r:id="rId22"/>
    <p:sldId id="378" r:id="rId23"/>
    <p:sldId id="372" r:id="rId24"/>
    <p:sldId id="382" r:id="rId25"/>
    <p:sldId id="376" r:id="rId26"/>
    <p:sldId id="377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67"/>
            <p14:sldId id="371"/>
            <p14:sldId id="285"/>
            <p14:sldId id="373"/>
            <p14:sldId id="370"/>
            <p14:sldId id="368"/>
            <p14:sldId id="379"/>
            <p14:sldId id="380"/>
            <p14:sldId id="374"/>
            <p14:sldId id="262"/>
            <p14:sldId id="263"/>
            <p14:sldId id="264"/>
            <p14:sldId id="265"/>
            <p14:sldId id="266"/>
            <p14:sldId id="267"/>
            <p14:sldId id="363"/>
            <p14:sldId id="359"/>
            <p14:sldId id="360"/>
            <p14:sldId id="361"/>
            <p14:sldId id="362"/>
            <p14:sldId id="378"/>
            <p14:sldId id="372"/>
            <p14:sldId id="382"/>
            <p14:sldId id="376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9" autoAdjust="0"/>
    <p:restoredTop sz="94189" autoAdjust="0"/>
  </p:normalViewPr>
  <p:slideViewPr>
    <p:cSldViewPr snapToGrid="0">
      <p:cViewPr>
        <p:scale>
          <a:sx n="60" d="100"/>
          <a:sy n="60" d="100"/>
        </p:scale>
        <p:origin x="348" y="150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https://networkx.org/documentation/stable//reference/algorithms/node_classification.html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9860683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Messaging Passing for Node Classification</a:t>
            </a:r>
            <a:br>
              <a:rPr lang="en-US" sz="4400" b="1" dirty="0"/>
            </a:br>
            <a:r>
              <a:rPr lang="en-US" sz="3200" dirty="0"/>
              <a:t>lecture-4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7C6C-9A4C-4868-9450-E32E9C32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Rating reliability </a:t>
            </a:r>
            <a:r>
              <a:rPr lang="en-US" sz="1600" dirty="0"/>
              <a:t>[Kumar et al. 2016]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7AF3-1102-40B7-87D5-F79EDD4E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D1A97-A745-493C-83F3-C32053375F80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pic>
        <p:nvPicPr>
          <p:cNvPr id="7" name="Shape 125" descr="face-angel-md.png">
            <a:extLst>
              <a:ext uri="{FF2B5EF4-FFF2-40B4-BE49-F238E27FC236}">
                <a16:creationId xmlns:a16="http://schemas.microsoft.com/office/drawing/2014/main" id="{B4F86CC6-1DA4-457D-A8DA-D29876A2C2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6" descr="face-angel-md.png">
            <a:extLst>
              <a:ext uri="{FF2B5EF4-FFF2-40B4-BE49-F238E27FC236}">
                <a16:creationId xmlns:a16="http://schemas.microsoft.com/office/drawing/2014/main" id="{A24A4D6A-DC8F-4F27-8B82-0E644AC584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3495713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7" descr="devil7.png">
            <a:extLst>
              <a:ext uri="{FF2B5EF4-FFF2-40B4-BE49-F238E27FC236}">
                <a16:creationId xmlns:a16="http://schemas.microsoft.com/office/drawing/2014/main" id="{3591EFD5-5D63-4C0F-BD42-4D860F7B30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901" y="2396049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8" descr="devil7.png">
            <a:extLst>
              <a:ext uri="{FF2B5EF4-FFF2-40B4-BE49-F238E27FC236}">
                <a16:creationId xmlns:a16="http://schemas.microsoft.com/office/drawing/2014/main" id="{9E818597-5672-491F-9F31-6E0D599436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62" y="3637199"/>
            <a:ext cx="628576" cy="62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29" descr="devil7.png">
            <a:extLst>
              <a:ext uri="{FF2B5EF4-FFF2-40B4-BE49-F238E27FC236}">
                <a16:creationId xmlns:a16="http://schemas.microsoft.com/office/drawing/2014/main" id="{86CA5FCC-94A0-4C3B-9013-301B569383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76" y="1534824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0" descr="face-angel-md.png">
            <a:extLst>
              <a:ext uri="{FF2B5EF4-FFF2-40B4-BE49-F238E27FC236}">
                <a16:creationId xmlns:a16="http://schemas.microsoft.com/office/drawing/2014/main" id="{9A13AECD-8EA0-4EA7-B64E-12E61B287E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7275" y="2396050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1" descr="face-angel-md.png">
            <a:extLst>
              <a:ext uri="{FF2B5EF4-FFF2-40B4-BE49-F238E27FC236}">
                <a16:creationId xmlns:a16="http://schemas.microsoft.com/office/drawing/2014/main" id="{EAF3FE35-C4CD-4DC2-B1C8-D1206FD069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712" y="2495962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 descr="face-angel-md.png">
            <a:extLst>
              <a:ext uri="{FF2B5EF4-FFF2-40B4-BE49-F238E27FC236}">
                <a16:creationId xmlns:a16="http://schemas.microsoft.com/office/drawing/2014/main" id="{E6B55CCB-378F-4F7D-A685-FD25EE9BBC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300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3" descr="face-angel-md.png">
            <a:extLst>
              <a:ext uri="{FF2B5EF4-FFF2-40B4-BE49-F238E27FC236}">
                <a16:creationId xmlns:a16="http://schemas.microsoft.com/office/drawing/2014/main" id="{0EE1F7B9-7FD6-446F-9903-9E6E4B3EF5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600" y="3532662"/>
            <a:ext cx="548700" cy="62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34">
            <a:extLst>
              <a:ext uri="{FF2B5EF4-FFF2-40B4-BE49-F238E27FC236}">
                <a16:creationId xmlns:a16="http://schemas.microsoft.com/office/drawing/2014/main" id="{0DF55CC8-0C13-4309-BF2B-98DE9A446CE9}"/>
              </a:ext>
            </a:extLst>
          </p:cNvPr>
          <p:cNvCxnSpPr/>
          <p:nvPr/>
        </p:nvCxnSpPr>
        <p:spPr>
          <a:xfrm rot="10800000" flipH="1">
            <a:off x="1505975" y="2034037"/>
            <a:ext cx="701400" cy="574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35">
            <a:extLst>
              <a:ext uri="{FF2B5EF4-FFF2-40B4-BE49-F238E27FC236}">
                <a16:creationId xmlns:a16="http://schemas.microsoft.com/office/drawing/2014/main" id="{50C23A1C-0C71-470D-8242-101E869A4117}"/>
              </a:ext>
            </a:extLst>
          </p:cNvPr>
          <p:cNvCxnSpPr/>
          <p:nvPr/>
        </p:nvCxnSpPr>
        <p:spPr>
          <a:xfrm>
            <a:off x="1520125" y="3019375"/>
            <a:ext cx="669900" cy="565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8" name="Shape 136">
            <a:extLst>
              <a:ext uri="{FF2B5EF4-FFF2-40B4-BE49-F238E27FC236}">
                <a16:creationId xmlns:a16="http://schemas.microsoft.com/office/drawing/2014/main" id="{BD83EE3B-99EE-4C01-BD60-E415AE1AB777}"/>
              </a:ext>
            </a:extLst>
          </p:cNvPr>
          <p:cNvCxnSpPr/>
          <p:nvPr/>
        </p:nvCxnSpPr>
        <p:spPr>
          <a:xfrm rot="10800000" flipH="1">
            <a:off x="6384462" y="1927050"/>
            <a:ext cx="806100" cy="517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37">
            <a:extLst>
              <a:ext uri="{FF2B5EF4-FFF2-40B4-BE49-F238E27FC236}">
                <a16:creationId xmlns:a16="http://schemas.microsoft.com/office/drawing/2014/main" id="{835D2FB2-9B62-409D-BF9D-C5107A00372C}"/>
              </a:ext>
            </a:extLst>
          </p:cNvPr>
          <p:cNvCxnSpPr/>
          <p:nvPr/>
        </p:nvCxnSpPr>
        <p:spPr>
          <a:xfrm flipH="1">
            <a:off x="2812100" y="2967175"/>
            <a:ext cx="1023300" cy="6699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0" name="Shape 138">
            <a:extLst>
              <a:ext uri="{FF2B5EF4-FFF2-40B4-BE49-F238E27FC236}">
                <a16:creationId xmlns:a16="http://schemas.microsoft.com/office/drawing/2014/main" id="{0023D486-B186-4BC0-8B92-AECED208D848}"/>
              </a:ext>
            </a:extLst>
          </p:cNvPr>
          <p:cNvCxnSpPr/>
          <p:nvPr/>
        </p:nvCxnSpPr>
        <p:spPr>
          <a:xfrm>
            <a:off x="6384464" y="3053725"/>
            <a:ext cx="420600" cy="49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triangle" w="lg" len="lg"/>
          </a:ln>
        </p:spPr>
      </p:cxnSp>
      <p:cxnSp>
        <p:nvCxnSpPr>
          <p:cNvPr id="21" name="Shape 139">
            <a:extLst>
              <a:ext uri="{FF2B5EF4-FFF2-40B4-BE49-F238E27FC236}">
                <a16:creationId xmlns:a16="http://schemas.microsoft.com/office/drawing/2014/main" id="{AF0745E1-495A-4457-A1C8-FB1D73C0C93C}"/>
              </a:ext>
            </a:extLst>
          </p:cNvPr>
          <p:cNvCxnSpPr/>
          <p:nvPr/>
        </p:nvCxnSpPr>
        <p:spPr>
          <a:xfrm rot="10800000">
            <a:off x="4321875" y="3125287"/>
            <a:ext cx="592500" cy="600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2" name="Shape 140">
            <a:extLst>
              <a:ext uri="{FF2B5EF4-FFF2-40B4-BE49-F238E27FC236}">
                <a16:creationId xmlns:a16="http://schemas.microsoft.com/office/drawing/2014/main" id="{3E735F97-C3C8-44CE-A901-68F53669B59A}"/>
              </a:ext>
            </a:extLst>
          </p:cNvPr>
          <p:cNvCxnSpPr>
            <a:stCxn id="9" idx="1"/>
          </p:cNvCxnSpPr>
          <p:nvPr/>
        </p:nvCxnSpPr>
        <p:spPr>
          <a:xfrm rot="10800000">
            <a:off x="4557101" y="2702537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3" name="Shape 141">
            <a:extLst>
              <a:ext uri="{FF2B5EF4-FFF2-40B4-BE49-F238E27FC236}">
                <a16:creationId xmlns:a16="http://schemas.microsoft.com/office/drawing/2014/main" id="{DA7A9ABB-EC69-47CF-AE31-BCC9135EB5D2}"/>
              </a:ext>
            </a:extLst>
          </p:cNvPr>
          <p:cNvCxnSpPr/>
          <p:nvPr/>
        </p:nvCxnSpPr>
        <p:spPr>
          <a:xfrm rot="10800000">
            <a:off x="2862876" y="196867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4" name="Shape 142">
            <a:extLst>
              <a:ext uri="{FF2B5EF4-FFF2-40B4-BE49-F238E27FC236}">
                <a16:creationId xmlns:a16="http://schemas.microsoft.com/office/drawing/2014/main" id="{039FFCDF-72F3-4B74-A1B4-FD0649095A48}"/>
              </a:ext>
            </a:extLst>
          </p:cNvPr>
          <p:cNvCxnSpPr/>
          <p:nvPr/>
        </p:nvCxnSpPr>
        <p:spPr>
          <a:xfrm flipH="1">
            <a:off x="5405475" y="2980675"/>
            <a:ext cx="531000" cy="725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5" name="Shape 143">
            <a:extLst>
              <a:ext uri="{FF2B5EF4-FFF2-40B4-BE49-F238E27FC236}">
                <a16:creationId xmlns:a16="http://schemas.microsoft.com/office/drawing/2014/main" id="{71AF30C3-DC17-4B57-8A39-25A959DD91D2}"/>
              </a:ext>
            </a:extLst>
          </p:cNvPr>
          <p:cNvCxnSpPr/>
          <p:nvPr/>
        </p:nvCxnSpPr>
        <p:spPr>
          <a:xfrm>
            <a:off x="2478525" y="2230649"/>
            <a:ext cx="17700" cy="115919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6" name="Shape 144">
            <a:extLst>
              <a:ext uri="{FF2B5EF4-FFF2-40B4-BE49-F238E27FC236}">
                <a16:creationId xmlns:a16="http://schemas.microsoft.com/office/drawing/2014/main" id="{3E649D3B-A275-4327-9B3A-12064CCAAFB5}"/>
              </a:ext>
            </a:extLst>
          </p:cNvPr>
          <p:cNvCxnSpPr/>
          <p:nvPr/>
        </p:nvCxnSpPr>
        <p:spPr>
          <a:xfrm rot="10800000">
            <a:off x="2862876" y="172852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7" name="Shape 145">
            <a:extLst>
              <a:ext uri="{FF2B5EF4-FFF2-40B4-BE49-F238E27FC236}">
                <a16:creationId xmlns:a16="http://schemas.microsoft.com/office/drawing/2014/main" id="{88D2F16F-F473-4C6A-8FB1-7997F9B176F5}"/>
              </a:ext>
            </a:extLst>
          </p:cNvPr>
          <p:cNvCxnSpPr/>
          <p:nvPr/>
        </p:nvCxnSpPr>
        <p:spPr>
          <a:xfrm rot="10800000" flipH="1">
            <a:off x="6439325" y="2154437"/>
            <a:ext cx="806100" cy="517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8" name="Shape 146">
            <a:extLst>
              <a:ext uri="{FF2B5EF4-FFF2-40B4-BE49-F238E27FC236}">
                <a16:creationId xmlns:a16="http://schemas.microsoft.com/office/drawing/2014/main" id="{774A2136-0BB2-4003-8C13-5F477BFC807B}"/>
              </a:ext>
            </a:extLst>
          </p:cNvPr>
          <p:cNvCxnSpPr/>
          <p:nvPr/>
        </p:nvCxnSpPr>
        <p:spPr>
          <a:xfrm flipH="1">
            <a:off x="4216687" y="2090812"/>
            <a:ext cx="213300" cy="40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9" name="Shape 148">
            <a:extLst>
              <a:ext uri="{FF2B5EF4-FFF2-40B4-BE49-F238E27FC236}">
                <a16:creationId xmlns:a16="http://schemas.microsoft.com/office/drawing/2014/main" id="{0D45AC99-8B73-407B-9FA3-3D6342308BEF}"/>
              </a:ext>
            </a:extLst>
          </p:cNvPr>
          <p:cNvCxnSpPr>
            <a:endCxn id="13" idx="1"/>
          </p:cNvCxnSpPr>
          <p:nvPr/>
        </p:nvCxnSpPr>
        <p:spPr>
          <a:xfrm>
            <a:off x="2670012" y="2076449"/>
            <a:ext cx="1181700" cy="7338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" name="Shape 149">
            <a:extLst>
              <a:ext uri="{FF2B5EF4-FFF2-40B4-BE49-F238E27FC236}">
                <a16:creationId xmlns:a16="http://schemas.microsoft.com/office/drawing/2014/main" id="{EC25DC4C-6CEC-4848-B11E-41F5F78CDA17}"/>
              </a:ext>
            </a:extLst>
          </p:cNvPr>
          <p:cNvSpPr txBox="1"/>
          <p:nvPr/>
        </p:nvSpPr>
        <p:spPr>
          <a:xfrm>
            <a:off x="3107575" y="35405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+1</a:t>
            </a:r>
          </a:p>
        </p:txBody>
      </p:sp>
      <p:sp>
        <p:nvSpPr>
          <p:cNvPr id="31" name="Shape 150">
            <a:extLst>
              <a:ext uri="{FF2B5EF4-FFF2-40B4-BE49-F238E27FC236}">
                <a16:creationId xmlns:a16="http://schemas.microsoft.com/office/drawing/2014/main" id="{A9B8D7C5-7AEB-495F-917B-3BCC2DC17BB7}"/>
              </a:ext>
            </a:extLst>
          </p:cNvPr>
          <p:cNvSpPr txBox="1"/>
          <p:nvPr/>
        </p:nvSpPr>
        <p:spPr>
          <a:xfrm>
            <a:off x="2823275" y="2455862"/>
            <a:ext cx="7014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+0.1</a:t>
            </a:r>
          </a:p>
        </p:txBody>
      </p:sp>
      <p:sp>
        <p:nvSpPr>
          <p:cNvPr id="32" name="Shape 151">
            <a:extLst>
              <a:ext uri="{FF2B5EF4-FFF2-40B4-BE49-F238E27FC236}">
                <a16:creationId xmlns:a16="http://schemas.microsoft.com/office/drawing/2014/main" id="{91ECADF2-7296-41AF-BDE3-E2167588F2E6}"/>
              </a:ext>
            </a:extLst>
          </p:cNvPr>
          <p:cNvSpPr txBox="1"/>
          <p:nvPr/>
        </p:nvSpPr>
        <p:spPr>
          <a:xfrm>
            <a:off x="4778700" y="21426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-0.2</a:t>
            </a:r>
          </a:p>
        </p:txBody>
      </p:sp>
      <p:sp>
        <p:nvSpPr>
          <p:cNvPr id="33" name="Shape 152">
            <a:extLst>
              <a:ext uri="{FF2B5EF4-FFF2-40B4-BE49-F238E27FC236}">
                <a16:creationId xmlns:a16="http://schemas.microsoft.com/office/drawing/2014/main" id="{9B0DD839-0A75-4BAA-B71D-7726FCEA2F44}"/>
              </a:ext>
            </a:extLst>
          </p:cNvPr>
          <p:cNvSpPr txBox="1"/>
          <p:nvPr/>
        </p:nvSpPr>
        <p:spPr>
          <a:xfrm>
            <a:off x="4694125" y="30152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AA616-0BD7-49AC-8111-3C2E2EE1D764}"/>
              </a:ext>
            </a:extLst>
          </p:cNvPr>
          <p:cNvSpPr txBox="1"/>
          <p:nvPr/>
        </p:nvSpPr>
        <p:spPr bwMode="gray">
          <a:xfrm>
            <a:off x="478369" y="4230394"/>
            <a:ext cx="6245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Positive edges: Trust, Like, Support, 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Negative edges: Distrust, Dislike, Oppose, Disagree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Weights: Strength of the relation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0C365-4787-44A4-A306-1B9E273FE4D1}"/>
              </a:ext>
            </a:extLst>
          </p:cNvPr>
          <p:cNvSpPr txBox="1"/>
          <p:nvPr/>
        </p:nvSpPr>
        <p:spPr bwMode="gray">
          <a:xfrm>
            <a:off x="7025950" y="4525604"/>
            <a:ext cx="508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Fairness</a:t>
            </a:r>
            <a:r>
              <a:rPr lang="en-US" sz="1800" dirty="0"/>
              <a:t> [0,1]: how reliable a user is in rating others, i.e., </a:t>
            </a:r>
            <a:r>
              <a:rPr lang="en-US" sz="1800" dirty="0">
                <a:solidFill>
                  <a:schemeClr val="dk1"/>
                </a:solidFill>
              </a:rPr>
              <a:t>gives “correct” ratings to other users.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Goodness</a:t>
            </a:r>
            <a:r>
              <a:rPr lang="en-US" sz="1800" dirty="0"/>
              <a:t> [-1,1]: how fair user rate it, i.e., user </a:t>
            </a:r>
            <a:r>
              <a:rPr lang="en-US" sz="1800" dirty="0">
                <a:solidFill>
                  <a:schemeClr val="dk1"/>
                </a:solidFill>
              </a:rPr>
              <a:t>gets high ratings from fair users.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6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8136C-42E1-46E6-9C1D-B2563CCCE442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Goodness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11137715" y="60622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11</a:t>
            </a:fld>
            <a:endParaRPr lang="en" dirty="0"/>
          </a:p>
        </p:txBody>
      </p:sp>
      <p:pic>
        <p:nvPicPr>
          <p:cNvPr id="268" name="Shape 268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stCxn id="268" idx="3"/>
            <a:endCxn id="272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273" name="Shape 273"/>
          <p:cNvCxnSpPr>
            <a:stCxn id="269" idx="3"/>
            <a:endCxn id="272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4" name="Shape 274"/>
          <p:cNvCxnSpPr>
            <a:stCxn id="270" idx="3"/>
            <a:endCxn id="272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75" name="Shape 27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>
            <a:stCxn id="275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9" name="Shape 279"/>
          <p:cNvCxnSpPr>
            <a:stCxn id="276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0" name="Shape 280"/>
          <p:cNvCxnSpPr>
            <a:stCxn id="277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283" name="Shape 283" descr="Screenshot - 12072016 - 12:23:50 PM.png"/>
          <p:cNvPicPr preferRelativeResize="0"/>
          <p:nvPr/>
        </p:nvPicPr>
        <p:blipFill rotWithShape="1">
          <a:blip r:embed="rId5">
            <a:alphaModFix/>
          </a:blip>
          <a:srcRect l="2052" r="2042"/>
          <a:stretch/>
        </p:blipFill>
        <p:spPr>
          <a:xfrm>
            <a:off x="3692512" y="5538400"/>
            <a:ext cx="4981574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286" name="Shape 286"/>
          <p:cNvSpPr/>
          <p:nvPr/>
        </p:nvSpPr>
        <p:spPr>
          <a:xfrm>
            <a:off x="6640950" y="5768000"/>
            <a:ext cx="2033100" cy="5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8758375" y="54032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Weighted incoming rating</a:t>
            </a:r>
          </a:p>
        </p:txBody>
      </p:sp>
      <p:sp>
        <p:nvSpPr>
          <p:cNvPr id="288" name="Shape 288"/>
          <p:cNvSpPr/>
          <p:nvPr/>
        </p:nvSpPr>
        <p:spPr>
          <a:xfrm>
            <a:off x="5337100" y="3739650"/>
            <a:ext cx="1826700" cy="81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B808A-6637-4E1E-BC11-D115B343532C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259666" y="61618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12</a:t>
            </a:fld>
            <a:endParaRPr lang="en" dirty="0"/>
          </a:p>
        </p:txBody>
      </p:sp>
      <p:pic>
        <p:nvPicPr>
          <p:cNvPr id="295" name="Shape 29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5" idx="3"/>
            <a:endCxn id="299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00" name="Shape 300"/>
          <p:cNvCxnSpPr>
            <a:stCxn id="296" idx="3"/>
            <a:endCxn id="299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1" name="Shape 301"/>
          <p:cNvCxnSpPr>
            <a:stCxn id="297" idx="3"/>
            <a:endCxn id="299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302" name="Shape 30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>
            <a:stCxn id="302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6" name="Shape 306"/>
          <p:cNvCxnSpPr>
            <a:stCxn id="303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7" name="Shape 307"/>
          <p:cNvCxnSpPr>
            <a:stCxn id="304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8" name="Shape 308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310" name="Shape 31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 descr="formula1.png"/>
          <p:cNvPicPr preferRelativeResize="0"/>
          <p:nvPr/>
        </p:nvPicPr>
        <p:blipFill rotWithShape="1">
          <a:blip r:embed="rId5">
            <a:alphaModFix/>
          </a:blip>
          <a:srcRect t="1333" b="1333"/>
          <a:stretch/>
        </p:blipFill>
        <p:spPr>
          <a:xfrm>
            <a:off x="3347923" y="5631849"/>
            <a:ext cx="5664903" cy="9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9063175" y="53270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Deviation of rating from goodness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354950" y="4740575"/>
            <a:ext cx="34266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38761D"/>
                </a:solidFill>
              </a:rPr>
              <a:t>Average deviation of user </a:t>
            </a:r>
            <a:r>
              <a:rPr lang="en" sz="2000" i="1">
                <a:solidFill>
                  <a:srgbClr val="38761D"/>
                </a:solidFill>
              </a:rPr>
              <a:t>u</a:t>
            </a:r>
            <a:r>
              <a:rPr lang="en" sz="2000">
                <a:solidFill>
                  <a:srgbClr val="38761D"/>
                </a:solidFill>
              </a:rPr>
              <a:t>’s ratings</a:t>
            </a:r>
          </a:p>
        </p:txBody>
      </p:sp>
      <p:sp>
        <p:nvSpPr>
          <p:cNvPr id="315" name="Shape 315"/>
          <p:cNvSpPr/>
          <p:nvPr/>
        </p:nvSpPr>
        <p:spPr>
          <a:xfrm>
            <a:off x="4791450" y="5472550"/>
            <a:ext cx="4271700" cy="11457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856075" y="5627350"/>
            <a:ext cx="2078100" cy="83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3900" y="3739650"/>
            <a:ext cx="1685700" cy="65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66">
            <a:extLst>
              <a:ext uri="{FF2B5EF4-FFF2-40B4-BE49-F238E27FC236}">
                <a16:creationId xmlns:a16="http://schemas.microsoft.com/office/drawing/2014/main" id="{B091864E-8660-4D65-9F42-E082745112BC}"/>
              </a:ext>
            </a:extLst>
          </p:cNvPr>
          <p:cNvSpPr txBox="1">
            <a:spLocks/>
          </p:cNvSpPr>
          <p:nvPr/>
        </p:nvSpPr>
        <p:spPr bwMode="gray"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al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36" y="1550646"/>
            <a:ext cx="7596523" cy="41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636523" y="2353960"/>
            <a:ext cx="3785844" cy="463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516768" y="3793775"/>
            <a:ext cx="5874585" cy="463415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516768" y="4203668"/>
            <a:ext cx="6767839" cy="46341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57974" y="75211"/>
            <a:ext cx="8520600" cy="73866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 and Goodness Algorithm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13</a:t>
            </a:fld>
            <a:endParaRPr lang="e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6675100" y="2325250"/>
            <a:ext cx="18108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215200" y="3293025"/>
            <a:ext cx="1454700" cy="6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rgbClr val="38761D"/>
                </a:solidFill>
              </a:rPr>
              <a:t>Update </a:t>
            </a:r>
          </a:p>
          <a:p>
            <a:r>
              <a:rPr lang="en" sz="2000" dirty="0">
                <a:solidFill>
                  <a:srgbClr val="38761D"/>
                </a:solidFill>
              </a:rPr>
              <a:t>Goodness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339850" y="4098650"/>
            <a:ext cx="12054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0000FF"/>
                </a:solidFill>
              </a:rPr>
              <a:t>Update </a:t>
            </a:r>
          </a:p>
          <a:p>
            <a:r>
              <a:rPr lang="en" sz="2000">
                <a:solidFill>
                  <a:srgbClr val="0000FF"/>
                </a:solidFill>
              </a:rPr>
              <a:t>Fairness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2B553-05C3-462F-A359-7890E59D2EA4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271411" y="289965"/>
            <a:ext cx="8520600" cy="4476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Initialization: All Fair and All Good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14</a:t>
            </a:fld>
            <a:endParaRPr lang="en"/>
          </a:p>
        </p:txBody>
      </p:sp>
      <p:pic>
        <p:nvPicPr>
          <p:cNvPr id="337" name="Shape 337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99" y="1099827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849" y="11798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124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024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5" name="Shape 345"/>
          <p:cNvCxnSpPr>
            <a:cxnSpLocks/>
            <a:stCxn id="337" idx="3"/>
          </p:cNvCxnSpPr>
          <p:nvPr/>
        </p:nvCxnSpPr>
        <p:spPr>
          <a:xfrm>
            <a:off x="3812667" y="1648314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7" name="Shape 347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9" name="Shape 349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0" name="Shape 350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1" name="Shape 351"/>
          <p:cNvCxnSpPr>
            <a:cxnSpLocks/>
            <a:stCxn id="341" idx="1"/>
          </p:cNvCxnSpPr>
          <p:nvPr/>
        </p:nvCxnSpPr>
        <p:spPr>
          <a:xfrm flipH="1">
            <a:off x="6577424" y="3135408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2" name="Shape 352"/>
          <p:cNvCxnSpPr>
            <a:cxnSpLocks/>
            <a:stCxn id="342" idx="1"/>
          </p:cNvCxnSpPr>
          <p:nvPr/>
        </p:nvCxnSpPr>
        <p:spPr>
          <a:xfrm rot="10800000">
            <a:off x="6577624" y="4519596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3" name="Shape 353"/>
          <p:cNvCxnSpPr>
            <a:cxnSpLocks/>
            <a:stCxn id="339" idx="3"/>
          </p:cNvCxnSpPr>
          <p:nvPr/>
        </p:nvCxnSpPr>
        <p:spPr>
          <a:xfrm rot="10800000" flipH="1">
            <a:off x="3732524" y="4519596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4" name="Shape 354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5" name="Shape 355"/>
          <p:cNvCxnSpPr>
            <a:cxnSpLocks/>
            <a:stCxn id="341" idx="1"/>
          </p:cNvCxnSpPr>
          <p:nvPr/>
        </p:nvCxnSpPr>
        <p:spPr>
          <a:xfrm rot="10800000">
            <a:off x="6577424" y="1808508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6" name="Shape 356"/>
          <p:cNvCxnSpPr>
            <a:cxnSpLocks/>
            <a:stCxn id="342" idx="1"/>
          </p:cNvCxnSpPr>
          <p:nvPr/>
        </p:nvCxnSpPr>
        <p:spPr>
          <a:xfrm rot="10800000">
            <a:off x="6577624" y="1808496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7" name="Shape 357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8" name="Shape 358"/>
          <p:cNvCxnSpPr>
            <a:cxnSpLocks/>
            <a:stCxn id="341" idx="1"/>
          </p:cNvCxnSpPr>
          <p:nvPr/>
        </p:nvCxnSpPr>
        <p:spPr>
          <a:xfrm rot="10800000">
            <a:off x="6577424" y="3135408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9" name="Shape 359"/>
          <p:cNvCxnSpPr>
            <a:cxnSpLocks/>
            <a:stCxn id="342" idx="1"/>
          </p:cNvCxnSpPr>
          <p:nvPr/>
        </p:nvCxnSpPr>
        <p:spPr>
          <a:xfrm rot="10800000">
            <a:off x="6577624" y="3135396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0" name="Shape 360"/>
          <p:cNvCxnSpPr>
            <a:cxnSpLocks/>
            <a:stCxn id="338" idx="3"/>
          </p:cNvCxnSpPr>
          <p:nvPr/>
        </p:nvCxnSpPr>
        <p:spPr>
          <a:xfrm rot="10800000" flipH="1">
            <a:off x="3732524" y="1808508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1" name="Shape 361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2" name="Shape 362"/>
          <p:cNvCxnSpPr>
            <a:cxnSpLocks/>
            <a:stCxn id="339" idx="3"/>
          </p:cNvCxnSpPr>
          <p:nvPr/>
        </p:nvCxnSpPr>
        <p:spPr>
          <a:xfrm rot="10800000" flipH="1">
            <a:off x="3732524" y="1808496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3" name="Shape 363"/>
          <p:cNvCxnSpPr>
            <a:cxnSpLocks/>
            <a:stCxn id="339" idx="3"/>
          </p:cNvCxnSpPr>
          <p:nvPr/>
        </p:nvCxnSpPr>
        <p:spPr>
          <a:xfrm rot="10800000" flipH="1">
            <a:off x="3732524" y="3135396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64" name="Shape 364"/>
          <p:cNvSpPr txBox="1"/>
          <p:nvPr/>
        </p:nvSpPr>
        <p:spPr>
          <a:xfrm>
            <a:off x="5340737" y="5131276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340725" y="3604401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340712" y="2340288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5725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495587" y="359065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495587" y="21550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814262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814362" y="36044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873087" y="2116776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pic>
        <p:nvPicPr>
          <p:cNvPr id="373" name="Shape 37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49" y="1403377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62" y="279778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349" y="4059102"/>
            <a:ext cx="1098468" cy="1096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9B205-BEB7-4CC1-917B-2C5D7FCD5281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212586" y="242806"/>
            <a:ext cx="8520600" cy="58415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Goodness - Iteration 1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15</a:t>
            </a:fld>
            <a:endParaRPr lang="en"/>
          </a:p>
        </p:txBody>
      </p:sp>
      <p:pic>
        <p:nvPicPr>
          <p:cNvPr id="382" name="Shape 38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63" y="980559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313" y="10605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588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488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0" name="Shape 390"/>
          <p:cNvCxnSpPr>
            <a:cxnSpLocks/>
            <a:stCxn id="382" idx="3"/>
          </p:cNvCxnSpPr>
          <p:nvPr/>
        </p:nvCxnSpPr>
        <p:spPr>
          <a:xfrm>
            <a:off x="3900131" y="1529046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2" name="Shape 392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94" name="Shape 394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5" name="Shape 395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6" name="Shape 396"/>
          <p:cNvCxnSpPr>
            <a:cxnSpLocks/>
            <a:stCxn id="386" idx="1"/>
          </p:cNvCxnSpPr>
          <p:nvPr/>
        </p:nvCxnSpPr>
        <p:spPr>
          <a:xfrm flipH="1">
            <a:off x="6664888" y="3016140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7" name="Shape 397"/>
          <p:cNvCxnSpPr>
            <a:cxnSpLocks/>
            <a:stCxn id="387" idx="1"/>
          </p:cNvCxnSpPr>
          <p:nvPr/>
        </p:nvCxnSpPr>
        <p:spPr>
          <a:xfrm rot="10800000">
            <a:off x="6665088" y="4400328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8" name="Shape 398"/>
          <p:cNvCxnSpPr>
            <a:cxnSpLocks/>
            <a:stCxn id="384" idx="3"/>
          </p:cNvCxnSpPr>
          <p:nvPr/>
        </p:nvCxnSpPr>
        <p:spPr>
          <a:xfrm rot="10800000" flipH="1">
            <a:off x="3819988" y="4400328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9" name="Shape 399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0" name="Shape 400"/>
          <p:cNvCxnSpPr>
            <a:cxnSpLocks/>
            <a:stCxn id="386" idx="1"/>
          </p:cNvCxnSpPr>
          <p:nvPr/>
        </p:nvCxnSpPr>
        <p:spPr>
          <a:xfrm rot="10800000">
            <a:off x="6664888" y="1689240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1" name="Shape 401"/>
          <p:cNvCxnSpPr>
            <a:cxnSpLocks/>
            <a:stCxn id="387" idx="1"/>
          </p:cNvCxnSpPr>
          <p:nvPr/>
        </p:nvCxnSpPr>
        <p:spPr>
          <a:xfrm rot="10800000">
            <a:off x="6665088" y="1689228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2" name="Shape 402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3" name="Shape 403"/>
          <p:cNvCxnSpPr>
            <a:cxnSpLocks/>
            <a:stCxn id="386" idx="1"/>
          </p:cNvCxnSpPr>
          <p:nvPr/>
        </p:nvCxnSpPr>
        <p:spPr>
          <a:xfrm rot="10800000">
            <a:off x="6664888" y="3016140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4" name="Shape 404"/>
          <p:cNvCxnSpPr>
            <a:cxnSpLocks/>
            <a:stCxn id="387" idx="1"/>
          </p:cNvCxnSpPr>
          <p:nvPr/>
        </p:nvCxnSpPr>
        <p:spPr>
          <a:xfrm rot="10800000">
            <a:off x="6665088" y="3016128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5" name="Shape 405"/>
          <p:cNvCxnSpPr>
            <a:cxnSpLocks/>
            <a:stCxn id="383" idx="3"/>
          </p:cNvCxnSpPr>
          <p:nvPr/>
        </p:nvCxnSpPr>
        <p:spPr>
          <a:xfrm rot="10800000" flipH="1">
            <a:off x="3819988" y="1689240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6" name="Shape 406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7" name="Shape 407"/>
          <p:cNvCxnSpPr>
            <a:cxnSpLocks/>
            <a:stCxn id="384" idx="3"/>
          </p:cNvCxnSpPr>
          <p:nvPr/>
        </p:nvCxnSpPr>
        <p:spPr>
          <a:xfrm rot="10800000" flipH="1">
            <a:off x="3819988" y="1689228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8" name="Shape 408"/>
          <p:cNvCxnSpPr>
            <a:cxnSpLocks/>
            <a:stCxn id="384" idx="3"/>
          </p:cNvCxnSpPr>
          <p:nvPr/>
        </p:nvCxnSpPr>
        <p:spPr>
          <a:xfrm rot="10800000" flipH="1">
            <a:off x="3819988" y="3016128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2583189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583051" y="347138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583051" y="20357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901726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901826" y="34851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960551" y="1997508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5" name="Shape 415"/>
          <p:cNvSpPr/>
          <p:nvPr/>
        </p:nvSpPr>
        <p:spPr>
          <a:xfrm>
            <a:off x="5468239" y="980558"/>
            <a:ext cx="1535400" cy="463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5382114" y="2158208"/>
            <a:ext cx="1638900" cy="3248000"/>
            <a:chOff x="3921725" y="2571675"/>
            <a:chExt cx="1638900" cy="3248000"/>
          </a:xfrm>
        </p:grpSpPr>
        <p:sp>
          <p:nvSpPr>
            <p:cNvPr id="417" name="Shape 417"/>
            <p:cNvSpPr txBox="1"/>
            <p:nvPr/>
          </p:nvSpPr>
          <p:spPr>
            <a:xfrm>
              <a:off x="3997925" y="2571675"/>
              <a:ext cx="153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3997925" y="3924625"/>
              <a:ext cx="1535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3921725" y="5425475"/>
              <a:ext cx="16389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-0.67</a:t>
              </a:r>
            </a:p>
          </p:txBody>
        </p:sp>
      </p:grpSp>
      <p:pic>
        <p:nvPicPr>
          <p:cNvPr id="420" name="Shape 42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13" y="128410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26" y="267852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813" y="3939834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667" y="5692133"/>
            <a:ext cx="4184597" cy="6716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E7D08-0E22-40B8-B504-99FCD830E61E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2497291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924368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271411" y="207981"/>
            <a:ext cx="8520600" cy="5105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Fairness - Iteration 1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16</a:t>
            </a:fld>
            <a:endParaRPr lang="en"/>
          </a:p>
        </p:txBody>
      </p:sp>
      <p:pic>
        <p:nvPicPr>
          <p:cNvPr id="432" name="Shape 43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616" y="109187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66" y="11719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41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441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Shape 438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0" name="Shape 440"/>
          <p:cNvCxnSpPr>
            <a:cxnSpLocks/>
            <a:stCxn id="432" idx="3"/>
          </p:cNvCxnSpPr>
          <p:nvPr/>
        </p:nvCxnSpPr>
        <p:spPr>
          <a:xfrm>
            <a:off x="3720084" y="1640363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2" name="Shape 442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44" name="Shape 444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5" name="Shape 445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6" name="Shape 446"/>
          <p:cNvCxnSpPr>
            <a:cxnSpLocks/>
            <a:stCxn id="436" idx="1"/>
          </p:cNvCxnSpPr>
          <p:nvPr/>
        </p:nvCxnSpPr>
        <p:spPr>
          <a:xfrm flipH="1">
            <a:off x="6484841" y="3127457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7" name="Shape 447"/>
          <p:cNvCxnSpPr>
            <a:cxnSpLocks/>
            <a:stCxn id="437" idx="1"/>
          </p:cNvCxnSpPr>
          <p:nvPr/>
        </p:nvCxnSpPr>
        <p:spPr>
          <a:xfrm rot="10800000">
            <a:off x="6485041" y="4511645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8" name="Shape 448"/>
          <p:cNvCxnSpPr>
            <a:cxnSpLocks/>
            <a:stCxn id="434" idx="3"/>
          </p:cNvCxnSpPr>
          <p:nvPr/>
        </p:nvCxnSpPr>
        <p:spPr>
          <a:xfrm rot="10800000" flipH="1">
            <a:off x="3639941" y="4511645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9" name="Shape 449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0" name="Shape 450"/>
          <p:cNvCxnSpPr>
            <a:cxnSpLocks/>
            <a:stCxn id="436" idx="1"/>
          </p:cNvCxnSpPr>
          <p:nvPr/>
        </p:nvCxnSpPr>
        <p:spPr>
          <a:xfrm rot="10800000">
            <a:off x="6484841" y="1800557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1" name="Shape 451"/>
          <p:cNvCxnSpPr>
            <a:cxnSpLocks/>
            <a:stCxn id="437" idx="1"/>
          </p:cNvCxnSpPr>
          <p:nvPr/>
        </p:nvCxnSpPr>
        <p:spPr>
          <a:xfrm rot="10800000">
            <a:off x="6485041" y="1800545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2" name="Shape 452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3" name="Shape 453"/>
          <p:cNvCxnSpPr>
            <a:cxnSpLocks/>
            <a:stCxn id="436" idx="1"/>
          </p:cNvCxnSpPr>
          <p:nvPr/>
        </p:nvCxnSpPr>
        <p:spPr>
          <a:xfrm rot="10800000">
            <a:off x="6484841" y="312745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4" name="Shape 454"/>
          <p:cNvCxnSpPr>
            <a:cxnSpLocks/>
            <a:stCxn id="437" idx="1"/>
          </p:cNvCxnSpPr>
          <p:nvPr/>
        </p:nvCxnSpPr>
        <p:spPr>
          <a:xfrm rot="10800000">
            <a:off x="6485041" y="312744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5" name="Shape 455"/>
          <p:cNvCxnSpPr>
            <a:cxnSpLocks/>
            <a:stCxn id="433" idx="3"/>
          </p:cNvCxnSpPr>
          <p:nvPr/>
        </p:nvCxnSpPr>
        <p:spPr>
          <a:xfrm rot="10800000" flipH="1">
            <a:off x="3639941" y="1800557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6" name="Shape 456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7" name="Shape 457"/>
          <p:cNvCxnSpPr>
            <a:cxnSpLocks/>
            <a:stCxn id="434" idx="3"/>
          </p:cNvCxnSpPr>
          <p:nvPr/>
        </p:nvCxnSpPr>
        <p:spPr>
          <a:xfrm rot="10800000" flipH="1">
            <a:off x="3639941" y="1800545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8" name="Shape 458"/>
          <p:cNvCxnSpPr>
            <a:cxnSpLocks/>
            <a:stCxn id="434" idx="3"/>
          </p:cNvCxnSpPr>
          <p:nvPr/>
        </p:nvCxnSpPr>
        <p:spPr>
          <a:xfrm rot="10800000" flipH="1">
            <a:off x="3639941" y="312744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2403142" y="53297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403004" y="358270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403004" y="21470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0.58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797879" y="52535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797979" y="35964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856704" y="2108825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202067" y="2269525"/>
            <a:ext cx="15357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5202067" y="3622475"/>
            <a:ext cx="15354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160192" y="5128887"/>
            <a:ext cx="16389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-0.67</a:t>
            </a:r>
          </a:p>
        </p:txBody>
      </p:sp>
      <p:pic>
        <p:nvPicPr>
          <p:cNvPr id="468" name="Shape 46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66" y="1395426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79" y="278983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66" y="4051151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 descr="form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92" y="5700988"/>
            <a:ext cx="4040874" cy="7339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6055F3-4633-4C2A-8099-E4A262B046EF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Message Passing and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506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sz="1800" dirty="0"/>
              <a:t>[</a:t>
            </a:r>
            <a:r>
              <a:rPr lang="en-US" sz="1800" dirty="0" err="1"/>
              <a:t>Mckay</a:t>
            </a:r>
            <a:r>
              <a:rPr lang="en-US" sz="1800" dirty="0"/>
              <a:t> 2003]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CEF1-9BA9-41BA-B6A9-05539A9A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2529937"/>
            <a:ext cx="11473384" cy="2010615"/>
          </a:xfrm>
        </p:spPr>
        <p:txBody>
          <a:bodyPr/>
          <a:lstStyle/>
          <a:p>
            <a:pPr algn="l"/>
            <a:r>
              <a:rPr lang="en-US" sz="1800" b="1" i="0" u="sng" strike="noStrike" baseline="0" dirty="0">
                <a:latin typeface="CMR10"/>
              </a:rPr>
              <a:t>Algorithm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1. If you are the front soldier in the line, say the number </a:t>
            </a:r>
            <a:r>
              <a:rPr lang="en-US" sz="1800" dirty="0">
                <a:latin typeface="CMR10"/>
              </a:rPr>
              <a:t>“</a:t>
            </a:r>
            <a:r>
              <a:rPr lang="en-US" sz="1800" b="0" i="0" u="none" strike="noStrike" baseline="0" dirty="0">
                <a:latin typeface="CMR10"/>
              </a:rPr>
              <a:t>one” to the soldier behind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2. If you are the rearmost soldier in the line, say the number “one</a:t>
            </a:r>
            <a:r>
              <a:rPr lang="en-US" sz="1800" dirty="0">
                <a:latin typeface="CMR10"/>
              </a:rPr>
              <a:t>”</a:t>
            </a:r>
            <a:r>
              <a:rPr lang="en-US" sz="1800" b="0" i="0" u="none" strike="noStrike" baseline="0" dirty="0">
                <a:latin typeface="CMR10"/>
              </a:rPr>
              <a:t> to the soldier in front of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3. If a soldier ahead of or behind you says a number to you, add “one” to it, and say the new number to the soldier on the other side.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0F5C1-0A31-412E-A591-B29032C9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49" y="4728103"/>
            <a:ext cx="5962650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D6C29-18B1-49DE-A906-538CDB21D51F}"/>
              </a:ext>
            </a:extLst>
          </p:cNvPr>
          <p:cNvSpPr txBox="1"/>
          <p:nvPr/>
        </p:nvSpPr>
        <p:spPr bwMode="gray">
          <a:xfrm>
            <a:off x="7904902" y="4483788"/>
            <a:ext cx="3808732" cy="2607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3 (ahead me)+1 (behind me)+1(myself) = 5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41007E-5464-4E2C-BD4D-2BDD37036C7D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7512899" y="4407343"/>
            <a:ext cx="201638" cy="582367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823456-F92D-45AE-8C9B-F84AAE928035}"/>
              </a:ext>
            </a:extLst>
          </p:cNvPr>
          <p:cNvSpPr/>
          <p:nvPr/>
        </p:nvSpPr>
        <p:spPr bwMode="gray">
          <a:xfrm>
            <a:off x="7126667" y="4799345"/>
            <a:ext cx="391736" cy="2993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086535-DECC-44AA-82B3-FF6CAB17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70" y="1017941"/>
            <a:ext cx="5962650" cy="1476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96C4BA-17BC-4C9C-B923-D0EC250B4AF3}"/>
              </a:ext>
            </a:extLst>
          </p:cNvPr>
          <p:cNvSpPr txBox="1"/>
          <p:nvPr/>
        </p:nvSpPr>
        <p:spPr bwMode="gray">
          <a:xfrm>
            <a:off x="478369" y="966119"/>
            <a:ext cx="62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MR10"/>
              </a:rPr>
              <a:t>Counting </a:t>
            </a:r>
            <a:r>
              <a:rPr lang="en-US" b="1" dirty="0">
                <a:latin typeface="CMR10"/>
              </a:rPr>
              <a:t>soldiers in</a:t>
            </a:r>
            <a:r>
              <a:rPr lang="en-US" sz="1800" b="1" dirty="0">
                <a:latin typeface="CMR10"/>
              </a:rPr>
              <a:t> a snowstorm </a:t>
            </a:r>
            <a:endParaRPr lang="en-US" sz="1800" b="1" i="0" u="none" strike="noStrike" baseline="0" dirty="0">
              <a:latin typeface="CMR1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BAD15-1457-4FEC-9F91-9A33D0D87457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624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5CF-65E3-4FE3-A617-9C2423C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for Counting in a Graph </a:t>
            </a:r>
            <a:r>
              <a:rPr lang="en-US" sz="1800" dirty="0"/>
              <a:t>[McKay 2003]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b="1" i="0" u="sng" strike="noStrike" baseline="0" dirty="0">
                    <a:latin typeface="CMR10"/>
                  </a:rPr>
                  <a:t>Algorithm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1. Count your number of neighbors</a:t>
                </a:r>
                <a:r>
                  <a:rPr lang="en-US" sz="180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dirty="0">
                    <a:latin typeface="CMR1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dirty="0">
                    <a:latin typeface="CMMI10"/>
                  </a:rPr>
                  <a:t> </a:t>
                </a:r>
                <a:r>
                  <a:rPr lang="en-US" sz="1800" dirty="0">
                    <a:latin typeface="CMR10"/>
                  </a:rPr>
                  <a:t>be the running total of the messages you have received.</a:t>
                </a:r>
                <a:endParaRPr lang="en-US" sz="1800" b="0" i="0" u="none" strike="noStrike" baseline="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2. Keep count of the number of messages you have received from your neighbors,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and of the values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of each of those messages. </a:t>
                </a:r>
                <a:endParaRPr lang="en-US" sz="180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3. If the number of messages you have received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 identify the missing</a:t>
                </a:r>
                <a:r>
                  <a:rPr lang="en-US" sz="1800" b="0" i="0" u="none" strike="noStrike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neighbor and tell them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4. If the number of messages you have received is equal to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(a) 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is the required total.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(b) for each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say to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  <a:blipFill>
                <a:blip r:embed="rId2"/>
                <a:stretch>
                  <a:fillRect l="-1275" t="-2110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0BB6-74E1-4C73-8021-E4960E25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BB31-1BE5-4339-94C9-7A7BC46B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09" y="943628"/>
            <a:ext cx="2139680" cy="144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365C7-069F-406A-9BA0-1A1FDC96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36" y="943627"/>
            <a:ext cx="2070043" cy="144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2F2842-6E92-4A69-A148-40F4DCB12D50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6997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5695C-9C92-483A-863F-A0FE3DC2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66" y="1689598"/>
            <a:ext cx="3584722" cy="3118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2ACA0-617C-492C-A783-A69F7AF29645}"/>
              </a:ext>
            </a:extLst>
          </p:cNvPr>
          <p:cNvSpPr txBox="1"/>
          <p:nvPr/>
        </p:nvSpPr>
        <p:spPr bwMode="gray">
          <a:xfrm>
            <a:off x="613566" y="1166378"/>
            <a:ext cx="3481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eBay page listing the recent feedbacks for one user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79E99-01BC-45D3-ACC9-16FD8B68E36E}"/>
              </a:ext>
            </a:extLst>
          </p:cNvPr>
          <p:cNvSpPr txBox="1"/>
          <p:nvPr/>
        </p:nvSpPr>
        <p:spPr bwMode="gray">
          <a:xfrm>
            <a:off x="4482043" y="3152001"/>
            <a:ext cx="7298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2019 - Business Email Compromise $26 Billion Scam</a:t>
            </a:r>
          </a:p>
          <a:p>
            <a:r>
              <a:rPr lang="en-US" sz="1400" dirty="0"/>
              <a:t>https://www.ic3.gov/Media/Y2019/PSA190910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813B9-E881-4717-8B49-842DF798C227}"/>
              </a:ext>
            </a:extLst>
          </p:cNvPr>
          <p:cNvSpPr txBox="1"/>
          <p:nvPr/>
        </p:nvSpPr>
        <p:spPr bwMode="gray">
          <a:xfrm>
            <a:off x="4569508" y="1689598"/>
            <a:ext cx="623020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Auction fraud</a:t>
            </a:r>
          </a:p>
          <a:p>
            <a:r>
              <a:rPr lang="en-US" sz="1600" dirty="0">
                <a:effectLst/>
                <a:latin typeface="+mj-lt"/>
              </a:rPr>
              <a:t>Among all the monetary losses reported, auction fraud accounted for 41%,with an average loss of $385.</a:t>
            </a:r>
          </a:p>
          <a:p>
            <a:r>
              <a:rPr lang="fr-FR" sz="1100" dirty="0">
                <a:effectLst/>
                <a:latin typeface="+mj-lt"/>
              </a:rPr>
              <a:t>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 complaint center: Ic3 2004 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-crime report. </a:t>
            </a:r>
            <a:endParaRPr lang="en-US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FD16F-C4CD-439A-9B1B-DB8C581700D2}"/>
              </a:ext>
            </a:extLst>
          </p:cNvPr>
          <p:cNvSpPr txBox="1"/>
          <p:nvPr/>
        </p:nvSpPr>
        <p:spPr bwMode="gray">
          <a:xfrm>
            <a:off x="82553" y="6386368"/>
            <a:ext cx="102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EF7EF-9888-4B98-8AA8-FFC134D61F83}"/>
              </a:ext>
            </a:extLst>
          </p:cNvPr>
          <p:cNvSpPr txBox="1"/>
          <p:nvPr/>
        </p:nvSpPr>
        <p:spPr bwMode="gray">
          <a:xfrm>
            <a:off x="4482043" y="3849835"/>
            <a:ext cx="5543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Other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speech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Image/3D data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resolution in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Message Passing for Path counting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</p:spPr>
            <p:txBody>
              <a:bodyPr/>
              <a:lstStyle/>
              <a:p>
                <a:pPr algn="l"/>
                <a:r>
                  <a:rPr lang="en-US" sz="1800" b="1" i="0" u="sng" strike="noStrike" baseline="0" dirty="0">
                    <a:latin typeface="CMTI12"/>
                  </a:rPr>
                  <a:t>Probability of passing through a node</a:t>
                </a:r>
                <a:r>
                  <a:rPr lang="en-US" sz="1800" b="1" i="0" u="none" strike="noStrike" baseline="0" dirty="0">
                    <a:latin typeface="CMTI12"/>
                  </a:rPr>
                  <a:t>: </a:t>
                </a:r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800" dirty="0">
                  <a:latin typeface="CMTI1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MTI12"/>
                  </a:rPr>
                  <a:t>= number of paths through a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MTI12"/>
                  </a:rPr>
                  <a:t>,</a:t>
                </a: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𝑏𝑎𝑐𝑘𝑤𝑎𝑟𝑑𝑠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𝑓𝑜𝑟𝑤𝑎𝑟𝑑𝑠</m:t>
                    </m:r>
                  </m:oMath>
                </a14:m>
                <a:endParaRPr lang="en-US" sz="1800" dirty="0">
                  <a:latin typeface="CMTI12"/>
                </a:endParaRP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CMTI12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  <a:blipFill>
                <a:blip r:embed="rId2"/>
                <a:stretch>
                  <a:fillRect l="-1790" t="-43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DBE85-A39D-4310-8C25-6D619600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7" y="1061135"/>
            <a:ext cx="2221130" cy="2169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/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Messages sent in the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forward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blipFill>
                <a:blip r:embed="rId4"/>
                <a:stretch>
                  <a:fillRect l="-2111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/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CMR10~47"/>
                  </a:rPr>
                  <a:t>The </a:t>
                </a:r>
                <a:r>
                  <a:rPr lang="en-US" dirty="0">
                    <a:latin typeface="CMR10~47"/>
                  </a:rPr>
                  <a:t>five</a:t>
                </a:r>
                <a:r>
                  <a:rPr lang="en-US" sz="1800" b="0" i="0" u="none" strike="noStrike" baseline="0" dirty="0">
                    <a:latin typeface="CMR10~47"/>
                  </a:rPr>
                  <a:t>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blipFill>
                <a:blip r:embed="rId5"/>
                <a:stretch>
                  <a:fillRect l="-24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60CFCC8-097E-40F8-9B46-BC853BB8F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358" y="991063"/>
            <a:ext cx="2298612" cy="2135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7DEFC3-D551-4A59-A660-7E248FBB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90" y="1003985"/>
            <a:ext cx="2246957" cy="22727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C6E96C-FEA7-4C00-802E-84233222ED81}"/>
              </a:ext>
            </a:extLst>
          </p:cNvPr>
          <p:cNvSpPr txBox="1"/>
          <p:nvPr/>
        </p:nvSpPr>
        <p:spPr bwMode="gray">
          <a:xfrm>
            <a:off x="6433532" y="3342691"/>
            <a:ext cx="4034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~47"/>
              </a:rPr>
              <a:t>Messages sent in the Forward (top-left) and </a:t>
            </a:r>
            <a:r>
              <a:rPr lang="en-US" dirty="0">
                <a:latin typeface="CMR10~47"/>
              </a:rPr>
              <a:t>B</a:t>
            </a:r>
            <a:r>
              <a:rPr lang="en-US" sz="1800" b="0" i="0" u="none" strike="noStrike" baseline="0" dirty="0">
                <a:latin typeface="CMR10~47"/>
              </a:rPr>
              <a:t>ackward (botto</a:t>
            </a:r>
            <a:r>
              <a:rPr lang="en-US" dirty="0">
                <a:latin typeface="CMR10~47"/>
              </a:rPr>
              <a:t>m-right)</a:t>
            </a:r>
            <a:r>
              <a:rPr lang="en-US" sz="1800" b="0" i="0" u="none" strike="noStrike" baseline="0" dirty="0">
                <a:latin typeface="CMR10~47"/>
              </a:rPr>
              <a:t>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787421" cy="555840"/>
          </a:xfrm>
        </p:spPr>
        <p:txBody>
          <a:bodyPr/>
          <a:lstStyle/>
          <a:p>
            <a:r>
              <a:rPr lang="en-US" dirty="0"/>
              <a:t>Message Passing – </a:t>
            </a:r>
            <a:r>
              <a:rPr lang="sv-SE" dirty="0"/>
              <a:t>Viterbi </a:t>
            </a:r>
            <a:r>
              <a:rPr lang="en-US" dirty="0"/>
              <a:t>algorithm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ABC-355C-4F79-BDC4-62F24E24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50" y="1228400"/>
            <a:ext cx="8030205" cy="27920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+mj-lt"/>
              </a:rPr>
              <a:t>Algorithm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Set the cost of first node to zero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As a node learns the costs of its predecessors, it passes these costs to its descendants</a:t>
            </a:r>
            <a:endParaRPr lang="en-US" sz="16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As the message passes along each edge in the graph, the cost of that edge is added</a:t>
            </a: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When conflicting costs arrive, take the minimum (that is why this algorithm also called min-sum)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99169-616C-46CF-92A5-8003FCF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80823"/>
            <a:ext cx="3214648" cy="1885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20273-B2E6-4922-91B5-5BC4AFED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4229713"/>
            <a:ext cx="2512194" cy="1325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C0086-75DB-431A-9E20-7627B37B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47" y="4195108"/>
            <a:ext cx="2445373" cy="132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929F82-1FD9-4B86-A74F-2427208A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24" y="4166146"/>
            <a:ext cx="2392896" cy="1325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B28588-3596-48F7-A9AB-480BB0BD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152" y="4116420"/>
            <a:ext cx="2353741" cy="13258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668065-42E8-4DF3-AEBB-EF72E1855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532" y="4186042"/>
            <a:ext cx="2458671" cy="1325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D44C9F-1276-4B9B-980F-D974A6402917}"/>
              </a:ext>
            </a:extLst>
          </p:cNvPr>
          <p:cNvSpPr txBox="1"/>
          <p:nvPr/>
        </p:nvSpPr>
        <p:spPr bwMode="gray">
          <a:xfrm>
            <a:off x="212142" y="778529"/>
            <a:ext cx="412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0" u="none" strike="noStrike" baseline="0" dirty="0">
                <a:latin typeface="+mj-lt"/>
              </a:rPr>
              <a:t>Find the </a:t>
            </a:r>
            <a:r>
              <a:rPr lang="en-US" b="1" dirty="0">
                <a:latin typeface="+mj-lt"/>
              </a:rPr>
              <a:t>path with lowest cost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02AB-8304-48B4-9872-1C45E5BE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Distributive Law (GDL)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D07-79FC-405D-9746-543B6676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764" y="4043649"/>
            <a:ext cx="6822220" cy="2554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Algorithms: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Baum-Welch Algorithm (HMM)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Fast Fourier transform (FFT) on any finite Abelian group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Gallager</a:t>
            </a:r>
            <a:r>
              <a:rPr lang="en-US" sz="1800" dirty="0"/>
              <a:t>–Tanner–</a:t>
            </a:r>
            <a:r>
              <a:rPr lang="en-US" sz="1800" dirty="0" err="1"/>
              <a:t>Wiberg</a:t>
            </a:r>
            <a:r>
              <a:rPr lang="en-US" sz="1800" dirty="0"/>
              <a:t> decoding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Viterbi’s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BCJR algorithm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Pearl’s “belief propagation”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40C6-8AA3-441E-9A83-AD980FC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5261D-BFCD-4879-95A7-C29BE203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" y="1044140"/>
            <a:ext cx="4725062" cy="413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49540-6866-4806-A8D9-51F457C6C7E9}"/>
              </a:ext>
            </a:extLst>
          </p:cNvPr>
          <p:cNvSpPr txBox="1"/>
          <p:nvPr/>
        </p:nvSpPr>
        <p:spPr bwMode="gray">
          <a:xfrm>
            <a:off x="355821" y="5320922"/>
            <a:ext cx="3823287" cy="98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Aji</a:t>
            </a:r>
            <a:r>
              <a:rPr lang="en-US" sz="1400" dirty="0"/>
              <a:t>, Srinivas M., and Robert J. </a:t>
            </a:r>
            <a:r>
              <a:rPr lang="en-US" sz="1400" dirty="0" err="1"/>
              <a:t>McEliece</a:t>
            </a:r>
            <a:r>
              <a:rPr lang="en-US" sz="1400" dirty="0"/>
              <a:t>. "The generalized distributive law." </a:t>
            </a:r>
            <a:r>
              <a:rPr lang="en-US" sz="1400" i="1" dirty="0"/>
              <a:t>IEEE transactions on Information Theory</a:t>
            </a:r>
            <a:r>
              <a:rPr lang="en-US" sz="1400" dirty="0"/>
              <a:t> 46.2 (2000): 325-343.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D8787-8A67-4884-80B4-5456DF05E30B}"/>
              </a:ext>
            </a:extLst>
          </p:cNvPr>
          <p:cNvSpPr txBox="1"/>
          <p:nvPr/>
        </p:nvSpPr>
        <p:spPr bwMode="gray">
          <a:xfrm>
            <a:off x="5263764" y="1107104"/>
            <a:ext cx="6245748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GDL synthesis of the work in: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information theory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digital communications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Signal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artificial intelligence communities</a:t>
            </a:r>
          </a:p>
        </p:txBody>
      </p:sp>
    </p:spTree>
    <p:extLst>
      <p:ext uri="{BB962C8B-B14F-4D97-AF65-F5344CB8AC3E}">
        <p14:creationId xmlns:p14="http://schemas.microsoft.com/office/powerpoint/2010/main" val="30613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C1CA-4607-40A3-A6E7-B77312A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D02E-143A-47F7-BB37-52324DB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AF546-8258-4A51-8327-EC03FEBC0ADA}"/>
              </a:ext>
            </a:extLst>
          </p:cNvPr>
          <p:cNvSpPr txBox="1"/>
          <p:nvPr/>
        </p:nvSpPr>
        <p:spPr bwMode="gray">
          <a:xfrm>
            <a:off x="6145713" y="2713336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Sum over all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ED01-3A00-4870-B923-F541D0379E68}"/>
              </a:ext>
            </a:extLst>
          </p:cNvPr>
          <p:cNvSpPr/>
          <p:nvPr/>
        </p:nvSpPr>
        <p:spPr bwMode="gray">
          <a:xfrm>
            <a:off x="7346358" y="244530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70BB33-BFB1-44E5-B892-7242DC8A1FC4}"/>
              </a:ext>
            </a:extLst>
          </p:cNvPr>
          <p:cNvCxnSpPr>
            <a:stCxn id="11" idx="0"/>
            <a:endCxn id="12" idx="2"/>
          </p:cNvCxnSpPr>
          <p:nvPr/>
        </p:nvCxnSpPr>
        <p:spPr bwMode="gray">
          <a:xfrm rot="5400000" flipH="1" flipV="1">
            <a:off x="7135812" y="2280154"/>
            <a:ext cx="222311" cy="64405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A4434D-E0DF-4070-A5FE-76C42493BA48}"/>
              </a:ext>
            </a:extLst>
          </p:cNvPr>
          <p:cNvSpPr txBox="1"/>
          <p:nvPr/>
        </p:nvSpPr>
        <p:spPr bwMode="gray">
          <a:xfrm>
            <a:off x="7160147" y="3114353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Label-label potential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97C62-0679-4F3B-BF14-4FDB632D278F}"/>
              </a:ext>
            </a:extLst>
          </p:cNvPr>
          <p:cNvSpPr txBox="1"/>
          <p:nvPr/>
        </p:nvSpPr>
        <p:spPr bwMode="gray">
          <a:xfrm>
            <a:off x="8433641" y="2799706"/>
            <a:ext cx="579158" cy="245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Prior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28E71-30A3-43E6-9F41-30BB05158698}"/>
              </a:ext>
            </a:extLst>
          </p:cNvPr>
          <p:cNvSpPr/>
          <p:nvPr/>
        </p:nvSpPr>
        <p:spPr bwMode="gray">
          <a:xfrm>
            <a:off x="8718601" y="225319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6A647-6B68-4533-A04A-CD823DD4B6E0}"/>
              </a:ext>
            </a:extLst>
          </p:cNvPr>
          <p:cNvSpPr txBox="1"/>
          <p:nvPr/>
        </p:nvSpPr>
        <p:spPr bwMode="gray">
          <a:xfrm>
            <a:off x="9370608" y="2853558"/>
            <a:ext cx="2484139" cy="575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All messages sent by neighbors of node </a:t>
            </a:r>
            <a:r>
              <a:rPr lang="en-US" sz="1200" i="1" dirty="0" err="1"/>
              <a:t>i</a:t>
            </a:r>
            <a:r>
              <a:rPr lang="en-US" sz="1200" dirty="0"/>
              <a:t> in the previous iteration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A99C00-E816-4712-B916-DB5863BF3384}"/>
              </a:ext>
            </a:extLst>
          </p:cNvPr>
          <p:cNvSpPr/>
          <p:nvPr/>
        </p:nvSpPr>
        <p:spPr bwMode="gray">
          <a:xfrm flipV="1">
            <a:off x="9367276" y="2564035"/>
            <a:ext cx="152536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6457A6-8858-4EC3-9409-83715152209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 bwMode="gray">
          <a:xfrm rot="16200000" flipV="1">
            <a:off x="10249416" y="2490296"/>
            <a:ext cx="243804" cy="48272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C8C68F-EEFE-46B9-8967-515D73B6352A}"/>
              </a:ext>
            </a:extLst>
          </p:cNvPr>
          <p:cNvCxnSpPr>
            <a:cxnSpLocks/>
            <a:stCxn id="21" idx="0"/>
          </p:cNvCxnSpPr>
          <p:nvPr/>
        </p:nvCxnSpPr>
        <p:spPr bwMode="gray">
          <a:xfrm rot="5400000" flipH="1" flipV="1">
            <a:off x="8589057" y="2402827"/>
            <a:ext cx="531042" cy="26271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/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Label-label Potential matrix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captures the dependencies between nodes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= probability of node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given that j is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Prior belief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of node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</a:t>
                </a:r>
                <a:r>
                  <a:rPr lang="en-US" sz="1600" i="1" dirty="0"/>
                  <a:t>i</a:t>
                </a:r>
                <a:r>
                  <a:rPr lang="en-US" sz="1600" dirty="0"/>
                  <a:t>'s estimate of </a:t>
                </a:r>
                <a:r>
                  <a:rPr lang="en-US" sz="1600" i="1" dirty="0"/>
                  <a:t>j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= set of all states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blipFill>
                <a:blip r:embed="rId4"/>
                <a:stretch>
                  <a:fillRect l="-554" t="-857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/>
              <p:nvPr/>
            </p:nvSpPr>
            <p:spPr bwMode="gray">
              <a:xfrm>
                <a:off x="5321913" y="1693732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1913" y="1693732"/>
                <a:ext cx="6243968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78456D-5F09-4BDA-B031-0F32F8CC1B4E}"/>
              </a:ext>
            </a:extLst>
          </p:cNvPr>
          <p:cNvSpPr txBox="1"/>
          <p:nvPr/>
        </p:nvSpPr>
        <p:spPr bwMode="gray">
          <a:xfrm>
            <a:off x="2607351" y="4423457"/>
            <a:ext cx="6333886" cy="1731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u="sng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program and parallelize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Applies to any graphical model with different types of potential relationships between nodes</a:t>
            </a:r>
          </a:p>
          <a:p>
            <a:endParaRPr lang="en-US" sz="1600" dirty="0"/>
          </a:p>
          <a:p>
            <a:r>
              <a:rPr lang="en-US" sz="1600" b="1" dirty="0"/>
              <a:t>Caveat</a:t>
            </a:r>
            <a:r>
              <a:rPr lang="en-US" sz="1600" dirty="0"/>
              <a:t>: no guarantee of convergence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34CCB6-6E3B-4AE1-A198-764170E693A4}"/>
              </a:ext>
            </a:extLst>
          </p:cNvPr>
          <p:cNvSpPr/>
          <p:nvPr/>
        </p:nvSpPr>
        <p:spPr bwMode="gray">
          <a:xfrm>
            <a:off x="7963297" y="2274460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384486-0E89-4964-8FA6-9EB13604A19D}"/>
              </a:ext>
            </a:extLst>
          </p:cNvPr>
          <p:cNvCxnSpPr>
            <a:cxnSpLocks/>
            <a:stCxn id="15" idx="0"/>
            <a:endCxn id="48" idx="2"/>
          </p:cNvCxnSpPr>
          <p:nvPr/>
        </p:nvCxnSpPr>
        <p:spPr bwMode="gray">
          <a:xfrm rot="5400000" flipH="1" flipV="1">
            <a:off x="7665567" y="2593986"/>
            <a:ext cx="794174" cy="24656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/>
      <p:bldP spid="21" grpId="0"/>
      <p:bldP spid="22" grpId="0" animBg="1"/>
      <p:bldP spid="26" grpId="0"/>
      <p:bldP spid="27" grpId="0" animBg="1"/>
      <p:bldP spid="45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B36B-BE27-4220-B4D7-36AE6313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Examples Loopy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3C0A-A182-4FD8-A3DF-D40111AB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AC5B97-FF4A-46C3-9D43-A09AA79BD73D}"/>
              </a:ext>
            </a:extLst>
          </p:cNvPr>
          <p:cNvGrpSpPr/>
          <p:nvPr/>
        </p:nvGrpSpPr>
        <p:grpSpPr>
          <a:xfrm>
            <a:off x="902900" y="1054947"/>
            <a:ext cx="2128477" cy="2018946"/>
            <a:chOff x="9938188" y="4606083"/>
            <a:chExt cx="2128477" cy="2018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533694-0FC1-41FF-B5E7-5FDB2DD8C0D1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2C92F5-310F-4B2B-8BB3-6BCCEEF0E566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4A1981-BC0F-4D6A-9BDB-349746AEDC50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8F0D7F-513A-4689-977F-7AFAC5130189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596C27-06AF-4BF5-86F4-4EAA002055F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2AA6A7-E3B5-4D10-9673-EE0DA4B234E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C9DE6A-AAF7-46DD-85AF-934B36925735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08A0DC-4A44-4C6F-8265-CAE292A6716D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AA1E35-DFF5-42EC-9CC3-D5E10D89C606}"/>
                </a:ext>
              </a:extLst>
            </p:cNvPr>
            <p:cNvCxnSpPr>
              <a:cxnSpLocks/>
              <a:stCxn id="8" idx="7"/>
              <a:endCxn id="12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33AAC4-6C9E-4766-B0AE-18D20AF45106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E6C359-2F0D-41A6-8186-859AD95C49AF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28241D-7395-4C3F-811F-168880EE0375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66A304-D8C1-473D-BAB4-8E258B432414}"/>
              </a:ext>
            </a:extLst>
          </p:cNvPr>
          <p:cNvGrpSpPr/>
          <p:nvPr/>
        </p:nvGrpSpPr>
        <p:grpSpPr>
          <a:xfrm>
            <a:off x="2761675" y="1930396"/>
            <a:ext cx="953338" cy="960684"/>
            <a:chOff x="10584382" y="3100299"/>
            <a:chExt cx="953338" cy="9606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44F53C-FE77-4CA8-91D2-99513E1BA8FF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716803-4C2E-493C-B779-7245DF372E93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BF8A7A6-B90E-4C57-919C-8ED14B202659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DD8B5-F0DE-4CC4-B049-BAF58B50742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 bwMode="gray">
          <a:xfrm flipV="1">
            <a:off x="1317116" y="1262055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741E53-583A-4D8F-B271-7567E9E1823A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 bwMode="gray">
          <a:xfrm flipH="1" flipV="1">
            <a:off x="2143916" y="2250397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53A09-B7BC-43DF-9E14-639C05B4C8B7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 bwMode="gray">
          <a:xfrm>
            <a:off x="2824269" y="2070741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E13847-FA93-4E73-9EC7-4191B0C3F81B}"/>
                  </a:ext>
                </a:extLst>
              </p:cNvPr>
              <p:cNvSpPr txBox="1"/>
              <p:nvPr/>
            </p:nvSpPr>
            <p:spPr bwMode="gray">
              <a:xfrm>
                <a:off x="4581731" y="2114950"/>
                <a:ext cx="624396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E13847-FA93-4E73-9EC7-4191B0C3F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1731" y="2114950"/>
                <a:ext cx="6243968" cy="76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6D8BFB-AC9D-4B55-B4D7-07657DCAAEB5}"/>
              </a:ext>
            </a:extLst>
          </p:cNvPr>
          <p:cNvSpPr txBox="1"/>
          <p:nvPr/>
        </p:nvSpPr>
        <p:spPr bwMode="gray">
          <a:xfrm>
            <a:off x="3982859" y="1780856"/>
            <a:ext cx="1931244" cy="4073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dirty="0"/>
              <a:t>Example computing the message from A do D :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pt-BR" sz="1200" dirty="0"/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163280-872D-41EB-8DE7-65CAC39A76BD}"/>
                  </a:ext>
                </a:extLst>
              </p:cNvPr>
              <p:cNvSpPr txBox="1"/>
              <p:nvPr/>
            </p:nvSpPr>
            <p:spPr bwMode="gray">
              <a:xfrm>
                <a:off x="4488629" y="1019936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163280-872D-41EB-8DE7-65CAC39A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88629" y="1019936"/>
                <a:ext cx="6243968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841DE941-F609-4F65-9413-6BAF447A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53" y="3429000"/>
            <a:ext cx="4650496" cy="27969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7E1538-F790-447F-97F2-C50197860054}"/>
              </a:ext>
            </a:extLst>
          </p:cNvPr>
          <p:cNvSpPr txBox="1"/>
          <p:nvPr/>
        </p:nvSpPr>
        <p:spPr bwMode="gray">
          <a:xfrm>
            <a:off x="4987749" y="5417823"/>
            <a:ext cx="3250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r</a:t>
            </a:r>
            <a:r>
              <a:rPr lang="en-US" sz="1200" dirty="0">
                <a:effectLst/>
                <a:latin typeface="Arial" panose="020B0604020202020204" pitchFamily="34" charset="0"/>
              </a:rPr>
              <a:t>ed triangles = fraudsters,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yellow diamonds = accomplices,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white ellipses = honest nodes,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gray rounded rectangles = unbiased node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7CCD9-342C-46C5-9544-567E4501701B}"/>
              </a:ext>
            </a:extLst>
          </p:cNvPr>
          <p:cNvSpPr txBox="1"/>
          <p:nvPr/>
        </p:nvSpPr>
        <p:spPr bwMode="gray">
          <a:xfrm>
            <a:off x="5174862" y="3453915"/>
            <a:ext cx="5098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</a:t>
            </a:r>
          </a:p>
          <a:p>
            <a:r>
              <a:rPr lang="en-US" sz="1200" dirty="0"/>
              <a:t>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CCF7C8-362D-4C10-AEA2-AAF7B29B9B97}"/>
              </a:ext>
            </a:extLst>
          </p:cNvPr>
          <p:cNvCxnSpPr/>
          <p:nvPr/>
        </p:nvCxnSpPr>
        <p:spPr bwMode="gray">
          <a:xfrm flipH="1">
            <a:off x="1379050" y="1173042"/>
            <a:ext cx="528337" cy="30868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6183A4-5BD5-4D06-83EC-738495408EE1}"/>
              </a:ext>
            </a:extLst>
          </p:cNvPr>
          <p:cNvCxnSpPr>
            <a:cxnSpLocks/>
          </p:cNvCxnSpPr>
          <p:nvPr/>
        </p:nvCxnSpPr>
        <p:spPr bwMode="gray">
          <a:xfrm flipV="1">
            <a:off x="983610" y="1930396"/>
            <a:ext cx="0" cy="320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6F3E5-04B0-4C60-BE88-3BA1F473FBBF}"/>
              </a:ext>
            </a:extLst>
          </p:cNvPr>
          <p:cNvCxnSpPr>
            <a:cxnSpLocks/>
          </p:cNvCxnSpPr>
          <p:nvPr/>
        </p:nvCxnSpPr>
        <p:spPr bwMode="gray">
          <a:xfrm>
            <a:off x="1277198" y="1940619"/>
            <a:ext cx="810442" cy="77971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3D9D6B6B-84F7-4A54-9FDD-7729A6B5804C}"/>
              </a:ext>
            </a:extLst>
          </p:cNvPr>
          <p:cNvSpPr/>
          <p:nvPr/>
        </p:nvSpPr>
        <p:spPr bwMode="gray">
          <a:xfrm rot="16200000">
            <a:off x="9261402" y="1238686"/>
            <a:ext cx="92178" cy="193124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E94D2-9307-4A2B-B71C-836A938D9DAF}"/>
              </a:ext>
            </a:extLst>
          </p:cNvPr>
          <p:cNvSpPr/>
          <p:nvPr/>
        </p:nvSpPr>
        <p:spPr bwMode="gray">
          <a:xfrm flipV="1">
            <a:off x="8969069" y="1539983"/>
            <a:ext cx="8510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CE4973-85B2-4412-A352-799C40501E8A}"/>
              </a:ext>
            </a:extLst>
          </p:cNvPr>
          <p:cNvCxnSpPr>
            <a:cxnSpLocks/>
            <a:stCxn id="46" idx="0"/>
          </p:cNvCxnSpPr>
          <p:nvPr/>
        </p:nvCxnSpPr>
        <p:spPr bwMode="gray">
          <a:xfrm rot="5400000">
            <a:off x="9111591" y="1787718"/>
            <a:ext cx="485039" cy="8100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27" grpId="0"/>
      <p:bldP spid="29" grpId="0"/>
      <p:bldP spid="43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7E906-8310-4E21-988D-2E0F74CC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r>
              <a:rPr lang="en-US" dirty="0"/>
              <a:t>Improve in standard graph mining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diffusion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endParaRPr lang="pt-BR" dirty="0"/>
          </a:p>
          <a:p>
            <a:r>
              <a:rPr lang="pt-BR" b="1" dirty="0"/>
              <a:t>Initial understanding about your graph data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Generate first instance of your graphs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network or subgraph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basic network-level metrics</a:t>
            </a:r>
          </a:p>
          <a:p>
            <a:pPr marL="698494" lvl="1" indent="-457200"/>
            <a:r>
              <a:rPr lang="en-US" dirty="0"/>
              <a:t>Edge degree distribution, Diameter, Clustering coefficient, Component connectivity</a:t>
            </a:r>
          </a:p>
          <a:p>
            <a:pPr marL="698494" lvl="1" indent="-457200"/>
            <a:r>
              <a:rPr lang="en-US" dirty="0"/>
              <a:t>Compare with random network or any other relevant reference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Publish the initial list of papers that you are considering for related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1799287" y="2139726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3658062" y="3015175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2213503" y="234683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3040303" y="333517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3720656" y="315552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6482516" y="2115431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8341291" y="2990880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6896732" y="2322539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7723532" y="3310881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8403885" y="3131225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7C5FEDA-7204-4E49-895C-8A38B3C65688}"/>
              </a:ext>
            </a:extLst>
          </p:cNvPr>
          <p:cNvSpPr/>
          <p:nvPr/>
        </p:nvSpPr>
        <p:spPr bwMode="gray">
          <a:xfrm>
            <a:off x="5158972" y="2920961"/>
            <a:ext cx="871118" cy="234560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2014567"/>
            <a:ext cx="9308427" cy="255646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Relational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Iterative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Belief Propagation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215EA-960B-418A-BE8A-1D1FBDB692EA}"/>
              </a:ext>
            </a:extLst>
          </p:cNvPr>
          <p:cNvSpPr txBox="1"/>
          <p:nvPr/>
        </p:nvSpPr>
        <p:spPr bwMode="gray">
          <a:xfrm>
            <a:off x="240244" y="5578046"/>
            <a:ext cx="1013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Main sources of these slides</a:t>
            </a:r>
          </a:p>
          <a:p>
            <a:r>
              <a:rPr lang="en-US" sz="1400" dirty="0"/>
              <a:t>- Lecture-6 of CS224W: Machine Learning with Graphs (Stanford / Fall 2019): http://web.stanford.edu/class/cs224w/</a:t>
            </a:r>
          </a:p>
          <a:p>
            <a:r>
              <a:rPr lang="en-US" sz="1400" dirty="0"/>
              <a:t>- Slides of talk at ICDM 2016. “Edge Weight Prediction in Weighted Signed Networks”: </a:t>
            </a:r>
          </a:p>
          <a:p>
            <a:r>
              <a:rPr lang="en-US" sz="1400" dirty="0"/>
              <a:t>https://cs.stanford.edu/~srijan/wsn/</a:t>
            </a:r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dirty="0"/>
                  <a:t>Bootstrap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Convert each node </a:t>
                </a:r>
                <a:r>
                  <a:rPr lang="en-US" i="1" dirty="0" err="1"/>
                  <a:t>i</a:t>
                </a:r>
                <a:r>
                  <a:rPr lang="en-US" dirty="0"/>
                  <a:t> to a flat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Use the local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, SVM, etc.) to find best value for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 startAt="2"/>
                </a:pPr>
                <a:r>
                  <a:rPr lang="en-US" dirty="0"/>
                  <a:t>Iterate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Foreach node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Repeat until node labels converge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blipFill>
                <a:blip r:embed="rId2"/>
                <a:stretch>
                  <a:fillRect l="-541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3672934" y="5114772"/>
            <a:ext cx="4846132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7702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Collective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/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MarKov Property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Label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node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depends on its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blipFill>
                <a:blip r:embed="rId2"/>
                <a:stretch>
                  <a:fillRect l="-1561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Run local classifier to assign initial labels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Predicts labels using node features (no graph features)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Capture correlations between each pair of nodes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 labels based on neighbors’ labels (relational classifier)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Propagate these correlations through the graph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Iterate by applying the relational classifier until convergence to a probability of each node being of a certain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blipFill>
                <a:blip r:embed="rId3"/>
                <a:stretch>
                  <a:fillRect l="-615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/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8034982" y="2831920"/>
            <a:ext cx="4027147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features</a:t>
            </a:r>
          </a:p>
        </p:txBody>
      </p:sp>
    </p:spTree>
    <p:extLst>
      <p:ext uri="{BB962C8B-B14F-4D97-AF65-F5344CB8AC3E}">
        <p14:creationId xmlns:p14="http://schemas.microsoft.com/office/powerpoint/2010/main" val="18870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298216" y="2143472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2156991" y="3018921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712432" y="2350580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1539232" y="3338922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2219585" y="3159266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8846631" y="2259286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10705406" y="3134735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9260847" y="246639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10087647" y="345473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10768000" y="327508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2BE4E2-338F-4D46-B628-A57F31AF399F}"/>
              </a:ext>
            </a:extLst>
          </p:cNvPr>
          <p:cNvSpPr txBox="1"/>
          <p:nvPr/>
        </p:nvSpPr>
        <p:spPr bwMode="gray">
          <a:xfrm>
            <a:off x="9961109" y="1961111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C55DD-D12A-4A5A-9236-50CB6DA9EB99}"/>
              </a:ext>
            </a:extLst>
          </p:cNvPr>
          <p:cNvSpPr txBox="1"/>
          <p:nvPr/>
        </p:nvSpPr>
        <p:spPr bwMode="gray">
          <a:xfrm>
            <a:off x="8788777" y="2416242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FFFD-8082-43A5-8D8C-90B6BC58D116}"/>
              </a:ext>
            </a:extLst>
          </p:cNvPr>
          <p:cNvSpPr txBox="1"/>
          <p:nvPr/>
        </p:nvSpPr>
        <p:spPr bwMode="gray">
          <a:xfrm>
            <a:off x="8851311" y="416436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C9C45-2B5C-4F3A-A650-D870496E9DF7}"/>
              </a:ext>
            </a:extLst>
          </p:cNvPr>
          <p:cNvSpPr txBox="1"/>
          <p:nvPr/>
        </p:nvSpPr>
        <p:spPr bwMode="gray">
          <a:xfrm>
            <a:off x="10115579" y="4389337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61A7-5818-4128-8E96-4B5276B9743E}"/>
              </a:ext>
            </a:extLst>
          </p:cNvPr>
          <p:cNvSpPr txBox="1"/>
          <p:nvPr/>
        </p:nvSpPr>
        <p:spPr bwMode="gray">
          <a:xfrm>
            <a:off x="9622877" y="286750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7C6B-A6E3-48B5-A84E-3346B121BBD9}"/>
              </a:ext>
            </a:extLst>
          </p:cNvPr>
          <p:cNvSpPr txBox="1"/>
          <p:nvPr/>
        </p:nvSpPr>
        <p:spPr bwMode="gray">
          <a:xfrm>
            <a:off x="10804424" y="2639448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AE8A7-719E-4272-971A-1206A1075D16}"/>
              </a:ext>
            </a:extLst>
          </p:cNvPr>
          <p:cNvSpPr txBox="1"/>
          <p:nvPr/>
        </p:nvSpPr>
        <p:spPr bwMode="gray">
          <a:xfrm>
            <a:off x="11058961" y="4022309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73904-03CA-45A0-9AED-EC761019DE77}"/>
              </a:ext>
            </a:extLst>
          </p:cNvPr>
          <p:cNvSpPr txBox="1"/>
          <p:nvPr/>
        </p:nvSpPr>
        <p:spPr bwMode="gray">
          <a:xfrm>
            <a:off x="11710155" y="326370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425965B-BED1-40E2-B64E-A4349DE49B36}"/>
              </a:ext>
            </a:extLst>
          </p:cNvPr>
          <p:cNvGrpSpPr/>
          <p:nvPr/>
        </p:nvGrpSpPr>
        <p:grpSpPr>
          <a:xfrm>
            <a:off x="3744729" y="2149793"/>
            <a:ext cx="2128477" cy="2018946"/>
            <a:chOff x="9938188" y="4606083"/>
            <a:chExt cx="2128477" cy="201894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8D7B5D2-1CA1-4E80-BCFD-C66568B723AD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B778392-AABD-4B4F-956A-5FED887BD7C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EBA2DC3-3042-4C3B-A2EC-714B44FCDE4B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7CCEF4C-2551-472B-B32A-2B45C373200B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42D64C-A2D9-4766-957B-0A1DD1C29BDA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51523E-6EDB-4F2B-B8F1-7E1311F2597D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A7E4E9-FB4B-41E3-A55B-69D1C3ADFA10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CAEAB9A-B651-402C-A718-E210F23631E6}"/>
                </a:ext>
              </a:extLst>
            </p:cNvPr>
            <p:cNvCxnSpPr>
              <a:cxnSpLocks/>
              <a:stCxn id="61" idx="0"/>
              <a:endCxn id="64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888331D-55A4-4649-979F-592B0FA1DF6A}"/>
                </a:ext>
              </a:extLst>
            </p:cNvPr>
            <p:cNvCxnSpPr>
              <a:cxnSpLocks/>
              <a:stCxn id="61" idx="7"/>
              <a:endCxn id="65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82253D5-BE49-4533-B8D2-A3065BD909B9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A3C3C37-1730-434F-A3C3-046551E09F5E}"/>
                </a:ext>
              </a:extLst>
            </p:cNvPr>
            <p:cNvCxnSpPr>
              <a:cxnSpLocks/>
              <a:stCxn id="60" idx="5"/>
              <a:endCxn id="63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332E20F-9B46-499D-B98C-4DCC379EC7C9}"/>
                </a:ext>
              </a:extLst>
            </p:cNvPr>
            <p:cNvCxnSpPr>
              <a:cxnSpLocks/>
              <a:stCxn id="59" idx="5"/>
              <a:endCxn id="63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57C310-ECB3-4CCA-8C45-C2A43364C119}"/>
              </a:ext>
            </a:extLst>
          </p:cNvPr>
          <p:cNvGrpSpPr/>
          <p:nvPr/>
        </p:nvGrpSpPr>
        <p:grpSpPr>
          <a:xfrm>
            <a:off x="5603504" y="3025242"/>
            <a:ext cx="953338" cy="960684"/>
            <a:chOff x="10584382" y="3100299"/>
            <a:chExt cx="953338" cy="96068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FE5A731-060F-49BD-9990-F50EAC696C02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BC0E00-1686-424C-8420-0D58E07F18F0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7F1B16-5800-48B0-9AF0-5B76B91D3A21}"/>
                </a:ext>
              </a:extLst>
            </p:cNvPr>
            <p:cNvCxnSpPr>
              <a:cxnSpLocks/>
              <a:stCxn id="72" idx="7"/>
              <a:endCxn id="73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648877-333E-4552-BC61-0BD7F111B0ED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 bwMode="gray">
          <a:xfrm flipV="1">
            <a:off x="4158945" y="2356901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21B3FC-30C5-41DA-99AD-7824933CDC43}"/>
              </a:ext>
            </a:extLst>
          </p:cNvPr>
          <p:cNvCxnSpPr>
            <a:cxnSpLocks/>
            <a:stCxn id="63" idx="0"/>
            <a:endCxn id="61" idx="4"/>
          </p:cNvCxnSpPr>
          <p:nvPr/>
        </p:nvCxnSpPr>
        <p:spPr bwMode="gray">
          <a:xfrm flipH="1" flipV="1">
            <a:off x="4985745" y="3345243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D8CCB-169E-4166-BE46-97633CB1B757}"/>
              </a:ext>
            </a:extLst>
          </p:cNvPr>
          <p:cNvCxnSpPr>
            <a:cxnSpLocks/>
            <a:stCxn id="65" idx="4"/>
            <a:endCxn id="72" idx="0"/>
          </p:cNvCxnSpPr>
          <p:nvPr/>
        </p:nvCxnSpPr>
        <p:spPr bwMode="gray">
          <a:xfrm>
            <a:off x="5666098" y="3165587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627650-46A4-48F7-9A84-DEAC6462C963}"/>
              </a:ext>
            </a:extLst>
          </p:cNvPr>
          <p:cNvSpPr/>
          <p:nvPr/>
        </p:nvSpPr>
        <p:spPr bwMode="gray">
          <a:xfrm>
            <a:off x="7348539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15321FC-22A7-4304-AF72-616BEE1D91DD}"/>
              </a:ext>
            </a:extLst>
          </p:cNvPr>
          <p:cNvSpPr/>
          <p:nvPr/>
        </p:nvSpPr>
        <p:spPr bwMode="gray">
          <a:xfrm>
            <a:off x="7519145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CADDE28-C539-434A-8A03-5CCE6FBFD7AB}"/>
              </a:ext>
            </a:extLst>
          </p:cNvPr>
          <p:cNvSpPr/>
          <p:nvPr/>
        </p:nvSpPr>
        <p:spPr bwMode="gray">
          <a:xfrm>
            <a:off x="7689750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68A0EE-3879-414A-8E9D-4A0B7A22DBF9}"/>
              </a:ext>
            </a:extLst>
          </p:cNvPr>
          <p:cNvSpPr txBox="1"/>
          <p:nvPr/>
        </p:nvSpPr>
        <p:spPr bwMode="gray">
          <a:xfrm>
            <a:off x="5020706" y="1899512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403C89-5A37-4D8A-B69B-C72DE90A94BD}"/>
              </a:ext>
            </a:extLst>
          </p:cNvPr>
          <p:cNvSpPr txBox="1"/>
          <p:nvPr/>
        </p:nvSpPr>
        <p:spPr bwMode="gray">
          <a:xfrm>
            <a:off x="3837303" y="3934994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9AEBA2-4E35-42B4-83DB-AF24A2C5F790}"/>
              </a:ext>
            </a:extLst>
          </p:cNvPr>
          <p:cNvSpPr txBox="1"/>
          <p:nvPr/>
        </p:nvSpPr>
        <p:spPr bwMode="gray">
          <a:xfrm>
            <a:off x="5176557" y="423126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9AF7AC-16C2-4CD6-BE64-6C214C9FF98F}"/>
              </a:ext>
            </a:extLst>
          </p:cNvPr>
          <p:cNvSpPr txBox="1"/>
          <p:nvPr/>
        </p:nvSpPr>
        <p:spPr bwMode="gray">
          <a:xfrm>
            <a:off x="3735440" y="2331044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753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1FBB-BD8C-469C-A993-83AF1A66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C507-E186-4287-8EA0-C7F26F25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8646"/>
            <a:ext cx="11473384" cy="1206997"/>
          </a:xfrm>
        </p:spPr>
        <p:txBody>
          <a:bodyPr/>
          <a:lstStyle/>
          <a:p>
            <a:r>
              <a:rPr lang="en-US" dirty="0"/>
              <a:t>Assumptions: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Neighboring nodes are more likely to share the same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Nodes on the same structure (cluster) are more likely to share the same label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1E87D-AD4D-4FDA-9E7D-CE735F8B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771ED-E2B9-488F-9482-838399F7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1" y="2055643"/>
            <a:ext cx="5105582" cy="4304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DF0F6-1538-48A3-AC43-7408178D9544}"/>
              </a:ext>
            </a:extLst>
          </p:cNvPr>
          <p:cNvSpPr txBox="1"/>
          <p:nvPr/>
        </p:nvSpPr>
        <p:spPr bwMode="gray">
          <a:xfrm>
            <a:off x="5334101" y="2409586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6CDEC-8F32-40FA-AC58-CA0F57EF1809}"/>
              </a:ext>
            </a:extLst>
          </p:cNvPr>
          <p:cNvSpPr txBox="1"/>
          <p:nvPr/>
        </p:nvSpPr>
        <p:spPr bwMode="gray">
          <a:xfrm>
            <a:off x="3023520" y="4469717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3F132-7BEF-4AB4-AC85-F0F9EB3C42CD}"/>
              </a:ext>
            </a:extLst>
          </p:cNvPr>
          <p:cNvSpPr txBox="1"/>
          <p:nvPr/>
        </p:nvSpPr>
        <p:spPr bwMode="gray">
          <a:xfrm>
            <a:off x="5334101" y="4469716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08FE8-FE4D-41E5-A80C-872C62BA62C3}"/>
              </a:ext>
            </a:extLst>
          </p:cNvPr>
          <p:cNvSpPr txBox="1"/>
          <p:nvPr/>
        </p:nvSpPr>
        <p:spPr bwMode="gray">
          <a:xfrm>
            <a:off x="109999" y="6249425"/>
            <a:ext cx="1197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Zhou, D., Bousquet, O., Lal, T. N., Weston, J., &amp; </a:t>
            </a:r>
            <a:r>
              <a:rPr lang="en-US" sz="1400" dirty="0" err="1"/>
              <a:t>Schölkopf</a:t>
            </a:r>
            <a:r>
              <a:rPr lang="en-US" sz="1400" dirty="0"/>
              <a:t>, B. (2004). Learning with local and global consistency. Advances in neural information processing systems - NIPS, 16(16), 321-328.</a:t>
            </a:r>
          </a:p>
        </p:txBody>
      </p:sp>
    </p:spTree>
    <p:extLst>
      <p:ext uri="{BB962C8B-B14F-4D97-AF65-F5344CB8AC3E}">
        <p14:creationId xmlns:p14="http://schemas.microsoft.com/office/powerpoint/2010/main" val="25464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FEF-73ED-4DAA-A901-DE4279F5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Combining local and global features </a:t>
            </a:r>
            <a:r>
              <a:rPr lang="en-US" sz="2000" dirty="0"/>
              <a:t>[Zhou et al. 2004]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7A852-EEBF-4974-918F-36F6F5DE3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72" y="1040257"/>
                <a:ext cx="11473384" cy="312201"/>
              </a:xfrm>
            </p:spPr>
            <p:txBody>
              <a:bodyPr/>
              <a:lstStyle/>
              <a:p>
                <a:r>
                  <a:rPr lang="en-US" u="sng" dirty="0"/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latin typeface="+mj-lt"/>
                  </a:rPr>
                  <a:t>Label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j-lt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using a set</a:t>
                </a:r>
                <a:r>
                  <a:rPr lang="en-US" sz="1800" b="0" i="0" u="none" strike="noStrike" dirty="0">
                    <a:latin typeface="+mj-lt"/>
                  </a:rPr>
                  <a:t> of labels </a:t>
                </a:r>
                <a:r>
                  <a:rPr lang="en-US" sz="1800" b="0" i="1" u="none" strike="noStrike" dirty="0">
                    <a:latin typeface="+mj-lt"/>
                  </a:rPr>
                  <a:t>L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7A852-EEBF-4974-918F-36F6F5DE3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72" y="1040257"/>
                <a:ext cx="11473384" cy="312201"/>
              </a:xfrm>
              <a:blipFill>
                <a:blip r:embed="rId2"/>
                <a:stretch>
                  <a:fillRect l="-1275" t="-19608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B38A8-15F2-4001-84CB-A52CE09A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C01CF-72A5-4AD1-8FE3-5011E65C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2" y="1847608"/>
            <a:ext cx="10096501" cy="28847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DDCE8-939B-43F5-B229-3D6A5F81FD52}"/>
                  </a:ext>
                </a:extLst>
              </p:cNvPr>
              <p:cNvSpPr txBox="1"/>
              <p:nvPr/>
            </p:nvSpPr>
            <p:spPr bwMode="gray">
              <a:xfrm>
                <a:off x="575884" y="4676644"/>
                <a:ext cx="11040231" cy="1572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b="1" u="sng" dirty="0"/>
                  <a:t>where</a:t>
                </a:r>
                <a:r>
                  <a:rPr lang="en-US" sz="1400" b="1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is a node </a:t>
                </a:r>
                <a:r>
                  <a:rPr lang="en-US" sz="1400" i="1" dirty="0" err="1"/>
                  <a:t>i</a:t>
                </a: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i="1" dirty="0"/>
                  <a:t>D</a:t>
                </a:r>
                <a:r>
                  <a:rPr lang="en-US" sz="1400" dirty="0"/>
                  <a:t> is the degree matrix (diagonal matrix whose diagonal is the sum of all columns of the row of the Adjacency matrix </a:t>
                </a:r>
                <a:r>
                  <a:rPr lang="en-US" sz="1400" i="1" dirty="0"/>
                  <a:t>A)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dirty="0"/>
                  <a:t>F(t) is the matrix of labels for the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=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is labeled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,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DDCE8-939B-43F5-B229-3D6A5F81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884" y="4676644"/>
                <a:ext cx="11040231" cy="1572781"/>
              </a:xfrm>
              <a:prstGeom prst="rect">
                <a:avLst/>
              </a:prstGeom>
              <a:blipFill>
                <a:blip r:embed="rId4"/>
                <a:stretch>
                  <a:fillRect l="-993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9328A2-A368-4999-9B4D-C6F89C87B2AB}"/>
              </a:ext>
            </a:extLst>
          </p:cNvPr>
          <p:cNvSpPr txBox="1"/>
          <p:nvPr/>
        </p:nvSpPr>
        <p:spPr bwMode="gray">
          <a:xfrm>
            <a:off x="379772" y="1478276"/>
            <a:ext cx="624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FA530-318C-460F-B94C-EE8BF85F8454}"/>
              </a:ext>
            </a:extLst>
          </p:cNvPr>
          <p:cNvSpPr txBox="1"/>
          <p:nvPr/>
        </p:nvSpPr>
        <p:spPr bwMode="gray">
          <a:xfrm>
            <a:off x="109999" y="6249425"/>
            <a:ext cx="1197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Zhou, D., Bousquet, O., Lal, T. N., Weston, J., &amp; </a:t>
            </a:r>
            <a:r>
              <a:rPr lang="en-US" sz="1400" dirty="0" err="1"/>
              <a:t>Schölkopf</a:t>
            </a:r>
            <a:r>
              <a:rPr lang="en-US" sz="1400" dirty="0"/>
              <a:t>, B. (2004). Learning with local and global consistency. Advances in neural information processing systems - NIPS, 16(16), 321-328.</a:t>
            </a:r>
          </a:p>
        </p:txBody>
      </p:sp>
    </p:spTree>
    <p:extLst>
      <p:ext uri="{BB962C8B-B14F-4D97-AF65-F5344CB8AC3E}">
        <p14:creationId xmlns:p14="http://schemas.microsoft.com/office/powerpoint/2010/main" val="7997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2245</Words>
  <Application>Microsoft Office PowerPoint</Application>
  <PresentationFormat>Widescreen</PresentationFormat>
  <Paragraphs>344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CMMI10</vt:lpstr>
      <vt:lpstr>CMR10</vt:lpstr>
      <vt:lpstr>CMR10~47</vt:lpstr>
      <vt:lpstr>CMSY10</vt:lpstr>
      <vt:lpstr>CMTI12</vt:lpstr>
      <vt:lpstr>Helvetica Neue</vt:lpstr>
      <vt:lpstr>Verdana</vt:lpstr>
      <vt:lpstr>HPI PPT-Template</vt:lpstr>
      <vt:lpstr>Messaging Passing for Node Classification lecture-4  Course on Graph Neural Networks (Winter Term 20/21)</vt:lpstr>
      <vt:lpstr>Fraud detection</vt:lpstr>
      <vt:lpstr>Goal: how to label my neighbors?</vt:lpstr>
      <vt:lpstr>Lecture topics</vt:lpstr>
      <vt:lpstr>Iterative Classifiers</vt:lpstr>
      <vt:lpstr>Relational and Collective Classification</vt:lpstr>
      <vt:lpstr>Goal: how to label my neighbors?</vt:lpstr>
      <vt:lpstr>Limitations of local features</vt:lpstr>
      <vt:lpstr>Combining local and global features [Zhou et al. 2004]</vt:lpstr>
      <vt:lpstr>Rating reliability [Kumar et al. 2016]</vt:lpstr>
      <vt:lpstr>Goodness</vt:lpstr>
      <vt:lpstr>PowerPoint Presentation</vt:lpstr>
      <vt:lpstr>Fairness and Goodness Algorithm</vt:lpstr>
      <vt:lpstr>Initialization: All Fair and All Good</vt:lpstr>
      <vt:lpstr>Updating Goodness - Iteration 1</vt:lpstr>
      <vt:lpstr>Updating Fairness - Iteration 1</vt:lpstr>
      <vt:lpstr>Message Passing and Belief propagation</vt:lpstr>
      <vt:lpstr>Message passing [Mckay 2003]</vt:lpstr>
      <vt:lpstr>Message passing for Counting in a Graph [McKay 2003]</vt:lpstr>
      <vt:lpstr>Message Passing for Path counting [McKay 2003] </vt:lpstr>
      <vt:lpstr>Message Passing – Viterbi algorithm [McKay 2003] </vt:lpstr>
      <vt:lpstr>Generalized Distributive Law (GDL)</vt:lpstr>
      <vt:lpstr>Loopy belief propagation</vt:lpstr>
      <vt:lpstr>Examples Loopy belief propagation</vt:lpstr>
      <vt:lpstr>Other applications of loopy belief propagation</vt:lpstr>
      <vt:lpstr>Next 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Passing for Node Classification lecture-4  Course on Graph Neural Networks (Winter Term 20/21)</dc:title>
  <dc:creator>Christian Adriano</dc:creator>
  <cp:lastModifiedBy>Christian Adriano</cp:lastModifiedBy>
  <cp:revision>6</cp:revision>
  <dcterms:created xsi:type="dcterms:W3CDTF">2020-11-24T12:42:56Z</dcterms:created>
  <dcterms:modified xsi:type="dcterms:W3CDTF">2020-11-24T18:40:25Z</dcterms:modified>
</cp:coreProperties>
</file>