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85" r:id="rId3"/>
    <p:sldId id="301" r:id="rId4"/>
    <p:sldId id="302" r:id="rId5"/>
    <p:sldId id="303" r:id="rId6"/>
    <p:sldId id="304" r:id="rId7"/>
    <p:sldId id="306" r:id="rId8"/>
    <p:sldId id="305" r:id="rId9"/>
    <p:sldId id="310" r:id="rId10"/>
    <p:sldId id="289" r:id="rId11"/>
    <p:sldId id="308" r:id="rId12"/>
    <p:sldId id="309" r:id="rId13"/>
    <p:sldId id="307" r:id="rId14"/>
    <p:sldId id="311" r:id="rId15"/>
    <p:sldId id="312" r:id="rId16"/>
    <p:sldId id="313" r:id="rId17"/>
    <p:sldId id="314" r:id="rId18"/>
    <p:sldId id="316" r:id="rId19"/>
    <p:sldId id="317" r:id="rId20"/>
    <p:sldId id="318" r:id="rId21"/>
    <p:sldId id="299" r:id="rId22"/>
    <p:sldId id="3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77B9C0-50B4-4E9E-BB75-B2132D199ACE}">
          <p14:sldIdLst>
            <p14:sldId id="257"/>
            <p14:sldId id="285"/>
            <p14:sldId id="301"/>
            <p14:sldId id="302"/>
            <p14:sldId id="303"/>
            <p14:sldId id="304"/>
            <p14:sldId id="306"/>
            <p14:sldId id="305"/>
            <p14:sldId id="310"/>
            <p14:sldId id="289"/>
            <p14:sldId id="308"/>
            <p14:sldId id="309"/>
            <p14:sldId id="307"/>
            <p14:sldId id="311"/>
            <p14:sldId id="312"/>
            <p14:sldId id="313"/>
            <p14:sldId id="314"/>
            <p14:sldId id="316"/>
            <p14:sldId id="317"/>
            <p14:sldId id="31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09"/>
    <a:srgbClr val="FF6600"/>
    <a:srgbClr val="0070C0"/>
    <a:srgbClr val="B1063A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17" autoAdjust="0"/>
    <p:restoredTop sz="66635" autoAdjust="0"/>
  </p:normalViewPr>
  <p:slideViewPr>
    <p:cSldViewPr snapToGrid="0">
      <p:cViewPr varScale="1">
        <p:scale>
          <a:sx n="45" d="100"/>
          <a:sy n="45" d="100"/>
        </p:scale>
        <p:origin x="57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Node</a:t>
            </a:r>
            <a:r>
              <a:rPr lang="en-US" baseline="0"/>
              <a:t> Degree Distribution</a:t>
            </a:r>
            <a:endParaRPr lang="en-US"/>
          </a:p>
        </c:rich>
      </c:tx>
      <c:layout>
        <c:manualLayout>
          <c:xMode val="edge"/>
          <c:yMode val="edge"/>
          <c:x val="0.292840113735783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9846895"/>
        <c:axId val="804750319"/>
      </c:barChart>
      <c:catAx>
        <c:axId val="9398468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Nod</a:t>
                </a:r>
                <a:r>
                  <a:rPr lang="en-US" baseline="0"/>
                  <a:t>e degree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50319"/>
        <c:crosses val="autoZero"/>
        <c:auto val="1"/>
        <c:lblAlgn val="ctr"/>
        <c:lblOffset val="100"/>
        <c:noMultiLvlLbl val="0"/>
      </c:catAx>
      <c:valAx>
        <c:axId val="804750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Proportion</a:t>
                </a:r>
                <a:r>
                  <a:rPr lang="en-US" baseline="0"/>
                  <a:t> (%)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9846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Node</a:t>
            </a:r>
            <a:r>
              <a:rPr lang="en-US" baseline="0"/>
              <a:t> Degree Distribution</a:t>
            </a:r>
            <a:endParaRPr lang="en-US"/>
          </a:p>
        </c:rich>
      </c:tx>
      <c:layout>
        <c:manualLayout>
          <c:xMode val="edge"/>
          <c:yMode val="edge"/>
          <c:x val="0.29006233595800524"/>
          <c:y val="1.8518518518518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Sheet1!$B$3:$B$6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Sheet1!$D$3:$D$6</c:f>
              <c:numCache>
                <c:formatCode>General</c:formatCode>
                <c:ptCount val="4"/>
                <c:pt idx="0">
                  <c:v>0</c:v>
                </c:pt>
                <c:pt idx="1">
                  <c:v>0.5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1B-4A84-A292-B78672999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9846895"/>
        <c:axId val="804750319"/>
      </c:barChart>
      <c:catAx>
        <c:axId val="9398468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 </a:t>
                </a:r>
                <a:r>
                  <a:rPr lang="en-US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50319"/>
        <c:crosses val="autoZero"/>
        <c:auto val="1"/>
        <c:lblAlgn val="ctr"/>
        <c:lblOffset val="100"/>
        <c:noMultiLvlLbl val="0"/>
      </c:catAx>
      <c:valAx>
        <c:axId val="804750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9846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al_independenc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Procedure: start with a ring of </a:t>
            </a:r>
            <a:r>
              <a:rPr lang="en-US" i="1" dirty="0"/>
              <a:t>n</a:t>
            </a:r>
            <a:r>
              <a:rPr lang="en-US" dirty="0"/>
              <a:t> vertices, each connected to its </a:t>
            </a:r>
            <a:r>
              <a:rPr lang="en-US" i="1" dirty="0"/>
              <a:t>k</a:t>
            </a:r>
            <a:r>
              <a:rPr lang="en-US" dirty="0"/>
              <a:t> nearest neighbors by undirected edges.</a:t>
            </a:r>
          </a:p>
          <a:p>
            <a:r>
              <a:rPr lang="en-US" dirty="0"/>
              <a:t>We choose a node and the edge that connects it to its nearest neighbor in a clockwise sense. With probability </a:t>
            </a:r>
            <a:r>
              <a:rPr lang="en-US" i="1" dirty="0"/>
              <a:t>p</a:t>
            </a:r>
            <a:r>
              <a:rPr lang="en-US" dirty="0"/>
              <a:t>, we reconnect this edge to a vertex chosen uniformly at random over the entire 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65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99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Clustering coefficient is undefined for nodes with </a:t>
            </a:r>
            <a:r>
              <a:rPr lang="en-US" dirty="0" err="1"/>
              <a:t>ki</a:t>
            </a:r>
            <a:r>
              <a:rPr lang="en-US" dirty="0"/>
              <a:t> = 0 or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31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36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41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89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44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Poisson Distribution = probability of a given number of events occurring in a fixed interval of time or space if these events occur with a known constant mean rate and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Statistical independence"/>
              </a:rPr>
              <a:t>independently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the time since the last event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82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derive this formula see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24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[Leskovec 2019] http://web.stanford.edu/class/cs224w/slides/02-gnp-smallworld.pdf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8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6E657D4-341B-4123-93E2-EE63B48CE7B9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426E6C6-FEF3-44F4-8DA0-16D7FF019302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58340AA-A0FD-474B-AC5A-E7633E5DC2DE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64B529B-4953-432D-B03F-EB211F8D37A1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9374620-1F65-4CC3-88EB-58C9DD26F46E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9E777A18-95EE-4DD8-9BD8-20FC04C50247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BA24AA-B7D5-4FFE-8D73-17E57C4CE829}" type="datetime1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2E271776-67EC-484C-8398-831DC4FA5109}" type="datetime1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5147C50-A150-4E7A-B4A5-3F4CF9B1E3B2}" type="datetime1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6EBBE365-CF2F-4A12-A6A4-20E9054E4628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sona.Ghahremani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4066164"/>
          </a:xfrm>
        </p:spPr>
        <p:txBody>
          <a:bodyPr>
            <a:normAutofit fontScale="90000"/>
          </a:bodyPr>
          <a:lstStyle/>
          <a:p>
            <a:r>
              <a:rPr lang="en-US" altLang="x-none" sz="1800" dirty="0">
                <a:ea typeface="ＭＳ Ｐゴシック" charset="-128"/>
              </a:rPr>
              <a:t>Winter Term 20/21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b="1" dirty="0"/>
              <a:t> </a:t>
            </a:r>
            <a:r>
              <a:rPr lang="en-US" altLang="x-none" sz="3600" b="1" dirty="0">
                <a:ea typeface="ＭＳ Ｐゴシック" charset="-128"/>
              </a:rPr>
              <a:t>Graph Neural Networks </a:t>
            </a:r>
            <a:br>
              <a:rPr lang="en-US" altLang="x-none" sz="4000" b="1" dirty="0">
                <a:ea typeface="ＭＳ Ｐゴシック" charset="-128"/>
              </a:rPr>
            </a:br>
            <a:br>
              <a:rPr lang="en-US" altLang="x-none" sz="4000" b="1" dirty="0">
                <a:ea typeface="ＭＳ Ｐゴシック" charset="-128"/>
              </a:rPr>
            </a:br>
            <a:r>
              <a:rPr lang="en-US" sz="4400" b="1" dirty="0"/>
              <a:t>Lecture-2: </a:t>
            </a:r>
            <a:r>
              <a:rPr lang="en-US" sz="4400" b="1"/>
              <a:t>Graph Metrics</a:t>
            </a:r>
            <a:br>
              <a:rPr lang="en-US" sz="4400" b="1" dirty="0"/>
            </a:br>
            <a:br>
              <a:rPr lang="en-US" altLang="x-none" sz="4900" b="1" dirty="0">
                <a:ea typeface="ＭＳ Ｐゴシック" charset="-128"/>
              </a:rPr>
            </a:b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90455" y="5421529"/>
            <a:ext cx="7515022" cy="1124744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r>
              <a:rPr lang="en-US" altLang="x-none" sz="6400" dirty="0">
                <a:ea typeface="ＭＳ Ｐゴシック" charset="-128"/>
              </a:rPr>
              <a:t>Sona Ghahremani (</a:t>
            </a:r>
            <a:r>
              <a:rPr lang="en-US" altLang="x-none" sz="6400" dirty="0">
                <a:ea typeface="ＭＳ Ｐゴシック" charset="-128"/>
                <a:hlinkClick r:id="rId5"/>
              </a:rPr>
              <a:t>sona.Ghahremani@hpi.de</a:t>
            </a:r>
            <a:r>
              <a:rPr lang="en-US" altLang="x-none" sz="6400" dirty="0">
                <a:ea typeface="ＭＳ Ｐゴシック" charset="-128"/>
              </a:rPr>
              <a:t>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F9473-7305-42B0-A304-EDF3B0B7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09485"/>
            <a:ext cx="11228913" cy="2495551"/>
          </a:xfrm>
        </p:spPr>
        <p:txBody>
          <a:bodyPr anchor="ctr">
            <a:normAutofit/>
          </a:bodyPr>
          <a:lstStyle/>
          <a:p>
            <a:r>
              <a:rPr lang="en-US" dirty="0"/>
              <a:t>Null Models</a:t>
            </a:r>
          </a:p>
        </p:txBody>
      </p:sp>
    </p:spTree>
    <p:extLst>
      <p:ext uri="{BB962C8B-B14F-4D97-AF65-F5344CB8AC3E}">
        <p14:creationId xmlns:p14="http://schemas.microsoft.com/office/powerpoint/2010/main" val="755769428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57AD-EEBA-4C24-A848-2065D4B9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151DF-8242-46E6-8FAF-73C63976F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758156"/>
          </a:xfrm>
        </p:spPr>
        <p:txBody>
          <a:bodyPr/>
          <a:lstStyle/>
          <a:p>
            <a:r>
              <a:rPr lang="en-US" dirty="0"/>
              <a:t>We need null-models to compare our graph metrics in a principle and reproducible manner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4AEF6-B40A-41D2-A32C-4FFB3711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11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E124C1-30A5-4E42-B785-AA908950510B}"/>
              </a:ext>
            </a:extLst>
          </p:cNvPr>
          <p:cNvSpPr/>
          <p:nvPr/>
        </p:nvSpPr>
        <p:spPr bwMode="gray">
          <a:xfrm>
            <a:off x="2052084" y="1893772"/>
            <a:ext cx="1924493" cy="9888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ln w="0"/>
                <a:solidFill>
                  <a:schemeClr val="tx1"/>
                </a:solidFill>
              </a:rPr>
              <a:t>Obtain a real network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4F200E-9864-44A6-BF90-333408443EBE}"/>
              </a:ext>
            </a:extLst>
          </p:cNvPr>
          <p:cNvSpPr/>
          <p:nvPr/>
        </p:nvSpPr>
        <p:spPr bwMode="gray">
          <a:xfrm>
            <a:off x="5054010" y="1893772"/>
            <a:ext cx="1889051" cy="9888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ln w="0"/>
                <a:solidFill>
                  <a:schemeClr val="tx1"/>
                </a:solidFill>
              </a:rPr>
              <a:t>Generate a synthetic network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D467A6-FAA4-4BD6-83FF-47FDFDB25E42}"/>
              </a:ext>
            </a:extLst>
          </p:cNvPr>
          <p:cNvSpPr/>
          <p:nvPr/>
        </p:nvSpPr>
        <p:spPr bwMode="gray">
          <a:xfrm>
            <a:off x="7928344" y="1893772"/>
            <a:ext cx="1889051" cy="9888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ln w="0"/>
                <a:solidFill>
                  <a:schemeClr val="tx1"/>
                </a:solidFill>
              </a:rPr>
              <a:t>Compare networks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C70D68-DCCC-45C8-8C83-CD6A1E0FEB56}"/>
              </a:ext>
            </a:extLst>
          </p:cNvPr>
          <p:cNvCxnSpPr>
            <a:cxnSpLocks/>
          </p:cNvCxnSpPr>
          <p:nvPr/>
        </p:nvCxnSpPr>
        <p:spPr bwMode="gray">
          <a:xfrm>
            <a:off x="3976577" y="2388186"/>
            <a:ext cx="107743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761DD8-0909-4842-BE4F-3FCEB1EF2DC1}"/>
              </a:ext>
            </a:extLst>
          </p:cNvPr>
          <p:cNvCxnSpPr>
            <a:cxnSpLocks/>
          </p:cNvCxnSpPr>
          <p:nvPr/>
        </p:nvCxnSpPr>
        <p:spPr bwMode="gray">
          <a:xfrm>
            <a:off x="6943061" y="2388186"/>
            <a:ext cx="98528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F98241-AA94-4676-A7F6-37DFFBCA2F65}"/>
              </a:ext>
            </a:extLst>
          </p:cNvPr>
          <p:cNvSpPr txBox="1"/>
          <p:nvPr/>
        </p:nvSpPr>
        <p:spPr bwMode="gray">
          <a:xfrm>
            <a:off x="691117" y="3502275"/>
            <a:ext cx="62519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Null-models are generate by synthetic graph generation procedures.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 Graph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Small-World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Kronecker Graph Model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2FC75BB-19FF-4279-A82F-B6A112B7DEBC}"/>
              </a:ext>
            </a:extLst>
          </p:cNvPr>
          <p:cNvSpPr/>
          <p:nvPr/>
        </p:nvSpPr>
        <p:spPr bwMode="gray">
          <a:xfrm>
            <a:off x="1378689" y="2297810"/>
            <a:ext cx="180754" cy="1807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FF1A68-031F-4A71-BEF0-67F20A7E45A9}"/>
              </a:ext>
            </a:extLst>
          </p:cNvPr>
          <p:cNvCxnSpPr>
            <a:cxnSpLocks/>
          </p:cNvCxnSpPr>
          <p:nvPr/>
        </p:nvCxnSpPr>
        <p:spPr bwMode="gray">
          <a:xfrm flipV="1">
            <a:off x="1559443" y="2388186"/>
            <a:ext cx="49264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7528488-A701-42C9-B6C9-34B47835554A}"/>
              </a:ext>
            </a:extLst>
          </p:cNvPr>
          <p:cNvSpPr/>
          <p:nvPr/>
        </p:nvSpPr>
        <p:spPr bwMode="gray">
          <a:xfrm>
            <a:off x="10260419" y="2297810"/>
            <a:ext cx="180754" cy="18075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F143291-5BBF-4996-AE92-B26D87F2212F}"/>
              </a:ext>
            </a:extLst>
          </p:cNvPr>
          <p:cNvCxnSpPr>
            <a:cxnSpLocks/>
          </p:cNvCxnSpPr>
          <p:nvPr/>
        </p:nvCxnSpPr>
        <p:spPr bwMode="gray">
          <a:xfrm flipV="1">
            <a:off x="9817395" y="2388185"/>
            <a:ext cx="443024" cy="649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7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35" grpId="0"/>
      <p:bldP spid="36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7B67-131A-4185-950D-27966E25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400D2-16A0-4986-B37F-9F4E09E9D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4512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Construct validity:</a:t>
            </a:r>
            <a:r>
              <a:rPr lang="en-US" dirty="0"/>
              <a:t> measurements might not be correct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Conclusion validity: </a:t>
            </a:r>
            <a:r>
              <a:rPr lang="en-US" dirty="0"/>
              <a:t>instruments or methods adopted are not adequate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Internal validity: </a:t>
            </a:r>
            <a:r>
              <a:rPr lang="en-US" dirty="0"/>
              <a:t>relations of cause-effect might not be true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External validity: </a:t>
            </a:r>
            <a:r>
              <a:rPr lang="en-US" dirty="0"/>
              <a:t>results do not generalize to slight changes in the data or context.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3893D-519D-46BB-AB6F-598EDF91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BCF94-7D12-447E-9756-CE76FCA724BD}"/>
              </a:ext>
            </a:extLst>
          </p:cNvPr>
          <p:cNvSpPr txBox="1"/>
          <p:nvPr/>
        </p:nvSpPr>
        <p:spPr bwMode="gray">
          <a:xfrm>
            <a:off x="240244" y="4664509"/>
            <a:ext cx="115240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Calibri" panose="020F0502020204030204" pitchFamily="34" charset="0"/>
              </a:rPr>
              <a:t>Recommended readings: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Siegmund</a:t>
            </a:r>
            <a:r>
              <a:rPr lang="en-US" sz="1800" dirty="0">
                <a:effectLst/>
                <a:latin typeface="Calibri" panose="020F0502020204030204" pitchFamily="34" charset="0"/>
              </a:rPr>
              <a:t>, J.,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Siegmund</a:t>
            </a:r>
            <a:r>
              <a:rPr lang="en-US" sz="1800" dirty="0">
                <a:effectLst/>
                <a:latin typeface="Calibri" panose="020F0502020204030204" pitchFamily="34" charset="0"/>
              </a:rPr>
              <a:t>, N., &amp;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Apel</a:t>
            </a:r>
            <a:r>
              <a:rPr lang="en-US" sz="1800" dirty="0">
                <a:effectLst/>
                <a:latin typeface="Calibri" panose="020F0502020204030204" pitchFamily="34" charset="0"/>
              </a:rPr>
              <a:t>, S. (2015, May). Views on internal and external validity in empirical software engineering. In Proceedings of the 37th International Conference on Software Engineering-Volume 1 (pp. 9-19). IEEE Press.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Wieringa</a:t>
            </a:r>
            <a:r>
              <a:rPr lang="en-US" sz="1800" dirty="0">
                <a:effectLst/>
                <a:latin typeface="Calibri" panose="020F0502020204030204" pitchFamily="34" charset="0"/>
              </a:rPr>
              <a:t>, R. J. (2014). </a:t>
            </a:r>
            <a:r>
              <a:rPr lang="en-US" sz="140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Design science methodology for information systems and software engineering</a:t>
            </a:r>
            <a:r>
              <a:rPr lang="en-US" sz="1800" dirty="0">
                <a:effectLst/>
                <a:latin typeface="Calibri" panose="020F0502020204030204" pitchFamily="34" charset="0"/>
              </a:rPr>
              <a:t>. Springer. 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Wohlin</a:t>
            </a:r>
            <a:r>
              <a:rPr lang="en-US" sz="1800" dirty="0">
                <a:effectLst/>
                <a:latin typeface="Calibri" panose="020F0502020204030204" pitchFamily="34" charset="0"/>
              </a:rPr>
              <a:t>, C.,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Runeson</a:t>
            </a:r>
            <a:r>
              <a:rPr lang="en-US" sz="1800" dirty="0">
                <a:effectLst/>
                <a:latin typeface="Calibri" panose="020F0502020204030204" pitchFamily="34" charset="0"/>
              </a:rPr>
              <a:t>, P.,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Höst</a:t>
            </a:r>
            <a:r>
              <a:rPr lang="en-US" sz="1800" dirty="0">
                <a:effectLst/>
                <a:latin typeface="Calibri" panose="020F0502020204030204" pitchFamily="34" charset="0"/>
              </a:rPr>
              <a:t>, M., Ohlsson, M. C.,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Regnell</a:t>
            </a:r>
            <a:r>
              <a:rPr lang="en-US" sz="1800" dirty="0">
                <a:effectLst/>
                <a:latin typeface="Calibri" panose="020F0502020204030204" pitchFamily="34" charset="0"/>
              </a:rPr>
              <a:t>, B., &amp;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Wesslén</a:t>
            </a:r>
            <a:r>
              <a:rPr lang="en-US" sz="1800" dirty="0">
                <a:effectLst/>
                <a:latin typeface="Calibri" panose="020F0502020204030204" pitchFamily="34" charset="0"/>
              </a:rPr>
              <a:t>, A. (2012). </a:t>
            </a:r>
            <a:r>
              <a:rPr lang="en-US" sz="140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Experimentation in software engineering</a:t>
            </a:r>
            <a:r>
              <a:rPr lang="en-US" sz="1800" dirty="0">
                <a:effectLst/>
                <a:latin typeface="Calibri" panose="020F0502020204030204" pitchFamily="34" charset="0"/>
              </a:rPr>
              <a:t>. Springer Science &amp; Business Media.</a:t>
            </a:r>
          </a:p>
        </p:txBody>
      </p:sp>
    </p:spTree>
    <p:extLst>
      <p:ext uri="{BB962C8B-B14F-4D97-AF65-F5344CB8AC3E}">
        <p14:creationId xmlns:p14="http://schemas.microsoft.com/office/powerpoint/2010/main" val="353633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57AD-EEBA-4C24-A848-2065D4B9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Grande"/>
              </a:rPr>
              <a:t>Erd</a:t>
            </a:r>
            <a:r>
              <a:rPr lang="de-DE" dirty="0">
                <a:solidFill>
                  <a:srgbClr val="000000"/>
                </a:solidFill>
                <a:latin typeface="Lucida Grande"/>
              </a:rPr>
              <a:t>ö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s-R</a:t>
            </a:r>
            <a:r>
              <a:rPr lang="pt-BR" dirty="0">
                <a:solidFill>
                  <a:srgbClr val="000000"/>
                </a:solidFill>
                <a:latin typeface="Lucida Grande"/>
              </a:rPr>
              <a:t>é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Grande"/>
              </a:rPr>
              <a:t>nyi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 (ER)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151DF-8242-46E6-8FAF-73C63976F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09315"/>
          </a:xfrm>
        </p:spPr>
        <p:txBody>
          <a:bodyPr/>
          <a:lstStyle/>
          <a:p>
            <a:r>
              <a:rPr lang="en-US" dirty="0"/>
              <a:t>Stochastically connect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4AEF6-B40A-41D2-A32C-4FFB3711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BAE9D1-30A3-4863-8688-48A3606B53A7}"/>
              </a:ext>
            </a:extLst>
          </p:cNvPr>
          <p:cNvGrpSpPr/>
          <p:nvPr/>
        </p:nvGrpSpPr>
        <p:grpSpPr>
          <a:xfrm>
            <a:off x="257787" y="1686322"/>
            <a:ext cx="2128477" cy="2018946"/>
            <a:chOff x="9938188" y="4606083"/>
            <a:chExt cx="2128477" cy="201894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47BE0A-1F5D-41D4-AD86-481E726F85C3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DFFFF6-FC1E-4888-B59C-A9124F61A223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3B7629-29D2-4521-BAD7-B0725ED51E5D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71ED30-3F39-4337-8A0F-24CB7D65D6B0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A0D1499-D4E4-4F46-BAAF-AF5D8CF0562B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AA71FC-30C6-4CF2-940C-2762DE4D57BB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EBA061-99D8-4D4C-AC08-26C85CA035AD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A114EF9-3301-4FFF-AA0C-D36D92835F83}"/>
                </a:ext>
              </a:extLst>
            </p:cNvPr>
            <p:cNvCxnSpPr>
              <a:cxnSpLocks/>
              <a:stCxn id="16" idx="0"/>
              <a:endCxn id="22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0F8E83B-2B48-4359-A889-338FF8B4C0AB}"/>
                </a:ext>
              </a:extLst>
            </p:cNvPr>
            <p:cNvCxnSpPr>
              <a:cxnSpLocks/>
              <a:stCxn id="16" idx="7"/>
              <a:endCxn id="23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5DAD24-54AB-4E56-8F23-AA42E018A87E}"/>
                </a:ext>
              </a:extLst>
            </p:cNvPr>
            <p:cNvCxnSpPr>
              <a:cxnSpLocks/>
              <a:stCxn id="22" idx="5"/>
              <a:endCxn id="23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119900F-FAB6-4AA7-8894-A6DEEE337A49}"/>
                </a:ext>
              </a:extLst>
            </p:cNvPr>
            <p:cNvCxnSpPr>
              <a:cxnSpLocks/>
              <a:stCxn id="15" idx="5"/>
              <a:endCxn id="20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F8D14E8-6E05-4DBF-BDEA-FA1A3EA5D314}"/>
                </a:ext>
              </a:extLst>
            </p:cNvPr>
            <p:cNvCxnSpPr>
              <a:cxnSpLocks/>
              <a:stCxn id="14" idx="5"/>
              <a:endCxn id="20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E3D069-D969-4405-B0C5-96B8A8D974D9}"/>
              </a:ext>
            </a:extLst>
          </p:cNvPr>
          <p:cNvGrpSpPr/>
          <p:nvPr/>
        </p:nvGrpSpPr>
        <p:grpSpPr>
          <a:xfrm>
            <a:off x="2116562" y="2561771"/>
            <a:ext cx="953338" cy="960684"/>
            <a:chOff x="10584382" y="3100299"/>
            <a:chExt cx="953338" cy="96068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7A2072-D374-465F-B794-E8D3B3F2A143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4DA149-A168-4B24-98EA-20A0FEA10F8C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E1B92D8-5730-4995-9DD1-F1F39C96D5B6}"/>
                </a:ext>
              </a:extLst>
            </p:cNvPr>
            <p:cNvCxnSpPr>
              <a:cxnSpLocks/>
              <a:stCxn id="9" idx="7"/>
              <a:endCxn id="10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44E75946-F0FE-43C0-B328-FB1AA465AF4D}"/>
              </a:ext>
            </a:extLst>
          </p:cNvPr>
          <p:cNvSpPr/>
          <p:nvPr/>
        </p:nvSpPr>
        <p:spPr bwMode="gray">
          <a:xfrm>
            <a:off x="3990614" y="208079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0C1FC3-B775-47B7-931F-982815D04900}"/>
              </a:ext>
            </a:extLst>
          </p:cNvPr>
          <p:cNvSpPr/>
          <p:nvPr/>
        </p:nvSpPr>
        <p:spPr bwMode="gray">
          <a:xfrm>
            <a:off x="3990614" y="3008475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4C0AF46-861D-4B82-B2CC-A1E79FD59D8E}"/>
              </a:ext>
            </a:extLst>
          </p:cNvPr>
          <p:cNvSpPr/>
          <p:nvPr/>
        </p:nvSpPr>
        <p:spPr bwMode="gray">
          <a:xfrm>
            <a:off x="5024522" y="2467556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7F66E62-323C-4E4D-A35C-32627ADFAD2F}"/>
              </a:ext>
            </a:extLst>
          </p:cNvPr>
          <p:cNvSpPr/>
          <p:nvPr/>
        </p:nvSpPr>
        <p:spPr bwMode="gray">
          <a:xfrm>
            <a:off x="5266591" y="329105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6B74B1F-3F91-42E0-AE0D-1912786CD0D9}"/>
              </a:ext>
            </a:extLst>
          </p:cNvPr>
          <p:cNvSpPr/>
          <p:nvPr/>
        </p:nvSpPr>
        <p:spPr bwMode="gray">
          <a:xfrm>
            <a:off x="5106003" y="168632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D676D3C-39D7-4D8F-A41A-7DD00595A258}"/>
              </a:ext>
            </a:extLst>
          </p:cNvPr>
          <p:cNvSpPr/>
          <p:nvPr/>
        </p:nvSpPr>
        <p:spPr bwMode="gray">
          <a:xfrm>
            <a:off x="5704875" y="2287900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8A24A57-55F0-4A8C-94A8-315DDE372DCA}"/>
              </a:ext>
            </a:extLst>
          </p:cNvPr>
          <p:cNvCxnSpPr>
            <a:cxnSpLocks/>
            <a:stCxn id="51" idx="0"/>
            <a:endCxn id="54" idx="4"/>
          </p:cNvCxnSpPr>
          <p:nvPr/>
        </p:nvCxnSpPr>
        <p:spPr bwMode="gray">
          <a:xfrm flipV="1">
            <a:off x="5231630" y="2100538"/>
            <a:ext cx="81481" cy="367018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4A950D-F735-4BF8-9679-56ABDD3F85B1}"/>
              </a:ext>
            </a:extLst>
          </p:cNvPr>
          <p:cNvCxnSpPr>
            <a:cxnSpLocks/>
            <a:stCxn id="51" idx="7"/>
            <a:endCxn id="55" idx="2"/>
          </p:cNvCxnSpPr>
          <p:nvPr/>
        </p:nvCxnSpPr>
        <p:spPr bwMode="gray">
          <a:xfrm flipV="1">
            <a:off x="5378077" y="2495008"/>
            <a:ext cx="326798" cy="3320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99ABEC-C1E5-400B-AF8C-A1E2FF5F5643}"/>
              </a:ext>
            </a:extLst>
          </p:cNvPr>
          <p:cNvCxnSpPr>
            <a:cxnSpLocks/>
            <a:stCxn id="50" idx="5"/>
            <a:endCxn id="53" idx="2"/>
          </p:cNvCxnSpPr>
          <p:nvPr/>
        </p:nvCxnSpPr>
        <p:spPr bwMode="gray">
          <a:xfrm>
            <a:off x="4344169" y="3362030"/>
            <a:ext cx="922422" cy="13613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FC95141-474D-4965-B071-93A28201B40A}"/>
              </a:ext>
            </a:extLst>
          </p:cNvPr>
          <p:cNvCxnSpPr>
            <a:cxnSpLocks/>
            <a:stCxn id="49" idx="5"/>
            <a:endCxn id="53" idx="1"/>
          </p:cNvCxnSpPr>
          <p:nvPr/>
        </p:nvCxnSpPr>
        <p:spPr bwMode="gray">
          <a:xfrm>
            <a:off x="4344169" y="2434347"/>
            <a:ext cx="983083" cy="917366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A9E20FDA-05C5-4436-8798-A29FEDB9C1CB}"/>
              </a:ext>
            </a:extLst>
          </p:cNvPr>
          <p:cNvSpPr/>
          <p:nvPr/>
        </p:nvSpPr>
        <p:spPr bwMode="gray">
          <a:xfrm>
            <a:off x="5849389" y="3108239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999DA8C-6FE4-4563-B610-BAB774EBBE2C}"/>
              </a:ext>
            </a:extLst>
          </p:cNvPr>
          <p:cNvSpPr/>
          <p:nvPr/>
        </p:nvSpPr>
        <p:spPr bwMode="gray">
          <a:xfrm>
            <a:off x="6388511" y="2561771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F81943-D12B-43B9-AAB6-C84A05919756}"/>
              </a:ext>
            </a:extLst>
          </p:cNvPr>
          <p:cNvCxnSpPr>
            <a:cxnSpLocks/>
            <a:stCxn id="62" idx="1"/>
            <a:endCxn id="51" idx="5"/>
          </p:cNvCxnSpPr>
          <p:nvPr/>
        </p:nvCxnSpPr>
        <p:spPr bwMode="gray">
          <a:xfrm flipH="1" flipV="1">
            <a:off x="5378077" y="2821111"/>
            <a:ext cx="531973" cy="34778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583212-A24C-4B46-AFBF-194B9F255918}"/>
              </a:ext>
            </a:extLst>
          </p:cNvPr>
          <p:cNvCxnSpPr>
            <a:cxnSpLocks/>
            <a:stCxn id="49" idx="6"/>
            <a:endCxn id="51" idx="1"/>
          </p:cNvCxnSpPr>
          <p:nvPr/>
        </p:nvCxnSpPr>
        <p:spPr bwMode="gray">
          <a:xfrm>
            <a:off x="4404830" y="2287900"/>
            <a:ext cx="680353" cy="24031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31102B74-122D-4133-B945-447499A009D3}"/>
              </a:ext>
            </a:extLst>
          </p:cNvPr>
          <p:cNvSpPr/>
          <p:nvPr/>
        </p:nvSpPr>
        <p:spPr bwMode="gray">
          <a:xfrm>
            <a:off x="8805426" y="2141453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2E564E8-D33F-492D-9045-86E59C64B22E}"/>
              </a:ext>
            </a:extLst>
          </p:cNvPr>
          <p:cNvSpPr/>
          <p:nvPr/>
        </p:nvSpPr>
        <p:spPr bwMode="gray">
          <a:xfrm>
            <a:off x="8805426" y="3069136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A96FC05-F418-402A-9BEB-FECC08325675}"/>
              </a:ext>
            </a:extLst>
          </p:cNvPr>
          <p:cNvSpPr/>
          <p:nvPr/>
        </p:nvSpPr>
        <p:spPr bwMode="gray">
          <a:xfrm>
            <a:off x="9839334" y="2528217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C7B2752-A11D-4043-8A67-20F366C93A68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 bwMode="gray">
          <a:xfrm>
            <a:off x="9012534" y="2555669"/>
            <a:ext cx="0" cy="51346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31DBA9E0-BE4B-444D-B0E9-C1CD65724CFD}"/>
              </a:ext>
            </a:extLst>
          </p:cNvPr>
          <p:cNvSpPr/>
          <p:nvPr/>
        </p:nvSpPr>
        <p:spPr bwMode="gray">
          <a:xfrm>
            <a:off x="10081403" y="3351713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C7797FE-23A4-4C8B-BA17-83AD1B3B530C}"/>
              </a:ext>
            </a:extLst>
          </p:cNvPr>
          <p:cNvSpPr/>
          <p:nvPr/>
        </p:nvSpPr>
        <p:spPr bwMode="gray">
          <a:xfrm>
            <a:off x="9920815" y="1746983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5C55096-DAF7-480D-B0A2-D5867BDE0FCD}"/>
              </a:ext>
            </a:extLst>
          </p:cNvPr>
          <p:cNvSpPr/>
          <p:nvPr/>
        </p:nvSpPr>
        <p:spPr bwMode="gray">
          <a:xfrm>
            <a:off x="10519687" y="2348561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4BF743B-3611-4026-9A2D-D67FFF7429B3}"/>
              </a:ext>
            </a:extLst>
          </p:cNvPr>
          <p:cNvCxnSpPr>
            <a:cxnSpLocks/>
            <a:stCxn id="124" idx="5"/>
            <a:endCxn id="125" idx="1"/>
          </p:cNvCxnSpPr>
          <p:nvPr/>
        </p:nvCxnSpPr>
        <p:spPr bwMode="gray">
          <a:xfrm>
            <a:off x="10274370" y="2100538"/>
            <a:ext cx="305978" cy="30868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40D8F26-93B9-4EEA-8E73-4ECF804C4D92}"/>
              </a:ext>
            </a:extLst>
          </p:cNvPr>
          <p:cNvCxnSpPr>
            <a:cxnSpLocks/>
            <a:stCxn id="125" idx="6"/>
            <a:endCxn id="131" idx="1"/>
          </p:cNvCxnSpPr>
          <p:nvPr/>
        </p:nvCxnSpPr>
        <p:spPr bwMode="gray">
          <a:xfrm>
            <a:off x="10933903" y="2555669"/>
            <a:ext cx="330081" cy="12742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5C5ABEF-1A77-4053-B66B-FDA99A8F89CF}"/>
              </a:ext>
            </a:extLst>
          </p:cNvPr>
          <p:cNvCxnSpPr>
            <a:cxnSpLocks/>
            <a:stCxn id="120" idx="5"/>
            <a:endCxn id="123" idx="2"/>
          </p:cNvCxnSpPr>
          <p:nvPr/>
        </p:nvCxnSpPr>
        <p:spPr bwMode="gray">
          <a:xfrm>
            <a:off x="9158981" y="3422691"/>
            <a:ext cx="922422" cy="13613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B4C2910A-3301-4F70-A9D0-844DBB5D0FDA}"/>
              </a:ext>
            </a:extLst>
          </p:cNvPr>
          <p:cNvSpPr/>
          <p:nvPr/>
        </p:nvSpPr>
        <p:spPr bwMode="gray">
          <a:xfrm>
            <a:off x="10664201" y="3168900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A9E94E5-1B0B-4CDF-9A82-42001766AE95}"/>
              </a:ext>
            </a:extLst>
          </p:cNvPr>
          <p:cNvSpPr/>
          <p:nvPr/>
        </p:nvSpPr>
        <p:spPr bwMode="gray">
          <a:xfrm>
            <a:off x="11203323" y="262243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02E4693-9C45-4357-8C3E-38B17FAA2C10}"/>
              </a:ext>
            </a:extLst>
          </p:cNvPr>
          <p:cNvCxnSpPr>
            <a:cxnSpLocks/>
            <a:stCxn id="130" idx="1"/>
            <a:endCxn id="121" idx="5"/>
          </p:cNvCxnSpPr>
          <p:nvPr/>
        </p:nvCxnSpPr>
        <p:spPr bwMode="gray">
          <a:xfrm flipH="1" flipV="1">
            <a:off x="10192889" y="2881772"/>
            <a:ext cx="531973" cy="34778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6FF81980-AB78-4FEB-884E-B8FD11F202D2}"/>
              </a:ext>
            </a:extLst>
          </p:cNvPr>
          <p:cNvSpPr/>
          <p:nvPr/>
        </p:nvSpPr>
        <p:spPr bwMode="gray">
          <a:xfrm>
            <a:off x="7494761" y="2755023"/>
            <a:ext cx="117695" cy="126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3A741CB-B19C-4A58-B4FC-A90B10362B2B}"/>
              </a:ext>
            </a:extLst>
          </p:cNvPr>
          <p:cNvSpPr/>
          <p:nvPr/>
        </p:nvSpPr>
        <p:spPr bwMode="gray">
          <a:xfrm>
            <a:off x="7712548" y="2755023"/>
            <a:ext cx="117695" cy="126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ECCB62FA-20F7-405F-8088-ED473BC33F97}"/>
              </a:ext>
            </a:extLst>
          </p:cNvPr>
          <p:cNvSpPr/>
          <p:nvPr/>
        </p:nvSpPr>
        <p:spPr bwMode="gray">
          <a:xfrm>
            <a:off x="7930335" y="2755023"/>
            <a:ext cx="117695" cy="126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8905D0C-08C1-45C3-B6C4-52FFB341C5E1}"/>
              </a:ext>
            </a:extLst>
          </p:cNvPr>
          <p:cNvCxnSpPr>
            <a:cxnSpLocks/>
            <a:stCxn id="119" idx="6"/>
            <a:endCxn id="124" idx="3"/>
          </p:cNvCxnSpPr>
          <p:nvPr/>
        </p:nvCxnSpPr>
        <p:spPr bwMode="gray">
          <a:xfrm flipV="1">
            <a:off x="9219642" y="2100538"/>
            <a:ext cx="761834" cy="248023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15A48C2-E150-43A9-8B0D-17912A09EA78}"/>
                  </a:ext>
                </a:extLst>
              </p:cNvPr>
              <p:cNvSpPr txBox="1"/>
              <p:nvPr/>
            </p:nvSpPr>
            <p:spPr bwMode="gray">
              <a:xfrm>
                <a:off x="839971" y="3984546"/>
                <a:ext cx="10777568" cy="781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dirty="0"/>
                  <a:t>Procedure</a:t>
                </a:r>
                <a:r>
                  <a:rPr lang="en-US" sz="2000" dirty="0"/>
                  <a:t>: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/>
                  <a:t>For each pair of nodes decide do connect them with a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15A48C2-E150-43A9-8B0D-17912A09E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9971" y="3984546"/>
                <a:ext cx="10777568" cy="781234"/>
              </a:xfrm>
              <a:prstGeom prst="rect">
                <a:avLst/>
              </a:prstGeom>
              <a:blipFill>
                <a:blip r:embed="rId3"/>
                <a:stretch>
                  <a:fillRect l="-1471" t="-10156" b="-7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F7950BF-D4AA-437C-A7F8-D8DEAD229CED}"/>
                  </a:ext>
                </a:extLst>
              </p:cNvPr>
              <p:cNvSpPr txBox="1"/>
              <p:nvPr/>
            </p:nvSpPr>
            <p:spPr bwMode="gray">
              <a:xfrm>
                <a:off x="3357053" y="4915294"/>
                <a:ext cx="9264258" cy="950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800" u="sng" dirty="0"/>
                  <a:t>Note</a:t>
                </a:r>
                <a:r>
                  <a:rPr lang="en-US" sz="1800" dirty="0"/>
                  <a:t>: The presence or absence of an edge between two vertices is independent of the presence or absence of any other edge,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 are independent from each other.</a:t>
                </a: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F7950BF-D4AA-437C-A7F8-D8DEAD229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57053" y="4915294"/>
                <a:ext cx="9264258" cy="950517"/>
              </a:xfrm>
              <a:prstGeom prst="rect">
                <a:avLst/>
              </a:prstGeom>
              <a:blipFill>
                <a:blip r:embed="rId4"/>
                <a:stretch>
                  <a:fillRect l="-592" t="-3205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Box 148">
            <a:extLst>
              <a:ext uri="{FF2B5EF4-FFF2-40B4-BE49-F238E27FC236}">
                <a16:creationId xmlns:a16="http://schemas.microsoft.com/office/drawing/2014/main" id="{794456C9-F5A2-49C1-BA13-C58EA79CBDEF}"/>
              </a:ext>
            </a:extLst>
          </p:cNvPr>
          <p:cNvSpPr txBox="1"/>
          <p:nvPr/>
        </p:nvSpPr>
        <p:spPr bwMode="gray">
          <a:xfrm>
            <a:off x="257787" y="6115986"/>
            <a:ext cx="118660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Source: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Newman, Mark EJ, Steven H.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Strogatz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Duncan J. Watts. "Random graphs with arbitrary degree distributions and their applications."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64.2 (2001): 026118.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0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E200-F80C-4E30-9DAE-80B9D45C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Distribution of Node Degree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251C8-0530-4FCE-96A8-D670CC08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BA60F-B70F-422F-9928-FEB7B77BD3F3}"/>
              </a:ext>
            </a:extLst>
          </p:cNvPr>
          <p:cNvSpPr txBox="1"/>
          <p:nvPr/>
        </p:nvSpPr>
        <p:spPr bwMode="gray">
          <a:xfrm>
            <a:off x="478369" y="6101266"/>
            <a:ext cx="11345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Newman, Mark EJ, Steven H.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Strogatz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Duncan J. Watts. "Random graphs with arbitrary degree distributions and their applications."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64.2 (2001): 026118.</a:t>
            </a:r>
            <a:endParaRPr lang="en-US" dirty="0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C580412A-0C40-4EA6-9698-2DB66E21B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">
          <a:xfrm>
            <a:off x="826477" y="2619573"/>
            <a:ext cx="6096000" cy="1657350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AAEA3B-BD5E-46E6-86A7-2EA5B9B4012D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 bwMode="gray">
          <a:xfrm>
            <a:off x="6922477" y="3448248"/>
            <a:ext cx="2571831" cy="645474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E58AC-B305-48F5-984D-4E53C924E01B}"/>
              </a:ext>
            </a:extLst>
          </p:cNvPr>
          <p:cNvSpPr/>
          <p:nvPr/>
        </p:nvSpPr>
        <p:spPr bwMode="gray">
          <a:xfrm flipV="1">
            <a:off x="5582289" y="2827778"/>
            <a:ext cx="1105795" cy="1240940"/>
          </a:xfrm>
          <a:prstGeom prst="rect">
            <a:avLst/>
          </a:prstGeom>
          <a:solidFill>
            <a:schemeClr val="accent3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FE1FD-217B-43E1-BD30-E741D0E603FF}"/>
              </a:ext>
            </a:extLst>
          </p:cNvPr>
          <p:cNvSpPr txBox="1"/>
          <p:nvPr/>
        </p:nvSpPr>
        <p:spPr bwMode="gray">
          <a:xfrm>
            <a:off x="7342519" y="4093722"/>
            <a:ext cx="4303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the limit when N is very large. i.e., a Poisson distribution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1A81AB-092C-4616-91CB-9028ABEFDB27}"/>
              </a:ext>
            </a:extLst>
          </p:cNvPr>
          <p:cNvSpPr txBox="1"/>
          <p:nvPr/>
        </p:nvSpPr>
        <p:spPr bwMode="gray">
          <a:xfrm>
            <a:off x="7374711" y="2296407"/>
            <a:ext cx="4303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 = average number of edges</a:t>
            </a:r>
          </a:p>
          <a:p>
            <a:r>
              <a:rPr lang="en-US" dirty="0"/>
              <a:t>k = degree of an edge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C6995-1307-4E1B-B2C5-336A7BD2D5C6}"/>
              </a:ext>
            </a:extLst>
          </p:cNvPr>
          <p:cNvSpPr txBox="1"/>
          <p:nvPr/>
        </p:nvSpPr>
        <p:spPr bwMode="gray">
          <a:xfrm>
            <a:off x="449061" y="1723114"/>
            <a:ext cx="4303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Distribution of Node Degrees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166FBB-D643-44B5-B2C7-8B31C6DDF664}"/>
                  </a:ext>
                </a:extLst>
              </p:cNvPr>
              <p:cNvSpPr txBox="1"/>
              <p:nvPr/>
            </p:nvSpPr>
            <p:spPr bwMode="gray">
              <a:xfrm>
                <a:off x="668217" y="4915392"/>
                <a:ext cx="6254260" cy="9294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effectLst/>
                  </a:rPr>
                  <a:t>For the binomial distribution:</a:t>
                </a:r>
              </a:p>
              <a:p>
                <a:pPr lvl="1"/>
                <a:r>
                  <a:rPr lang="en-US" b="0" dirty="0">
                    <a:effectLst/>
                  </a:rPr>
                  <a:t>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b="0" dirty="0">
                  <a:effectLst/>
                </a:endParaRPr>
              </a:p>
              <a:p>
                <a:pPr lvl="1"/>
                <a:r>
                  <a:rPr lang="en-US" dirty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166FBB-D643-44B5-B2C7-8B31C6DDF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8217" y="4915392"/>
                <a:ext cx="6254260" cy="929422"/>
              </a:xfrm>
              <a:prstGeom prst="rect">
                <a:avLst/>
              </a:prstGeom>
              <a:blipFill>
                <a:blip r:embed="rId4"/>
                <a:stretch>
                  <a:fillRect l="-877" t="-3268" b="-9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28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824F-E375-403A-B756-6A1E447F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Clustering coefficient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1A7BF-A6DB-4621-A6EB-673BA1D0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06EF6C-BF56-4F78-B3F6-6CBEDD46A9A7}"/>
                  </a:ext>
                </a:extLst>
              </p:cNvPr>
              <p:cNvSpPr txBox="1"/>
              <p:nvPr/>
            </p:nvSpPr>
            <p:spPr bwMode="gray">
              <a:xfrm>
                <a:off x="478369" y="3019992"/>
                <a:ext cx="6254260" cy="9051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acc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06EF6C-BF56-4F78-B3F6-6CBEDD46A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369" y="3019992"/>
                <a:ext cx="6254260" cy="9051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99940A-F463-45D6-A682-FC8960B438E5}"/>
              </a:ext>
            </a:extLst>
          </p:cNvPr>
          <p:cNvSpPr txBox="1"/>
          <p:nvPr/>
        </p:nvSpPr>
        <p:spPr bwMode="gray">
          <a:xfrm>
            <a:off x="1902296" y="4631826"/>
            <a:ext cx="78749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This means that the clustering coefficient of a random graph is small. As we generate bigger random graphs with a fixed average degree </a:t>
            </a:r>
            <a:r>
              <a:rPr lang="en-US" i="1" dirty="0">
                <a:effectLst/>
                <a:latin typeface="Arial" panose="020B0604020202020204" pitchFamily="34" charset="0"/>
              </a:rPr>
              <a:t>k, i.e., we </a:t>
            </a:r>
            <a:r>
              <a:rPr lang="en-US" dirty="0">
                <a:effectLst/>
                <a:latin typeface="Arial" panose="020B0604020202020204" pitchFamily="34" charset="0"/>
              </a:rPr>
              <a:t>set 𝑝=𝑘⋅1/N), C will decrease with the graph size 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B33ED-411C-4FD4-BCF7-665079441B99}"/>
                  </a:ext>
                </a:extLst>
              </p:cNvPr>
              <p:cNvSpPr txBox="1"/>
              <p:nvPr/>
            </p:nvSpPr>
            <p:spPr bwMode="gray">
              <a:xfrm>
                <a:off x="478369" y="1406555"/>
                <a:ext cx="2847855" cy="906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B33ED-411C-4FD4-BCF7-665079441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369" y="1406555"/>
                <a:ext cx="2847855" cy="9067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B4F08F2-1957-4976-9A2F-8668CD4B8C8A}"/>
              </a:ext>
            </a:extLst>
          </p:cNvPr>
          <p:cNvSpPr txBox="1"/>
          <p:nvPr/>
        </p:nvSpPr>
        <p:spPr bwMode="gray">
          <a:xfrm>
            <a:off x="196163" y="1040062"/>
            <a:ext cx="6260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</a:rPr>
              <a:t>Clustering coefficient: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5DF7BB-BE3D-41A8-BBC9-C2F439C9005D}"/>
                  </a:ext>
                </a:extLst>
              </p:cNvPr>
              <p:cNvSpPr txBox="1"/>
              <p:nvPr/>
            </p:nvSpPr>
            <p:spPr bwMode="gray">
              <a:xfrm>
                <a:off x="4478215" y="1439449"/>
                <a:ext cx="4599030" cy="7934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5DF7BB-BE3D-41A8-BBC9-C2F439C90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78215" y="1439449"/>
                <a:ext cx="4599030" cy="7934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1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8558-DFB4-442B-867E-107A4EA5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Network Diameter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73061-2C39-4D63-AA5E-25C04768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C603E-5298-44B5-ADAC-138AA5A5947B}"/>
                  </a:ext>
                </a:extLst>
              </p:cNvPr>
              <p:cNvSpPr txBox="1"/>
              <p:nvPr/>
            </p:nvSpPr>
            <p:spPr bwMode="gray">
              <a:xfrm>
                <a:off x="830827" y="1939995"/>
                <a:ext cx="6546929" cy="688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b="1" dirty="0"/>
                  <a:t>Network Diameter (avg shortest path)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C603E-5298-44B5-ADAC-138AA5A5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0827" y="1939995"/>
                <a:ext cx="6546929" cy="688237"/>
              </a:xfrm>
              <a:prstGeom prst="rect">
                <a:avLst/>
              </a:prstGeom>
              <a:blipFill>
                <a:blip r:embed="rId3"/>
                <a:stretch>
                  <a:fillRect l="-2142" t="-11504" b="-6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A1D20CA-798E-4209-BD9B-4A61238DF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273" y="2271796"/>
            <a:ext cx="6067454" cy="3557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AB0DE5-EC90-4525-8F4E-C79C33D8B4BD}"/>
              </a:ext>
            </a:extLst>
          </p:cNvPr>
          <p:cNvSpPr txBox="1"/>
          <p:nvPr/>
        </p:nvSpPr>
        <p:spPr bwMode="gray">
          <a:xfrm>
            <a:off x="7940464" y="5724441"/>
            <a:ext cx="1566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[Leskovec 2019]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4C98F9-13BB-49B2-A78C-D8C14A12D046}"/>
              </a:ext>
            </a:extLst>
          </p:cNvPr>
          <p:cNvSpPr txBox="1"/>
          <p:nvPr/>
        </p:nvSpPr>
        <p:spPr bwMode="gray">
          <a:xfrm>
            <a:off x="3947746" y="5978768"/>
            <a:ext cx="6254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Average degree constant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4210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6C8D-5CF7-45BE-889A-4D44B72F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40B2-9D99-4F1B-97AD-2F26A187B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002" y="1480911"/>
            <a:ext cx="4551493" cy="1206997"/>
          </a:xfrm>
        </p:spPr>
        <p:txBody>
          <a:bodyPr/>
          <a:lstStyle/>
          <a:p>
            <a:r>
              <a:rPr lang="en-US" dirty="0"/>
              <a:t>Tend to have giant components</a:t>
            </a:r>
          </a:p>
          <a:p>
            <a:endParaRPr lang="en-US" dirty="0"/>
          </a:p>
          <a:p>
            <a:r>
              <a:rPr lang="en-US" dirty="0"/>
              <a:t>Everything gets connected.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A95EF-06FA-4D33-93EC-B201A5B1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C2D29-734F-488C-AE5B-3A5370850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69" y="1240511"/>
            <a:ext cx="6432794" cy="444307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15C9A6-1371-4EBE-B08D-F2362FAD7014}"/>
              </a:ext>
            </a:extLst>
          </p:cNvPr>
          <p:cNvSpPr txBox="1">
            <a:spLocks/>
          </p:cNvSpPr>
          <p:nvPr/>
        </p:nvSpPr>
        <p:spPr bwMode="gray">
          <a:xfrm>
            <a:off x="665715" y="6003069"/>
            <a:ext cx="1878515" cy="6555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Disconnected graph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0B3B1B-0D43-4CDD-9DDC-661988418E64}"/>
              </a:ext>
            </a:extLst>
          </p:cNvPr>
          <p:cNvSpPr txBox="1">
            <a:spLocks/>
          </p:cNvSpPr>
          <p:nvPr/>
        </p:nvSpPr>
        <p:spPr bwMode="gray">
          <a:xfrm>
            <a:off x="7769255" y="6003069"/>
            <a:ext cx="1878515" cy="6555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Fully connected graph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54A4C5-33A6-4903-98CC-FCCFE3770EDE}"/>
              </a:ext>
            </a:extLst>
          </p:cNvPr>
          <p:cNvCxnSpPr/>
          <p:nvPr/>
        </p:nvCxnSpPr>
        <p:spPr bwMode="gray">
          <a:xfrm>
            <a:off x="854053" y="5978262"/>
            <a:ext cx="89916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45CD17-4788-4063-8C58-9E324F5427EF}"/>
                  </a:ext>
                </a:extLst>
              </p:cNvPr>
              <p:cNvSpPr txBox="1"/>
              <p:nvPr/>
            </p:nvSpPr>
            <p:spPr bwMode="gray">
              <a:xfrm>
                <a:off x="9845749" y="6101266"/>
                <a:ext cx="2360428" cy="746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Average degree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45CD17-4788-4063-8C58-9E324F542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5749" y="6101266"/>
                <a:ext cx="2360428" cy="746808"/>
              </a:xfrm>
              <a:prstGeom prst="rect">
                <a:avLst/>
              </a:prstGeom>
              <a:blipFill>
                <a:blip r:embed="rId3"/>
                <a:stretch>
                  <a:fillRect l="-2067" t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042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B6AF-48C1-4E0C-AE82-15C8FE2D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 - Comparing some networks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42FFEF-BA0F-479B-96BA-296818FCF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1" y="1577912"/>
            <a:ext cx="9871490" cy="47082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51246-F79F-453B-80D5-34DFC80D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9B84C-CE70-40E1-ADAE-D8BFE97DD442}"/>
              </a:ext>
            </a:extLst>
          </p:cNvPr>
          <p:cNvSpPr txBox="1"/>
          <p:nvPr/>
        </p:nvSpPr>
        <p:spPr bwMode="gray">
          <a:xfrm>
            <a:off x="5924062" y="5943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6B4B7-5716-428D-A28A-0E1BF7B07AD9}"/>
              </a:ext>
            </a:extLst>
          </p:cNvPr>
          <p:cNvSpPr txBox="1"/>
          <p:nvPr/>
        </p:nvSpPr>
        <p:spPr bwMode="gray">
          <a:xfrm>
            <a:off x="98157" y="6334780"/>
            <a:ext cx="116518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</a:t>
            </a:r>
          </a:p>
          <a:p>
            <a:r>
              <a:rPr lang="en-US" sz="1400" dirty="0"/>
              <a:t>Albert, R., &amp; </a:t>
            </a:r>
            <a:r>
              <a:rPr lang="en-US" sz="1400" dirty="0" err="1"/>
              <a:t>Barabási</a:t>
            </a:r>
            <a:r>
              <a:rPr lang="en-US" sz="1400" dirty="0"/>
              <a:t>, A. L. (2002). Statistical mechanics of complex networks. </a:t>
            </a:r>
            <a:r>
              <a:rPr lang="en-US" sz="1400" i="1" dirty="0"/>
              <a:t>Reviews of modern physics</a:t>
            </a:r>
            <a:r>
              <a:rPr lang="en-US" sz="1400" dirty="0"/>
              <a:t>, </a:t>
            </a:r>
            <a:r>
              <a:rPr lang="en-US" sz="1400" i="1" dirty="0"/>
              <a:t>74</a:t>
            </a:r>
            <a:r>
              <a:rPr lang="en-US" sz="1400" dirty="0"/>
              <a:t>(1), 47.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2B401E-1F68-4325-B5BA-75F707B3A543}"/>
              </a:ext>
            </a:extLst>
          </p:cNvPr>
          <p:cNvSpPr txBox="1"/>
          <p:nvPr/>
        </p:nvSpPr>
        <p:spPr bwMode="gray">
          <a:xfrm>
            <a:off x="4280453" y="934971"/>
            <a:ext cx="1021630" cy="445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Network diameter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5A43A-CCCF-48CF-A892-F8DAC1189C74}"/>
              </a:ext>
            </a:extLst>
          </p:cNvPr>
          <p:cNvSpPr txBox="1"/>
          <p:nvPr/>
        </p:nvSpPr>
        <p:spPr bwMode="gray">
          <a:xfrm>
            <a:off x="3086888" y="934971"/>
            <a:ext cx="947692" cy="4458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Average degree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5D185A-AA1E-4D6C-81C5-AB080CF8E732}"/>
              </a:ext>
            </a:extLst>
          </p:cNvPr>
          <p:cNvSpPr/>
          <p:nvPr/>
        </p:nvSpPr>
        <p:spPr bwMode="gray">
          <a:xfrm>
            <a:off x="4034580" y="1423641"/>
            <a:ext cx="1474760" cy="4770771"/>
          </a:xfrm>
          <a:prstGeom prst="rect">
            <a:avLst/>
          </a:pr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99305-89E8-45A1-A6EB-FA398486FC62}"/>
              </a:ext>
            </a:extLst>
          </p:cNvPr>
          <p:cNvSpPr txBox="1"/>
          <p:nvPr/>
        </p:nvSpPr>
        <p:spPr bwMode="gray">
          <a:xfrm>
            <a:off x="5830183" y="792941"/>
            <a:ext cx="1172396" cy="7421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Average Clustering coefficient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FDE6E4-7C4D-49A5-ACB0-411BD59064B0}"/>
              </a:ext>
            </a:extLst>
          </p:cNvPr>
          <p:cNvSpPr/>
          <p:nvPr/>
        </p:nvSpPr>
        <p:spPr bwMode="gray">
          <a:xfrm>
            <a:off x="5606702" y="1475239"/>
            <a:ext cx="1416407" cy="4708276"/>
          </a:xfrm>
          <a:prstGeom prst="rect">
            <a:avLst/>
          </a:prstGeom>
          <a:solidFill>
            <a:srgbClr val="AFAB0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09978F-D9C3-4BF5-9261-D73FA4C55F8B}"/>
              </a:ext>
            </a:extLst>
          </p:cNvPr>
          <p:cNvSpPr/>
          <p:nvPr/>
        </p:nvSpPr>
        <p:spPr bwMode="gray">
          <a:xfrm>
            <a:off x="3174500" y="1448080"/>
            <a:ext cx="735559" cy="4708276"/>
          </a:xfrm>
          <a:prstGeom prst="rect">
            <a:avLst/>
          </a:prstGeom>
          <a:solidFill>
            <a:srgbClr val="AFAB0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7789F-D8D9-46E9-9A1B-0BC3A4B2A6BB}"/>
              </a:ext>
            </a:extLst>
          </p:cNvPr>
          <p:cNvSpPr txBox="1"/>
          <p:nvPr/>
        </p:nvSpPr>
        <p:spPr bwMode="gray">
          <a:xfrm>
            <a:off x="10071012" y="3932049"/>
            <a:ext cx="21060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Power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C. elegans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0A103F-64AB-49CE-823D-4CE0E9209A8E}"/>
              </a:ext>
            </a:extLst>
          </p:cNvPr>
          <p:cNvCxnSpPr/>
          <p:nvPr/>
        </p:nvCxnSpPr>
        <p:spPr bwMode="gray">
          <a:xfrm>
            <a:off x="478369" y="2945219"/>
            <a:ext cx="677303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4DA2-9A34-4B8D-BC09-40B915E2AB9C}"/>
              </a:ext>
            </a:extLst>
          </p:cNvPr>
          <p:cNvCxnSpPr/>
          <p:nvPr/>
        </p:nvCxnSpPr>
        <p:spPr bwMode="gray">
          <a:xfrm>
            <a:off x="523541" y="5943600"/>
            <a:ext cx="677303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B10BB4-9B66-4062-9F36-D652C4748D4F}"/>
              </a:ext>
            </a:extLst>
          </p:cNvPr>
          <p:cNvCxnSpPr/>
          <p:nvPr/>
        </p:nvCxnSpPr>
        <p:spPr bwMode="gray">
          <a:xfrm>
            <a:off x="612143" y="6149165"/>
            <a:ext cx="677303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0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330B-E0FD-4F96-BC5F-5A3088CA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Small-World Model = high clustering + short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C355F-BDE7-4A32-BBAC-A5CDA77E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B6ED8-1160-43C5-B74B-4D57ABCBA3AC}"/>
              </a:ext>
            </a:extLst>
          </p:cNvPr>
          <p:cNvSpPr txBox="1"/>
          <p:nvPr/>
        </p:nvSpPr>
        <p:spPr bwMode="gray">
          <a:xfrm>
            <a:off x="366694" y="6273225"/>
            <a:ext cx="106963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/>
              <a:t>Source:</a:t>
            </a:r>
            <a:r>
              <a:rPr lang="en-US" sz="1600" dirty="0"/>
              <a:t> Watts, Duncan J., and Steven H. </a:t>
            </a:r>
            <a:r>
              <a:rPr lang="en-US" sz="1600" dirty="0" err="1"/>
              <a:t>Strogatz</a:t>
            </a:r>
            <a:r>
              <a:rPr lang="en-US" sz="1600" dirty="0"/>
              <a:t>. "Collective dynamics of ‘small-</a:t>
            </a:r>
            <a:r>
              <a:rPr lang="en-US" sz="1600" dirty="0" err="1"/>
              <a:t>world’networks</a:t>
            </a:r>
            <a:r>
              <a:rPr lang="en-US" sz="1600" dirty="0"/>
              <a:t>." </a:t>
            </a:r>
            <a:r>
              <a:rPr lang="en-US" sz="1600" i="1" dirty="0"/>
              <a:t>nature</a:t>
            </a:r>
            <a:r>
              <a:rPr lang="en-US" sz="1600" dirty="0"/>
              <a:t> 393.6684 (1998): 440-442.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65FE24-74E1-46E0-B6ED-C1C45227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06" y="1177457"/>
            <a:ext cx="8206341" cy="279122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2F6B83-E6DC-40B2-A4CD-66BAA96C4CE9}"/>
              </a:ext>
            </a:extLst>
          </p:cNvPr>
          <p:cNvSpPr txBox="1">
            <a:spLocks/>
          </p:cNvSpPr>
          <p:nvPr/>
        </p:nvSpPr>
        <p:spPr bwMode="gray">
          <a:xfrm>
            <a:off x="2210983" y="3822371"/>
            <a:ext cx="965306" cy="30931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 =0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2CABAB-74A7-41E7-92A5-5507BE30146B}"/>
              </a:ext>
            </a:extLst>
          </p:cNvPr>
          <p:cNvSpPr txBox="1">
            <a:spLocks/>
          </p:cNvSpPr>
          <p:nvPr/>
        </p:nvSpPr>
        <p:spPr bwMode="gray">
          <a:xfrm>
            <a:off x="8403949" y="3814258"/>
            <a:ext cx="965306" cy="30931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p=1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E5C925-6775-4ABE-86AD-99E97B7D6A94}"/>
              </a:ext>
            </a:extLst>
          </p:cNvPr>
          <p:cNvCxnSpPr/>
          <p:nvPr/>
        </p:nvCxnSpPr>
        <p:spPr bwMode="gray">
          <a:xfrm>
            <a:off x="1382027" y="3745397"/>
            <a:ext cx="89916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E06F1E-642B-4802-BA31-5F033A87E31F}"/>
              </a:ext>
            </a:extLst>
          </p:cNvPr>
          <p:cNvSpPr txBox="1"/>
          <p:nvPr/>
        </p:nvSpPr>
        <p:spPr bwMode="gray">
          <a:xfrm>
            <a:off x="1857850" y="855137"/>
            <a:ext cx="2803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Regular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BD2AA9-A6B7-4AE0-851F-76E2EB58CB9F}"/>
              </a:ext>
            </a:extLst>
          </p:cNvPr>
          <p:cNvSpPr txBox="1"/>
          <p:nvPr/>
        </p:nvSpPr>
        <p:spPr bwMode="gray">
          <a:xfrm>
            <a:off x="4660898" y="830331"/>
            <a:ext cx="2803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Small-World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AF91A1-326F-49CF-BDE6-5C6BDEC80B86}"/>
              </a:ext>
            </a:extLst>
          </p:cNvPr>
          <p:cNvSpPr txBox="1"/>
          <p:nvPr/>
        </p:nvSpPr>
        <p:spPr bwMode="gray">
          <a:xfrm>
            <a:off x="7967731" y="830331"/>
            <a:ext cx="2803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Random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A32020-CFCA-4155-AF7E-3FD122C6126A}"/>
              </a:ext>
            </a:extLst>
          </p:cNvPr>
          <p:cNvSpPr txBox="1"/>
          <p:nvPr/>
        </p:nvSpPr>
        <p:spPr bwMode="gray">
          <a:xfrm>
            <a:off x="10018073" y="3783554"/>
            <a:ext cx="20711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 = probability of reconnecting uniformly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E2E55C-AF7C-4B85-9527-5D01E87212FB}"/>
              </a:ext>
            </a:extLst>
          </p:cNvPr>
          <p:cNvSpPr txBox="1"/>
          <p:nvPr/>
        </p:nvSpPr>
        <p:spPr bwMode="gray">
          <a:xfrm>
            <a:off x="323592" y="5035066"/>
            <a:ext cx="114776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Procedure</a:t>
            </a:r>
            <a:r>
              <a:rPr lang="en-US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with a ring of </a:t>
            </a:r>
            <a:r>
              <a:rPr lang="en-US" i="1" dirty="0"/>
              <a:t>n</a:t>
            </a:r>
            <a:r>
              <a:rPr lang="en-US" dirty="0"/>
              <a:t> vertices, each connected to its </a:t>
            </a:r>
            <a:r>
              <a:rPr lang="en-US" i="1" dirty="0"/>
              <a:t>k-</a:t>
            </a:r>
            <a:r>
              <a:rPr lang="en-US" dirty="0"/>
              <a:t>nearest neighbors by undirected edges.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a node and the edge that connects it to its nearest neighbor in a clockwise.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reconnect with probability p this edge to a node chosen uniformly over the entire ring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0780726-EB42-4471-BB72-14CCA7B1950C}"/>
              </a:ext>
            </a:extLst>
          </p:cNvPr>
          <p:cNvSpPr txBox="1">
            <a:spLocks/>
          </p:cNvSpPr>
          <p:nvPr/>
        </p:nvSpPr>
        <p:spPr bwMode="gray">
          <a:xfrm>
            <a:off x="186374" y="4161152"/>
            <a:ext cx="1791282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Clustering</a:t>
            </a:r>
          </a:p>
          <a:p>
            <a:r>
              <a:rPr lang="en-US" b="1" dirty="0"/>
              <a:t>Diameter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F06D43B-B5D9-45BD-B4F2-D8697440928E}"/>
              </a:ext>
            </a:extLst>
          </p:cNvPr>
          <p:cNvSpPr txBox="1">
            <a:spLocks/>
          </p:cNvSpPr>
          <p:nvPr/>
        </p:nvSpPr>
        <p:spPr bwMode="gray">
          <a:xfrm>
            <a:off x="2275282" y="4161152"/>
            <a:ext cx="965306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High</a:t>
            </a:r>
          </a:p>
          <a:p>
            <a:r>
              <a:rPr lang="en-US" dirty="0">
                <a:solidFill>
                  <a:srgbClr val="C00000"/>
                </a:solidFill>
              </a:rPr>
              <a:t>High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037FC4B-13B1-4459-9D26-0DCF205FDE66}"/>
              </a:ext>
            </a:extLst>
          </p:cNvPr>
          <p:cNvSpPr txBox="1">
            <a:spLocks/>
          </p:cNvSpPr>
          <p:nvPr/>
        </p:nvSpPr>
        <p:spPr bwMode="gray">
          <a:xfrm>
            <a:off x="5312639" y="4084442"/>
            <a:ext cx="838001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High</a:t>
            </a:r>
          </a:p>
          <a:p>
            <a:r>
              <a:rPr lang="en-US" dirty="0">
                <a:solidFill>
                  <a:srgbClr val="C00000"/>
                </a:solidFill>
              </a:rPr>
              <a:t>Low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08C978F-D4C2-4A85-B114-F85E8670FB70}"/>
              </a:ext>
            </a:extLst>
          </p:cNvPr>
          <p:cNvSpPr txBox="1">
            <a:spLocks/>
          </p:cNvSpPr>
          <p:nvPr/>
        </p:nvSpPr>
        <p:spPr bwMode="gray">
          <a:xfrm>
            <a:off x="8403949" y="4131686"/>
            <a:ext cx="706472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Low</a:t>
            </a:r>
          </a:p>
          <a:p>
            <a:r>
              <a:rPr lang="en-US" dirty="0">
                <a:solidFill>
                  <a:srgbClr val="C00000"/>
                </a:solidFill>
              </a:rPr>
              <a:t>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B66250-BC82-4324-9AAE-930F63916CD9}"/>
              </a:ext>
            </a:extLst>
          </p:cNvPr>
          <p:cNvSpPr txBox="1"/>
          <p:nvPr/>
        </p:nvSpPr>
        <p:spPr bwMode="gray">
          <a:xfrm>
            <a:off x="10018073" y="1177457"/>
            <a:ext cx="22487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</a:rPr>
              <a:t>Note</a:t>
            </a:r>
            <a:r>
              <a:rPr lang="en-US" dirty="0">
                <a:latin typeface="Arial" panose="020B060402020202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</a:rPr>
              <a:t>Clustering implies edge “locality”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</a:rPr>
              <a:t>Randomness enables “shortcuts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4" grpId="0"/>
      <p:bldP spid="26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3EC1-F705-419B-B95D-B87654F5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topics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9E35A-5E5E-43EE-AD53-49343AF2A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845726"/>
                <a:ext cx="9308427" cy="5716950"/>
              </a:xfrm>
            </p:spPr>
            <p:txBody>
              <a:bodyPr/>
              <a:lstStyle/>
              <a:p>
                <a:pPr marL="342900" indent="-342900" rtl="0" fontAlgn="base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b="0" i="0" u="none" strike="noStrike" dirty="0">
                    <a:solidFill>
                      <a:srgbClr val="5A6065"/>
                    </a:solidFill>
                    <a:effectLst/>
                    <a:latin typeface="Arial" panose="020B0604020202020204" pitchFamily="34" charset="0"/>
                  </a:rPr>
                  <a:t>Network Metrics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Node degree distribution: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Network diameter (average shortest path length)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Clustering coefficient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Connectivity (node distribution across components)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Comparing Networks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r>
                  <a:rPr lang="en-US" sz="1800" dirty="0"/>
                  <a:t>2. Null Models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Threats to Validity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Random Graph model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Small-World model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Kronecker model</a:t>
                </a:r>
                <a:endParaRPr lang="en-US" sz="1800" b="0" i="0" u="none" strike="noStrike" dirty="0">
                  <a:solidFill>
                    <a:srgbClr val="5A6065"/>
                  </a:solidFill>
                  <a:effectLst/>
                  <a:latin typeface="Arial" panose="020B0604020202020204" pitchFamily="34" charset="0"/>
                </a:endParaRPr>
              </a:p>
              <a:p>
                <a:pPr marL="342900" indent="-342900" rtl="0" fontAlgn="base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1800" b="0" i="0" u="none" strike="noStrike" dirty="0">
                  <a:solidFill>
                    <a:srgbClr val="5A6065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9E35A-5E5E-43EE-AD53-49343AF2A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845726"/>
                <a:ext cx="9308427" cy="5716950"/>
              </a:xfrm>
              <a:blipFill>
                <a:blip r:embed="rId2"/>
                <a:stretch>
                  <a:fillRect l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26DE-C8F5-48BD-8D30-3666A2CA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52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BB68-AFD7-4BCB-A03A-C70178C8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Kronecker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77CB-048A-4604-BF8E-4DA355B7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9"/>
            <a:ext cx="11473384" cy="954108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Small-World model captures the structure of many realistic networks</a:t>
            </a:r>
          </a:p>
          <a:p>
            <a:r>
              <a:rPr lang="en-US" dirty="0">
                <a:latin typeface="Arial" panose="020B0604020202020204" pitchFamily="34" charset="0"/>
              </a:rPr>
              <a:t>However</a:t>
            </a:r>
            <a:r>
              <a:rPr lang="en-US" dirty="0">
                <a:effectLst/>
                <a:latin typeface="Arial" panose="020B0604020202020204" pitchFamily="34" charset="0"/>
              </a:rPr>
              <a:t>, i</a:t>
            </a:r>
            <a:r>
              <a:rPr lang="en-US" dirty="0">
                <a:latin typeface="Arial" panose="020B0604020202020204" pitchFamily="34" charset="0"/>
              </a:rPr>
              <a:t>t does not produce the correct degree distribution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E7D82-33FC-4C3A-80FF-11B60E4D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47AF3-2996-4CDD-ADDA-C1F7397044A7}"/>
              </a:ext>
            </a:extLst>
          </p:cNvPr>
          <p:cNvSpPr txBox="1"/>
          <p:nvPr/>
        </p:nvSpPr>
        <p:spPr bwMode="gray">
          <a:xfrm>
            <a:off x="7361589" y="5532698"/>
            <a:ext cx="45901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Leskovec, Jure, et al. "Kronecker graphs: an approach to modeling networks." </a:t>
            </a:r>
            <a:r>
              <a:rPr lang="en-US" sz="1400" i="1" dirty="0"/>
              <a:t>Journal of Machine Learning Research</a:t>
            </a:r>
            <a:r>
              <a:rPr lang="en-US" sz="1400" dirty="0"/>
              <a:t> 11.2 (2010).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2482F5-DBA8-49F1-8845-01F19DDED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943" y="2726271"/>
            <a:ext cx="5295900" cy="28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F4342C-5341-4B9B-983F-6726D3C5C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603" y="3012021"/>
            <a:ext cx="5867400" cy="1819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834EE7-D977-4518-A34E-EF6AC6D33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178" y="4847099"/>
            <a:ext cx="5838825" cy="1866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12D2E9-86B4-4210-9FFB-6D52C974F1C4}"/>
              </a:ext>
            </a:extLst>
          </p:cNvPr>
          <p:cNvSpPr txBox="1"/>
          <p:nvPr/>
        </p:nvSpPr>
        <p:spPr bwMode="gray">
          <a:xfrm>
            <a:off x="372139" y="2167417"/>
            <a:ext cx="75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Solution</a:t>
            </a:r>
            <a:r>
              <a:rPr lang="en-US" dirty="0">
                <a:latin typeface="Arial" panose="020B0604020202020204" pitchFamily="34" charset="0"/>
              </a:rPr>
              <a:t>: use the idea do self-similarity (the whole is in the parts)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A074C-DD0D-4157-AD19-433EACDBB24D}"/>
              </a:ext>
            </a:extLst>
          </p:cNvPr>
          <p:cNvSpPr txBox="1"/>
          <p:nvPr/>
        </p:nvSpPr>
        <p:spPr bwMode="gray">
          <a:xfrm>
            <a:off x="7953152" y="3217217"/>
            <a:ext cx="35405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Code to generate: </a:t>
            </a:r>
            <a:r>
              <a:rPr lang="en-US" dirty="0"/>
              <a:t>https://github.com/BenjaminDHorne/Stochastic-Kronecker-Generator</a:t>
            </a:r>
          </a:p>
        </p:txBody>
      </p:sp>
    </p:spTree>
    <p:extLst>
      <p:ext uri="{BB962C8B-B14F-4D97-AF65-F5344CB8AC3E}">
        <p14:creationId xmlns:p14="http://schemas.microsoft.com/office/powerpoint/2010/main" val="8348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F5E8-8CBB-4EBF-B1FE-9901894C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EDA4-8B16-4A1E-9B94-AC1AC6B51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45120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Send groups names and members to Chris (by Friday)</a:t>
            </a:r>
          </a:p>
          <a:p>
            <a:endParaRPr lang="en-US" dirty="0"/>
          </a:p>
          <a:p>
            <a:r>
              <a:rPr lang="en-US" u="sng" dirty="0"/>
              <a:t>Remember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Accept Slack invitation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Study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See examples of use of Snap or </a:t>
            </a:r>
            <a:r>
              <a:rPr lang="en-US" dirty="0" err="1"/>
              <a:t>NetworkX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Think of scenarios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8F4D6-AE0C-4AB8-B186-E2FBAA99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49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CF659F-1CA8-41A0-8918-E210F2F3EC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8369" y="144001"/>
                <a:ext cx="9169401" cy="555840"/>
              </a:xfrm>
            </p:spPr>
            <p:txBody>
              <a:bodyPr/>
              <a:lstStyle/>
              <a:p>
                <a:r>
                  <a:rPr lang="en-US" dirty="0"/>
                  <a:t>Node Degree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CF659F-1CA8-41A0-8918-E210F2F3E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8369" y="144001"/>
                <a:ext cx="9169401" cy="555840"/>
              </a:xfrm>
              <a:blipFill>
                <a:blip r:embed="rId2"/>
                <a:stretch>
                  <a:fillRect l="-2259" b="-35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51558-27AA-45B7-BC63-F783ECD0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9D58F1-5E34-43E3-826C-53FE2CC1C9F3}"/>
              </a:ext>
            </a:extLst>
          </p:cNvPr>
          <p:cNvSpPr/>
          <p:nvPr/>
        </p:nvSpPr>
        <p:spPr bwMode="gray">
          <a:xfrm>
            <a:off x="640862" y="1213308"/>
            <a:ext cx="1914769" cy="18600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36F832-995B-488A-B6FE-6CA80CD8B0E3}"/>
              </a:ext>
            </a:extLst>
          </p:cNvPr>
          <p:cNvGrpSpPr/>
          <p:nvPr/>
        </p:nvGrpSpPr>
        <p:grpSpPr>
          <a:xfrm>
            <a:off x="730093" y="1330535"/>
            <a:ext cx="1690193" cy="1624476"/>
            <a:chOff x="743752" y="1695011"/>
            <a:chExt cx="1690193" cy="162447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8B32B12-5008-4B53-9B9E-338F87636BBC}"/>
                </a:ext>
              </a:extLst>
            </p:cNvPr>
            <p:cNvSpPr/>
            <p:nvPr/>
          </p:nvSpPr>
          <p:spPr bwMode="gray">
            <a:xfrm>
              <a:off x="743752" y="169501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ABFC53-1E6B-43BE-90FD-2C50530FBB8D}"/>
                </a:ext>
              </a:extLst>
            </p:cNvPr>
            <p:cNvSpPr/>
            <p:nvPr/>
          </p:nvSpPr>
          <p:spPr bwMode="gray">
            <a:xfrm>
              <a:off x="743752" y="2622694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BA5A06D-67B8-4869-9331-F43D411D2F26}"/>
                </a:ext>
              </a:extLst>
            </p:cNvPr>
            <p:cNvSpPr/>
            <p:nvPr/>
          </p:nvSpPr>
          <p:spPr bwMode="gray">
            <a:xfrm>
              <a:off x="1777660" y="208177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4A26B6-AF2A-4A24-906A-1707EF3B8867}"/>
                </a:ext>
              </a:extLst>
            </p:cNvPr>
            <p:cNvCxnSpPr>
              <a:stCxn id="18" idx="6"/>
              <a:endCxn id="20" idx="1"/>
            </p:cNvCxnSpPr>
            <p:nvPr/>
          </p:nvCxnSpPr>
          <p:spPr bwMode="gray">
            <a:xfrm>
              <a:off x="1157968" y="1902119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2DBEEFE-B22D-41D6-9773-8B637CD9F9FB}"/>
                </a:ext>
              </a:extLst>
            </p:cNvPr>
            <p:cNvCxnSpPr>
              <a:cxnSpLocks/>
              <a:stCxn id="18" idx="4"/>
              <a:endCxn id="19" idx="0"/>
            </p:cNvCxnSpPr>
            <p:nvPr/>
          </p:nvCxnSpPr>
          <p:spPr bwMode="gray">
            <a:xfrm>
              <a:off x="950860" y="2109227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706169A-FD4A-4913-BCAC-D757C21C131F}"/>
                </a:ext>
              </a:extLst>
            </p:cNvPr>
            <p:cNvCxnSpPr>
              <a:cxnSpLocks/>
              <a:stCxn id="19" idx="6"/>
              <a:endCxn id="20" idx="3"/>
            </p:cNvCxnSpPr>
            <p:nvPr/>
          </p:nvCxnSpPr>
          <p:spPr bwMode="gray">
            <a:xfrm flipV="1">
              <a:off x="1157968" y="2435330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72B041-B88C-4149-8BD0-E85470422FC4}"/>
                </a:ext>
              </a:extLst>
            </p:cNvPr>
            <p:cNvSpPr/>
            <p:nvPr/>
          </p:nvSpPr>
          <p:spPr bwMode="gray">
            <a:xfrm>
              <a:off x="2019729" y="290527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85F01-FEB1-4C48-8EC0-D2930C67F20E}"/>
                </a:ext>
              </a:extLst>
            </p:cNvPr>
            <p:cNvCxnSpPr>
              <a:cxnSpLocks/>
              <a:stCxn id="19" idx="5"/>
              <a:endCxn id="24" idx="2"/>
            </p:cNvCxnSpPr>
            <p:nvPr/>
          </p:nvCxnSpPr>
          <p:spPr bwMode="gray">
            <a:xfrm>
              <a:off x="1097307" y="2976249"/>
              <a:ext cx="922422" cy="13613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B04CF82-B55F-4BF3-9B76-7E85ABEDC3AB}"/>
                </a:ext>
              </a:extLst>
            </p:cNvPr>
            <p:cNvCxnSpPr>
              <a:cxnSpLocks/>
              <a:stCxn id="20" idx="4"/>
              <a:endCxn id="24" idx="0"/>
            </p:cNvCxnSpPr>
            <p:nvPr/>
          </p:nvCxnSpPr>
          <p:spPr bwMode="gray">
            <a:xfrm>
              <a:off x="1984768" y="2495991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0C6576F-3296-41F3-8FB9-F731E7F05332}"/>
              </a:ext>
            </a:extLst>
          </p:cNvPr>
          <p:cNvCxnSpPr>
            <a:cxnSpLocks/>
            <a:stCxn id="20" idx="0"/>
            <a:endCxn id="20" idx="6"/>
          </p:cNvCxnSpPr>
          <p:nvPr/>
        </p:nvCxnSpPr>
        <p:spPr bwMode="gray">
          <a:xfrm rot="16200000" flipH="1">
            <a:off x="1971109" y="1717299"/>
            <a:ext cx="207108" cy="207108"/>
          </a:xfrm>
          <a:prstGeom prst="bentConnector4">
            <a:avLst>
              <a:gd name="adj1" fmla="val -110377"/>
              <a:gd name="adj2" fmla="val 2103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B269CA98-E209-4654-ABE6-0FFF1E14D4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642746"/>
              </p:ext>
            </p:extLst>
          </p:nvPr>
        </p:nvGraphicFramePr>
        <p:xfrm>
          <a:off x="3543425" y="8303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2" name="Group 61">
            <a:extLst>
              <a:ext uri="{FF2B5EF4-FFF2-40B4-BE49-F238E27FC236}">
                <a16:creationId xmlns:a16="http://schemas.microsoft.com/office/drawing/2014/main" id="{041F0BBE-A158-47D8-833E-B094BA65007C}"/>
              </a:ext>
            </a:extLst>
          </p:cNvPr>
          <p:cNvGrpSpPr/>
          <p:nvPr/>
        </p:nvGrpSpPr>
        <p:grpSpPr>
          <a:xfrm>
            <a:off x="1073541" y="1265127"/>
            <a:ext cx="1677266" cy="1945924"/>
            <a:chOff x="1073541" y="1265127"/>
            <a:chExt cx="1677266" cy="194592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20B5ED-1A52-4D26-9F37-7F7F2AB238B7}"/>
                </a:ext>
              </a:extLst>
            </p:cNvPr>
            <p:cNvSpPr txBox="1"/>
            <p:nvPr/>
          </p:nvSpPr>
          <p:spPr bwMode="gray">
            <a:xfrm>
              <a:off x="1157561" y="1265127"/>
              <a:ext cx="320430" cy="3985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600" b="1" dirty="0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679AA67-9400-4B6E-9752-1516DD5666FF}"/>
                </a:ext>
              </a:extLst>
            </p:cNvPr>
            <p:cNvSpPr txBox="1"/>
            <p:nvPr/>
          </p:nvSpPr>
          <p:spPr bwMode="gray">
            <a:xfrm>
              <a:off x="1073541" y="2740396"/>
              <a:ext cx="320430" cy="3985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600" b="1" dirty="0">
                  <a:solidFill>
                    <a:srgbClr val="FF6600"/>
                  </a:solidFill>
                </a:rPr>
                <a:t>3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317E54E-C051-4468-9810-366C84259158}"/>
                </a:ext>
              </a:extLst>
            </p:cNvPr>
            <p:cNvGrpSpPr/>
            <p:nvPr/>
          </p:nvGrpSpPr>
          <p:grpSpPr>
            <a:xfrm>
              <a:off x="2150655" y="2039289"/>
              <a:ext cx="600152" cy="1171762"/>
              <a:chOff x="2150655" y="2039289"/>
              <a:chExt cx="600152" cy="117176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E4C77F-BB74-43D5-A6E0-414794E3671D}"/>
                  </a:ext>
                </a:extLst>
              </p:cNvPr>
              <p:cNvSpPr txBox="1"/>
              <p:nvPr/>
            </p:nvSpPr>
            <p:spPr bwMode="gray">
              <a:xfrm>
                <a:off x="2430377" y="2812466"/>
                <a:ext cx="320430" cy="398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b="1" dirty="0">
                    <a:solidFill>
                      <a:srgbClr val="FF6600"/>
                    </a:solidFill>
                  </a:rPr>
                  <a:t>2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4F64AD1-DB35-4F21-B45F-7C38280C1D1E}"/>
                  </a:ext>
                </a:extLst>
              </p:cNvPr>
              <p:cNvSpPr txBox="1"/>
              <p:nvPr/>
            </p:nvSpPr>
            <p:spPr bwMode="gray">
              <a:xfrm>
                <a:off x="2150655" y="2039289"/>
                <a:ext cx="320430" cy="398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b="1" dirty="0">
                    <a:solidFill>
                      <a:srgbClr val="FF66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AD99ACE-E730-4742-9A1A-7DB08D536E23}"/>
              </a:ext>
            </a:extLst>
          </p:cNvPr>
          <p:cNvGrpSpPr/>
          <p:nvPr/>
        </p:nvGrpSpPr>
        <p:grpSpPr>
          <a:xfrm>
            <a:off x="640862" y="4107971"/>
            <a:ext cx="2128477" cy="2018946"/>
            <a:chOff x="9938188" y="4606083"/>
            <a:chExt cx="2128477" cy="201894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F1A4218-A773-4F8F-B5D4-979C49822FA7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78C5410-7EC1-4290-93EC-2A59711716BF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15ECCA1-7A90-4276-9B88-8A01B8E94F6A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00B5807-6540-47F6-A8E4-34CDE13DD968}"/>
                </a:ext>
              </a:extLst>
            </p:cNvPr>
            <p:cNvCxnSpPr>
              <a:cxnSpLocks/>
              <a:stCxn id="42" idx="6"/>
              <a:endCxn id="44" idx="1"/>
            </p:cNvCxnSpPr>
            <p:nvPr/>
          </p:nvCxnSpPr>
          <p:spPr bwMode="gray">
            <a:xfrm>
              <a:off x="10352404" y="5207661"/>
              <a:ext cx="680353" cy="24031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E1CE285-7DC8-4E09-90D3-7E4AA8F306F5}"/>
                </a:ext>
              </a:extLst>
            </p:cNvPr>
            <p:cNvCxnSpPr>
              <a:cxnSpLocks/>
              <a:stCxn id="42" idx="4"/>
              <a:endCxn id="43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F1EA956-6B8B-4404-8140-C90FCCEC692B}"/>
                </a:ext>
              </a:extLst>
            </p:cNvPr>
            <p:cNvCxnSpPr>
              <a:cxnSpLocks/>
              <a:stCxn id="43" idx="6"/>
              <a:endCxn id="44" idx="3"/>
            </p:cNvCxnSpPr>
            <p:nvPr/>
          </p:nvCxnSpPr>
          <p:spPr bwMode="gray">
            <a:xfrm flipV="1">
              <a:off x="10352404" y="5740872"/>
              <a:ext cx="680353" cy="39447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FCF9AAE-E640-4C44-BF08-A941DEE04FBC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6913849-80E3-4781-9E76-29D9F9FDE377}"/>
                </a:ext>
              </a:extLst>
            </p:cNvPr>
            <p:cNvCxnSpPr>
              <a:cxnSpLocks/>
              <a:stCxn id="44" idx="5"/>
              <a:endCxn id="48" idx="0"/>
            </p:cNvCxnSpPr>
            <p:nvPr/>
          </p:nvCxnSpPr>
          <p:spPr bwMode="gray">
            <a:xfrm>
              <a:off x="11325651" y="5740872"/>
              <a:ext cx="95622" cy="46994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CF28FF6-0071-4F7B-A873-5FE9A09BD858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2B766AB-CB30-43B7-8BF2-1AB57C4D2B92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72D567D-BB07-4980-A75A-F779ED653FC1}"/>
                </a:ext>
              </a:extLst>
            </p:cNvPr>
            <p:cNvCxnSpPr>
              <a:cxnSpLocks/>
              <a:stCxn id="44" idx="0"/>
              <a:endCxn id="50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7B3A0D6-1E31-455F-82D4-483C24781139}"/>
                </a:ext>
              </a:extLst>
            </p:cNvPr>
            <p:cNvCxnSpPr>
              <a:cxnSpLocks/>
              <a:stCxn id="44" idx="7"/>
              <a:endCxn id="51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5207624-34F6-4770-93E1-F76F6CC62C4B}"/>
                </a:ext>
              </a:extLst>
            </p:cNvPr>
            <p:cNvCxnSpPr>
              <a:cxnSpLocks/>
              <a:stCxn id="50" idx="5"/>
              <a:endCxn id="51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F0183B2-2ACF-4D1F-B366-F0E3528842D3}"/>
                </a:ext>
              </a:extLst>
            </p:cNvPr>
            <p:cNvCxnSpPr>
              <a:cxnSpLocks/>
              <a:stCxn id="43" idx="5"/>
              <a:endCxn id="48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F8A54F-9DFA-4D01-A117-B5C5885416E2}"/>
                </a:ext>
              </a:extLst>
            </p:cNvPr>
            <p:cNvCxnSpPr>
              <a:cxnSpLocks/>
              <a:stCxn id="42" idx="5"/>
              <a:endCxn id="48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A5FA447-0A4D-48DE-848A-1AFB0F9197C4}"/>
              </a:ext>
            </a:extLst>
          </p:cNvPr>
          <p:cNvCxnSpPr>
            <a:cxnSpLocks/>
            <a:stCxn id="42" idx="1"/>
            <a:endCxn id="42" idx="7"/>
          </p:cNvCxnSpPr>
          <p:nvPr/>
        </p:nvCxnSpPr>
        <p:spPr bwMode="gray">
          <a:xfrm rot="5400000" flipH="1" flipV="1">
            <a:off x="847970" y="4416655"/>
            <a:ext cx="12700" cy="292894"/>
          </a:xfrm>
          <a:prstGeom prst="bentConnector3">
            <a:avLst>
              <a:gd name="adj1" fmla="val 2277646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Table 31">
            <a:extLst>
              <a:ext uri="{FF2B5EF4-FFF2-40B4-BE49-F238E27FC236}">
                <a16:creationId xmlns:a16="http://schemas.microsoft.com/office/drawing/2014/main" id="{739EA06E-6454-4AB5-AEC6-23E85D9CB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34176"/>
              </p:ext>
            </p:extLst>
          </p:nvPr>
        </p:nvGraphicFramePr>
        <p:xfrm>
          <a:off x="3410966" y="3523565"/>
          <a:ext cx="732472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5590">
                  <a:extLst>
                    <a:ext uri="{9D8B030D-6E8A-4147-A177-3AD203B41FA5}">
                      <a16:colId xmlns:a16="http://schemas.microsoft.com/office/drawing/2014/main" val="316102879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3279462520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2931481304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1258615337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3285960174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1277167154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440957063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3842120735"/>
                    </a:ext>
                  </a:extLst>
                </a:gridCol>
              </a:tblGrid>
              <a:tr h="26584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∑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26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0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11283"/>
                  </a:ext>
                </a:extLst>
              </a:tr>
            </a:tbl>
          </a:graphicData>
        </a:graphic>
      </p:graphicFrame>
      <p:sp>
        <p:nvSpPr>
          <p:cNvPr id="59" name="Rectangle 58">
            <a:extLst>
              <a:ext uri="{FF2B5EF4-FFF2-40B4-BE49-F238E27FC236}">
                <a16:creationId xmlns:a16="http://schemas.microsoft.com/office/drawing/2014/main" id="{AAAF6680-E04B-4C63-B5F5-959A04ED0D07}"/>
              </a:ext>
            </a:extLst>
          </p:cNvPr>
          <p:cNvSpPr/>
          <p:nvPr/>
        </p:nvSpPr>
        <p:spPr bwMode="gray">
          <a:xfrm>
            <a:off x="4433409" y="4041534"/>
            <a:ext cx="4251793" cy="1742145"/>
          </a:xfrm>
          <a:prstGeom prst="rect">
            <a:avLst/>
          </a:prstGeom>
          <a:solidFill>
            <a:srgbClr val="0070C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63E797-327B-4B08-9C79-81EEA250A02E}"/>
              </a:ext>
            </a:extLst>
          </p:cNvPr>
          <p:cNvSpPr/>
          <p:nvPr/>
        </p:nvSpPr>
        <p:spPr bwMode="gray">
          <a:xfrm>
            <a:off x="7161292" y="5303421"/>
            <a:ext cx="2690802" cy="1371985"/>
          </a:xfrm>
          <a:prstGeom prst="rect">
            <a:avLst/>
          </a:prstGeom>
          <a:solidFill>
            <a:srgbClr val="00B0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D66C75E9-F1FA-47D5-BB3D-4686E3240E15}"/>
              </a:ext>
            </a:extLst>
          </p:cNvPr>
          <p:cNvSpPr/>
          <p:nvPr/>
        </p:nvSpPr>
        <p:spPr bwMode="gray">
          <a:xfrm>
            <a:off x="10156893" y="3023114"/>
            <a:ext cx="336062" cy="5004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B269CA98-E209-4654-ABE6-0FFF1E14D4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627948"/>
              </p:ext>
            </p:extLst>
          </p:nvPr>
        </p:nvGraphicFramePr>
        <p:xfrm>
          <a:off x="3842650" y="896811"/>
          <a:ext cx="4572000" cy="2496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6952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Graphic spid="6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0AAA-D67D-4710-BBB6-E88522FB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Diameter (or geodesic distance)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45E9CC-6E48-40D8-90AD-7CB284F6B0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031632"/>
                <a:ext cx="11473384" cy="1243930"/>
              </a:xfrm>
            </p:spPr>
            <p:txBody>
              <a:bodyPr/>
              <a:lstStyle/>
              <a:p>
                <a:r>
                  <a:rPr lang="en-US" dirty="0"/>
                  <a:t>Network diameter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dirty="0"/>
                  <a:t>: average </a:t>
                </a:r>
                <a:r>
                  <a:rPr lang="en-US" b="1" dirty="0"/>
                  <a:t>shortest path</a:t>
                </a:r>
                <a:r>
                  <a:rPr lang="en-US" dirty="0"/>
                  <a:t> length among all nodes</a:t>
                </a:r>
              </a:p>
              <a:p>
                <a:r>
                  <a:rPr lang="en-US" b="1" dirty="0"/>
                  <a:t>Path</a:t>
                </a:r>
                <a:r>
                  <a:rPr lang="en-US" dirty="0"/>
                  <a:t> is sequence of nodes that are connected to each other</a:t>
                </a:r>
              </a:p>
              <a:p>
                <a:r>
                  <a:rPr lang="en-US" b="1" dirty="0"/>
                  <a:t>Shortest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is the minimal distance between nodes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45E9CC-6E48-40D8-90AD-7CB284F6B0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031632"/>
                <a:ext cx="11473384" cy="1243930"/>
              </a:xfrm>
              <a:blipFill>
                <a:blip r:embed="rId2"/>
                <a:stretch>
                  <a:fillRect l="-1275" t="-2941" b="-9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C30B5-A13C-4FFE-ADCB-14129134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9E80E7-D209-43EC-8A11-CEB503E6999C}"/>
                  </a:ext>
                </a:extLst>
              </p:cNvPr>
              <p:cNvSpPr txBox="1"/>
              <p:nvPr/>
            </p:nvSpPr>
            <p:spPr bwMode="gray">
              <a:xfrm>
                <a:off x="1122630" y="2498329"/>
                <a:ext cx="4874486" cy="1617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9E80E7-D209-43EC-8A11-CEB503E69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22630" y="2498329"/>
                <a:ext cx="4874486" cy="16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C6D32B-3BDB-4DD7-ACAE-2D7CC071AA75}"/>
                  </a:ext>
                </a:extLst>
              </p:cNvPr>
              <p:cNvSpPr txBox="1"/>
              <p:nvPr/>
            </p:nvSpPr>
            <p:spPr bwMode="gray">
              <a:xfrm>
                <a:off x="10321397" y="4386230"/>
                <a:ext cx="1604213" cy="1421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sz="20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C6D32B-3BDB-4DD7-ACAE-2D7CC071A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21397" y="4386230"/>
                <a:ext cx="1604213" cy="142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A86E60C9-1400-49F2-B38B-9DF981AAF11C}"/>
              </a:ext>
            </a:extLst>
          </p:cNvPr>
          <p:cNvGrpSpPr/>
          <p:nvPr/>
        </p:nvGrpSpPr>
        <p:grpSpPr>
          <a:xfrm>
            <a:off x="8725607" y="2224850"/>
            <a:ext cx="2812113" cy="2018946"/>
            <a:chOff x="8725607" y="2224850"/>
            <a:chExt cx="2812113" cy="201894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D51B627-C023-4947-A529-E0902FAF783D}"/>
                </a:ext>
              </a:extLst>
            </p:cNvPr>
            <p:cNvGrpSpPr/>
            <p:nvPr/>
          </p:nvGrpSpPr>
          <p:grpSpPr>
            <a:xfrm>
              <a:off x="8725607" y="2224850"/>
              <a:ext cx="2128477" cy="2018946"/>
              <a:chOff x="8725607" y="2224850"/>
              <a:chExt cx="2128477" cy="201894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F88D60C-F7B1-4840-A61F-9B5993697D19}"/>
                  </a:ext>
                </a:extLst>
              </p:cNvPr>
              <p:cNvGrpSpPr/>
              <p:nvPr/>
            </p:nvGrpSpPr>
            <p:grpSpPr>
              <a:xfrm>
                <a:off x="8725607" y="2224850"/>
                <a:ext cx="2128477" cy="2018946"/>
                <a:chOff x="9938188" y="4606083"/>
                <a:chExt cx="2128477" cy="2018946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9D12219-358C-48D9-81E4-9B94C7B9A7EF}"/>
                    </a:ext>
                  </a:extLst>
                </p:cNvPr>
                <p:cNvSpPr/>
                <p:nvPr/>
              </p:nvSpPr>
              <p:spPr bwMode="gray">
                <a:xfrm>
                  <a:off x="9938188" y="5000553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4895BD10-2057-41AF-A741-C39C2DBB4934}"/>
                    </a:ext>
                  </a:extLst>
                </p:cNvPr>
                <p:cNvSpPr/>
                <p:nvPr/>
              </p:nvSpPr>
              <p:spPr bwMode="gray">
                <a:xfrm>
                  <a:off x="9938188" y="5928236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7802AA5-DB34-4992-916C-6CA32394F4E9}"/>
                    </a:ext>
                  </a:extLst>
                </p:cNvPr>
                <p:cNvSpPr/>
                <p:nvPr/>
              </p:nvSpPr>
              <p:spPr bwMode="gray">
                <a:xfrm>
                  <a:off x="10972096" y="5387317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980FB6C9-79B8-4720-9278-98C3721106A2}"/>
                    </a:ext>
                  </a:extLst>
                </p:cNvPr>
                <p:cNvCxnSpPr>
                  <a:cxnSpLocks/>
                  <a:stCxn id="6" idx="6"/>
                  <a:endCxn id="8" idx="1"/>
                </p:cNvCxnSpPr>
                <p:nvPr/>
              </p:nvCxnSpPr>
              <p:spPr bwMode="gray">
                <a:xfrm>
                  <a:off x="10352404" y="5207661"/>
                  <a:ext cx="680353" cy="24031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DFF6535A-2DC5-45B5-92EA-15DE5554F061}"/>
                    </a:ext>
                  </a:extLst>
                </p:cNvPr>
                <p:cNvCxnSpPr>
                  <a:cxnSpLocks/>
                  <a:stCxn id="6" idx="4"/>
                  <a:endCxn id="7" idx="0"/>
                </p:cNvCxnSpPr>
                <p:nvPr/>
              </p:nvCxnSpPr>
              <p:spPr bwMode="gray">
                <a:xfrm>
                  <a:off x="10145296" y="5414769"/>
                  <a:ext cx="0" cy="51346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AC98E6D5-52C2-4E9D-A1A7-E52DF3329B54}"/>
                    </a:ext>
                  </a:extLst>
                </p:cNvPr>
                <p:cNvCxnSpPr>
                  <a:cxnSpLocks/>
                  <a:stCxn id="7" idx="6"/>
                  <a:endCxn id="8" idx="3"/>
                </p:cNvCxnSpPr>
                <p:nvPr/>
              </p:nvCxnSpPr>
              <p:spPr bwMode="gray">
                <a:xfrm flipV="1">
                  <a:off x="10352404" y="5740872"/>
                  <a:ext cx="680353" cy="394472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1BF103E-3A42-4BD2-BE3F-1375939F737A}"/>
                    </a:ext>
                  </a:extLst>
                </p:cNvPr>
                <p:cNvSpPr/>
                <p:nvPr/>
              </p:nvSpPr>
              <p:spPr bwMode="gray">
                <a:xfrm>
                  <a:off x="11214165" y="6210813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B15F5A1-96CB-4B56-AA36-F03C74B6D6F1}"/>
                    </a:ext>
                  </a:extLst>
                </p:cNvPr>
                <p:cNvCxnSpPr>
                  <a:cxnSpLocks/>
                  <a:stCxn id="8" idx="5"/>
                  <a:endCxn id="12" idx="0"/>
                </p:cNvCxnSpPr>
                <p:nvPr/>
              </p:nvCxnSpPr>
              <p:spPr bwMode="gray">
                <a:xfrm>
                  <a:off x="11325651" y="5740872"/>
                  <a:ext cx="95622" cy="469941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C2CD467-1B76-43EA-8277-22B926027EF4}"/>
                    </a:ext>
                  </a:extLst>
                </p:cNvPr>
                <p:cNvSpPr/>
                <p:nvPr/>
              </p:nvSpPr>
              <p:spPr bwMode="gray">
                <a:xfrm>
                  <a:off x="11053577" y="4606083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FD8354C-65FE-40B8-8039-1BAE0B56ACEF}"/>
                    </a:ext>
                  </a:extLst>
                </p:cNvPr>
                <p:cNvSpPr/>
                <p:nvPr/>
              </p:nvSpPr>
              <p:spPr bwMode="gray">
                <a:xfrm>
                  <a:off x="11652449" y="5207661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91463F0-889D-41A4-A320-F67F7397F0BB}"/>
                    </a:ext>
                  </a:extLst>
                </p:cNvPr>
                <p:cNvCxnSpPr>
                  <a:cxnSpLocks/>
                  <a:stCxn id="8" idx="0"/>
                  <a:endCxn id="14" idx="4"/>
                </p:cNvCxnSpPr>
                <p:nvPr/>
              </p:nvCxnSpPr>
              <p:spPr bwMode="gray">
                <a:xfrm flipV="1">
                  <a:off x="11179204" y="5020299"/>
                  <a:ext cx="81481" cy="367018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F38C54DC-9B3C-4BCC-BC85-1DE67E10C2D5}"/>
                    </a:ext>
                  </a:extLst>
                </p:cNvPr>
                <p:cNvCxnSpPr>
                  <a:cxnSpLocks/>
                  <a:stCxn id="8" idx="7"/>
                  <a:endCxn id="15" idx="2"/>
                </p:cNvCxnSpPr>
                <p:nvPr/>
              </p:nvCxnSpPr>
              <p:spPr bwMode="gray">
                <a:xfrm flipV="1">
                  <a:off x="11325651" y="5414769"/>
                  <a:ext cx="326798" cy="33209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6E30603-2ECF-4417-8F73-44F2F1672371}"/>
                    </a:ext>
                  </a:extLst>
                </p:cNvPr>
                <p:cNvCxnSpPr>
                  <a:cxnSpLocks/>
                  <a:stCxn id="14" idx="5"/>
                  <a:endCxn id="15" idx="1"/>
                </p:cNvCxnSpPr>
                <p:nvPr/>
              </p:nvCxnSpPr>
              <p:spPr bwMode="gray">
                <a:xfrm>
                  <a:off x="11407132" y="4959638"/>
                  <a:ext cx="305978" cy="308684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E5D3641C-31A1-4BEF-8C03-B40AD3352A66}"/>
                    </a:ext>
                  </a:extLst>
                </p:cNvPr>
                <p:cNvCxnSpPr>
                  <a:cxnSpLocks/>
                  <a:stCxn id="7" idx="5"/>
                  <a:endCxn id="12" idx="2"/>
                </p:cNvCxnSpPr>
                <p:nvPr/>
              </p:nvCxnSpPr>
              <p:spPr bwMode="gray">
                <a:xfrm>
                  <a:off x="10291743" y="6281791"/>
                  <a:ext cx="922422" cy="13613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347B0A47-AE5A-4DB4-9265-BE7C93293A4D}"/>
                    </a:ext>
                  </a:extLst>
                </p:cNvPr>
                <p:cNvCxnSpPr>
                  <a:cxnSpLocks/>
                  <a:stCxn id="6" idx="5"/>
                  <a:endCxn id="12" idx="1"/>
                </p:cNvCxnSpPr>
                <p:nvPr/>
              </p:nvCxnSpPr>
              <p:spPr bwMode="gray">
                <a:xfrm>
                  <a:off x="10291743" y="5354108"/>
                  <a:ext cx="983083" cy="917366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39EAB872-65D1-40BC-8602-C532E28DE5D0}"/>
                  </a:ext>
                </a:extLst>
              </p:cNvPr>
              <p:cNvCxnSpPr>
                <a:cxnSpLocks/>
                <a:stCxn id="6" idx="1"/>
                <a:endCxn id="6" idx="7"/>
              </p:cNvCxnSpPr>
              <p:nvPr/>
            </p:nvCxnSpPr>
            <p:spPr bwMode="gray">
              <a:xfrm rot="5400000" flipH="1" flipV="1">
                <a:off x="8932715" y="2533534"/>
                <a:ext cx="12700" cy="292894"/>
              </a:xfrm>
              <a:prstGeom prst="bentConnector3">
                <a:avLst>
                  <a:gd name="adj1" fmla="val 2277646"/>
                </a:avLst>
              </a:prstGeom>
              <a:ln w="19050">
                <a:solidFill>
                  <a:srgbClr val="0070C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445B039-6020-43F7-89ED-FD7E263B7444}"/>
                </a:ext>
              </a:extLst>
            </p:cNvPr>
            <p:cNvGrpSpPr/>
            <p:nvPr/>
          </p:nvGrpSpPr>
          <p:grpSpPr>
            <a:xfrm>
              <a:off x="10584382" y="3100299"/>
              <a:ext cx="953338" cy="960684"/>
              <a:chOff x="10584382" y="3100299"/>
              <a:chExt cx="953338" cy="960684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FBB1AC8-7F5D-49BB-B863-6EA5FC9A5938}"/>
                  </a:ext>
                </a:extLst>
              </p:cNvPr>
              <p:cNvSpPr/>
              <p:nvPr/>
            </p:nvSpPr>
            <p:spPr bwMode="gray">
              <a:xfrm>
                <a:off x="10584382" y="3646767"/>
                <a:ext cx="414216" cy="41421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598D4E2-F368-421E-A85A-F47E37B3164D}"/>
                  </a:ext>
                </a:extLst>
              </p:cNvPr>
              <p:cNvSpPr/>
              <p:nvPr/>
            </p:nvSpPr>
            <p:spPr bwMode="gray">
              <a:xfrm>
                <a:off x="11123504" y="3100299"/>
                <a:ext cx="414216" cy="41421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32C533E-A87B-4407-8C4C-24328655C40A}"/>
                  </a:ext>
                </a:extLst>
              </p:cNvPr>
              <p:cNvCxnSpPr>
                <a:cxnSpLocks/>
                <a:stCxn id="26" idx="7"/>
                <a:endCxn id="28" idx="3"/>
              </p:cNvCxnSpPr>
              <p:nvPr/>
            </p:nvCxnSpPr>
            <p:spPr bwMode="gray">
              <a:xfrm flipV="1">
                <a:off x="10937937" y="3453854"/>
                <a:ext cx="246228" cy="253574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B3571B-BE97-4404-B896-873E16701BAA}"/>
                  </a:ext>
                </a:extLst>
              </p:cNvPr>
              <p:cNvSpPr txBox="1"/>
              <p:nvPr/>
            </p:nvSpPr>
            <p:spPr bwMode="gray">
              <a:xfrm>
                <a:off x="332334" y="4441610"/>
                <a:ext cx="3814153" cy="8720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Maximum number of edges: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B3571B-BE97-4404-B896-873E16701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2334" y="4441610"/>
                <a:ext cx="3814153" cy="872034"/>
              </a:xfrm>
              <a:prstGeom prst="rect">
                <a:avLst/>
              </a:prstGeom>
              <a:blipFill>
                <a:blip r:embed="rId5"/>
                <a:stretch>
                  <a:fillRect l="-960" t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9A22172-0F63-4C2A-9446-24F307684E2F}"/>
              </a:ext>
            </a:extLst>
          </p:cNvPr>
          <p:cNvCxnSpPr>
            <a:cxnSpLocks/>
            <a:stCxn id="68" idx="2"/>
            <a:endCxn id="62" idx="0"/>
          </p:cNvCxnSpPr>
          <p:nvPr/>
        </p:nvCxnSpPr>
        <p:spPr bwMode="gray">
          <a:xfrm rot="5400000">
            <a:off x="2656452" y="3619648"/>
            <a:ext cx="404921" cy="123900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0F2684A-E68B-49C1-A567-EE1C29DE0FEA}"/>
              </a:ext>
            </a:extLst>
          </p:cNvPr>
          <p:cNvSpPr/>
          <p:nvPr/>
        </p:nvSpPr>
        <p:spPr bwMode="gray">
          <a:xfrm>
            <a:off x="3235852" y="3942411"/>
            <a:ext cx="485122" cy="94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2E49E60-EBE2-4183-B8E8-16F93BECC3E9}"/>
              </a:ext>
            </a:extLst>
          </p:cNvPr>
          <p:cNvCxnSpPr>
            <a:cxnSpLocks/>
            <a:stCxn id="74" idx="2"/>
            <a:endCxn id="80" idx="0"/>
          </p:cNvCxnSpPr>
          <p:nvPr/>
        </p:nvCxnSpPr>
        <p:spPr bwMode="gray">
          <a:xfrm rot="16200000" flipH="1">
            <a:off x="5250703" y="3354083"/>
            <a:ext cx="806153" cy="1630328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0CBB46B-01B2-445D-99BC-607790E5B714}"/>
              </a:ext>
            </a:extLst>
          </p:cNvPr>
          <p:cNvSpPr/>
          <p:nvPr/>
        </p:nvSpPr>
        <p:spPr bwMode="gray">
          <a:xfrm>
            <a:off x="4596054" y="3671893"/>
            <a:ext cx="485122" cy="94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4B6BE3E-2D73-43AC-9C6C-C89D8B805CEC}"/>
                  </a:ext>
                </a:extLst>
              </p:cNvPr>
              <p:cNvSpPr txBox="1"/>
              <p:nvPr/>
            </p:nvSpPr>
            <p:spPr bwMode="gray">
              <a:xfrm>
                <a:off x="5081176" y="4572324"/>
                <a:ext cx="2775533" cy="6106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is the distance between nodes </a:t>
                </a:r>
                <a:r>
                  <a:rPr lang="en-US" sz="1600" i="1" dirty="0" err="1"/>
                  <a:t>i</a:t>
                </a:r>
                <a:r>
                  <a:rPr lang="en-US" sz="1600" dirty="0"/>
                  <a:t> and </a:t>
                </a:r>
                <a:r>
                  <a:rPr lang="en-US" sz="1600" i="1" dirty="0"/>
                  <a:t>j</a:t>
                </a:r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4B6BE3E-2D73-43AC-9C6C-C89D8B805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81176" y="4572324"/>
                <a:ext cx="2775533" cy="610605"/>
              </a:xfrm>
              <a:prstGeom prst="rect">
                <a:avLst/>
              </a:prstGeom>
              <a:blipFill>
                <a:blip r:embed="rId6"/>
                <a:stretch>
                  <a:fillRect l="-1319" t="-4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70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62" grpId="0"/>
      <p:bldP spid="68" grpId="0" animBg="1"/>
      <p:bldP spid="74" grpId="0" animBg="1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6DFC79-5677-483A-A9EF-435067D89D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Clustering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6DFC79-5677-483A-A9EF-435067D89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59" b="-35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DFD95-75A8-45F8-933F-75D93DB50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665" y="1099371"/>
                <a:ext cx="11473384" cy="8191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Measures how many of my neighbors are connected to each other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DFD95-75A8-45F8-933F-75D93DB50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665" y="1099371"/>
                <a:ext cx="11473384" cy="819114"/>
              </a:xfrm>
              <a:blipFill>
                <a:blip r:embed="rId4"/>
                <a:stretch>
                  <a:fillRect l="-956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D9693-A7BC-4191-AB49-ABEB198D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5</a:t>
            </a:fld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7AB1A55-D159-40C9-B3DF-49A6AD2C3DB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 bwMode="gray">
          <a:xfrm>
            <a:off x="2320242" y="2255891"/>
            <a:ext cx="2090453" cy="182880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E4A9C5D-56B7-4A62-9B83-EA11FF0AD562}"/>
              </a:ext>
            </a:extLst>
          </p:cNvPr>
          <p:cNvSpPr/>
          <p:nvPr/>
        </p:nvSpPr>
        <p:spPr bwMode="gray">
          <a:xfrm rot="16200000">
            <a:off x="2119074" y="2237603"/>
            <a:ext cx="365760" cy="36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EA0814-00D8-4A31-B8DB-44BDAB82E2A3}"/>
                  </a:ext>
                </a:extLst>
              </p:cNvPr>
              <p:cNvSpPr txBox="1"/>
              <p:nvPr/>
            </p:nvSpPr>
            <p:spPr bwMode="gray">
              <a:xfrm>
                <a:off x="3320468" y="2438771"/>
                <a:ext cx="2180454" cy="885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is the number of edges between neighbors of </a:t>
                </a:r>
                <a:r>
                  <a:rPr lang="en-US" sz="1600" i="1" dirty="0" err="1"/>
                  <a:t>i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EA0814-00D8-4A31-B8DB-44BDAB82E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20468" y="2438771"/>
                <a:ext cx="2180454" cy="885435"/>
              </a:xfrm>
              <a:prstGeom prst="rect">
                <a:avLst/>
              </a:prstGeom>
              <a:blipFill>
                <a:blip r:embed="rId5"/>
                <a:stretch>
                  <a:fillRect l="-1681" r="-3922" b="-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FE4EC09-F115-4D9E-806F-B34F77078A1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 bwMode="gray">
          <a:xfrm rot="5400000">
            <a:off x="1625597" y="3063577"/>
            <a:ext cx="473206" cy="46837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DDCF40A-B6B9-4F02-A171-27AC1E2CAC1B}"/>
              </a:ext>
            </a:extLst>
          </p:cNvPr>
          <p:cNvSpPr/>
          <p:nvPr/>
        </p:nvSpPr>
        <p:spPr bwMode="gray">
          <a:xfrm>
            <a:off x="1510752" y="3015441"/>
            <a:ext cx="1171268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3A0546-260E-46DD-8951-CE96C4EF158E}"/>
              </a:ext>
            </a:extLst>
          </p:cNvPr>
          <p:cNvSpPr txBox="1"/>
          <p:nvPr/>
        </p:nvSpPr>
        <p:spPr bwMode="gray">
          <a:xfrm>
            <a:off x="240247" y="3534366"/>
            <a:ext cx="27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total possible edges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34959BC-A33A-4C25-994E-DE94BC3D1DCD}"/>
              </a:ext>
            </a:extLst>
          </p:cNvPr>
          <p:cNvGrpSpPr/>
          <p:nvPr/>
        </p:nvGrpSpPr>
        <p:grpSpPr>
          <a:xfrm>
            <a:off x="5954124" y="2073010"/>
            <a:ext cx="1378459" cy="1251196"/>
            <a:chOff x="6791014" y="2184627"/>
            <a:chExt cx="1690193" cy="16244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C5BE4E-3921-4381-8D14-74CFF2F68421}"/>
                </a:ext>
              </a:extLst>
            </p:cNvPr>
            <p:cNvGrpSpPr/>
            <p:nvPr/>
          </p:nvGrpSpPr>
          <p:grpSpPr>
            <a:xfrm>
              <a:off x="6791014" y="2184627"/>
              <a:ext cx="1690193" cy="1624476"/>
              <a:chOff x="5665264" y="1696970"/>
              <a:chExt cx="1690193" cy="162447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666EFDC-9B37-4A4C-826B-D05FFD72A9C0}"/>
                  </a:ext>
                </a:extLst>
              </p:cNvPr>
              <p:cNvSpPr/>
              <p:nvPr/>
            </p:nvSpPr>
            <p:spPr bwMode="gray">
              <a:xfrm>
                <a:off x="5665264" y="1696970"/>
                <a:ext cx="414216" cy="41421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0F27969-8302-4DD0-8EA2-3AD82ECC06CC}"/>
                  </a:ext>
                </a:extLst>
              </p:cNvPr>
              <p:cNvSpPr/>
              <p:nvPr/>
            </p:nvSpPr>
            <p:spPr bwMode="gray">
              <a:xfrm>
                <a:off x="5665264" y="2624653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80B214E-B471-43D4-A046-4A25CC11C1FE}"/>
                  </a:ext>
                </a:extLst>
              </p:cNvPr>
              <p:cNvSpPr/>
              <p:nvPr/>
            </p:nvSpPr>
            <p:spPr bwMode="gray">
              <a:xfrm>
                <a:off x="6699172" y="2083734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FBE93BD-DA23-455F-8124-98E60F0D8011}"/>
                  </a:ext>
                </a:extLst>
              </p:cNvPr>
              <p:cNvCxnSpPr>
                <a:stCxn id="20" idx="6"/>
                <a:endCxn id="22" idx="1"/>
              </p:cNvCxnSpPr>
              <p:nvPr/>
            </p:nvCxnSpPr>
            <p:spPr bwMode="gray">
              <a:xfrm>
                <a:off x="6079480" y="1904078"/>
                <a:ext cx="680353" cy="24031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500F63A-1C7E-432F-8FDD-E5E2B0CF76E6}"/>
                  </a:ext>
                </a:extLst>
              </p:cNvPr>
              <p:cNvCxnSpPr>
                <a:cxnSpLocks/>
                <a:stCxn id="20" idx="4"/>
                <a:endCxn id="21" idx="0"/>
              </p:cNvCxnSpPr>
              <p:nvPr/>
            </p:nvCxnSpPr>
            <p:spPr bwMode="gray">
              <a:xfrm>
                <a:off x="5872372" y="2111186"/>
                <a:ext cx="0" cy="51346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7990F1F-CA1C-4033-840D-F33D3EFF1A9B}"/>
                  </a:ext>
                </a:extLst>
              </p:cNvPr>
              <p:cNvSpPr/>
              <p:nvPr/>
            </p:nvSpPr>
            <p:spPr bwMode="gray">
              <a:xfrm>
                <a:off x="6941241" y="2907230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35E8F42-9FCB-42A9-AC43-C6190F0E28CD}"/>
                </a:ext>
              </a:extLst>
            </p:cNvPr>
            <p:cNvCxnSpPr>
              <a:cxnSpLocks/>
              <a:stCxn id="26" idx="1"/>
              <a:endCxn id="20" idx="5"/>
            </p:cNvCxnSpPr>
            <p:nvPr/>
          </p:nvCxnSpPr>
          <p:spPr bwMode="gray">
            <a:xfrm flipH="1" flipV="1">
              <a:off x="7144569" y="2538182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7F32C9A-9F81-4FD5-8059-35FE3CE49AF8}"/>
              </a:ext>
            </a:extLst>
          </p:cNvPr>
          <p:cNvGrpSpPr/>
          <p:nvPr/>
        </p:nvGrpSpPr>
        <p:grpSpPr>
          <a:xfrm>
            <a:off x="7588362" y="2073010"/>
            <a:ext cx="1378459" cy="1251196"/>
            <a:chOff x="6791014" y="2184627"/>
            <a:chExt cx="1690193" cy="1624476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49294BD-F362-4097-A6AA-DF37CBD5CD16}"/>
                </a:ext>
              </a:extLst>
            </p:cNvPr>
            <p:cNvGrpSpPr/>
            <p:nvPr/>
          </p:nvGrpSpPr>
          <p:grpSpPr>
            <a:xfrm>
              <a:off x="6791014" y="2184627"/>
              <a:ext cx="1690193" cy="1624476"/>
              <a:chOff x="5665264" y="1696970"/>
              <a:chExt cx="1690193" cy="1624476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2743159-CC58-4213-9D62-20DBC78D78E8}"/>
                  </a:ext>
                </a:extLst>
              </p:cNvPr>
              <p:cNvSpPr/>
              <p:nvPr/>
            </p:nvSpPr>
            <p:spPr bwMode="gray">
              <a:xfrm>
                <a:off x="5665264" y="1696970"/>
                <a:ext cx="414216" cy="41421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64F5493C-823A-43CF-9761-CA6EEF68B219}"/>
                  </a:ext>
                </a:extLst>
              </p:cNvPr>
              <p:cNvSpPr/>
              <p:nvPr/>
            </p:nvSpPr>
            <p:spPr bwMode="gray">
              <a:xfrm>
                <a:off x="5665264" y="2624653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FD8485A-205A-4F8F-9679-D3DE36EDF271}"/>
                  </a:ext>
                </a:extLst>
              </p:cNvPr>
              <p:cNvSpPr/>
              <p:nvPr/>
            </p:nvSpPr>
            <p:spPr bwMode="gray">
              <a:xfrm>
                <a:off x="6699172" y="2083734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D7F5341-2B58-40FE-A01B-A9CDE2F92509}"/>
                  </a:ext>
                </a:extLst>
              </p:cNvPr>
              <p:cNvCxnSpPr>
                <a:stCxn id="70" idx="6"/>
                <a:endCxn id="72" idx="1"/>
              </p:cNvCxnSpPr>
              <p:nvPr/>
            </p:nvCxnSpPr>
            <p:spPr bwMode="gray">
              <a:xfrm>
                <a:off x="6079480" y="1904078"/>
                <a:ext cx="680353" cy="24031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FE79332D-E7AA-431F-8723-CCE838D14ACF}"/>
                  </a:ext>
                </a:extLst>
              </p:cNvPr>
              <p:cNvCxnSpPr>
                <a:cxnSpLocks/>
                <a:stCxn id="70" idx="4"/>
                <a:endCxn id="71" idx="0"/>
              </p:cNvCxnSpPr>
              <p:nvPr/>
            </p:nvCxnSpPr>
            <p:spPr bwMode="gray">
              <a:xfrm>
                <a:off x="5872372" y="2111186"/>
                <a:ext cx="0" cy="51346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6E0BEA8-1193-47C2-A65B-5FBD84AD9486}"/>
                  </a:ext>
                </a:extLst>
              </p:cNvPr>
              <p:cNvCxnSpPr>
                <a:cxnSpLocks/>
                <a:stCxn id="71" idx="6"/>
                <a:endCxn id="72" idx="3"/>
              </p:cNvCxnSpPr>
              <p:nvPr/>
            </p:nvCxnSpPr>
            <p:spPr bwMode="gray">
              <a:xfrm flipV="1">
                <a:off x="6079480" y="2437289"/>
                <a:ext cx="680353" cy="39447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1BC0E29-9752-452B-9D28-D74500F8AE29}"/>
                  </a:ext>
                </a:extLst>
              </p:cNvPr>
              <p:cNvSpPr/>
              <p:nvPr/>
            </p:nvSpPr>
            <p:spPr bwMode="gray">
              <a:xfrm>
                <a:off x="6941241" y="2907230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9D2AC81-9095-4D96-B38A-C35AB4E85AC5}"/>
                </a:ext>
              </a:extLst>
            </p:cNvPr>
            <p:cNvCxnSpPr>
              <a:cxnSpLocks/>
              <a:stCxn id="76" idx="1"/>
              <a:endCxn id="70" idx="5"/>
            </p:cNvCxnSpPr>
            <p:nvPr/>
          </p:nvCxnSpPr>
          <p:spPr bwMode="gray">
            <a:xfrm flipH="1" flipV="1">
              <a:off x="7144569" y="2538182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DF5DF1E-13C3-48DF-A847-04373B9BB475}"/>
              </a:ext>
            </a:extLst>
          </p:cNvPr>
          <p:cNvGrpSpPr/>
          <p:nvPr/>
        </p:nvGrpSpPr>
        <p:grpSpPr>
          <a:xfrm>
            <a:off x="9262333" y="2073010"/>
            <a:ext cx="1378459" cy="1251196"/>
            <a:chOff x="6791014" y="2184627"/>
            <a:chExt cx="1690193" cy="162447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2470BBF-6973-4BF7-B26E-C96F76B437F7}"/>
                </a:ext>
              </a:extLst>
            </p:cNvPr>
            <p:cNvGrpSpPr/>
            <p:nvPr/>
          </p:nvGrpSpPr>
          <p:grpSpPr>
            <a:xfrm>
              <a:off x="6791014" y="2184627"/>
              <a:ext cx="1690193" cy="1624476"/>
              <a:chOff x="5665264" y="1696970"/>
              <a:chExt cx="1690193" cy="1624476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C0C15F7-4F1C-4591-B547-9C6C7CF5C974}"/>
                  </a:ext>
                </a:extLst>
              </p:cNvPr>
              <p:cNvSpPr/>
              <p:nvPr/>
            </p:nvSpPr>
            <p:spPr bwMode="gray">
              <a:xfrm>
                <a:off x="5665264" y="1696970"/>
                <a:ext cx="414216" cy="41421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A454200-975B-4E89-B54F-4563A6E17312}"/>
                  </a:ext>
                </a:extLst>
              </p:cNvPr>
              <p:cNvSpPr/>
              <p:nvPr/>
            </p:nvSpPr>
            <p:spPr bwMode="gray">
              <a:xfrm>
                <a:off x="5665264" y="2624653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7CEB153-63F7-4E64-A9F9-B66E3C20279B}"/>
                  </a:ext>
                </a:extLst>
              </p:cNvPr>
              <p:cNvSpPr/>
              <p:nvPr/>
            </p:nvSpPr>
            <p:spPr bwMode="gray">
              <a:xfrm>
                <a:off x="6699172" y="2083734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027C710A-AA21-49BA-A99E-98981C82E819}"/>
                  </a:ext>
                </a:extLst>
              </p:cNvPr>
              <p:cNvCxnSpPr>
                <a:stCxn id="82" idx="6"/>
                <a:endCxn id="84" idx="1"/>
              </p:cNvCxnSpPr>
              <p:nvPr/>
            </p:nvCxnSpPr>
            <p:spPr bwMode="gray">
              <a:xfrm>
                <a:off x="6079480" y="1904078"/>
                <a:ext cx="680353" cy="24031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34BDE21E-7A1D-4D5E-8168-397DCBB006EC}"/>
                  </a:ext>
                </a:extLst>
              </p:cNvPr>
              <p:cNvCxnSpPr>
                <a:cxnSpLocks/>
                <a:stCxn id="82" idx="4"/>
                <a:endCxn id="83" idx="0"/>
              </p:cNvCxnSpPr>
              <p:nvPr/>
            </p:nvCxnSpPr>
            <p:spPr bwMode="gray">
              <a:xfrm>
                <a:off x="5872372" y="2111186"/>
                <a:ext cx="0" cy="51346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AD384DE8-3D1E-45A8-A2F5-2ADB4C23B5DE}"/>
                  </a:ext>
                </a:extLst>
              </p:cNvPr>
              <p:cNvCxnSpPr>
                <a:cxnSpLocks/>
                <a:stCxn id="83" idx="6"/>
                <a:endCxn id="84" idx="3"/>
              </p:cNvCxnSpPr>
              <p:nvPr/>
            </p:nvCxnSpPr>
            <p:spPr bwMode="gray">
              <a:xfrm flipV="1">
                <a:off x="6079480" y="2437289"/>
                <a:ext cx="680353" cy="39447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D722EBA-CCDF-4B6E-B28A-682DF71418BD}"/>
                  </a:ext>
                </a:extLst>
              </p:cNvPr>
              <p:cNvSpPr/>
              <p:nvPr/>
            </p:nvSpPr>
            <p:spPr bwMode="gray">
              <a:xfrm>
                <a:off x="6941241" y="2907230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AEB39C1B-C14B-4045-A50D-8E481E9CA916}"/>
                  </a:ext>
                </a:extLst>
              </p:cNvPr>
              <p:cNvCxnSpPr>
                <a:cxnSpLocks/>
                <a:stCxn id="84" idx="4"/>
                <a:endCxn id="88" idx="0"/>
              </p:cNvCxnSpPr>
              <p:nvPr/>
            </p:nvCxnSpPr>
            <p:spPr bwMode="gray">
              <a:xfrm>
                <a:off x="6906280" y="2497950"/>
                <a:ext cx="242069" cy="40928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1B7322E-3026-46E5-870C-06DF4307AC86}"/>
                </a:ext>
              </a:extLst>
            </p:cNvPr>
            <p:cNvCxnSpPr>
              <a:cxnSpLocks/>
              <a:stCxn id="88" idx="1"/>
              <a:endCxn id="82" idx="5"/>
            </p:cNvCxnSpPr>
            <p:nvPr/>
          </p:nvCxnSpPr>
          <p:spPr bwMode="gray">
            <a:xfrm flipH="1" flipV="1">
              <a:off x="7144569" y="2538182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AF7B86D-D29D-4172-84C2-9101D24FD165}"/>
              </a:ext>
            </a:extLst>
          </p:cNvPr>
          <p:cNvGrpSpPr/>
          <p:nvPr/>
        </p:nvGrpSpPr>
        <p:grpSpPr>
          <a:xfrm>
            <a:off x="10754013" y="2046567"/>
            <a:ext cx="1378459" cy="1251196"/>
            <a:chOff x="6791014" y="2184627"/>
            <a:chExt cx="1690193" cy="1624476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7604F23-D409-4EFD-8DA6-649FF0FDAA8A}"/>
                </a:ext>
              </a:extLst>
            </p:cNvPr>
            <p:cNvGrpSpPr/>
            <p:nvPr/>
          </p:nvGrpSpPr>
          <p:grpSpPr>
            <a:xfrm>
              <a:off x="6791014" y="2184627"/>
              <a:ext cx="1690193" cy="1624476"/>
              <a:chOff x="5665264" y="1696970"/>
              <a:chExt cx="1690193" cy="1624476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2C06B85-8541-42C4-9C9A-521E787E6A61}"/>
                  </a:ext>
                </a:extLst>
              </p:cNvPr>
              <p:cNvSpPr/>
              <p:nvPr/>
            </p:nvSpPr>
            <p:spPr bwMode="gray">
              <a:xfrm>
                <a:off x="5665264" y="1696970"/>
                <a:ext cx="414216" cy="41421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9D705E56-A22E-4A22-B0C1-035376101565}"/>
                  </a:ext>
                </a:extLst>
              </p:cNvPr>
              <p:cNvSpPr/>
              <p:nvPr/>
            </p:nvSpPr>
            <p:spPr bwMode="gray">
              <a:xfrm>
                <a:off x="5665264" y="2624653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DB039DA-D022-4286-96E2-7FED0C0E9411}"/>
                  </a:ext>
                </a:extLst>
              </p:cNvPr>
              <p:cNvSpPr/>
              <p:nvPr/>
            </p:nvSpPr>
            <p:spPr bwMode="gray">
              <a:xfrm>
                <a:off x="6699172" y="2083734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117FE847-C1E4-4339-B623-977B01497426}"/>
                  </a:ext>
                </a:extLst>
              </p:cNvPr>
              <p:cNvCxnSpPr>
                <a:stCxn id="94" idx="6"/>
                <a:endCxn id="96" idx="1"/>
              </p:cNvCxnSpPr>
              <p:nvPr/>
            </p:nvCxnSpPr>
            <p:spPr bwMode="gray">
              <a:xfrm>
                <a:off x="6079480" y="1904078"/>
                <a:ext cx="680353" cy="24031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539D5B2D-C078-413E-B08D-40CA57B239C6}"/>
                  </a:ext>
                </a:extLst>
              </p:cNvPr>
              <p:cNvCxnSpPr>
                <a:cxnSpLocks/>
                <a:stCxn id="94" idx="4"/>
                <a:endCxn id="95" idx="0"/>
              </p:cNvCxnSpPr>
              <p:nvPr/>
            </p:nvCxnSpPr>
            <p:spPr bwMode="gray">
              <a:xfrm>
                <a:off x="5872372" y="2111186"/>
                <a:ext cx="0" cy="51346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3837AB53-965A-4816-9548-55C1B7DC5069}"/>
                  </a:ext>
                </a:extLst>
              </p:cNvPr>
              <p:cNvCxnSpPr>
                <a:cxnSpLocks/>
                <a:stCxn id="95" idx="6"/>
                <a:endCxn id="96" idx="3"/>
              </p:cNvCxnSpPr>
              <p:nvPr/>
            </p:nvCxnSpPr>
            <p:spPr bwMode="gray">
              <a:xfrm flipV="1">
                <a:off x="6079480" y="2437289"/>
                <a:ext cx="680353" cy="39447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171F8F8C-6242-4CBB-939C-39BFB49076BA}"/>
                  </a:ext>
                </a:extLst>
              </p:cNvPr>
              <p:cNvSpPr/>
              <p:nvPr/>
            </p:nvSpPr>
            <p:spPr bwMode="gray">
              <a:xfrm>
                <a:off x="6941241" y="2907230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2D686462-30A7-4C43-92C4-44F6C0D0D879}"/>
                  </a:ext>
                </a:extLst>
              </p:cNvPr>
              <p:cNvCxnSpPr>
                <a:cxnSpLocks/>
                <a:stCxn id="95" idx="5"/>
                <a:endCxn id="100" idx="2"/>
              </p:cNvCxnSpPr>
              <p:nvPr/>
            </p:nvCxnSpPr>
            <p:spPr bwMode="gray">
              <a:xfrm>
                <a:off x="6018819" y="2978208"/>
                <a:ext cx="922422" cy="13613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6D5DFA6A-0FBB-4AE1-B55A-46F0BF447DF6}"/>
                  </a:ext>
                </a:extLst>
              </p:cNvPr>
              <p:cNvCxnSpPr>
                <a:cxnSpLocks/>
                <a:stCxn id="96" idx="4"/>
                <a:endCxn id="100" idx="0"/>
              </p:cNvCxnSpPr>
              <p:nvPr/>
            </p:nvCxnSpPr>
            <p:spPr bwMode="gray">
              <a:xfrm>
                <a:off x="6906280" y="2497950"/>
                <a:ext cx="242069" cy="40928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9BBF026C-EE97-446B-A795-F1817B4890EA}"/>
                </a:ext>
              </a:extLst>
            </p:cNvPr>
            <p:cNvCxnSpPr>
              <a:cxnSpLocks/>
              <a:stCxn id="100" idx="1"/>
              <a:endCxn id="94" idx="5"/>
            </p:cNvCxnSpPr>
            <p:nvPr/>
          </p:nvCxnSpPr>
          <p:spPr bwMode="gray">
            <a:xfrm flipH="1" flipV="1">
              <a:off x="7144569" y="2538182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44EFB2D-2E55-4F23-84AF-6361D7A54B05}"/>
              </a:ext>
            </a:extLst>
          </p:cNvPr>
          <p:cNvCxnSpPr/>
          <p:nvPr/>
        </p:nvCxnSpPr>
        <p:spPr bwMode="gray">
          <a:xfrm>
            <a:off x="6213957" y="4125394"/>
            <a:ext cx="572109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C5D49BA-31C4-421F-8F35-FA820C883315}"/>
                  </a:ext>
                </a:extLst>
              </p:cNvPr>
              <p:cNvSpPr txBox="1"/>
              <p:nvPr/>
            </p:nvSpPr>
            <p:spPr bwMode="gray">
              <a:xfrm>
                <a:off x="5230759" y="3387674"/>
                <a:ext cx="1117522" cy="389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C5D49BA-31C4-421F-8F35-FA820C88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30759" y="3387674"/>
                <a:ext cx="1117522" cy="389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DCEAD99E-A60B-4B4F-BC13-50DE0680EBFD}"/>
              </a:ext>
            </a:extLst>
          </p:cNvPr>
          <p:cNvSpPr txBox="1"/>
          <p:nvPr/>
        </p:nvSpPr>
        <p:spPr bwMode="gray">
          <a:xfrm>
            <a:off x="6337035" y="3397262"/>
            <a:ext cx="914400" cy="2693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>
                <a:solidFill>
                  <a:srgbClr val="C00000"/>
                </a:solidFill>
              </a:rPr>
              <a:t>0.0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899889F-C42E-4517-912C-060E4A4670E6}"/>
              </a:ext>
            </a:extLst>
          </p:cNvPr>
          <p:cNvSpPr txBox="1"/>
          <p:nvPr/>
        </p:nvSpPr>
        <p:spPr bwMode="gray">
          <a:xfrm>
            <a:off x="7912790" y="3397262"/>
            <a:ext cx="914400" cy="519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>
                <a:solidFill>
                  <a:srgbClr val="C00000"/>
                </a:solidFill>
              </a:rPr>
              <a:t>0.3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>
                <a:solidFill>
                  <a:srgbClr val="C00000"/>
                </a:solidFill>
              </a:rPr>
              <a:t>=2*1/3*2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F06CC70-A2D9-4EED-8610-8DEC9190DE34}"/>
              </a:ext>
            </a:extLst>
          </p:cNvPr>
          <p:cNvSpPr txBox="1"/>
          <p:nvPr/>
        </p:nvSpPr>
        <p:spPr bwMode="gray">
          <a:xfrm>
            <a:off x="9302832" y="3397262"/>
            <a:ext cx="1165945" cy="519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>
                <a:solidFill>
                  <a:srgbClr val="C00000"/>
                </a:solidFill>
              </a:rPr>
              <a:t>0.67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>
                <a:solidFill>
                  <a:srgbClr val="C00000"/>
                </a:solidFill>
              </a:rPr>
              <a:t>=2*2/3*2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21872A3-0698-4F6A-9B5C-6A7338EB0E62}"/>
              </a:ext>
            </a:extLst>
          </p:cNvPr>
          <p:cNvSpPr txBox="1"/>
          <p:nvPr/>
        </p:nvSpPr>
        <p:spPr bwMode="gray">
          <a:xfrm>
            <a:off x="10853344" y="3397262"/>
            <a:ext cx="1165945" cy="519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>
                <a:solidFill>
                  <a:srgbClr val="C00000"/>
                </a:solidFill>
              </a:rPr>
              <a:t>1.0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>
                <a:solidFill>
                  <a:srgbClr val="C00000"/>
                </a:solidFill>
              </a:rPr>
              <a:t>=2*3/3*2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8DB5AA2-8597-4813-A032-2C99282E3CBF}"/>
              </a:ext>
            </a:extLst>
          </p:cNvPr>
          <p:cNvSpPr txBox="1"/>
          <p:nvPr/>
        </p:nvSpPr>
        <p:spPr bwMode="gray">
          <a:xfrm>
            <a:off x="337615" y="4811883"/>
            <a:ext cx="6305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Average Clustering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08D978C-2D4E-4950-AC0B-78DBCDE17CD5}"/>
                  </a:ext>
                </a:extLst>
              </p:cNvPr>
              <p:cNvSpPr txBox="1"/>
              <p:nvPr/>
            </p:nvSpPr>
            <p:spPr bwMode="gray">
              <a:xfrm>
                <a:off x="2625826" y="4848150"/>
                <a:ext cx="4874486" cy="1617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08D978C-2D4E-4950-AC0B-78DBCDE17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25826" y="4848150"/>
                <a:ext cx="4874486" cy="16175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50C9536-0089-422B-9D79-92275DFDAD36}"/>
                  </a:ext>
                </a:extLst>
              </p:cNvPr>
              <p:cNvSpPr txBox="1"/>
              <p:nvPr/>
            </p:nvSpPr>
            <p:spPr bwMode="gray">
              <a:xfrm>
                <a:off x="6440779" y="4385051"/>
                <a:ext cx="564310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Note: clustering coefficient is undefined for nodes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50C9536-0089-422B-9D79-92275DFDA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0779" y="4385051"/>
                <a:ext cx="5643107" cy="646331"/>
              </a:xfrm>
              <a:prstGeom prst="rect">
                <a:avLst/>
              </a:prstGeom>
              <a:blipFill>
                <a:blip r:embed="rId8"/>
                <a:stretch>
                  <a:fillRect l="-97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307A969-0BD2-428C-A3B8-9AE1887DF79A}"/>
                  </a:ext>
                </a:extLst>
              </p:cNvPr>
              <p:cNvSpPr txBox="1"/>
              <p:nvPr/>
            </p:nvSpPr>
            <p:spPr bwMode="gray">
              <a:xfrm>
                <a:off x="81971" y="2102540"/>
                <a:ext cx="2847855" cy="906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307A969-0BD2-428C-A3B8-9AE1887D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971" y="2102540"/>
                <a:ext cx="2847855" cy="9067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88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4" grpId="0" animBg="1"/>
      <p:bldP spid="15" grpId="0"/>
      <p:bldP spid="105" grpId="0"/>
      <p:bldP spid="106" grpId="0"/>
      <p:bldP spid="110" grpId="0"/>
      <p:bldP spid="113" grpId="0"/>
      <p:bldP spid="114" grpId="0"/>
      <p:bldP spid="116" grpId="0"/>
      <p:bldP spid="117" grpId="0"/>
      <p:bldP spid="119" grpId="0"/>
      <p:bldP spid="1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C957AD-EEBA-4C24-A848-2065D4B94D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Connectivity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C957AD-EEBA-4C24-A848-2065D4B94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59" b="-35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151DF-8242-46E6-8FAF-73C63976F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346249"/>
              </a:xfrm>
            </p:spPr>
            <p:txBody>
              <a:bodyPr/>
              <a:lstStyle/>
              <a:p>
                <a:r>
                  <a:rPr lang="en-US" dirty="0"/>
                  <a:t>Connectivity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: is the largest set of nodes that can be connected through any given path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151DF-8242-46E6-8FAF-73C63976F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346249"/>
              </a:xfrm>
              <a:blipFill>
                <a:blip r:embed="rId4"/>
                <a:stretch>
                  <a:fillRect l="-1275" t="-10526" b="-35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4AEF6-B40A-41D2-A32C-4FFB3711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B5285E-F357-4818-B4B8-EC690F672681}"/>
                  </a:ext>
                </a:extLst>
              </p:cNvPr>
              <p:cNvSpPr txBox="1"/>
              <p:nvPr/>
            </p:nvSpPr>
            <p:spPr bwMode="gray">
              <a:xfrm>
                <a:off x="5293893" y="4234404"/>
                <a:ext cx="1604213" cy="1421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𝑏𝑙𝑢𝑒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𝑔𝑟𝑒𝑒𝑛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B5285E-F357-4818-B4B8-EC690F672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93893" y="4234404"/>
                <a:ext cx="1604213" cy="142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4BAE9D1-30A3-4863-8688-48A3606B53A7}"/>
              </a:ext>
            </a:extLst>
          </p:cNvPr>
          <p:cNvGrpSpPr/>
          <p:nvPr/>
        </p:nvGrpSpPr>
        <p:grpSpPr>
          <a:xfrm>
            <a:off x="3698103" y="2073024"/>
            <a:ext cx="2128477" cy="2018946"/>
            <a:chOff x="9938188" y="4606083"/>
            <a:chExt cx="2128477" cy="201894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47BE0A-1F5D-41D4-AD86-481E726F85C3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DFFFF6-FC1E-4888-B59C-A9124F61A223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3B7629-29D2-4521-BAD7-B0725ED51E5D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71ED30-3F39-4337-8A0F-24CB7D65D6B0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A0D1499-D4E4-4F46-BAAF-AF5D8CF0562B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AA71FC-30C6-4CF2-940C-2762DE4D57BB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EBA061-99D8-4D4C-AC08-26C85CA035AD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A114EF9-3301-4FFF-AA0C-D36D92835F83}"/>
                </a:ext>
              </a:extLst>
            </p:cNvPr>
            <p:cNvCxnSpPr>
              <a:cxnSpLocks/>
              <a:stCxn id="16" idx="0"/>
              <a:endCxn id="22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0F8E83B-2B48-4359-A889-338FF8B4C0AB}"/>
                </a:ext>
              </a:extLst>
            </p:cNvPr>
            <p:cNvCxnSpPr>
              <a:cxnSpLocks/>
              <a:stCxn id="16" idx="7"/>
              <a:endCxn id="23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5DAD24-54AB-4E56-8F23-AA42E018A87E}"/>
                </a:ext>
              </a:extLst>
            </p:cNvPr>
            <p:cNvCxnSpPr>
              <a:cxnSpLocks/>
              <a:stCxn id="22" idx="5"/>
              <a:endCxn id="23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119900F-FAB6-4AA7-8894-A6DEEE337A49}"/>
                </a:ext>
              </a:extLst>
            </p:cNvPr>
            <p:cNvCxnSpPr>
              <a:cxnSpLocks/>
              <a:stCxn id="15" idx="5"/>
              <a:endCxn id="20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F8D14E8-6E05-4DBF-BDEA-FA1A3EA5D314}"/>
                </a:ext>
              </a:extLst>
            </p:cNvPr>
            <p:cNvCxnSpPr>
              <a:cxnSpLocks/>
              <a:stCxn id="14" idx="5"/>
              <a:endCxn id="20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E3D069-D969-4405-B0C5-96B8A8D974D9}"/>
              </a:ext>
            </a:extLst>
          </p:cNvPr>
          <p:cNvGrpSpPr/>
          <p:nvPr/>
        </p:nvGrpSpPr>
        <p:grpSpPr>
          <a:xfrm>
            <a:off x="5556878" y="2948473"/>
            <a:ext cx="953338" cy="960684"/>
            <a:chOff x="10584382" y="3100299"/>
            <a:chExt cx="953338" cy="96068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7A2072-D374-465F-B794-E8D3B3F2A143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4DA149-A168-4B24-98EA-20A0FEA10F8C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E1B92D8-5730-4995-9DD1-F1F39C96D5B6}"/>
                </a:ext>
              </a:extLst>
            </p:cNvPr>
            <p:cNvCxnSpPr>
              <a:cxnSpLocks/>
              <a:stCxn id="9" idx="7"/>
              <a:endCxn id="10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767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0243E-BCA4-47B7-96B8-4E7C6770D158}"/>
              </a:ext>
            </a:extLst>
          </p:cNvPr>
          <p:cNvSpPr txBox="1"/>
          <p:nvPr/>
        </p:nvSpPr>
        <p:spPr bwMode="gray">
          <a:xfrm>
            <a:off x="179268" y="6515622"/>
            <a:ext cx="11676034" cy="367881"/>
          </a:xfrm>
          <a:prstGeom prst="rect">
            <a:avLst/>
          </a:prstGeom>
        </p:spPr>
        <p:txBody>
          <a:bodyPr vert="horz" lIns="0" tIns="144000" rIns="0" bIns="0" rtlCol="0" anchor="t" anchorCtr="0">
            <a:normAutofit/>
          </a:bodyPr>
          <a:lstStyle/>
          <a:p>
            <a:pPr defTabSz="121917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u="sng" kern="12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Source:</a:t>
            </a:r>
            <a:r>
              <a:rPr lang="en-US" sz="1200" kern="12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Leskovec, Jure, et al. "Microscopic evolution of social networks." </a:t>
            </a:r>
            <a:r>
              <a:rPr lang="en-US" sz="1200" i="1" kern="12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Proceedings of the 14th ACM SIGKDD</a:t>
            </a:r>
            <a:r>
              <a:rPr lang="en-US" sz="1200" kern="12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2008.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D9679-0BB1-4D86-A49B-5FC14BE5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0006" y="6391112"/>
            <a:ext cx="771750" cy="260792"/>
          </a:xfrm>
        </p:spPr>
        <p:txBody>
          <a:bodyPr vert="horz" lIns="108000" tIns="0" rIns="0" bIns="0" rtlCol="0" anchor="b">
            <a:normAutofit/>
          </a:bodyPr>
          <a:lstStyle/>
          <a:p>
            <a:pPr>
              <a:spcAft>
                <a:spcPts val="600"/>
              </a:spcAft>
            </a:pPr>
            <a:fld id="{81561042-0DC2-4A04-AA50-F6D44EB20EB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90874FE-0A2F-44E3-9D94-A3436D451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201" y="814848"/>
            <a:ext cx="3537494" cy="2850422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E618F1-E350-4A07-A89E-A0D3DEA77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655" y="813029"/>
            <a:ext cx="3562350" cy="2990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A6E2AF-A751-4D9E-BBA4-7B2C05783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6005" y="906327"/>
            <a:ext cx="3752850" cy="2924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F295A9-19F3-4111-B145-B8BA0B69FB09}"/>
                  </a:ext>
                </a:extLst>
              </p:cNvPr>
              <p:cNvSpPr txBox="1"/>
              <p:nvPr/>
            </p:nvSpPr>
            <p:spPr bwMode="gray">
              <a:xfrm>
                <a:off x="106310" y="3612107"/>
                <a:ext cx="5337846" cy="2758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/>
                  <a:t>Many nodes with low degree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/>
                  <a:t>Few nodes with very high degree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sz="1600" dirty="0"/>
                  <a:t>, i.e., follows a power-law distribution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u="sng" dirty="0"/>
                  <a:t>Typically </a:t>
                </a:r>
                <a14:m>
                  <m:oMath xmlns:m="http://schemas.openxmlformats.org/officeDocument/2006/math">
                    <m:r>
                      <a:rPr lang="en-US" sz="1600" b="0" i="1" u="sng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u="sng" smtClean="0">
                        <a:latin typeface="Cambria Math" panose="02040503050406030204" pitchFamily="18" charset="0"/>
                      </a:rPr>
                      <m:t>∈[2,3]</m:t>
                    </m:r>
                  </m:oMath>
                </a14:m>
                <a:endParaRPr lang="en-US" sz="1600" u="sng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libri" panose="020F0502020204030204" pitchFamily="34" charset="0"/>
                  </a:rPr>
                  <a:t>Web graph [</a:t>
                </a:r>
                <a:r>
                  <a:rPr lang="en-US" sz="2000" dirty="0" err="1">
                    <a:latin typeface="Calibri" panose="020F0502020204030204" pitchFamily="34" charset="0"/>
                  </a:rPr>
                  <a:t>Broderet</a:t>
                </a:r>
                <a:r>
                  <a:rPr lang="en-US" sz="2000" dirty="0">
                    <a:latin typeface="Calibri" panose="020F0502020204030204" pitchFamily="34" charset="0"/>
                  </a:rPr>
                  <a:t> al. 00]: </a:t>
                </a:r>
                <a:r>
                  <a:rPr lang="en-US" dirty="0">
                    <a:latin typeface="Calibri" panose="020F0502020204030204" pitchFamily="34" charset="0"/>
                  </a:rPr>
                  <a:t>α in [2.1, 2.4]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a-DK" sz="2000" dirty="0">
                    <a:latin typeface="Calibri" panose="020F0502020204030204" pitchFamily="34" charset="0"/>
                  </a:rPr>
                  <a:t>Autonomous systems [Faloutsoset al. 99]:</a:t>
                </a:r>
                <a:r>
                  <a:rPr lang="da-DK" dirty="0">
                    <a:latin typeface="Calibri" panose="020F0502020204030204" pitchFamily="34" charset="0"/>
                  </a:rPr>
                  <a:t>α= 2.4</a:t>
                </a:r>
                <a:endParaRPr lang="en-US" dirty="0">
                  <a:latin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libri" panose="020F0502020204030204" pitchFamily="34" charset="0"/>
                  </a:rPr>
                  <a:t>Actor collaborations [</a:t>
                </a:r>
                <a:r>
                  <a:rPr lang="en-US" sz="2000" dirty="0" err="1">
                    <a:latin typeface="Calibri" panose="020F0502020204030204" pitchFamily="34" charset="0"/>
                  </a:rPr>
                  <a:t>Barabasi</a:t>
                </a:r>
                <a:r>
                  <a:rPr lang="en-US" sz="2000" dirty="0">
                    <a:latin typeface="Calibri" panose="020F0502020204030204" pitchFamily="34" charset="0"/>
                  </a:rPr>
                  <a:t>-Albert 00]:</a:t>
                </a:r>
                <a:r>
                  <a:rPr lang="en-US" dirty="0">
                    <a:latin typeface="Calibri" panose="020F0502020204030204" pitchFamily="34" charset="0"/>
                  </a:rPr>
                  <a:t>α= 2.3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libri" panose="020F0502020204030204" pitchFamily="34" charset="0"/>
                  </a:rPr>
                  <a:t>Citations to papers [Redner98]:</a:t>
                </a:r>
                <a:r>
                  <a:rPr lang="en-US" dirty="0">
                    <a:latin typeface="Calibri" panose="020F0502020204030204" pitchFamily="34" charset="0"/>
                  </a:rPr>
                  <a:t>α≈3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a-DK" sz="2000" dirty="0">
                    <a:latin typeface="Calibri" panose="020F0502020204030204" pitchFamily="34" charset="0"/>
                  </a:rPr>
                  <a:t>Online social networks [Leskovecet al. 07]:</a:t>
                </a:r>
                <a:r>
                  <a:rPr lang="da-DK" dirty="0">
                    <a:latin typeface="Calibri" panose="020F0502020204030204" pitchFamily="34" charset="0"/>
                  </a:rPr>
                  <a:t>α≈2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4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F295A9-19F3-4111-B145-B8BA0B69F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310" y="3612107"/>
                <a:ext cx="5337846" cy="2758778"/>
              </a:xfrm>
              <a:prstGeom prst="rect">
                <a:avLst/>
              </a:prstGeom>
              <a:blipFill>
                <a:blip r:embed="rId6"/>
                <a:stretch>
                  <a:fillRect l="-2740" t="-2434" r="-571" b="-5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E0C10A8-9617-445E-995F-869DFEDB3887}"/>
              </a:ext>
            </a:extLst>
          </p:cNvPr>
          <p:cNvSpPr txBox="1"/>
          <p:nvPr/>
        </p:nvSpPr>
        <p:spPr bwMode="gray">
          <a:xfrm>
            <a:off x="5529475" y="4110696"/>
            <a:ext cx="2579077" cy="9378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Few hops on average allow to reach anywhere in the network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389D91-82CB-40AC-94DA-BD8767FEDFC8}"/>
              </a:ext>
            </a:extLst>
          </p:cNvPr>
          <p:cNvSpPr txBox="1"/>
          <p:nvPr/>
        </p:nvSpPr>
        <p:spPr bwMode="gray">
          <a:xfrm>
            <a:off x="9323943" y="4110696"/>
            <a:ext cx="2579077" cy="9378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Low degree nodes tend to have higher clustering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F55A45-F8A0-4DC6-93B3-D53586F39077}"/>
              </a:ext>
            </a:extLst>
          </p:cNvPr>
          <p:cNvSpPr txBox="1"/>
          <p:nvPr/>
        </p:nvSpPr>
        <p:spPr bwMode="gray">
          <a:xfrm>
            <a:off x="8108552" y="5193280"/>
            <a:ext cx="44703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Note: remember to plot degree distributions and clustering coefficients in log-log scale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BC0562A-EEAF-4822-9B8D-FA154B6D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Empirical values (Flickr)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582AD1-42EB-4B78-9998-5778C8330163}"/>
                  </a:ext>
                </a:extLst>
              </p:cNvPr>
              <p:cNvSpPr txBox="1"/>
              <p:nvPr/>
            </p:nvSpPr>
            <p:spPr bwMode="gray">
              <a:xfrm>
                <a:off x="2125948" y="1796481"/>
                <a:ext cx="1508206" cy="36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582AD1-42EB-4B78-9998-5778C8330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25948" y="1796481"/>
                <a:ext cx="1508206" cy="3621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54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B6AF-48C1-4E0C-AE82-15C8FE2D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some networks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42FFEF-BA0F-479B-96BA-296818FCF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818" y="1577912"/>
            <a:ext cx="9871490" cy="47082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51246-F79F-453B-80D5-34DFC80D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9B84C-CE70-40E1-ADAE-D8BFE97DD442}"/>
              </a:ext>
            </a:extLst>
          </p:cNvPr>
          <p:cNvSpPr txBox="1"/>
          <p:nvPr/>
        </p:nvSpPr>
        <p:spPr bwMode="gray">
          <a:xfrm>
            <a:off x="5924062" y="5943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6B4B7-5716-428D-A28A-0E1BF7B07AD9}"/>
              </a:ext>
            </a:extLst>
          </p:cNvPr>
          <p:cNvSpPr txBox="1"/>
          <p:nvPr/>
        </p:nvSpPr>
        <p:spPr bwMode="gray">
          <a:xfrm>
            <a:off x="98157" y="6334780"/>
            <a:ext cx="116518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</a:t>
            </a:r>
          </a:p>
          <a:p>
            <a:r>
              <a:rPr lang="en-US" sz="1400" dirty="0"/>
              <a:t>Albert, R., &amp; </a:t>
            </a:r>
            <a:r>
              <a:rPr lang="en-US" sz="1400" dirty="0" err="1"/>
              <a:t>Barabási</a:t>
            </a:r>
            <a:r>
              <a:rPr lang="en-US" sz="1400" dirty="0"/>
              <a:t>, A. L. (2002). Statistical mechanics of complex networks. </a:t>
            </a:r>
            <a:r>
              <a:rPr lang="en-US" sz="1400" i="1" dirty="0"/>
              <a:t>Reviews of modern physics</a:t>
            </a:r>
            <a:r>
              <a:rPr lang="en-US" sz="1400" dirty="0"/>
              <a:t>, </a:t>
            </a:r>
            <a:r>
              <a:rPr lang="en-US" sz="1400" i="1" dirty="0"/>
              <a:t>74</a:t>
            </a:r>
            <a:r>
              <a:rPr lang="en-US" sz="1400" dirty="0"/>
              <a:t>(1), 47.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2B401E-1F68-4325-B5BA-75F707B3A543}"/>
              </a:ext>
            </a:extLst>
          </p:cNvPr>
          <p:cNvSpPr txBox="1"/>
          <p:nvPr/>
        </p:nvSpPr>
        <p:spPr bwMode="gray">
          <a:xfrm>
            <a:off x="4546270" y="934971"/>
            <a:ext cx="1021630" cy="445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Network diameter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5A43A-CCCF-48CF-A892-F8DAC1189C74}"/>
              </a:ext>
            </a:extLst>
          </p:cNvPr>
          <p:cNvSpPr txBox="1"/>
          <p:nvPr/>
        </p:nvSpPr>
        <p:spPr bwMode="gray">
          <a:xfrm>
            <a:off x="3352705" y="934971"/>
            <a:ext cx="947692" cy="4458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Average degree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5D185A-AA1E-4D6C-81C5-AB080CF8E732}"/>
              </a:ext>
            </a:extLst>
          </p:cNvPr>
          <p:cNvSpPr/>
          <p:nvPr/>
        </p:nvSpPr>
        <p:spPr bwMode="gray">
          <a:xfrm>
            <a:off x="4300397" y="1423641"/>
            <a:ext cx="1474760" cy="4770771"/>
          </a:xfrm>
          <a:prstGeom prst="rect">
            <a:avLst/>
          </a:pr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99305-89E8-45A1-A6EB-FA398486FC62}"/>
              </a:ext>
            </a:extLst>
          </p:cNvPr>
          <p:cNvSpPr txBox="1"/>
          <p:nvPr/>
        </p:nvSpPr>
        <p:spPr bwMode="gray">
          <a:xfrm>
            <a:off x="6096000" y="792941"/>
            <a:ext cx="1172396" cy="7421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Average Clustering coefficient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FDE6E4-7C4D-49A5-ACB0-411BD59064B0}"/>
              </a:ext>
            </a:extLst>
          </p:cNvPr>
          <p:cNvSpPr/>
          <p:nvPr/>
        </p:nvSpPr>
        <p:spPr bwMode="gray">
          <a:xfrm>
            <a:off x="5872519" y="1475239"/>
            <a:ext cx="1416407" cy="4708276"/>
          </a:xfrm>
          <a:prstGeom prst="rect">
            <a:avLst/>
          </a:prstGeom>
          <a:solidFill>
            <a:srgbClr val="AFAB0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09978F-D9C3-4BF5-9261-D73FA4C55F8B}"/>
              </a:ext>
            </a:extLst>
          </p:cNvPr>
          <p:cNvSpPr/>
          <p:nvPr/>
        </p:nvSpPr>
        <p:spPr bwMode="gray">
          <a:xfrm>
            <a:off x="3440317" y="1448080"/>
            <a:ext cx="735559" cy="4708276"/>
          </a:xfrm>
          <a:prstGeom prst="rect">
            <a:avLst/>
          </a:prstGeom>
          <a:solidFill>
            <a:srgbClr val="AFAB0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4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DE90-4BCD-4ADF-8B10-B91077BE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of comparing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6311-1375-4221-80F4-17653848B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6064998"/>
            <a:ext cx="11473384" cy="655564"/>
          </a:xfrm>
        </p:spPr>
        <p:txBody>
          <a:bodyPr/>
          <a:lstStyle/>
          <a:p>
            <a:r>
              <a:rPr lang="en-US" u="sng" dirty="0"/>
              <a:t>Source:</a:t>
            </a:r>
            <a:r>
              <a:rPr lang="en-US" dirty="0"/>
              <a:t> </a:t>
            </a:r>
            <a:r>
              <a:rPr lang="en-US" dirty="0" err="1"/>
              <a:t>Tantardini</a:t>
            </a:r>
            <a:r>
              <a:rPr lang="en-US" dirty="0"/>
              <a:t>, M., </a:t>
            </a:r>
            <a:r>
              <a:rPr lang="en-US" dirty="0" err="1"/>
              <a:t>Ieva</a:t>
            </a:r>
            <a:r>
              <a:rPr lang="en-US" dirty="0"/>
              <a:t>, F., </a:t>
            </a:r>
            <a:r>
              <a:rPr lang="en-US" dirty="0" err="1"/>
              <a:t>Tajoli</a:t>
            </a:r>
            <a:r>
              <a:rPr lang="en-US" dirty="0"/>
              <a:t>, L., &amp; </a:t>
            </a:r>
            <a:r>
              <a:rPr lang="en-US" dirty="0" err="1"/>
              <a:t>Piccardi</a:t>
            </a:r>
            <a:r>
              <a:rPr lang="en-US" dirty="0"/>
              <a:t>, C. (</a:t>
            </a:r>
            <a:r>
              <a:rPr lang="en-US" b="1" dirty="0"/>
              <a:t>2019</a:t>
            </a:r>
            <a:r>
              <a:rPr lang="en-US" dirty="0"/>
              <a:t>). Comparing methods for comparing networks. </a:t>
            </a:r>
            <a:r>
              <a:rPr lang="en-US" i="1" dirty="0"/>
              <a:t>Scientific reports</a:t>
            </a:r>
            <a:r>
              <a:rPr lang="en-US" dirty="0"/>
              <a:t>, </a:t>
            </a:r>
            <a:r>
              <a:rPr lang="en-US" i="1" dirty="0"/>
              <a:t>9</a:t>
            </a:r>
            <a:r>
              <a:rPr lang="en-US" dirty="0"/>
              <a:t>(1), 1-19.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22A92-C789-4734-A5AD-0D6916C3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70099-35B0-4306-9979-A134BCF4BAFD}"/>
              </a:ext>
            </a:extLst>
          </p:cNvPr>
          <p:cNvSpPr txBox="1"/>
          <p:nvPr/>
        </p:nvSpPr>
        <p:spPr bwMode="gray">
          <a:xfrm>
            <a:off x="526182" y="883353"/>
            <a:ext cx="106538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alibri,Helvetica,sans-serif"/>
              </a:rPr>
              <a:t>Known Node Correspondence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Difference of the adjacency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Calibri,Helvetica,sans-serif"/>
              </a:rPr>
              <a:t>DeltaCon</a:t>
            </a:r>
            <a:r>
              <a:rPr lang="en-US" sz="2400" dirty="0">
                <a:effectLst/>
                <a:latin typeface="Calibri,Helvetica,sans-serif"/>
              </a:rPr>
              <a:t> (similarity between node pairs)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Cut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Calibri,Helvetica,sans-serif"/>
            </a:endParaRPr>
          </a:p>
          <a:p>
            <a:r>
              <a:rPr lang="en-US" sz="2400" b="1" dirty="0">
                <a:effectLst/>
                <a:latin typeface="Calibri,Helvetica,sans-serif"/>
              </a:rPr>
              <a:t>Unknown Node Correspondence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global statistics,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matching of subgraphs (graphlets)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Relative Graphlets Frequency Distance (RGFD)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Graphlet Degree Distribution Agreement (GDDA)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alignment-based methods entropy measures (isomorphism)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,Helvetica,sans-serif"/>
              </a:rPr>
              <a:t>spectral methods (distance-based)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4940750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1688</Words>
  <Application>Microsoft Office PowerPoint</Application>
  <PresentationFormat>Widescreen</PresentationFormat>
  <Paragraphs>367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Calibri,Helvetica,sans-serif</vt:lpstr>
      <vt:lpstr>Cambria Math</vt:lpstr>
      <vt:lpstr>Lucida Grande</vt:lpstr>
      <vt:lpstr>Verdana</vt:lpstr>
      <vt:lpstr>HPI PPT-Template</vt:lpstr>
      <vt:lpstr>Winter Term 20/21  Graph Neural Networks   Lecture-2: Graph Metrics  </vt:lpstr>
      <vt:lpstr>Lecture topics</vt:lpstr>
      <vt:lpstr>Node Degree Distribution P(k)=N_k/N</vt:lpstr>
      <vt:lpstr>Network Diameter (or geodesic distance) </vt:lpstr>
      <vt:lpstr>Clustering coefficient C_i</vt:lpstr>
      <vt:lpstr>Connectivity S</vt:lpstr>
      <vt:lpstr>Empirical values (Flickr)</vt:lpstr>
      <vt:lpstr>Comparing some networks</vt:lpstr>
      <vt:lpstr>Other ways of comparing networks</vt:lpstr>
      <vt:lpstr>Null Models</vt:lpstr>
      <vt:lpstr>Motivation</vt:lpstr>
      <vt:lpstr>Threats to validity</vt:lpstr>
      <vt:lpstr>Random Graph - Erdös-Rényi (ER) networks</vt:lpstr>
      <vt:lpstr>Random Graph – Distribution of Node Degree</vt:lpstr>
      <vt:lpstr>Random Graph – Clustering coefficient</vt:lpstr>
      <vt:lpstr>Random Graph – Network Diameter</vt:lpstr>
      <vt:lpstr>Random Graph – Connectivity</vt:lpstr>
      <vt:lpstr>Again - Comparing some networks</vt:lpstr>
      <vt:lpstr>Small-World Model = high clustering + short paths</vt:lpstr>
      <vt:lpstr>Kronecker Model</vt:lpstr>
      <vt:lpstr>Next steps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Term 20/21  Lecture-2 Comparing Graphs  Graph Neural Networks</dc:title>
  <dc:creator>Christian Adriano</dc:creator>
  <cp:lastModifiedBy>Christian Adriano</cp:lastModifiedBy>
  <cp:revision>42</cp:revision>
  <dcterms:created xsi:type="dcterms:W3CDTF">2020-11-11T09:19:24Z</dcterms:created>
  <dcterms:modified xsi:type="dcterms:W3CDTF">2021-03-02T20:03:23Z</dcterms:modified>
</cp:coreProperties>
</file>