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85" r:id="rId3"/>
    <p:sldId id="284" r:id="rId4"/>
    <p:sldId id="287" r:id="rId5"/>
    <p:sldId id="298" r:id="rId6"/>
    <p:sldId id="261" r:id="rId7"/>
    <p:sldId id="286" r:id="rId8"/>
    <p:sldId id="289" r:id="rId9"/>
    <p:sldId id="290" r:id="rId10"/>
    <p:sldId id="291" r:id="rId11"/>
    <p:sldId id="293" r:id="rId12"/>
    <p:sldId id="294" r:id="rId13"/>
    <p:sldId id="288" r:id="rId14"/>
    <p:sldId id="297" r:id="rId15"/>
    <p:sldId id="296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1063A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035" autoAdjust="0"/>
  </p:normalViewPr>
  <p:slideViewPr>
    <p:cSldViewPr snapToGrid="0">
      <p:cViewPr varScale="1">
        <p:scale>
          <a:sx n="61" d="100"/>
          <a:sy n="61" d="100"/>
        </p:scale>
        <p:origin x="6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6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rgs/hpi-sam/projects/3" TargetMode="External"/><Relationship Id="rId3" Type="http://schemas.openxmlformats.org/officeDocument/2006/relationships/hyperlink" Target="https://snap.stanford.edu/data/" TargetMode="External"/><Relationship Id="rId7" Type="http://schemas.openxmlformats.org/officeDocument/2006/relationships/hyperlink" Target="https://pytorch-geometric.readthedocs.io/en/latest/" TargetMode="External"/><Relationship Id="rId2" Type="http://schemas.openxmlformats.org/officeDocument/2006/relationships/hyperlink" Target="http://networkrepositor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tworkx.org/documentation/stable/tutorial.html" TargetMode="External"/><Relationship Id="rId5" Type="http://schemas.openxmlformats.org/officeDocument/2006/relationships/hyperlink" Target="http://snap.stanford.edu/snappy/index.html" TargetMode="External"/><Relationship Id="rId4" Type="http://schemas.openxmlformats.org/officeDocument/2006/relationships/hyperlink" Target="https://networkdata.ics.uci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20/21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Graph Neural Networks</a:t>
            </a:r>
            <a:br>
              <a:rPr lang="en-US" altLang="x-none" sz="4900" b="1" dirty="0">
                <a:ea typeface="ＭＳ Ｐゴシック" charset="-128"/>
              </a:rPr>
            </a:b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Sona Ghahremani (</a:t>
            </a:r>
            <a:r>
              <a:rPr lang="en-US" altLang="x-none" sz="64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6400" dirty="0">
                <a:ea typeface="ＭＳ Ｐゴシック" charset="-128"/>
              </a:rPr>
              <a:t>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Edge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/>
              <a:lstStyle/>
              <a:p>
                <a:r>
                  <a:rPr lang="en-US" sz="2000" dirty="0"/>
                  <a:t>Node degree: number of edges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is the node index</a:t>
                </a:r>
              </a:p>
              <a:p>
                <a:r>
                  <a:rPr lang="en-US" sz="2000" dirty="0"/>
                  <a:t>Indegree: number of incoming edges</a:t>
                </a:r>
              </a:p>
              <a:p>
                <a:r>
                  <a:rPr lang="en-US" sz="2000" dirty="0"/>
                  <a:t>Outdegree: number of outgoing edges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Average degree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	, where </a:t>
                </a:r>
                <a:r>
                  <a:rPr lang="en-US" sz="2000" i="1" dirty="0"/>
                  <a:t>E</a:t>
                </a:r>
                <a:r>
                  <a:rPr lang="en-US" sz="2000" dirty="0"/>
                  <a:t> = number of edges, </a:t>
                </a:r>
                <a:r>
                  <a:rPr lang="en-US" sz="2000" i="1" dirty="0"/>
                  <a:t>N</a:t>
                </a:r>
                <a:r>
                  <a:rPr lang="en-US" sz="2000" dirty="0"/>
                  <a:t>=number of nodes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Maximum number of edges: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However, most real-world networks are sparse, 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900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3"/>
                <a:stretch>
                  <a:fillRect l="-1328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3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F2D-0C5F-4A34-8D13-AF2214DD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real-world networks are sparse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0E2F1-A311-4376-B2AE-09F0405E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941986"/>
            <a:ext cx="8640993" cy="5435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6F67F-D7DE-46F9-A70A-9A02A48A7CFB}"/>
              </a:ext>
            </a:extLst>
          </p:cNvPr>
          <p:cNvSpPr txBox="1"/>
          <p:nvPr/>
        </p:nvSpPr>
        <p:spPr bwMode="gray">
          <a:xfrm>
            <a:off x="9279803" y="5177627"/>
            <a:ext cx="2797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 :Leskovec, J., et al. "Community structure in large networks: Natural cluster sizes and the absence of large well-defined clusters." </a:t>
            </a:r>
            <a:r>
              <a:rPr lang="en-US" sz="1200" i="1" dirty="0"/>
              <a:t>Internet Mathematics</a:t>
            </a:r>
            <a:r>
              <a:rPr lang="en-US" sz="1200" dirty="0"/>
              <a:t> 6.1 (2009): 29-123.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27963-E36A-4332-BEE1-C9EC20211B46}"/>
              </a:ext>
            </a:extLst>
          </p:cNvPr>
          <p:cNvSpPr/>
          <p:nvPr/>
        </p:nvSpPr>
        <p:spPr bwMode="gray">
          <a:xfrm>
            <a:off x="4653481" y="941986"/>
            <a:ext cx="669957" cy="5549349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/>
              <p:nvPr/>
            </p:nvSpPr>
            <p:spPr bwMode="gray">
              <a:xfrm>
                <a:off x="9125895" y="1095468"/>
                <a:ext cx="3066105" cy="3440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</m:oMath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25895" y="1095468"/>
                <a:ext cx="3066105" cy="344033"/>
              </a:xfrm>
              <a:prstGeom prst="rect">
                <a:avLst/>
              </a:prstGeom>
              <a:blipFill>
                <a:blip r:embed="rId3"/>
                <a:stretch>
                  <a:fillRect l="-29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9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AA7-CB80-4CB6-BD0B-6F421F5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5330E-4CAD-4E3F-A45E-CD5B5DADB6D8}"/>
              </a:ext>
            </a:extLst>
          </p:cNvPr>
          <p:cNvGrpSpPr/>
          <p:nvPr/>
        </p:nvGrpSpPr>
        <p:grpSpPr>
          <a:xfrm>
            <a:off x="1253569" y="2249349"/>
            <a:ext cx="2128477" cy="2018946"/>
            <a:chOff x="9938188" y="4606083"/>
            <a:chExt cx="2128477" cy="20189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E4FF1E-5E55-45AE-8186-4E7654AF501F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74D0E-5B84-42B4-96A1-4E4C6582C44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58ABCE-D266-45C4-9D9C-A5272E7B9CE4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7A2454-7C8E-46FF-ABD0-7BFBCDFA8B12}"/>
                </a:ext>
              </a:extLst>
            </p:cNvPr>
            <p:cNvCxnSpPr>
              <a:cxnSpLocks/>
              <a:stCxn id="5" idx="6"/>
              <a:endCxn id="7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1360864-5D30-44C7-B154-7C81A4E43810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54F6A7-1C0B-4946-83F5-8714D0578BD7}"/>
                </a:ext>
              </a:extLst>
            </p:cNvPr>
            <p:cNvCxnSpPr>
              <a:cxnSpLocks/>
              <a:stCxn id="6" idx="6"/>
              <a:endCxn id="7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CCA05F-69BF-43DF-9FBE-2A7FB6631CF7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5C97F2-C42E-48F7-B360-407954FB7264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B109AC-219E-4D6F-8376-217D5E9E3806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96E39B-B2BB-4E5B-8055-D8BE44C2AD8A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6B5A4D-587A-4802-A45C-326108CBDB36}"/>
                </a:ext>
              </a:extLst>
            </p:cNvPr>
            <p:cNvCxnSpPr>
              <a:cxnSpLocks/>
              <a:stCxn id="7" idx="0"/>
              <a:endCxn id="1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B4F9E3-B917-4FB6-9D3E-463478193137}"/>
                </a:ext>
              </a:extLst>
            </p:cNvPr>
            <p:cNvCxnSpPr>
              <a:cxnSpLocks/>
              <a:stCxn id="7" idx="7"/>
              <a:endCxn id="1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9E450-C385-4C4B-AB45-7990C49EEEAF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396F5-98E2-4BF0-AA31-ABF2A3A9C5B1}"/>
                </a:ext>
              </a:extLst>
            </p:cNvPr>
            <p:cNvCxnSpPr>
              <a:cxnSpLocks/>
              <a:stCxn id="6" idx="5"/>
              <a:endCxn id="11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D99E8F-CD07-4109-9BDA-DF1B2BC396F2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76171E5-31E7-4E68-8CDD-035FBAD8771D}"/>
              </a:ext>
            </a:extLst>
          </p:cNvPr>
          <p:cNvSpPr txBox="1"/>
          <p:nvPr/>
        </p:nvSpPr>
        <p:spPr bwMode="gray">
          <a:xfrm>
            <a:off x="1046978" y="196336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379A8C-DD80-4C7B-ABC4-247F9C5043C5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 bwMode="gray">
          <a:xfrm rot="5400000" flipH="1" flipV="1">
            <a:off x="1460677" y="2558033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973667B2-45C2-464F-91C0-90A59BEBC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53472"/>
              </p:ext>
            </p:extLst>
          </p:nvPr>
        </p:nvGraphicFramePr>
        <p:xfrm>
          <a:off x="4023673" y="1664943"/>
          <a:ext cx="732472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389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F226544-12B8-411B-A3AF-E48B896BD01C}"/>
              </a:ext>
            </a:extLst>
          </p:cNvPr>
          <p:cNvSpPr/>
          <p:nvPr/>
        </p:nvSpPr>
        <p:spPr bwMode="gray">
          <a:xfrm>
            <a:off x="5046116" y="2182912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35DC40-ACA6-4AF6-B1A3-EA9CE227F938}"/>
              </a:ext>
            </a:extLst>
          </p:cNvPr>
          <p:cNvSpPr/>
          <p:nvPr/>
        </p:nvSpPr>
        <p:spPr bwMode="gray">
          <a:xfrm>
            <a:off x="8247707" y="3444799"/>
            <a:ext cx="3100689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2982C-DA00-4962-A69B-B3815B86F684}"/>
              </a:ext>
            </a:extLst>
          </p:cNvPr>
          <p:cNvSpPr txBox="1"/>
          <p:nvPr/>
        </p:nvSpPr>
        <p:spPr bwMode="gray">
          <a:xfrm>
            <a:off x="371192" y="5628178"/>
            <a:ext cx="10601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However, adjacency matrix of real-world networks are full of zeros</a:t>
            </a:r>
            <a:endParaRPr lang="en-US" sz="800" u="sng" dirty="0"/>
          </a:p>
        </p:txBody>
      </p:sp>
    </p:spTree>
    <p:extLst>
      <p:ext uri="{BB962C8B-B14F-4D97-AF65-F5344CB8AC3E}">
        <p14:creationId xmlns:p14="http://schemas.microsoft.com/office/powerpoint/2010/main" val="1887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9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Motivation for Learning on Graphs and GNNs</a:t>
            </a:r>
          </a:p>
        </p:txBody>
      </p:sp>
    </p:spTree>
    <p:extLst>
      <p:ext uri="{BB962C8B-B14F-4D97-AF65-F5344CB8AC3E}">
        <p14:creationId xmlns:p14="http://schemas.microsoft.com/office/powerpoint/2010/main" val="403620967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D876-1FC9-4633-BE63-6A98E43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D226-388D-4DC4-8A34-DAFF2ABF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3" y="3497338"/>
            <a:ext cx="11209369" cy="3082832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Scenarios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Clustering in Social network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Protein interaction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Cell similarity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Failure propagation in infrastructure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Fake news detection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Side-effects of drugs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 attacks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Traffic jams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A23D8-ED97-43F2-9E2D-BDA48DDBF4C0}"/>
              </a:ext>
            </a:extLst>
          </p:cNvPr>
          <p:cNvSpPr txBox="1">
            <a:spLocks/>
          </p:cNvSpPr>
          <p:nvPr/>
        </p:nvSpPr>
        <p:spPr bwMode="gray">
          <a:xfrm>
            <a:off x="478369" y="1213308"/>
            <a:ext cx="11473384" cy="207749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font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Network Types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Event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Disease pathways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Knowledge-graphs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Scene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Heterogeneous graphs (different types of nodes and edges)</a:t>
            </a:r>
          </a:p>
        </p:txBody>
      </p:sp>
    </p:spTree>
    <p:extLst>
      <p:ext uri="{BB962C8B-B14F-4D97-AF65-F5344CB8AC3E}">
        <p14:creationId xmlns:p14="http://schemas.microsoft.com/office/powerpoint/2010/main" val="375627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2D7-EDA7-4845-9554-04C7F7C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Node classification</a:t>
            </a:r>
          </a:p>
          <a:p>
            <a:r>
              <a:rPr lang="en-US" dirty="0"/>
              <a:t>What type of node is this?</a:t>
            </a:r>
          </a:p>
          <a:p>
            <a:endParaRPr lang="en-US" dirty="0"/>
          </a:p>
          <a:p>
            <a:r>
              <a:rPr lang="en-US" b="1" dirty="0"/>
              <a:t>Link prediction</a:t>
            </a:r>
          </a:p>
          <a:p>
            <a:r>
              <a:rPr lang="en-US" dirty="0"/>
              <a:t>Are these two nodes connected? </a:t>
            </a:r>
          </a:p>
          <a:p>
            <a:r>
              <a:rPr lang="en-US" dirty="0"/>
              <a:t>With which strength?</a:t>
            </a:r>
          </a:p>
          <a:p>
            <a:endParaRPr lang="en-US" b="1" dirty="0"/>
          </a:p>
          <a:p>
            <a:r>
              <a:rPr lang="en-US" b="1" dirty="0"/>
              <a:t>Graph Classification</a:t>
            </a:r>
            <a:endParaRPr lang="en-US" dirty="0"/>
          </a:p>
          <a:p>
            <a:r>
              <a:rPr lang="en-US" dirty="0"/>
              <a:t>Patterns of connectivity (motifs)</a:t>
            </a:r>
          </a:p>
          <a:p>
            <a:r>
              <a:rPr lang="en-US" dirty="0"/>
              <a:t>Network similarity (isomorphism)</a:t>
            </a:r>
          </a:p>
        </p:txBody>
      </p:sp>
    </p:spTree>
    <p:extLst>
      <p:ext uri="{BB962C8B-B14F-4D97-AF65-F5344CB8AC3E}">
        <p14:creationId xmlns:p14="http://schemas.microsoft.com/office/powerpoint/2010/main" val="393146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Lecture-2: Overview of Graph Theory and Network Science (Wed 13h30 - 15h00)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Path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 Coefficient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Null-Models for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First 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Accept Slack invitation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Study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examples of use of Snap or </a:t>
            </a:r>
            <a:r>
              <a:rPr lang="en-US" dirty="0" err="1"/>
              <a:t>NetworkX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Think of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1FB3-79CE-4DF9-B382-37843E6169CF}"/>
              </a:ext>
            </a:extLst>
          </p:cNvPr>
          <p:cNvSpPr/>
          <p:nvPr/>
        </p:nvSpPr>
        <p:spPr bwMode="gray">
          <a:xfrm>
            <a:off x="235527" y="921327"/>
            <a:ext cx="11716226" cy="1662546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830C3-99A4-4B6F-ACB0-CA814F95577B}"/>
              </a:ext>
            </a:extLst>
          </p:cNvPr>
          <p:cNvSpPr/>
          <p:nvPr/>
        </p:nvSpPr>
        <p:spPr bwMode="gray">
          <a:xfrm>
            <a:off x="235527" y="2559004"/>
            <a:ext cx="11716226" cy="2369127"/>
          </a:xfrm>
          <a:prstGeom prst="rect">
            <a:avLst/>
          </a:prstGeom>
          <a:solidFill>
            <a:schemeClr val="accent3">
              <a:lumMod val="40000"/>
              <a:lumOff val="6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FBABF-5F5A-4F07-B002-CFA1CAA20F2B}"/>
              </a:ext>
            </a:extLst>
          </p:cNvPr>
          <p:cNvSpPr/>
          <p:nvPr/>
        </p:nvSpPr>
        <p:spPr bwMode="gray">
          <a:xfrm>
            <a:off x="235527" y="4953000"/>
            <a:ext cx="11716226" cy="1658408"/>
          </a:xfrm>
          <a:prstGeom prst="rect">
            <a:avLst/>
          </a:prstGeom>
          <a:solidFill>
            <a:schemeClr val="accent6">
              <a:lumMod val="9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845726"/>
            <a:ext cx="9308427" cy="5765681"/>
          </a:xfrm>
        </p:spPr>
        <p:txBody>
          <a:bodyPr/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Organization and Motivation for Machine Learning on Graphs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Overview of Graph Theory and Network Science (metrics and topology)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Discovering Graph Structures (Clustering, Community)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Message Passing and Node Classification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Representation Learning</a:t>
            </a:r>
          </a:p>
          <a:p>
            <a:pPr marL="34290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Link Analysis - PageRank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Convolutional Neural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Recurrent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Attention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5A6065"/>
                </a:solidFill>
                <a:latin typeface="Arial" panose="020B0604020202020204" pitchFamily="34" charset="0"/>
              </a:rPr>
              <a:t>Temporal Graph Neural Networks</a:t>
            </a: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Deep Generative Models for Graphs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Cascading behavior and Failure Propagation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Influence maximization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5A6065"/>
                </a:solidFill>
                <a:latin typeface="Arial" panose="020B0604020202020204" pitchFamily="34" charset="0"/>
              </a:rPr>
              <a:t>Outbreak minimization</a:t>
            </a: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58836-CF35-4CB5-A27A-3ADE64F8F2CA}"/>
              </a:ext>
            </a:extLst>
          </p:cNvPr>
          <p:cNvSpPr txBox="1"/>
          <p:nvPr/>
        </p:nvSpPr>
        <p:spPr bwMode="gray">
          <a:xfrm flipH="1">
            <a:off x="8655540" y="3576876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Prediction models</a:t>
            </a:r>
            <a:endParaRPr lang="en-US" sz="1600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7359C3-41DD-4EEF-88B5-E16729D64E20}"/>
              </a:ext>
            </a:extLst>
          </p:cNvPr>
          <p:cNvSpPr txBox="1"/>
          <p:nvPr/>
        </p:nvSpPr>
        <p:spPr bwMode="gray">
          <a:xfrm flipH="1">
            <a:off x="8655540" y="1631374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Descriptive models</a:t>
            </a:r>
            <a:endParaRPr lang="en-US" sz="1600" b="1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8491F-F05C-4F27-8A9F-37749D2AD5E6}"/>
              </a:ext>
            </a:extLst>
          </p:cNvPr>
          <p:cNvSpPr txBox="1"/>
          <p:nvPr/>
        </p:nvSpPr>
        <p:spPr bwMode="gray">
          <a:xfrm flipH="1">
            <a:off x="8655540" y="5649342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Intervention models</a:t>
            </a:r>
            <a:endParaRPr lang="en-US" sz="1600" b="1" dirty="0" err="1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44BF-3CE4-4534-8677-29E7EF27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8C07-D161-482C-8204-462A47A0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15" y="1097512"/>
            <a:ext cx="11473384" cy="5242397"/>
          </a:xfrm>
        </p:spPr>
        <p:txBody>
          <a:bodyPr/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Phase-1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Foundations and Groundwork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(First 3 weeks) </a:t>
            </a:r>
          </a:p>
          <a:p>
            <a:pPr marL="0" lvl="1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90% of teaching and a few small tasks like setting up the environment, studying datasets, and learning how to use libraries. Lectures happening twice a week and individual meetings on-demand during the week.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Phase-2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Exploration </a:t>
            </a:r>
            <a:r>
              <a:rPr lang="en-US" sz="1800" b="1" dirty="0">
                <a:solidFill>
                  <a:srgbClr val="5A6065"/>
                </a:solidFill>
                <a:latin typeface="Arial" panose="020B0604020202020204" pitchFamily="34" charset="0"/>
              </a:rPr>
              <a:t>and Exploitation 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(Short lectures) </a:t>
            </a:r>
          </a:p>
          <a:p>
            <a:pPr marL="0" lvl="1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30 min teaching and quick project status updates (5-10 min maximum). We will keep having individual meetings on demand.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Phase-3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Consolidation 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(Last two weeks) 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writing the final report, which is a summary of the results that you would have presented in the weekly update meetings.</a:t>
            </a:r>
          </a:p>
          <a:p>
            <a:endParaRPr lang="en-US" sz="2000" kern="0" dirty="0"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tree, two persons or individual </a:t>
            </a:r>
          </a:p>
          <a:p>
            <a:endParaRPr lang="en-US" dirty="0"/>
          </a:p>
          <a:p>
            <a:r>
              <a:rPr lang="en-US" b="1" dirty="0"/>
              <a:t>Project proposal in three stages</a:t>
            </a:r>
            <a:r>
              <a:rPr lang="en-US" dirty="0"/>
              <a:t>:</a:t>
            </a:r>
          </a:p>
          <a:p>
            <a:r>
              <a:rPr lang="en-US" dirty="0"/>
              <a:t>1- Abstract (250 words): [Context][Problem][Investigation approach]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two weeks</a:t>
            </a:r>
          </a:p>
          <a:p>
            <a:endParaRPr lang="en-US" dirty="0"/>
          </a:p>
          <a:p>
            <a:r>
              <a:rPr lang="en-US" dirty="0"/>
              <a:t>2- Related work (2 pages) containing summary and critique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four weeks</a:t>
            </a:r>
          </a:p>
          <a:p>
            <a:endParaRPr lang="en-US" dirty="0"/>
          </a:p>
          <a:p>
            <a:r>
              <a:rPr lang="en-US" dirty="0"/>
              <a:t>3- Proposal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in six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it, why should I care, why is it difficult)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dataset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metrics and algorithms to be used (preliminary insights, it can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 and null-models)</a:t>
            </a:r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2F9D-79C2-4064-8AC8-3AD5AE11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6954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Datasets</a:t>
            </a: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2"/>
              </a:rPr>
              <a:t>http://networkrepository.com/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3"/>
              </a:rPr>
              <a:t>https://snap.stanford.edu/data/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4"/>
              </a:rPr>
              <a:t>https://networkdata.ics.uci.edu/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000" dirty="0">
              <a:effectLst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Tools</a:t>
            </a:r>
          </a:p>
          <a:p>
            <a:r>
              <a:rPr lang="en-US" dirty="0"/>
              <a:t>Snap for Python: </a:t>
            </a:r>
            <a:r>
              <a:rPr lang="en-US" dirty="0">
                <a:hlinkClick r:id="rId5"/>
              </a:rPr>
              <a:t>http://snap.stanford.edu/snappy/index.html</a:t>
            </a:r>
            <a:r>
              <a:rPr lang="en-US" dirty="0"/>
              <a:t> </a:t>
            </a:r>
          </a:p>
          <a:p>
            <a:r>
              <a:rPr lang="en-US" dirty="0" err="1"/>
              <a:t>NetworkX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https://networkx.org/documentation/stable/tutorial.html</a:t>
            </a:r>
            <a:r>
              <a:rPr lang="en-US" dirty="0"/>
              <a:t> </a:t>
            </a: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Geometric: </a:t>
            </a:r>
            <a:r>
              <a:rPr lang="en-US" sz="2000" dirty="0">
                <a:effectLst/>
                <a:latin typeface="Arial" panose="020B0604020202020204" pitchFamily="34" charset="0"/>
                <a:hlinkClick r:id="rId7"/>
              </a:rPr>
              <a:t>https://pytorch-geometric.readthedocs.io/en/latest/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project: </a:t>
            </a:r>
            <a:r>
              <a:rPr lang="en-US" sz="2000" dirty="0">
                <a:effectLst/>
                <a:latin typeface="Arial" panose="020B0604020202020204" pitchFamily="34" charset="0"/>
                <a:hlinkClick r:id="rId8"/>
              </a:rPr>
              <a:t>https://github.com/orgs/hpi-sam/projects/3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Slack group: graph-neural-networks.slack.com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B32F-2CBB-41A8-A751-804A12D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Tools</a:t>
            </a:r>
          </a:p>
        </p:txBody>
      </p:sp>
    </p:spTree>
    <p:extLst>
      <p:ext uri="{BB962C8B-B14F-4D97-AF65-F5344CB8AC3E}">
        <p14:creationId xmlns:p14="http://schemas.microsoft.com/office/powerpoint/2010/main" val="30505585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833068"/>
              </p:ext>
            </p:extLst>
          </p:nvPr>
        </p:nvGraphicFramePr>
        <p:xfrm>
          <a:off x="263237" y="1022061"/>
          <a:ext cx="110905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Slack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5309-06F2-48ED-9D48-C36A63A7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To pass the project seminar, we expect sufficient contributions to: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discussions in meetings (preliminary results and readings)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Grading: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(60%)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presentation (10%) </a:t>
            </a:r>
          </a:p>
        </p:txBody>
      </p:sp>
    </p:spTree>
    <p:extLst>
      <p:ext uri="{BB962C8B-B14F-4D97-AF65-F5344CB8AC3E}">
        <p14:creationId xmlns:p14="http://schemas.microsoft.com/office/powerpoint/2010/main" val="253010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AF378FC-68BD-4F7F-A2CE-65A9794E7B7C}"/>
              </a:ext>
            </a:extLst>
          </p:cNvPr>
          <p:cNvGrpSpPr/>
          <p:nvPr/>
        </p:nvGrpSpPr>
        <p:grpSpPr>
          <a:xfrm>
            <a:off x="743752" y="1622564"/>
            <a:ext cx="1690193" cy="1624476"/>
            <a:chOff x="743752" y="1695011"/>
            <a:chExt cx="1690193" cy="16244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F6C283-3533-42FA-8DB1-0686D0C8558F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D43CB6-904A-488B-A426-7971A6E40F6C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CC5E61-4DD7-4C91-984D-6BD9C75D28FD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C62743-056C-412C-969C-3EA0FA9DA890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B73D40-E291-48AA-8DD9-5C79A078C8AC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BEDEBE-F47B-4834-8C94-7FFD85980D55}"/>
                </a:ext>
              </a:extLst>
            </p:cNvPr>
            <p:cNvCxnSpPr>
              <a:cxnSpLocks/>
              <a:stCxn id="9" idx="6"/>
              <a:endCxn id="11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0113EC-B2BB-49DB-9775-3CDA59461552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FF86F9-F1B3-49D2-9104-3373BF2D16E7}"/>
                </a:ext>
              </a:extLst>
            </p:cNvPr>
            <p:cNvCxnSpPr>
              <a:cxnSpLocks/>
              <a:stCxn id="9" idx="5"/>
              <a:endCxn id="29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E87CBA-5E1E-4006-97A2-3F9C1AE5FF08}"/>
                </a:ext>
              </a:extLst>
            </p:cNvPr>
            <p:cNvCxnSpPr>
              <a:cxnSpLocks/>
              <a:stCxn id="11" idx="4"/>
              <a:endCxn id="29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9A92B2-318A-4ED4-939C-44D1ED15A475}"/>
              </a:ext>
            </a:extLst>
          </p:cNvPr>
          <p:cNvGrpSpPr/>
          <p:nvPr/>
        </p:nvGrpSpPr>
        <p:grpSpPr>
          <a:xfrm>
            <a:off x="3736911" y="1622564"/>
            <a:ext cx="1690193" cy="1624476"/>
            <a:chOff x="5665264" y="1696970"/>
            <a:chExt cx="1690193" cy="162447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9BBC11-B6AC-4543-B3FE-153FD2294C1B}"/>
                </a:ext>
              </a:extLst>
            </p:cNvPr>
            <p:cNvSpPr/>
            <p:nvPr/>
          </p:nvSpPr>
          <p:spPr bwMode="gray">
            <a:xfrm>
              <a:off x="5665264" y="169697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8E7357-D654-4242-8B56-CBA0878FB7E5}"/>
                </a:ext>
              </a:extLst>
            </p:cNvPr>
            <p:cNvSpPr/>
            <p:nvPr/>
          </p:nvSpPr>
          <p:spPr bwMode="gray">
            <a:xfrm>
              <a:off x="5665264" y="2624653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4C4034-EB51-4541-878E-546F7A4D1232}"/>
                </a:ext>
              </a:extLst>
            </p:cNvPr>
            <p:cNvSpPr/>
            <p:nvPr/>
          </p:nvSpPr>
          <p:spPr bwMode="gray">
            <a:xfrm>
              <a:off x="6699172" y="2083734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115F78-E4CA-4A6F-BA4A-65C9433733FB}"/>
                </a:ext>
              </a:extLst>
            </p:cNvPr>
            <p:cNvCxnSpPr>
              <a:stCxn id="37" idx="6"/>
              <a:endCxn id="39" idx="1"/>
            </p:cNvCxnSpPr>
            <p:nvPr/>
          </p:nvCxnSpPr>
          <p:spPr bwMode="gray">
            <a:xfrm>
              <a:off x="6079480" y="1904078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791B7E-D3D7-459D-BA29-4ABD71594C7D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 bwMode="gray">
            <a:xfrm>
              <a:off x="5872372" y="2111186"/>
              <a:ext cx="0" cy="5134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5F497B-5825-4634-ABDE-34E58D9382B1}"/>
                </a:ext>
              </a:extLst>
            </p:cNvPr>
            <p:cNvCxnSpPr>
              <a:cxnSpLocks/>
              <a:stCxn id="38" idx="6"/>
              <a:endCxn id="39" idx="3"/>
            </p:cNvCxnSpPr>
            <p:nvPr/>
          </p:nvCxnSpPr>
          <p:spPr bwMode="gray">
            <a:xfrm flipV="1">
              <a:off x="6079480" y="2437289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2BCDA1-EFEB-4081-B17F-700F4444B044}"/>
                </a:ext>
              </a:extLst>
            </p:cNvPr>
            <p:cNvSpPr/>
            <p:nvPr/>
          </p:nvSpPr>
          <p:spPr bwMode="gray">
            <a:xfrm>
              <a:off x="6941241" y="290723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B121ED-9A56-4244-BC65-5AA4A0D0B8F4}"/>
                </a:ext>
              </a:extLst>
            </p:cNvPr>
            <p:cNvCxnSpPr>
              <a:cxnSpLocks/>
              <a:stCxn id="38" idx="5"/>
              <a:endCxn id="43" idx="2"/>
            </p:cNvCxnSpPr>
            <p:nvPr/>
          </p:nvCxnSpPr>
          <p:spPr bwMode="gray">
            <a:xfrm>
              <a:off x="6018819" y="2978208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F8BCF42-1BE1-4545-92F7-2EED4DB328F7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 bwMode="gray">
            <a:xfrm>
              <a:off x="6906280" y="2497950"/>
              <a:ext cx="242069" cy="4092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883834D-EC75-434A-A48D-D49372DE65ED}"/>
              </a:ext>
            </a:extLst>
          </p:cNvPr>
          <p:cNvSpPr txBox="1"/>
          <p:nvPr/>
        </p:nvSpPr>
        <p:spPr bwMode="gray">
          <a:xfrm>
            <a:off x="843722" y="1156954"/>
            <a:ext cx="1258278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0836FD-59BB-4D05-8F0C-80AB314CCC56}"/>
              </a:ext>
            </a:extLst>
          </p:cNvPr>
          <p:cNvSpPr txBox="1"/>
          <p:nvPr/>
        </p:nvSpPr>
        <p:spPr bwMode="gray">
          <a:xfrm>
            <a:off x="3794277" y="1156954"/>
            <a:ext cx="15826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Undirected</a:t>
            </a:r>
            <a:endParaRPr lang="en-US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B638A2-8DCE-4357-85EC-455A06B6F3D2}"/>
              </a:ext>
            </a:extLst>
          </p:cNvPr>
          <p:cNvGrpSpPr/>
          <p:nvPr/>
        </p:nvGrpSpPr>
        <p:grpSpPr>
          <a:xfrm>
            <a:off x="622615" y="4619415"/>
            <a:ext cx="1690193" cy="1624476"/>
            <a:chOff x="1184032" y="4686565"/>
            <a:chExt cx="1690193" cy="162447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F79F02-9338-47D1-A0C4-B13677EB1083}"/>
                </a:ext>
              </a:extLst>
            </p:cNvPr>
            <p:cNvSpPr/>
            <p:nvPr/>
          </p:nvSpPr>
          <p:spPr bwMode="gray">
            <a:xfrm>
              <a:off x="1184032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992AFC-A4A8-4CE9-8AD6-E249E099D601}"/>
                </a:ext>
              </a:extLst>
            </p:cNvPr>
            <p:cNvSpPr/>
            <p:nvPr/>
          </p:nvSpPr>
          <p:spPr bwMode="gray">
            <a:xfrm>
              <a:off x="1184032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795350-AE57-4A98-8B5B-8B2369BEB1CA}"/>
                </a:ext>
              </a:extLst>
            </p:cNvPr>
            <p:cNvSpPr/>
            <p:nvPr/>
          </p:nvSpPr>
          <p:spPr bwMode="gray">
            <a:xfrm>
              <a:off x="2217940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202F18-6278-49C6-8750-98EFE3CA7075}"/>
                </a:ext>
              </a:extLst>
            </p:cNvPr>
            <p:cNvCxnSpPr>
              <a:cxnSpLocks/>
              <a:stCxn id="49" idx="6"/>
              <a:endCxn id="51" idx="1"/>
            </p:cNvCxnSpPr>
            <p:nvPr/>
          </p:nvCxnSpPr>
          <p:spPr bwMode="gray">
            <a:xfrm>
              <a:off x="1598248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1733557-0EE3-402C-93A1-5B03EAAA4745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 bwMode="gray">
            <a:xfrm>
              <a:off x="1391140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AA4C02-5FCB-422C-882A-2999BF0F4454}"/>
                </a:ext>
              </a:extLst>
            </p:cNvPr>
            <p:cNvCxnSpPr>
              <a:cxnSpLocks/>
              <a:stCxn id="50" idx="6"/>
              <a:endCxn id="51" idx="3"/>
            </p:cNvCxnSpPr>
            <p:nvPr/>
          </p:nvCxnSpPr>
          <p:spPr bwMode="gray">
            <a:xfrm flipV="1">
              <a:off x="1598248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30B71-BE06-47FA-9169-D034E2BA12D6}"/>
                </a:ext>
              </a:extLst>
            </p:cNvPr>
            <p:cNvSpPr/>
            <p:nvPr/>
          </p:nvSpPr>
          <p:spPr bwMode="gray">
            <a:xfrm>
              <a:off x="2460009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A4D8B0-0869-42C0-AF1F-5C23BF3246E9}"/>
                </a:ext>
              </a:extLst>
            </p:cNvPr>
            <p:cNvCxnSpPr>
              <a:cxnSpLocks/>
              <a:stCxn id="50" idx="5"/>
              <a:endCxn id="55" idx="2"/>
            </p:cNvCxnSpPr>
            <p:nvPr/>
          </p:nvCxnSpPr>
          <p:spPr bwMode="gray">
            <a:xfrm>
              <a:off x="1537587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61AA75-A89E-4E5C-B7E8-F3A1075C7C4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 bwMode="gray">
            <a:xfrm>
              <a:off x="2425048" y="5487545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6691B-1968-4794-B939-53E4DD06C5DF}"/>
              </a:ext>
            </a:extLst>
          </p:cNvPr>
          <p:cNvSpPr txBox="1"/>
          <p:nvPr/>
        </p:nvSpPr>
        <p:spPr bwMode="gray">
          <a:xfrm>
            <a:off x="562451" y="4136198"/>
            <a:ext cx="271490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 Acyclic Graph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2A6CC3-724B-4AAA-AF3C-41E8E72E58B3}"/>
              </a:ext>
            </a:extLst>
          </p:cNvPr>
          <p:cNvSpPr txBox="1"/>
          <p:nvPr/>
        </p:nvSpPr>
        <p:spPr bwMode="gray">
          <a:xfrm>
            <a:off x="3713397" y="4136198"/>
            <a:ext cx="17858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Multigraph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87D096-3C46-45E4-9D0D-8CAC9A275EFD}"/>
              </a:ext>
            </a:extLst>
          </p:cNvPr>
          <p:cNvGrpSpPr/>
          <p:nvPr/>
        </p:nvGrpSpPr>
        <p:grpSpPr>
          <a:xfrm>
            <a:off x="3699864" y="4619415"/>
            <a:ext cx="1690193" cy="1624476"/>
            <a:chOff x="5638923" y="4686565"/>
            <a:chExt cx="1690193" cy="162447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EED0E2-E48B-4EA5-B492-1598BF3BED25}"/>
                </a:ext>
              </a:extLst>
            </p:cNvPr>
            <p:cNvSpPr/>
            <p:nvPr/>
          </p:nvSpPr>
          <p:spPr bwMode="gray">
            <a:xfrm>
              <a:off x="5638923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CD7D4C-EB33-4556-9684-37B2982EA021}"/>
                </a:ext>
              </a:extLst>
            </p:cNvPr>
            <p:cNvSpPr/>
            <p:nvPr/>
          </p:nvSpPr>
          <p:spPr bwMode="gray">
            <a:xfrm>
              <a:off x="5638923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4018A-7404-4897-B40E-29A078FEBEB3}"/>
                </a:ext>
              </a:extLst>
            </p:cNvPr>
            <p:cNvSpPr/>
            <p:nvPr/>
          </p:nvSpPr>
          <p:spPr bwMode="gray">
            <a:xfrm>
              <a:off x="6672831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E042C11-33B4-4241-B4C8-B0DF41C4C211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gray">
            <a:xfrm>
              <a:off x="6053139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40D7572-5C0C-44C5-A39B-C09CAC2D259E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5846031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3E22E2-7DB0-4857-B004-7FB4CEFCFBED}"/>
                </a:ext>
              </a:extLst>
            </p:cNvPr>
            <p:cNvCxnSpPr>
              <a:cxnSpLocks/>
              <a:stCxn id="60" idx="6"/>
              <a:endCxn id="61" idx="3"/>
            </p:cNvCxnSpPr>
            <p:nvPr/>
          </p:nvCxnSpPr>
          <p:spPr bwMode="gray">
            <a:xfrm flipV="1">
              <a:off x="6053139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83E4DF-5A47-4D5C-AA0C-14E6000DAD0E}"/>
                </a:ext>
              </a:extLst>
            </p:cNvPr>
            <p:cNvSpPr/>
            <p:nvPr/>
          </p:nvSpPr>
          <p:spPr bwMode="gray">
            <a:xfrm>
              <a:off x="6914900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A78E9C-1D79-4286-8B77-563971E12BC3}"/>
                </a:ext>
              </a:extLst>
            </p:cNvPr>
            <p:cNvCxnSpPr>
              <a:cxnSpLocks/>
              <a:stCxn id="60" idx="5"/>
              <a:endCxn id="65" idx="2"/>
            </p:cNvCxnSpPr>
            <p:nvPr/>
          </p:nvCxnSpPr>
          <p:spPr bwMode="gray">
            <a:xfrm>
              <a:off x="5992478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B367B40-58E0-4D33-958A-6795193ED981}"/>
                </a:ext>
              </a:extLst>
            </p:cNvPr>
            <p:cNvCxnSpPr>
              <a:cxnSpLocks/>
              <a:stCxn id="61" idx="4"/>
              <a:endCxn id="65" idx="1"/>
            </p:cNvCxnSpPr>
            <p:nvPr/>
          </p:nvCxnSpPr>
          <p:spPr bwMode="gray">
            <a:xfrm>
              <a:off x="6879939" y="5487545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8D1CD8-C7E8-4E60-9044-D90EF4CE6BD5}"/>
                </a:ext>
              </a:extLst>
            </p:cNvPr>
            <p:cNvCxnSpPr>
              <a:cxnSpLocks/>
              <a:stCxn id="61" idx="5"/>
              <a:endCxn id="65" idx="0"/>
            </p:cNvCxnSpPr>
            <p:nvPr/>
          </p:nvCxnSpPr>
          <p:spPr bwMode="gray">
            <a:xfrm>
              <a:off x="7026386" y="5426884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1EAAD98-030B-4995-9C1C-A1945971F90C}"/>
                </a:ext>
              </a:extLst>
            </p:cNvPr>
            <p:cNvCxnSpPr>
              <a:cxnSpLocks/>
              <a:stCxn id="59" idx="5"/>
              <a:endCxn id="60" idx="7"/>
            </p:cNvCxnSpPr>
            <p:nvPr/>
          </p:nvCxnSpPr>
          <p:spPr bwMode="gray">
            <a:xfrm>
              <a:off x="5992478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79BE53-08FB-472C-9571-027195924C94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 bwMode="gray">
            <a:xfrm>
              <a:off x="5699584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8AB48-467C-48F5-BD11-7850432E88B6}"/>
              </a:ext>
            </a:extLst>
          </p:cNvPr>
          <p:cNvGrpSpPr/>
          <p:nvPr/>
        </p:nvGrpSpPr>
        <p:grpSpPr>
          <a:xfrm>
            <a:off x="6730070" y="1622564"/>
            <a:ext cx="1690193" cy="1624476"/>
            <a:chOff x="9096668" y="1690242"/>
            <a:chExt cx="1690193" cy="16244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BB0AEFE-DD9C-44AF-BC33-03444B2D9709}"/>
                </a:ext>
              </a:extLst>
            </p:cNvPr>
            <p:cNvSpPr/>
            <p:nvPr/>
          </p:nvSpPr>
          <p:spPr bwMode="gray">
            <a:xfrm>
              <a:off x="9096668" y="169024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3FA824-6313-41E6-8856-F3A6C59DF4FB}"/>
                </a:ext>
              </a:extLst>
            </p:cNvPr>
            <p:cNvSpPr/>
            <p:nvPr/>
          </p:nvSpPr>
          <p:spPr bwMode="gray">
            <a:xfrm>
              <a:off x="9096668" y="26179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F620A4-B5EF-4C95-BCBF-B9A548C452D5}"/>
                </a:ext>
              </a:extLst>
            </p:cNvPr>
            <p:cNvSpPr/>
            <p:nvPr/>
          </p:nvSpPr>
          <p:spPr bwMode="gray">
            <a:xfrm>
              <a:off x="10130576" y="207700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51D7E-EAEB-47BF-BBA7-CDF2E57F7425}"/>
                </a:ext>
              </a:extLst>
            </p:cNvPr>
            <p:cNvCxnSpPr>
              <a:stCxn id="85" idx="6"/>
              <a:endCxn id="87" idx="1"/>
            </p:cNvCxnSpPr>
            <p:nvPr/>
          </p:nvCxnSpPr>
          <p:spPr bwMode="gray">
            <a:xfrm>
              <a:off x="9510884" y="1897350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967C49-A361-4275-BF93-AB0B3967CA0A}"/>
                </a:ext>
              </a:extLst>
            </p:cNvPr>
            <p:cNvCxnSpPr>
              <a:cxnSpLocks/>
              <a:stCxn id="85" idx="4"/>
              <a:endCxn id="86" idx="0"/>
            </p:cNvCxnSpPr>
            <p:nvPr/>
          </p:nvCxnSpPr>
          <p:spPr bwMode="gray">
            <a:xfrm>
              <a:off x="9303776" y="2104458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C5FCEBA-45DF-44ED-8069-D52ACECB57D8}"/>
                </a:ext>
              </a:extLst>
            </p:cNvPr>
            <p:cNvCxnSpPr>
              <a:cxnSpLocks/>
              <a:stCxn id="86" idx="6"/>
              <a:endCxn id="87" idx="3"/>
            </p:cNvCxnSpPr>
            <p:nvPr/>
          </p:nvCxnSpPr>
          <p:spPr bwMode="gray">
            <a:xfrm flipV="1">
              <a:off x="9510884" y="2430561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69E7512-CE63-4C0C-A23F-AC827C10D610}"/>
                </a:ext>
              </a:extLst>
            </p:cNvPr>
            <p:cNvSpPr/>
            <p:nvPr/>
          </p:nvSpPr>
          <p:spPr bwMode="gray">
            <a:xfrm>
              <a:off x="10372645" y="290050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6A1D0D0-3FF6-4E04-BDC6-ECFB092DA18D}"/>
              </a:ext>
            </a:extLst>
          </p:cNvPr>
          <p:cNvSpPr txBox="1"/>
          <p:nvPr/>
        </p:nvSpPr>
        <p:spPr bwMode="gray">
          <a:xfrm>
            <a:off x="6770501" y="116587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Disconnected</a:t>
            </a:r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D1F199-6CC3-4CA2-AE0D-B420F952840D}"/>
              </a:ext>
            </a:extLst>
          </p:cNvPr>
          <p:cNvSpPr txBox="1"/>
          <p:nvPr/>
        </p:nvSpPr>
        <p:spPr bwMode="gray">
          <a:xfrm>
            <a:off x="9717591" y="1154834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Fully connected </a:t>
            </a:r>
            <a:endParaRPr lang="en-US" sz="1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73EAA7-93DB-47C0-92C0-89B84C4B9D35}"/>
              </a:ext>
            </a:extLst>
          </p:cNvPr>
          <p:cNvGrpSpPr/>
          <p:nvPr/>
        </p:nvGrpSpPr>
        <p:grpSpPr>
          <a:xfrm>
            <a:off x="9723229" y="1622564"/>
            <a:ext cx="1690193" cy="1624476"/>
            <a:chOff x="9242891" y="4638958"/>
            <a:chExt cx="1690193" cy="162447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3110B73-4DF2-409A-AC51-AAD41E8959AA}"/>
                </a:ext>
              </a:extLst>
            </p:cNvPr>
            <p:cNvSpPr/>
            <p:nvPr/>
          </p:nvSpPr>
          <p:spPr bwMode="gray">
            <a:xfrm>
              <a:off x="9242891" y="463895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AA5A86B-7D01-4BF5-B87D-9B1CF47D30DC}"/>
                </a:ext>
              </a:extLst>
            </p:cNvPr>
            <p:cNvSpPr/>
            <p:nvPr/>
          </p:nvSpPr>
          <p:spPr bwMode="gray">
            <a:xfrm>
              <a:off x="9242891" y="556664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852BC26-2255-4EB9-B543-A1F927B4AA99}"/>
                </a:ext>
              </a:extLst>
            </p:cNvPr>
            <p:cNvSpPr/>
            <p:nvPr/>
          </p:nvSpPr>
          <p:spPr bwMode="gray">
            <a:xfrm>
              <a:off x="10276799" y="502572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AD0D13F-56FD-4DAF-ADEE-A08A7F7C9BB5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 bwMode="gray">
            <a:xfrm>
              <a:off x="9657107" y="4846066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F8B7FBB-E4DB-4C88-9809-06E2E6C5F01E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 bwMode="gray">
            <a:xfrm>
              <a:off x="9449999" y="5053174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A916CDB-6D36-44FA-A627-627992EE4921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 bwMode="gray">
            <a:xfrm flipV="1">
              <a:off x="9657107" y="5379277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3CA8386-0099-4DA5-9059-FFA8EB5CF75A}"/>
                </a:ext>
              </a:extLst>
            </p:cNvPr>
            <p:cNvSpPr/>
            <p:nvPr/>
          </p:nvSpPr>
          <p:spPr bwMode="gray">
            <a:xfrm>
              <a:off x="10518868" y="584921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D08FE0F-F356-4FC7-AC5F-2E5D0DB5B181}"/>
                </a:ext>
              </a:extLst>
            </p:cNvPr>
            <p:cNvCxnSpPr>
              <a:cxnSpLocks/>
              <a:stCxn id="104" idx="5"/>
              <a:endCxn id="109" idx="2"/>
            </p:cNvCxnSpPr>
            <p:nvPr/>
          </p:nvCxnSpPr>
          <p:spPr bwMode="gray">
            <a:xfrm>
              <a:off x="9596446" y="5920196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E8DDB7-3475-4A11-AE60-2B3584B91550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 bwMode="gray">
            <a:xfrm>
              <a:off x="10483907" y="5439938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8DFD8F7-EF08-40E7-9E05-760F72AB4F8C}"/>
                </a:ext>
              </a:extLst>
            </p:cNvPr>
            <p:cNvCxnSpPr>
              <a:cxnSpLocks/>
              <a:stCxn id="103" idx="5"/>
              <a:endCxn id="109" idx="1"/>
            </p:cNvCxnSpPr>
            <p:nvPr/>
          </p:nvCxnSpPr>
          <p:spPr bwMode="gray">
            <a:xfrm>
              <a:off x="9596446" y="4992513"/>
              <a:ext cx="983083" cy="91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10032E-A5FD-443D-907E-F00F1E8FC6F3}"/>
              </a:ext>
            </a:extLst>
          </p:cNvPr>
          <p:cNvGrpSpPr/>
          <p:nvPr/>
        </p:nvGrpSpPr>
        <p:grpSpPr>
          <a:xfrm>
            <a:off x="9854361" y="4422180"/>
            <a:ext cx="2128477" cy="2018946"/>
            <a:chOff x="9938188" y="4606083"/>
            <a:chExt cx="2128477" cy="201894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E4EF26E-E9EC-47E1-B41D-D91366FD261C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C3ADC79-582C-424C-8A56-A4831FA6841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7422662-C969-4A0E-9F1C-762481061B46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F7536CE-A6FA-4F89-8526-C5E25E6C68D2}"/>
                </a:ext>
              </a:extLst>
            </p:cNvPr>
            <p:cNvCxnSpPr>
              <a:cxnSpLocks/>
              <a:stCxn id="121" idx="6"/>
              <a:endCxn id="123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395518A-0D96-4955-B941-C1C6D3F973EC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8E44884-C9C7-4763-A659-53095982D1E2}"/>
                </a:ext>
              </a:extLst>
            </p:cNvPr>
            <p:cNvCxnSpPr>
              <a:cxnSpLocks/>
              <a:stCxn id="122" idx="6"/>
              <a:endCxn id="123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749CFCD-17FE-4604-887C-F3CE1B7BD20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12CF845-79A7-4AB7-906B-43166C45F55F}"/>
                </a:ext>
              </a:extLst>
            </p:cNvPr>
            <p:cNvCxnSpPr>
              <a:cxnSpLocks/>
              <a:stCxn id="123" idx="5"/>
              <a:endCxn id="127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AAE5F1-85B7-4C86-BEB9-1B7C6D47CF57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8D1A6A9-D16D-49B2-9815-61A90D6BA784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6BFB4-C471-4056-BA76-A8338A348616}"/>
                </a:ext>
              </a:extLst>
            </p:cNvPr>
            <p:cNvCxnSpPr>
              <a:cxnSpLocks/>
              <a:stCxn id="123" idx="0"/>
              <a:endCxn id="13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123DD3C-E8B2-4596-BBA1-95567B26C529}"/>
                </a:ext>
              </a:extLst>
            </p:cNvPr>
            <p:cNvCxnSpPr>
              <a:cxnSpLocks/>
              <a:stCxn id="123" idx="7"/>
              <a:endCxn id="13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8AEA477-2151-4CE6-9798-42DF722997CE}"/>
                </a:ext>
              </a:extLst>
            </p:cNvPr>
            <p:cNvCxnSpPr>
              <a:cxnSpLocks/>
              <a:stCxn id="132" idx="5"/>
              <a:endCxn id="13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1C9E72E-ED2E-4DB6-B312-F5C9B18548DA}"/>
                </a:ext>
              </a:extLst>
            </p:cNvPr>
            <p:cNvCxnSpPr>
              <a:cxnSpLocks/>
              <a:stCxn id="122" idx="5"/>
              <a:endCxn id="127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4019F6-6B0A-454A-944E-270EB95331C2}"/>
                </a:ext>
              </a:extLst>
            </p:cNvPr>
            <p:cNvCxnSpPr>
              <a:cxnSpLocks/>
              <a:stCxn id="121" idx="5"/>
              <a:endCxn id="127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282A932B-FEC8-464C-93CF-DB7F37384F23}"/>
              </a:ext>
            </a:extLst>
          </p:cNvPr>
          <p:cNvSpPr txBox="1"/>
          <p:nvPr/>
        </p:nvSpPr>
        <p:spPr bwMode="gray">
          <a:xfrm>
            <a:off x="9647770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F5CDE-468F-484D-82E4-59A1DE1F6C87}"/>
              </a:ext>
            </a:extLst>
          </p:cNvPr>
          <p:cNvSpPr txBox="1"/>
          <p:nvPr/>
        </p:nvSpPr>
        <p:spPr bwMode="gray">
          <a:xfrm>
            <a:off x="6831541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Bipartite </a:t>
            </a:r>
            <a:endParaRPr lang="en-US" sz="1600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1C04404-37DD-4BCA-90B4-D00D8D4EF586}"/>
              </a:ext>
            </a:extLst>
          </p:cNvPr>
          <p:cNvGrpSpPr/>
          <p:nvPr/>
        </p:nvGrpSpPr>
        <p:grpSpPr>
          <a:xfrm>
            <a:off x="6777113" y="4619415"/>
            <a:ext cx="1690193" cy="1624476"/>
            <a:chOff x="9834471" y="4657634"/>
            <a:chExt cx="1690193" cy="162447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AD467B5-A4C7-4E0D-BE3C-00422E599F0C}"/>
                </a:ext>
              </a:extLst>
            </p:cNvPr>
            <p:cNvSpPr/>
            <p:nvPr/>
          </p:nvSpPr>
          <p:spPr bwMode="gray">
            <a:xfrm>
              <a:off x="9834471" y="465763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3F104D-D710-45E1-8909-57FC086BD3ED}"/>
                </a:ext>
              </a:extLst>
            </p:cNvPr>
            <p:cNvSpPr/>
            <p:nvPr/>
          </p:nvSpPr>
          <p:spPr bwMode="gray">
            <a:xfrm>
              <a:off x="9834471" y="5585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5E1932B-CE68-405B-A764-D11631B561DE}"/>
                </a:ext>
              </a:extLst>
            </p:cNvPr>
            <p:cNvSpPr/>
            <p:nvPr/>
          </p:nvSpPr>
          <p:spPr bwMode="gray">
            <a:xfrm>
              <a:off x="10868379" y="5044398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3AFFED6-810C-494B-AEB7-AE324589D979}"/>
                </a:ext>
              </a:extLst>
            </p:cNvPr>
            <p:cNvCxnSpPr>
              <a:cxnSpLocks/>
              <a:stCxn id="160" idx="6"/>
              <a:endCxn id="162" idx="1"/>
            </p:cNvCxnSpPr>
            <p:nvPr/>
          </p:nvCxnSpPr>
          <p:spPr bwMode="gray">
            <a:xfrm>
              <a:off x="10248687" y="4864742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70B0507-04DA-43B7-8F97-AAA6E25A0A83}"/>
                </a:ext>
              </a:extLst>
            </p:cNvPr>
            <p:cNvCxnSpPr>
              <a:cxnSpLocks/>
              <a:stCxn id="161" idx="6"/>
              <a:endCxn id="162" idx="3"/>
            </p:cNvCxnSpPr>
            <p:nvPr/>
          </p:nvCxnSpPr>
          <p:spPr bwMode="gray">
            <a:xfrm flipV="1">
              <a:off x="10248687" y="5397953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CACBEAD-38BB-4632-9AE5-E22CECD2B9C2}"/>
                </a:ext>
              </a:extLst>
            </p:cNvPr>
            <p:cNvSpPr/>
            <p:nvPr/>
          </p:nvSpPr>
          <p:spPr bwMode="gray">
            <a:xfrm>
              <a:off x="11110448" y="5867894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F461F42-CE0F-4FF8-A613-44EAE76A668F}"/>
                </a:ext>
              </a:extLst>
            </p:cNvPr>
            <p:cNvCxnSpPr>
              <a:cxnSpLocks/>
              <a:stCxn id="161" idx="5"/>
              <a:endCxn id="166" idx="2"/>
            </p:cNvCxnSpPr>
            <p:nvPr/>
          </p:nvCxnSpPr>
          <p:spPr bwMode="gray">
            <a:xfrm>
              <a:off x="10188026" y="5938872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21DBC84-A9DD-4CE4-B1B0-8D156D4DAAFF}"/>
                </a:ext>
              </a:extLst>
            </p:cNvPr>
            <p:cNvCxnSpPr>
              <a:cxnSpLocks/>
              <a:stCxn id="160" idx="5"/>
              <a:endCxn id="166" idx="1"/>
            </p:cNvCxnSpPr>
            <p:nvPr/>
          </p:nvCxnSpPr>
          <p:spPr bwMode="gray">
            <a:xfrm>
              <a:off x="10188026" y="5011189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8F56945-5436-4869-BBF0-F95474AD7C10}"/>
              </a:ext>
            </a:extLst>
          </p:cNvPr>
          <p:cNvCxnSpPr>
            <a:cxnSpLocks/>
            <a:stCxn id="11" idx="0"/>
            <a:endCxn id="11" idx="6"/>
          </p:cNvCxnSpPr>
          <p:nvPr/>
        </p:nvCxnSpPr>
        <p:spPr bwMode="gray">
          <a:xfrm rot="16200000" flipH="1">
            <a:off x="1984768" y="2009328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C473725-C60C-47DF-B6F1-71D0E421170F}"/>
              </a:ext>
            </a:extLst>
          </p:cNvPr>
          <p:cNvGrpSpPr/>
          <p:nvPr/>
        </p:nvGrpSpPr>
        <p:grpSpPr>
          <a:xfrm>
            <a:off x="9752021" y="4821809"/>
            <a:ext cx="2291594" cy="2048187"/>
            <a:chOff x="9752021" y="4821809"/>
            <a:chExt cx="2291594" cy="2048187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1F40474-6092-427E-AB1D-0A116994B48A}"/>
                </a:ext>
              </a:extLst>
            </p:cNvPr>
            <p:cNvGrpSpPr/>
            <p:nvPr/>
          </p:nvGrpSpPr>
          <p:grpSpPr>
            <a:xfrm>
              <a:off x="9843135" y="4821809"/>
              <a:ext cx="1694882" cy="1623448"/>
              <a:chOff x="9843135" y="4821809"/>
              <a:chExt cx="1694882" cy="1623448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CFD9149-9DE8-416E-8B20-41E1F4052C77}"/>
                  </a:ext>
                </a:extLst>
              </p:cNvPr>
              <p:cNvGrpSpPr/>
              <p:nvPr/>
            </p:nvGrpSpPr>
            <p:grpSpPr>
              <a:xfrm>
                <a:off x="9843135" y="4821809"/>
                <a:ext cx="1468899" cy="785950"/>
                <a:chOff x="9843135" y="4821809"/>
                <a:chExt cx="1468899" cy="785950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1F6D6A73-5ECF-4F89-92E5-191631E1B929}"/>
                    </a:ext>
                  </a:extLst>
                </p:cNvPr>
                <p:cNvSpPr/>
                <p:nvPr/>
              </p:nvSpPr>
              <p:spPr bwMode="gray">
                <a:xfrm>
                  <a:off x="9843135" y="4821809"/>
                  <a:ext cx="414216" cy="414216"/>
                </a:xfrm>
                <a:prstGeom prst="ellipse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44CF79F-1645-4B51-87D4-DD20E8CD1800}"/>
                    </a:ext>
                  </a:extLst>
                </p:cNvPr>
                <p:cNvSpPr/>
                <p:nvPr/>
              </p:nvSpPr>
              <p:spPr bwMode="gray">
                <a:xfrm>
                  <a:off x="10897818" y="5193543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C7C7C1D-B344-473B-AD5D-E71ECD38C76A}"/>
                  </a:ext>
                </a:extLst>
              </p:cNvPr>
              <p:cNvGrpSpPr/>
              <p:nvPr/>
            </p:nvGrpSpPr>
            <p:grpSpPr>
              <a:xfrm>
                <a:off x="9859022" y="5732665"/>
                <a:ext cx="1678995" cy="712592"/>
                <a:chOff x="9859022" y="5732665"/>
                <a:chExt cx="1678995" cy="71259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EBD0C5-C54B-446C-882F-88702DF568AE}"/>
                    </a:ext>
                  </a:extLst>
                </p:cNvPr>
                <p:cNvSpPr/>
                <p:nvPr/>
              </p:nvSpPr>
              <p:spPr bwMode="gray">
                <a:xfrm>
                  <a:off x="9859022" y="5732665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C6DEEC99-F488-4D42-8503-84C2FE501DF8}"/>
                    </a:ext>
                  </a:extLst>
                </p:cNvPr>
                <p:cNvSpPr/>
                <p:nvPr/>
              </p:nvSpPr>
              <p:spPr bwMode="gray">
                <a:xfrm>
                  <a:off x="11123801" y="6031041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25646ED-93F2-405D-BD5A-6CC0685E86E8}"/>
                </a:ext>
              </a:extLst>
            </p:cNvPr>
            <p:cNvSpPr txBox="1"/>
            <p:nvPr/>
          </p:nvSpPr>
          <p:spPr bwMode="gray">
            <a:xfrm>
              <a:off x="9752021" y="6529088"/>
              <a:ext cx="2291594" cy="340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C00000"/>
                  </a:solidFill>
                </a:rPr>
                <a:t>Ego network of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  <p:bldP spid="68" grpId="0"/>
      <p:bldP spid="94" grpId="0"/>
      <p:bldP spid="102" grpId="0"/>
      <p:bldP spid="156" grpId="0"/>
      <p:bldP spid="158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</Template>
  <TotalTime>1566</TotalTime>
  <Words>1036</Words>
  <Application>Microsoft Office PowerPoint</Application>
  <PresentationFormat>Widescreen</PresentationFormat>
  <Paragraphs>253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Verdana</vt:lpstr>
      <vt:lpstr>HPI PPT-Template</vt:lpstr>
      <vt:lpstr>Winter Term 20/21  Graph Neural Networks  Org &amp; Introduction</vt:lpstr>
      <vt:lpstr>Lecture topics</vt:lpstr>
      <vt:lpstr>Plan for the Semester</vt:lpstr>
      <vt:lpstr>Project</vt:lpstr>
      <vt:lpstr>Datasets and Tools</vt:lpstr>
      <vt:lpstr>Communicantion Plan</vt:lpstr>
      <vt:lpstr>Grading criteria</vt:lpstr>
      <vt:lpstr>Basic Concepts</vt:lpstr>
      <vt:lpstr>Types of graphs</vt:lpstr>
      <vt:lpstr>Node and Edge degrees</vt:lpstr>
      <vt:lpstr>Most real-world networks are sparse</vt:lpstr>
      <vt:lpstr>Adjacency matrix</vt:lpstr>
      <vt:lpstr>Motivation for Learning on Graphs and GNNs</vt:lpstr>
      <vt:lpstr>Scenarios and Network Types</vt:lpstr>
      <vt:lpstr>Types of Predictions</vt:lpstr>
      <vt:lpstr>Next steps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55</cp:revision>
  <dcterms:created xsi:type="dcterms:W3CDTF">2020-04-21T18:34:08Z</dcterms:created>
  <dcterms:modified xsi:type="dcterms:W3CDTF">2020-12-01T10:56:16Z</dcterms:modified>
</cp:coreProperties>
</file>