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7" r:id="rId2"/>
    <p:sldId id="523" r:id="rId3"/>
    <p:sldId id="524" r:id="rId4"/>
    <p:sldId id="261" r:id="rId5"/>
    <p:sldId id="367" r:id="rId6"/>
    <p:sldId id="531" r:id="rId7"/>
    <p:sldId id="530" r:id="rId8"/>
    <p:sldId id="529" r:id="rId9"/>
    <p:sldId id="515" r:id="rId10"/>
    <p:sldId id="499" r:id="rId11"/>
    <p:sldId id="535" r:id="rId12"/>
    <p:sldId id="302" r:id="rId13"/>
    <p:sldId id="534" r:id="rId14"/>
    <p:sldId id="533" r:id="rId15"/>
    <p:sldId id="311" r:id="rId16"/>
    <p:sldId id="536" r:id="rId17"/>
    <p:sldId id="539" r:id="rId18"/>
    <p:sldId id="537" r:id="rId19"/>
    <p:sldId id="532" r:id="rId20"/>
    <p:sldId id="540" r:id="rId21"/>
    <p:sldId id="541" r:id="rId22"/>
    <p:sldId id="542" r:id="rId23"/>
    <p:sldId id="514" r:id="rId24"/>
    <p:sldId id="544" r:id="rId25"/>
    <p:sldId id="546" r:id="rId26"/>
    <p:sldId id="377" r:id="rId27"/>
    <p:sldId id="30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777B9C0-50B4-4E9E-BB75-B2132D199ACE}">
          <p14:sldIdLst>
            <p14:sldId id="257"/>
            <p14:sldId id="523"/>
            <p14:sldId id="524"/>
            <p14:sldId id="261"/>
            <p14:sldId id="367"/>
            <p14:sldId id="531"/>
            <p14:sldId id="530"/>
            <p14:sldId id="529"/>
            <p14:sldId id="515"/>
            <p14:sldId id="499"/>
            <p14:sldId id="535"/>
            <p14:sldId id="302"/>
            <p14:sldId id="534"/>
            <p14:sldId id="533"/>
            <p14:sldId id="311"/>
            <p14:sldId id="536"/>
            <p14:sldId id="539"/>
            <p14:sldId id="537"/>
            <p14:sldId id="532"/>
            <p14:sldId id="540"/>
            <p14:sldId id="541"/>
            <p14:sldId id="542"/>
            <p14:sldId id="514"/>
            <p14:sldId id="544"/>
            <p14:sldId id="546"/>
            <p14:sldId id="377"/>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63A"/>
    <a:srgbClr val="AFAB09"/>
    <a:srgbClr val="FF6600"/>
    <a:srgbClr val="0070C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51" autoAdjust="0"/>
    <p:restoredTop sz="84911" autoAdjust="0"/>
  </p:normalViewPr>
  <p:slideViewPr>
    <p:cSldViewPr snapToGrid="0">
      <p:cViewPr>
        <p:scale>
          <a:sx n="60" d="100"/>
          <a:sy n="60" d="100"/>
        </p:scale>
        <p:origin x="846" y="-90"/>
      </p:cViewPr>
      <p:guideLst/>
    </p:cSldViewPr>
  </p:slideViewPr>
  <p:outlineViewPr>
    <p:cViewPr>
      <p:scale>
        <a:sx n="33" d="100"/>
        <a:sy n="33" d="100"/>
      </p:scale>
      <p:origin x="0" y="-128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rxiv.org/abs/1609.02907"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arxiv.org/abs/1710.10903" TargetMode="External"/><Relationship Id="rId4" Type="http://schemas.openxmlformats.org/officeDocument/2006/relationships/hyperlink" Target="https://www-cs-faculty.stanford.edu/people/jure/pubs/graphsage-nips17.pdf"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tatistical_independenc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37931725" indent="-37474525">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AA897F7C-541D-514B-A114-CD1201CB23D6}" type="slidenum">
              <a:rPr lang="de-DE" altLang="x-none"/>
              <a:pPr>
                <a:spcBef>
                  <a:spcPct val="0"/>
                </a:spcBef>
              </a:pPr>
              <a:t>1</a:t>
            </a:fld>
            <a:endParaRPr lang="de-DE" altLang="x-none"/>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Arial"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CMR8"/>
              </a:rPr>
              <a:t>fix burning ratio, </a:t>
            </a:r>
            <a:r>
              <a:rPr lang="en-US" sz="1800" b="0" i="1" u="none" strike="noStrike" baseline="0" dirty="0">
                <a:latin typeface="CMMI8"/>
              </a:rPr>
              <a:t>r </a:t>
            </a:r>
            <a:r>
              <a:rPr lang="en-US" sz="1800" b="0" i="0" u="none" strike="noStrike" baseline="0" dirty="0">
                <a:latin typeface="CMR8"/>
              </a:rPr>
              <a:t>= 0.5 and vary forward-burning probability </a:t>
            </a:r>
            <a:r>
              <a:rPr lang="en-US" sz="1800" b="0" i="1" u="none" strike="noStrike" baseline="0" dirty="0">
                <a:latin typeface="CMMI8"/>
              </a:rPr>
              <a:t>p</a:t>
            </a:r>
          </a:p>
          <a:p>
            <a:endParaRPr lang="en-US" sz="1800" b="0" i="1" u="none" strike="noStrike" baseline="0" dirty="0">
              <a:latin typeface="CMMI8"/>
            </a:endParaRPr>
          </a:p>
          <a:p>
            <a:r>
              <a:rPr lang="en-US" sz="1800" b="0" i="0" u="none" strike="noStrike" baseline="0" dirty="0">
                <a:latin typeface="CMR8"/>
              </a:rPr>
              <a:t>fix backward-burning probability </a:t>
            </a:r>
            <a:r>
              <a:rPr lang="en-US" sz="1800" b="0" i="1" u="none" strike="noStrike" baseline="0" dirty="0">
                <a:latin typeface="CMMI8"/>
              </a:rPr>
              <a:t>p</a:t>
            </a:r>
            <a:r>
              <a:rPr lang="en-US" sz="1800" b="0" i="1" u="none" strike="noStrike" baseline="0" dirty="0">
                <a:latin typeface="CMMI6"/>
              </a:rPr>
              <a:t>b</a:t>
            </a:r>
            <a:r>
              <a:rPr lang="en-US" sz="1800" b="0" i="0" u="none" strike="noStrike" baseline="0" dirty="0">
                <a:latin typeface="CMR8"/>
              </a:rPr>
              <a:t>= 0.3</a:t>
            </a:r>
            <a:r>
              <a:rPr lang="en-US" sz="1800" b="0" i="1" u="none" strike="noStrike" baseline="0" dirty="0">
                <a:latin typeface="CMMI8"/>
              </a:rPr>
              <a:t> and </a:t>
            </a:r>
            <a:r>
              <a:rPr lang="en-US" sz="1800" b="0" i="0" u="none" strike="noStrike" baseline="0" dirty="0">
                <a:latin typeface="CMR8"/>
              </a:rPr>
              <a:t>vary forward-burning probability </a:t>
            </a:r>
            <a:r>
              <a:rPr lang="en-US" sz="1800" b="0" i="1" u="none" strike="noStrike" baseline="0" dirty="0">
                <a:latin typeface="CMMI8"/>
              </a:rPr>
              <a:t>p</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22</a:t>
            </a:fld>
            <a:endParaRPr lang="en-US"/>
          </a:p>
        </p:txBody>
      </p:sp>
    </p:spTree>
    <p:extLst>
      <p:ext uri="{BB962C8B-B14F-4D97-AF65-F5344CB8AC3E}">
        <p14:creationId xmlns:p14="http://schemas.microsoft.com/office/powerpoint/2010/main" val="4018202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23</a:t>
            </a:fld>
            <a:endParaRPr lang="en-US"/>
          </a:p>
        </p:txBody>
      </p:sp>
    </p:spTree>
    <p:extLst>
      <p:ext uri="{BB962C8B-B14F-4D97-AF65-F5344CB8AC3E}">
        <p14:creationId xmlns:p14="http://schemas.microsoft.com/office/powerpoint/2010/main" val="3315091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Rank quality (Pearson corr. </a:t>
            </a:r>
            <a:r>
              <a:rPr lang="en-US" dirty="0" err="1">
                <a:effectLst/>
                <a:latin typeface="Arial" panose="020B0604020202020204" pitchFamily="34" charset="0"/>
              </a:rPr>
              <a:t>coeff</a:t>
            </a:r>
            <a:r>
              <a:rPr lang="en-US" dirty="0">
                <a:effectLst/>
                <a:latin typeface="Arial" panose="020B0604020202020204" pitchFamily="34" charset="0"/>
              </a:rPr>
              <a:t>. Between static and temporal PageRank) and transition probability 𝜷</a:t>
            </a:r>
          </a:p>
          <a:p>
            <a:r>
              <a:rPr lang="en-US" dirty="0">
                <a:effectLst/>
                <a:latin typeface="Arial" panose="020B0604020202020204" pitchFamily="34" charset="0"/>
              </a:rPr>
              <a:t>Smaller 𝜷corresponds to slower convergence rate, but better correlated rankings</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24</a:t>
            </a:fld>
            <a:endParaRPr lang="en-US"/>
          </a:p>
        </p:txBody>
      </p:sp>
    </p:spTree>
    <p:extLst>
      <p:ext uri="{BB962C8B-B14F-4D97-AF65-F5344CB8AC3E}">
        <p14:creationId xmlns:p14="http://schemas.microsoft.com/office/powerpoint/2010/main" val="2622778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https://junyanz.github.io/CycleGAN/</a:t>
            </a:r>
          </a:p>
          <a:p>
            <a:endParaRPr lang="en-US" dirty="0"/>
          </a:p>
          <a:p>
            <a:r>
              <a:rPr lang="en-US" dirty="0">
                <a:effectLst/>
                <a:latin typeface="Arial" panose="020B0604020202020204" pitchFamily="34" charset="0"/>
              </a:rPr>
              <a:t>increase the size of im-ages the model can process in practice,</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25</a:t>
            </a:fld>
            <a:endParaRPr lang="en-US"/>
          </a:p>
        </p:txBody>
      </p:sp>
    </p:spTree>
    <p:extLst>
      <p:ext uri="{BB962C8B-B14F-4D97-AF65-F5344CB8AC3E}">
        <p14:creationId xmlns:p14="http://schemas.microsoft.com/office/powerpoint/2010/main" val="1314295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idx="2"/>
          </p:nvPr>
        </p:nvSpPr>
        <p:spPr>
          <a:xfrm>
            <a:off x="381000" y="685800"/>
            <a:ext cx="6096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1. </a:t>
            </a:r>
            <a:r>
              <a:rPr lang="en-US" altLang="en-US">
                <a:latin typeface="Arial" pitchFamily="34" charset="0"/>
                <a:ea typeface="Arial" pitchFamily="34" charset="0"/>
              </a:rPr>
              <a:t>Evolution of the pooled R&amp;D network. Pooled R&amp;D network snapshots in 1989, 1993, 1997, 2001, and 2005. To ease the visualization, we only plot the nodes belonging to the 10 largest sectors and their alliance partners.
</a:t>
            </a:r>
          </a:p>
          <a:p>
            <a:pPr marL="0" lvl="0" indent="0"/>
            <a:r>
              <a:rPr lang="en-US" altLang="en-US">
                <a:latin typeface="Arial" pitchFamily="34" charset="0"/>
                <a:ea typeface="Arial" pitchFamily="34" charset="0"/>
              </a:rPr>
              <a:t>Unless provided in the caption above, the following copyright applies to the content of this slide: © The Author 2016. Published by Oxford University Press on behalf of Associazione ICC. All rights reserved.</a:t>
            </a: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A1054616-BBB3-4CD2-9671-18BDCDFDC4C8}" type="slidenum">
              <a:rPr lang="en-US" altLang="en-US" sz="1200"/>
              <a:t>3</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idx="2"/>
          </p:nvPr>
        </p:nvSpPr>
        <p:spPr>
          <a:xfrm>
            <a:off x="381000" y="685800"/>
            <a:ext cx="6096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2. </a:t>
            </a:r>
            <a:r>
              <a:rPr lang="en-US" altLang="en-US">
                <a:latin typeface="Arial" pitchFamily="34" charset="0"/>
                <a:ea typeface="Arial" pitchFamily="34" charset="0"/>
              </a:rPr>
              <a:t>Evolution of five selected sectoral R&amp;D networks. Snapshots in 1989, 1993, 1997, 2001, 2005, and 2009 for five selected sectoral R&amp;D networks: Pharmaceuticals, Computer Software, Communication Equipment, Aircrafts and parts, Medical Supplies. Blue nodes represent the firms strictly belonging to the examined sector, while orange nodes represent their alliance partners belonging to different sectors.
</a:t>
            </a:r>
          </a:p>
          <a:p>
            <a:pPr marL="0" lvl="0" indent="0"/>
            <a:r>
              <a:rPr lang="en-US" altLang="en-US">
                <a:latin typeface="Arial" pitchFamily="34" charset="0"/>
                <a:ea typeface="Arial" pitchFamily="34" charset="0"/>
              </a:rPr>
              <a:t>Unless provided in the caption above, the following copyright applies to the content of this slide: © The Author 2016. Published by Oxford University Press on behalf of Associazione ICC. All rights reserved.</a:t>
            </a: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F7951267-9BD3-4A9E-90CD-298F30AC291B}" type="slidenum">
              <a:rPr lang="en-US" altLang="en-US" sz="1200"/>
              <a:t>4</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[Wang &amp; Tax 2016] Wang, Feng, and David MJ Tax. "Survey on the attention based RNN model and its applications in computer vision." </a:t>
            </a:r>
            <a:r>
              <a:rPr lang="en-US" i="1" dirty="0" err="1"/>
              <a:t>arXiv</a:t>
            </a:r>
            <a:r>
              <a:rPr lang="en-US" i="1" dirty="0"/>
              <a:t> preprint arXiv:1601.06823</a:t>
            </a:r>
            <a:r>
              <a:rPr lang="en-US" dirty="0"/>
              <a:t> (2016).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[Luong et al. 2015] Luong, Minh-Thang, </a:t>
            </a:r>
            <a:r>
              <a:rPr lang="en-US" dirty="0" err="1"/>
              <a:t>Hieu</a:t>
            </a:r>
            <a:r>
              <a:rPr lang="en-US" dirty="0"/>
              <a:t> Pham, and Christopher D. Manning. "Effective approaches to attention-based neural machine translation." </a:t>
            </a:r>
            <a:r>
              <a:rPr lang="en-US" i="1" dirty="0" err="1"/>
              <a:t>arXiv</a:t>
            </a:r>
            <a:r>
              <a:rPr lang="en-US" i="1" dirty="0"/>
              <a:t> preprint arXiv:1508.04025</a:t>
            </a:r>
            <a:r>
              <a:rPr lang="en-US" dirty="0"/>
              <a:t> (2015).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[Vaswani et al. 2017] Vaswani, A., </a:t>
            </a:r>
            <a:r>
              <a:rPr lang="en-US" dirty="0" err="1"/>
              <a:t>Shazeer</a:t>
            </a:r>
            <a:r>
              <a:rPr lang="en-US" dirty="0"/>
              <a:t>, N., Parmar, N., </a:t>
            </a:r>
            <a:r>
              <a:rPr lang="en-US" dirty="0" err="1"/>
              <a:t>Uszkoreit</a:t>
            </a:r>
            <a:r>
              <a:rPr lang="en-US" dirty="0"/>
              <a:t>, J., Jones, L., Gomez, A. N., ... &amp; </a:t>
            </a:r>
            <a:r>
              <a:rPr lang="en-US" dirty="0" err="1"/>
              <a:t>Polosukhin</a:t>
            </a:r>
            <a:r>
              <a:rPr lang="en-US" dirty="0"/>
              <a:t>, I. (2017). Attention is all you need. </a:t>
            </a:r>
            <a:r>
              <a:rPr lang="en-US" i="1" dirty="0"/>
              <a:t>Advances in neural information processing systems</a:t>
            </a:r>
            <a:r>
              <a:rPr lang="en-US" dirty="0"/>
              <a:t>, </a:t>
            </a:r>
            <a:r>
              <a:rPr lang="en-US" i="1" dirty="0"/>
              <a:t>30</a:t>
            </a:r>
            <a:r>
              <a:rPr lang="en-US" dirty="0"/>
              <a:t>, 5998-6008.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err="1"/>
              <a:t>Bahdanau</a:t>
            </a:r>
            <a:r>
              <a:rPr lang="en-US" dirty="0"/>
              <a:t>, </a:t>
            </a:r>
            <a:r>
              <a:rPr lang="en-US" dirty="0" err="1"/>
              <a:t>Dzmitry</a:t>
            </a:r>
            <a:r>
              <a:rPr lang="en-US" dirty="0"/>
              <a:t>, </a:t>
            </a:r>
            <a:r>
              <a:rPr lang="en-US" dirty="0" err="1"/>
              <a:t>Kyunghyun</a:t>
            </a:r>
            <a:r>
              <a:rPr lang="en-US" dirty="0"/>
              <a:t> Cho, and </a:t>
            </a:r>
            <a:r>
              <a:rPr lang="en-US" dirty="0" err="1"/>
              <a:t>Yoshua</a:t>
            </a:r>
            <a:r>
              <a:rPr lang="en-US" dirty="0"/>
              <a:t> </a:t>
            </a:r>
            <a:r>
              <a:rPr lang="en-US" dirty="0" err="1"/>
              <a:t>Bengio</a:t>
            </a:r>
            <a:r>
              <a:rPr lang="en-US" dirty="0"/>
              <a:t>. "Neural machine translation by jointly learning to align and translate." </a:t>
            </a:r>
            <a:r>
              <a:rPr lang="en-US" i="1" dirty="0" err="1"/>
              <a:t>arXiv</a:t>
            </a:r>
            <a:r>
              <a:rPr lang="en-US" i="1" dirty="0"/>
              <a:t> preprint arXiv:1409.0473</a:t>
            </a:r>
            <a:r>
              <a:rPr lang="en-US" dirty="0"/>
              <a:t> (2014).</a:t>
            </a:r>
          </a:p>
          <a:p>
            <a:r>
              <a:rPr lang="en-US" dirty="0"/>
              <a:t>Xu, Kelvin, et al. "Show, attend and tell: Neural image caption generation with visual attention." </a:t>
            </a:r>
            <a:r>
              <a:rPr lang="en-US" i="1" dirty="0"/>
              <a:t>International conference on machine learning</a:t>
            </a:r>
            <a:r>
              <a:rPr lang="en-US" dirty="0"/>
              <a:t>. 2015.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The research described in the paper </a:t>
            </a:r>
            <a:r>
              <a:rPr lang="en-US" dirty="0">
                <a:hlinkClick r:id="rId3"/>
              </a:rPr>
              <a:t>Graph Convolutional Network (GCN)</a:t>
            </a:r>
            <a:r>
              <a:rPr lang="en-US" dirty="0"/>
              <a:t>, indicates that combining local graph structure and node-level features produces good performance on node classification tasks. However, the way GCN aggregates is structure-dependent, which can hurt its generalizability.</a:t>
            </a:r>
          </a:p>
          <a:p>
            <a:endParaRPr lang="en-US" dirty="0"/>
          </a:p>
          <a:p>
            <a:r>
              <a:rPr lang="en-US" dirty="0"/>
              <a:t>One workaround is to simply average over all neighbor node features as described in the research paper </a:t>
            </a:r>
            <a:r>
              <a:rPr lang="en-US" dirty="0" err="1">
                <a:hlinkClick r:id="rId4"/>
              </a:rPr>
              <a:t>GraphSAGE</a:t>
            </a:r>
            <a:r>
              <a:rPr lang="en-US" dirty="0"/>
              <a:t>. However, </a:t>
            </a:r>
            <a:r>
              <a:rPr lang="en-US" dirty="0">
                <a:hlinkClick r:id="rId5"/>
              </a:rPr>
              <a:t>Graph Attention Network</a:t>
            </a:r>
            <a:r>
              <a:rPr lang="en-US" dirty="0"/>
              <a:t> proposes a different type of aggregation. GAN uses weighting neighbor features with feature dependent and structure-free normalization, in the style of attention.</a:t>
            </a:r>
          </a:p>
        </p:txBody>
      </p:sp>
      <p:sp>
        <p:nvSpPr>
          <p:cNvPr id="4" name="Slide Number Placeholder 3"/>
          <p:cNvSpPr>
            <a:spLocks noGrp="1"/>
          </p:cNvSpPr>
          <p:nvPr>
            <p:ph type="sldNum" sz="quarter" idx="5"/>
          </p:nvPr>
        </p:nvSpPr>
        <p:spPr/>
        <p:txBody>
          <a:bodyPr/>
          <a:lstStyle/>
          <a:p>
            <a:fld id="{9271DED1-4C91-4561-A99B-E6676363E223}" type="slidenum">
              <a:rPr lang="en-US" smtClean="0"/>
              <a:t>5</a:t>
            </a:fld>
            <a:endParaRPr lang="en-US"/>
          </a:p>
        </p:txBody>
      </p:sp>
    </p:spTree>
    <p:extLst>
      <p:ext uri="{BB962C8B-B14F-4D97-AF65-F5344CB8AC3E}">
        <p14:creationId xmlns:p14="http://schemas.microsoft.com/office/powerpoint/2010/main" val="2807577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 Poisson Distribution = probability of a given number of events occurring in a fixed interval of time or space if these events occur with a known constant mean rate and </a:t>
            </a:r>
            <a:r>
              <a:rPr lang="en-US" b="0" i="0" u="none" strike="noStrike" dirty="0">
                <a:solidFill>
                  <a:srgbClr val="0B0080"/>
                </a:solidFill>
                <a:effectLst/>
                <a:latin typeface="Arial" panose="020B0604020202020204" pitchFamily="34" charset="0"/>
                <a:hlinkClick r:id="rId3" tooltip="Statistical independence"/>
              </a:rPr>
              <a:t>independently</a:t>
            </a:r>
            <a:r>
              <a:rPr lang="en-US" b="0" i="0" dirty="0">
                <a:solidFill>
                  <a:srgbClr val="202122"/>
                </a:solidFill>
                <a:effectLst/>
                <a:latin typeface="Arial" panose="020B0604020202020204" pitchFamily="34" charset="0"/>
              </a:rPr>
              <a:t> of the time since the last event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15</a:t>
            </a:fld>
            <a:endParaRPr lang="en-US"/>
          </a:p>
        </p:txBody>
      </p:sp>
    </p:spTree>
    <p:extLst>
      <p:ext uri="{BB962C8B-B14F-4D97-AF65-F5344CB8AC3E}">
        <p14:creationId xmlns:p14="http://schemas.microsoft.com/office/powerpoint/2010/main" val="2500482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9"/>
              </a:rPr>
              <a:t>Autonomous systems graph – </a:t>
            </a:r>
          </a:p>
          <a:p>
            <a:pPr algn="l"/>
            <a:r>
              <a:rPr lang="en-US" sz="1800" b="0" i="0" u="none" strike="noStrike" baseline="0" dirty="0">
                <a:latin typeface="CMR9"/>
              </a:rPr>
              <a:t>The graph of routers comprising the Internet can be organized</a:t>
            </a:r>
          </a:p>
          <a:p>
            <a:pPr algn="l"/>
            <a:r>
              <a:rPr lang="en-US" sz="1800" b="0" i="0" u="none" strike="noStrike" baseline="0" dirty="0">
                <a:latin typeface="CMR9"/>
              </a:rPr>
              <a:t>into sub-graphs called Autonomous Systems (AS).</a:t>
            </a:r>
          </a:p>
          <a:p>
            <a:pPr algn="l"/>
            <a:r>
              <a:rPr lang="en-US" sz="1800" b="0" i="0" u="none" strike="noStrike" baseline="0" dirty="0">
                <a:latin typeface="CMR9"/>
              </a:rPr>
              <a:t>Each AS exchanges traffic flows with some neighbors (peers).</a:t>
            </a:r>
          </a:p>
          <a:p>
            <a:pPr algn="l"/>
            <a:r>
              <a:rPr lang="en-US" sz="1800" b="0" i="0" u="none" strike="noStrike" baseline="0" dirty="0">
                <a:latin typeface="CMR9"/>
              </a:rPr>
              <a:t>We can construct a communication network of who-talks-</a:t>
            </a:r>
            <a:r>
              <a:rPr lang="en-US" sz="1800" b="0" i="0" u="none" strike="noStrike" baseline="0" dirty="0" err="1">
                <a:latin typeface="CMR9"/>
              </a:rPr>
              <a:t>towhom</a:t>
            </a:r>
            <a:endParaRPr lang="en-US" sz="1800" b="0" i="0" u="none" strike="noStrike" baseline="0" dirty="0">
              <a:latin typeface="CMR9"/>
            </a:endParaRPr>
          </a:p>
          <a:p>
            <a:pPr algn="l"/>
            <a:r>
              <a:rPr lang="en-US" sz="1800" b="0" i="0" u="none" strike="noStrike" baseline="0" dirty="0">
                <a:latin typeface="CMR9"/>
              </a:rPr>
              <a:t>from the BGP (Border Gateway Protocol) logs.</a:t>
            </a:r>
          </a:p>
          <a:p>
            <a:pPr algn="l"/>
            <a:r>
              <a:rPr lang="en-US" sz="1800" b="0" i="0" u="none" strike="noStrike" baseline="0" dirty="0">
                <a:latin typeface="CMR9"/>
              </a:rPr>
              <a:t>We use the </a:t>
            </a:r>
            <a:r>
              <a:rPr lang="en-US" sz="1800" b="0" i="0" u="none" strike="noStrike" baseline="0" dirty="0" err="1">
                <a:latin typeface="CMR9"/>
              </a:rPr>
              <a:t>the</a:t>
            </a:r>
            <a:r>
              <a:rPr lang="en-US" sz="1800" b="0" i="0" u="none" strike="noStrike" baseline="0" dirty="0">
                <a:latin typeface="CMR9"/>
              </a:rPr>
              <a:t> </a:t>
            </a:r>
            <a:r>
              <a:rPr lang="en-US" sz="1800" b="0" i="1" u="none" strike="noStrike" baseline="0" dirty="0">
                <a:latin typeface="CMTI9"/>
              </a:rPr>
              <a:t>Autonomous Systems (AS) </a:t>
            </a:r>
            <a:r>
              <a:rPr lang="en-US" sz="1800" b="0" i="0" u="none" strike="noStrike" baseline="0" dirty="0">
                <a:latin typeface="CMR9"/>
              </a:rPr>
              <a:t>dataset from [26].</a:t>
            </a:r>
          </a:p>
          <a:p>
            <a:pPr algn="l"/>
            <a:r>
              <a:rPr lang="en-US" sz="1800" b="0" i="0" u="none" strike="noStrike" baseline="0" dirty="0">
                <a:latin typeface="CMR9"/>
              </a:rPr>
              <a:t>The dataset contains 735 daily instances which span an interval</a:t>
            </a:r>
          </a:p>
          <a:p>
            <a:pPr algn="l"/>
            <a:r>
              <a:rPr lang="en-US" sz="1800" b="0" i="0" u="none" strike="noStrike" baseline="0" dirty="0">
                <a:latin typeface="CMR9"/>
              </a:rPr>
              <a:t>of 785 days from November 8 1997 to January 2 2000.</a:t>
            </a:r>
          </a:p>
          <a:p>
            <a:pPr algn="l"/>
            <a:r>
              <a:rPr lang="en-US" sz="1800" b="0" i="0" u="none" strike="noStrike" baseline="0" dirty="0">
                <a:latin typeface="CMR9"/>
              </a:rPr>
              <a:t>In contrast to citation networks, where nodes and edges</a:t>
            </a:r>
          </a:p>
          <a:p>
            <a:pPr algn="l"/>
            <a:r>
              <a:rPr lang="en-US" sz="1800" b="0" i="0" u="none" strike="noStrike" baseline="0" dirty="0">
                <a:latin typeface="CMR9"/>
              </a:rPr>
              <a:t>only get added (not deleted) over time, the AS dataset also</a:t>
            </a:r>
          </a:p>
          <a:p>
            <a:pPr algn="l"/>
            <a:r>
              <a:rPr lang="en-US" sz="1800" b="0" i="0" u="none" strike="noStrike" baseline="0" dirty="0">
                <a:latin typeface="CMR9"/>
              </a:rPr>
              <a:t>exhibits both the addition and deletion of the nodes and</a:t>
            </a:r>
          </a:p>
          <a:p>
            <a:pPr algn="l"/>
            <a:r>
              <a:rPr lang="en-US" sz="1800" b="0" i="0" u="none" strike="noStrike" baseline="0" dirty="0">
                <a:latin typeface="CMR9"/>
              </a:rPr>
              <a:t>edges over time.</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16</a:t>
            </a:fld>
            <a:endParaRPr lang="en-US"/>
          </a:p>
        </p:txBody>
      </p:sp>
    </p:spTree>
    <p:extLst>
      <p:ext uri="{BB962C8B-B14F-4D97-AF65-F5344CB8AC3E}">
        <p14:creationId xmlns:p14="http://schemas.microsoft.com/office/powerpoint/2010/main" val="526751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https://web.stanford.edu/class/cs224w/slides/16-evolution.pdf</a:t>
            </a:r>
          </a:p>
        </p:txBody>
      </p:sp>
      <p:sp>
        <p:nvSpPr>
          <p:cNvPr id="4" name="Slide Number Placeholder 3"/>
          <p:cNvSpPr>
            <a:spLocks noGrp="1"/>
          </p:cNvSpPr>
          <p:nvPr>
            <p:ph type="sldNum" sz="quarter" idx="5"/>
          </p:nvPr>
        </p:nvSpPr>
        <p:spPr/>
        <p:txBody>
          <a:bodyPr/>
          <a:lstStyle/>
          <a:p>
            <a:fld id="{9271DED1-4C91-4561-A99B-E6676363E223}" type="slidenum">
              <a:rPr lang="en-US" smtClean="0"/>
              <a:t>19</a:t>
            </a:fld>
            <a:endParaRPr lang="en-US"/>
          </a:p>
        </p:txBody>
      </p:sp>
    </p:spTree>
    <p:extLst>
      <p:ext uri="{BB962C8B-B14F-4D97-AF65-F5344CB8AC3E}">
        <p14:creationId xmlns:p14="http://schemas.microsoft.com/office/powerpoint/2010/main" val="753017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20</a:t>
            </a:fld>
            <a:endParaRPr lang="en-US"/>
          </a:p>
        </p:txBody>
      </p:sp>
    </p:spTree>
    <p:extLst>
      <p:ext uri="{BB962C8B-B14F-4D97-AF65-F5344CB8AC3E}">
        <p14:creationId xmlns:p14="http://schemas.microsoft.com/office/powerpoint/2010/main" val="2176392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21</a:t>
            </a:fld>
            <a:endParaRPr lang="en-US"/>
          </a:p>
        </p:txBody>
      </p:sp>
    </p:spTree>
    <p:extLst>
      <p:ext uri="{BB962C8B-B14F-4D97-AF65-F5344CB8AC3E}">
        <p14:creationId xmlns:p14="http://schemas.microsoft.com/office/powerpoint/2010/main" val="20143051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454A11C-5A77-4A08-B879-6DBBFDBBDAFE}" type="datetime1">
              <a:rPr lang="en-US" smtClean="0"/>
              <a:t>12/16/2020</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C73922D-9081-40A6-8FBE-63670167AD98}" type="datetime1">
              <a:rPr lang="en-US" smtClean="0"/>
              <a:t>12/16/2020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EC26F5A0-C9D2-4F77-B347-D66BED85257B}" type="datetime1">
              <a:rPr lang="en-US" smtClean="0"/>
              <a:t>12/16/2020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B6F2430-900B-4222-905F-EED32BFA1589}" type="datetime1">
              <a:rPr lang="en-US" smtClean="0"/>
              <a:t>12/16/2020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CD130E0-640E-4C5D-8D16-DE7F41FBD753}" type="datetime1">
              <a:rPr lang="en-US" smtClean="0"/>
              <a:t>12/16/2020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627B7EA4-B0EA-4318-A076-3B69835E495A}" type="datetime1">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7ED4FE29-361C-4DC2-A7C6-B5E089DF3A91}" type="datetime1">
              <a:rPr lang="en-US" smtClean="0"/>
              <a:t>12/16/2020</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5641675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80731"/>
            <a:ext cx="10972800" cy="2104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609601" y="425451"/>
            <a:ext cx="8145137" cy="555840"/>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10236200" cy="863600"/>
          </a:xfrm>
          <a:prstGeom prst="rect">
            <a:avLst/>
          </a:prstGeom>
        </p:spPr>
        <p:txBody>
          <a:bodyPr vert="horz" lIns="180000" tIns="0" rIns="180000" bIns="0" rtlCol="0" anchor="ctr"/>
          <a:lstStyle>
            <a:lvl1pPr eaLnBrk="0" hangingPunct="0">
              <a:defRPr sz="1000"/>
            </a:lvl1pPr>
          </a:lstStyle>
          <a:p>
            <a:pPr fontAlgn="base">
              <a:spcBef>
                <a:spcPct val="0"/>
              </a:spcBef>
              <a:spcAft>
                <a:spcPts val="600"/>
              </a:spcAft>
              <a:defRPr/>
            </a:pPr>
            <a:endParaRPr lang="en-US" b="0">
              <a:solidFill>
                <a:srgbClr val="2A2A2A"/>
              </a:solidFill>
              <a:latin typeface="Arial" pitchFamily="34" charset="0"/>
              <a:ea typeface="ＭＳ Ｐゴシック" pitchFamily="34" charset="-128"/>
            </a:endParaRPr>
          </a:p>
        </p:txBody>
      </p:sp>
    </p:spTree>
    <p:extLst>
      <p:ext uri="{BB962C8B-B14F-4D97-AF65-F5344CB8AC3E}">
        <p14:creationId xmlns:p14="http://schemas.microsoft.com/office/powerpoint/2010/main" val="114021428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80731"/>
            <a:ext cx="10972800" cy="2104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609601" y="425451"/>
            <a:ext cx="8145137" cy="555840"/>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10236200" cy="863600"/>
          </a:xfrm>
          <a:prstGeom prst="rect">
            <a:avLst/>
          </a:prstGeom>
        </p:spPr>
        <p:txBody>
          <a:bodyPr vert="horz" lIns="180000" tIns="0" rIns="180000" bIns="0" rtlCol="0" anchor="ctr"/>
          <a:lstStyle>
            <a:lvl1pPr eaLnBrk="0" hangingPunct="0">
              <a:defRPr sz="1000"/>
            </a:lvl1pPr>
          </a:lstStyle>
          <a:p>
            <a:pPr fontAlgn="base">
              <a:spcBef>
                <a:spcPct val="0"/>
              </a:spcBef>
              <a:spcAft>
                <a:spcPts val="600"/>
              </a:spcAft>
              <a:defRPr/>
            </a:pPr>
            <a:endParaRPr lang="en-US" b="0">
              <a:solidFill>
                <a:srgbClr val="2A2A2A"/>
              </a:solidFill>
              <a:latin typeface="Arial" pitchFamily="34" charset="0"/>
              <a:ea typeface="ＭＳ Ｐゴシック" pitchFamily="34" charset="-128"/>
            </a:endParaRPr>
          </a:p>
        </p:txBody>
      </p:sp>
    </p:spTree>
    <p:extLst>
      <p:ext uri="{BB962C8B-B14F-4D97-AF65-F5344CB8AC3E}">
        <p14:creationId xmlns:p14="http://schemas.microsoft.com/office/powerpoint/2010/main" val="379543391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862788D6-C652-4921-A5E0-02F81E20745E}" type="datetime1">
              <a:rPr lang="en-US" smtClean="0"/>
              <a:t>12/16/2020</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89C13DB-7338-4DF2-835C-1A17F38879EE}" type="datetime1">
              <a:rPr lang="en-US" smtClean="0"/>
              <a:t>12/16/2020</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1182EF5F-566B-49EC-B494-C7B2A0F6EE3D}" type="datetime1">
              <a:rPr lang="en-US" smtClean="0"/>
              <a:t>12/16/2020</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F02E37B-40D6-4AF0-9DE8-D954394DFF71}" type="datetime1">
              <a:rPr lang="en-US" smtClean="0"/>
              <a:t>12/16/2020</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21"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sona.Ghahremani@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0.png"/><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093/icc/dtw041"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093/icc/dtw041"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ctrTitle"/>
          </p:nvPr>
        </p:nvSpPr>
        <p:spPr>
          <a:xfrm>
            <a:off x="744794" y="1558552"/>
            <a:ext cx="10368116" cy="2983643"/>
          </a:xfrm>
        </p:spPr>
        <p:txBody>
          <a:bodyPr>
            <a:normAutofit/>
          </a:bodyPr>
          <a:lstStyle/>
          <a:p>
            <a:r>
              <a:rPr lang="en-US" sz="4400" b="1" dirty="0"/>
              <a:t>Graph Evolution Networks</a:t>
            </a:r>
            <a:br>
              <a:rPr lang="en-US" sz="4400" b="1" dirty="0"/>
            </a:br>
            <a:r>
              <a:rPr lang="en-US" sz="3200" dirty="0"/>
              <a:t>lecture-9</a:t>
            </a:r>
            <a:br>
              <a:rPr lang="en-US" sz="3200" dirty="0"/>
            </a:br>
            <a:br>
              <a:rPr lang="en-US" sz="3200" dirty="0"/>
            </a:br>
            <a:r>
              <a:rPr lang="en-US" sz="2400" dirty="0">
                <a:ea typeface="ＭＳ Ｐゴシック" charset="-128"/>
              </a:rPr>
              <a:t>Co</a:t>
            </a:r>
            <a:r>
              <a:rPr lang="en-US" altLang="x-none" sz="2400" dirty="0">
                <a:ea typeface="ＭＳ Ｐゴシック" charset="-128"/>
              </a:rPr>
              <a:t>urse on Graph Neural Networks (Winter Term 20/21)</a:t>
            </a:r>
            <a:endParaRPr lang="en-US" altLang="x-none" b="1" dirty="0">
              <a:ea typeface="ＭＳ Ｐゴシック" charset="-128"/>
            </a:endParaRPr>
          </a:p>
        </p:txBody>
      </p:sp>
      <p:sp>
        <p:nvSpPr>
          <p:cNvPr id="27650" name="Rectangle 3"/>
          <p:cNvSpPr>
            <a:spLocks noGrp="1" noChangeArrowheads="1"/>
          </p:cNvSpPr>
          <p:nvPr>
            <p:ph type="subTitle" idx="1"/>
          </p:nvPr>
        </p:nvSpPr>
        <p:spPr>
          <a:xfrm>
            <a:off x="2990235" y="5478817"/>
            <a:ext cx="5369800" cy="1379183"/>
          </a:xfrm>
        </p:spPr>
        <p:txBody>
          <a:bodyPr>
            <a:normAutofit/>
          </a:bodyPr>
          <a:lstStyle/>
          <a:p>
            <a:r>
              <a:rPr lang="en-US" altLang="x-none" sz="1200" dirty="0">
                <a:ea typeface="ＭＳ Ｐゴシック" charset="-128"/>
              </a:rPr>
              <a:t>Prof. Dr. Holger Giese (</a:t>
            </a:r>
            <a:r>
              <a:rPr lang="en-US" altLang="x-none" sz="1200" dirty="0">
                <a:ea typeface="ＭＳ Ｐゴシック" charset="-128"/>
                <a:hlinkClick r:id="rId3"/>
              </a:rPr>
              <a:t>holger.giese@hpi.de)</a:t>
            </a:r>
            <a:r>
              <a:rPr lang="en-US" altLang="x-none" sz="1200" dirty="0">
                <a:ea typeface="ＭＳ Ｐゴシック" charset="-128"/>
              </a:rPr>
              <a:t> </a:t>
            </a:r>
          </a:p>
          <a:p>
            <a:r>
              <a:rPr lang="en-US" altLang="x-none" sz="1200" b="1" dirty="0">
                <a:ea typeface="ＭＳ Ｐゴシック" charset="-128"/>
              </a:rPr>
              <a:t>Christian Medeiros Adriano </a:t>
            </a:r>
            <a:r>
              <a:rPr lang="en-US" altLang="x-none" sz="1200" dirty="0">
                <a:ea typeface="ＭＳ Ｐゴシック" charset="-128"/>
              </a:rPr>
              <a:t>(</a:t>
            </a:r>
            <a:r>
              <a:rPr lang="en-US" altLang="x-none" sz="1200" dirty="0">
                <a:ea typeface="ＭＳ Ｐゴシック" charset="-128"/>
                <a:hlinkClick r:id="rId4"/>
              </a:rPr>
              <a:t>christian.adriano@hpi.de</a:t>
            </a:r>
            <a:r>
              <a:rPr lang="en-US" altLang="x-none" sz="1200" dirty="0">
                <a:ea typeface="ＭＳ Ｐゴシック" charset="-128"/>
              </a:rPr>
              <a:t>) - </a:t>
            </a:r>
            <a:r>
              <a:rPr lang="en-US" altLang="x-none" sz="1200" b="1" dirty="0">
                <a:ea typeface="ＭＳ Ｐゴシック" charset="-128"/>
              </a:rPr>
              <a:t>“Chris”</a:t>
            </a:r>
            <a:endParaRPr lang="en-US" altLang="x-none" sz="1200" dirty="0">
              <a:ea typeface="ＭＳ Ｐゴシック" charset="-128"/>
            </a:endParaRPr>
          </a:p>
          <a:p>
            <a:r>
              <a:rPr lang="en-US" altLang="x-none" sz="1200" dirty="0">
                <a:ea typeface="ＭＳ Ｐゴシック" charset="-128"/>
              </a:rPr>
              <a:t>Sona Ghahremani (</a:t>
            </a:r>
            <a:r>
              <a:rPr lang="en-US" altLang="x-none" sz="1200" dirty="0">
                <a:ea typeface="ＭＳ Ｐゴシック" charset="-128"/>
                <a:hlinkClick r:id="rId5"/>
              </a:rPr>
              <a:t>sona.ghahremani@hpi.de</a:t>
            </a:r>
            <a:r>
              <a:rPr lang="en-US" altLang="x-none" sz="1200" dirty="0">
                <a:ea typeface="ＭＳ Ｐゴシック" charset="-128"/>
              </a:rPr>
              <a:t> )</a:t>
            </a:r>
          </a:p>
        </p:txBody>
      </p:sp>
      <p:sp>
        <p:nvSpPr>
          <p:cNvPr id="2" name="Slide Number Placeholder 1">
            <a:extLst>
              <a:ext uri="{FF2B5EF4-FFF2-40B4-BE49-F238E27FC236}">
                <a16:creationId xmlns:a16="http://schemas.microsoft.com/office/drawing/2014/main" id="{70FFAC62-CDF9-4FA9-B6E9-1748944878BE}"/>
              </a:ext>
            </a:extLst>
          </p:cNvPr>
          <p:cNvSpPr>
            <a:spLocks noGrp="1"/>
          </p:cNvSpPr>
          <p:nvPr>
            <p:ph type="sldNum" sz="quarter" idx="12"/>
          </p:nvPr>
        </p:nvSpPr>
        <p:spPr/>
        <p:txBody>
          <a:bodyPr/>
          <a:lstStyle/>
          <a:p>
            <a:fld id="{81561042-0DC2-4A04-AA50-F6D44EB20EBA}"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1CFDB-BC57-419A-8884-DB3B3ADCE1D4}"/>
              </a:ext>
            </a:extLst>
          </p:cNvPr>
          <p:cNvSpPr>
            <a:spLocks noGrp="1"/>
          </p:cNvSpPr>
          <p:nvPr>
            <p:ph type="title"/>
          </p:nvPr>
        </p:nvSpPr>
        <p:spPr/>
        <p:txBody>
          <a:bodyPr/>
          <a:lstStyle/>
          <a:p>
            <a:r>
              <a:rPr lang="en-US" dirty="0"/>
              <a:t>Macro Evolution</a:t>
            </a:r>
          </a:p>
        </p:txBody>
      </p:sp>
      <p:sp>
        <p:nvSpPr>
          <p:cNvPr id="3" name="Content Placeholder 2">
            <a:extLst>
              <a:ext uri="{FF2B5EF4-FFF2-40B4-BE49-F238E27FC236}">
                <a16:creationId xmlns:a16="http://schemas.microsoft.com/office/drawing/2014/main" id="{56A69497-6B73-446B-8B04-5715762F2462}"/>
              </a:ext>
            </a:extLst>
          </p:cNvPr>
          <p:cNvSpPr>
            <a:spLocks noGrp="1"/>
          </p:cNvSpPr>
          <p:nvPr>
            <p:ph idx="1"/>
          </p:nvPr>
        </p:nvSpPr>
        <p:spPr>
          <a:xfrm>
            <a:off x="478369" y="1213308"/>
            <a:ext cx="11473384" cy="1655838"/>
          </a:xfrm>
        </p:spPr>
        <p:txBody>
          <a:bodyPr/>
          <a:lstStyle/>
          <a:p>
            <a:r>
              <a:rPr lang="en-US" dirty="0"/>
              <a:t>Proportion of number of nodes and edges over time</a:t>
            </a:r>
          </a:p>
          <a:p>
            <a:r>
              <a:rPr lang="en-US" dirty="0"/>
              <a:t>Change in diameter</a:t>
            </a:r>
          </a:p>
          <a:p>
            <a:r>
              <a:rPr lang="en-US" dirty="0"/>
              <a:t>Degree distribution</a:t>
            </a:r>
          </a:p>
          <a:p>
            <a:r>
              <a:rPr lang="en-US" dirty="0"/>
              <a:t>Connectivity</a:t>
            </a:r>
          </a:p>
        </p:txBody>
      </p:sp>
      <p:sp>
        <p:nvSpPr>
          <p:cNvPr id="4" name="Slide Number Placeholder 3">
            <a:extLst>
              <a:ext uri="{FF2B5EF4-FFF2-40B4-BE49-F238E27FC236}">
                <a16:creationId xmlns:a16="http://schemas.microsoft.com/office/drawing/2014/main" id="{03F9E7D9-A547-437C-88C2-2AD39B8880E4}"/>
              </a:ext>
            </a:extLst>
          </p:cNvPr>
          <p:cNvSpPr>
            <a:spLocks noGrp="1"/>
          </p:cNvSpPr>
          <p:nvPr>
            <p:ph type="sldNum" sz="quarter" idx="12"/>
          </p:nvPr>
        </p:nvSpPr>
        <p:spPr/>
        <p:txBody>
          <a:bodyPr/>
          <a:lstStyle/>
          <a:p>
            <a:fld id="{81561042-0DC2-4A04-AA50-F6D44EB20EBA}" type="slidenum">
              <a:rPr lang="en-US" smtClean="0"/>
              <a:t>10</a:t>
            </a:fld>
            <a:endParaRPr lang="en-US"/>
          </a:p>
        </p:txBody>
      </p:sp>
      <p:sp>
        <p:nvSpPr>
          <p:cNvPr id="8" name="TextBox 7">
            <a:extLst>
              <a:ext uri="{FF2B5EF4-FFF2-40B4-BE49-F238E27FC236}">
                <a16:creationId xmlns:a16="http://schemas.microsoft.com/office/drawing/2014/main" id="{EA77FEF5-3486-47FB-93C0-3D8BD555D936}"/>
              </a:ext>
            </a:extLst>
          </p:cNvPr>
          <p:cNvSpPr txBox="1"/>
          <p:nvPr/>
        </p:nvSpPr>
        <p:spPr bwMode="gray">
          <a:xfrm>
            <a:off x="0" y="6552595"/>
            <a:ext cx="5122014" cy="281464"/>
          </a:xfrm>
          <a:prstGeom prst="rect">
            <a:avLst/>
          </a:prstGeom>
          <a:noFill/>
        </p:spPr>
        <p:txBody>
          <a:bodyPr wrap="square">
            <a:spAutoFit/>
          </a:bodyPr>
          <a:lstStyle/>
          <a:p>
            <a:r>
              <a:rPr lang="en-US" sz="1200" dirty="0"/>
              <a:t>[1] https://en.wikipedia.org/wiki/Winograd_Schema_Challenge</a:t>
            </a:r>
          </a:p>
        </p:txBody>
      </p:sp>
    </p:spTree>
    <p:extLst>
      <p:ext uri="{BB962C8B-B14F-4D97-AF65-F5344CB8AC3E}">
        <p14:creationId xmlns:p14="http://schemas.microsoft.com/office/powerpoint/2010/main" val="4268412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4DBB-CB2D-4020-A349-A5CB9FF04355}"/>
              </a:ext>
            </a:extLst>
          </p:cNvPr>
          <p:cNvSpPr>
            <a:spLocks noGrp="1"/>
          </p:cNvSpPr>
          <p:nvPr>
            <p:ph type="title"/>
          </p:nvPr>
        </p:nvSpPr>
        <p:spPr/>
        <p:txBody>
          <a:bodyPr/>
          <a:lstStyle/>
          <a:p>
            <a:r>
              <a:rPr lang="en-US" dirty="0"/>
              <a:t>Evolution of Edges and Nodes Distribution</a:t>
            </a:r>
          </a:p>
        </p:txBody>
      </p:sp>
      <p:sp>
        <p:nvSpPr>
          <p:cNvPr id="3" name="Content Placeholder 2">
            <a:extLst>
              <a:ext uri="{FF2B5EF4-FFF2-40B4-BE49-F238E27FC236}">
                <a16:creationId xmlns:a16="http://schemas.microsoft.com/office/drawing/2014/main" id="{98886672-CF3C-4444-BD47-09A7E4162923}"/>
              </a:ext>
            </a:extLst>
          </p:cNvPr>
          <p:cNvSpPr>
            <a:spLocks noGrp="1"/>
          </p:cNvSpPr>
          <p:nvPr>
            <p:ph idx="1"/>
          </p:nvPr>
        </p:nvSpPr>
        <p:spPr>
          <a:xfrm>
            <a:off x="7251545" y="2646997"/>
            <a:ext cx="4314336" cy="655564"/>
          </a:xfrm>
        </p:spPr>
        <p:txBody>
          <a:bodyPr/>
          <a:lstStyle/>
          <a:p>
            <a:r>
              <a:rPr lang="pt-BR" dirty="0"/>
              <a:t>Exponential growth of nodes and edges</a:t>
            </a:r>
            <a:endParaRPr lang="en-US" dirty="0"/>
          </a:p>
        </p:txBody>
      </p:sp>
      <p:sp>
        <p:nvSpPr>
          <p:cNvPr id="4" name="Slide Number Placeholder 3">
            <a:extLst>
              <a:ext uri="{FF2B5EF4-FFF2-40B4-BE49-F238E27FC236}">
                <a16:creationId xmlns:a16="http://schemas.microsoft.com/office/drawing/2014/main" id="{8ECEA42F-89F0-44A1-8529-5400CA3B067D}"/>
              </a:ext>
            </a:extLst>
          </p:cNvPr>
          <p:cNvSpPr>
            <a:spLocks noGrp="1"/>
          </p:cNvSpPr>
          <p:nvPr>
            <p:ph type="sldNum" sz="quarter" idx="12"/>
          </p:nvPr>
        </p:nvSpPr>
        <p:spPr/>
        <p:txBody>
          <a:bodyPr/>
          <a:lstStyle/>
          <a:p>
            <a:fld id="{81561042-0DC2-4A04-AA50-F6D44EB20EBA}" type="slidenum">
              <a:rPr lang="en-US" smtClean="0"/>
              <a:t>11</a:t>
            </a:fld>
            <a:endParaRPr lang="en-US"/>
          </a:p>
        </p:txBody>
      </p:sp>
      <p:sp>
        <p:nvSpPr>
          <p:cNvPr id="8" name="TextBox 7">
            <a:extLst>
              <a:ext uri="{FF2B5EF4-FFF2-40B4-BE49-F238E27FC236}">
                <a16:creationId xmlns:a16="http://schemas.microsoft.com/office/drawing/2014/main" id="{1DD03D72-2970-4A45-929F-D957F9D109A2}"/>
              </a:ext>
            </a:extLst>
          </p:cNvPr>
          <p:cNvSpPr txBox="1"/>
          <p:nvPr/>
        </p:nvSpPr>
        <p:spPr bwMode="gray">
          <a:xfrm>
            <a:off x="-5396" y="6582617"/>
            <a:ext cx="11512731" cy="276999"/>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Leskovec, J., Kleinberg, J., &amp; </a:t>
            </a:r>
            <a:r>
              <a:rPr lang="en-US" sz="1200" b="0" i="0" dirty="0" err="1">
                <a:solidFill>
                  <a:srgbClr val="222222"/>
                </a:solidFill>
                <a:effectLst/>
                <a:latin typeface="Arial" panose="020B0604020202020204" pitchFamily="34" charset="0"/>
              </a:rPr>
              <a:t>Faloutsos</a:t>
            </a:r>
            <a:r>
              <a:rPr lang="en-US" sz="1200" b="0" i="0" dirty="0">
                <a:solidFill>
                  <a:srgbClr val="222222"/>
                </a:solidFill>
                <a:effectLst/>
                <a:latin typeface="Arial" panose="020B0604020202020204" pitchFamily="34" charset="0"/>
              </a:rPr>
              <a:t>, C. (2005). Graphs over time: densification laws, shrinking diameters and possible explanations. In</a:t>
            </a:r>
            <a:r>
              <a:rPr lang="en-US" sz="1200" b="0" i="1" dirty="0">
                <a:solidFill>
                  <a:srgbClr val="222222"/>
                </a:solidFill>
                <a:effectLst/>
                <a:latin typeface="Arial" panose="020B0604020202020204" pitchFamily="34" charset="0"/>
              </a:rPr>
              <a:t> ACM KDD </a:t>
            </a:r>
            <a:r>
              <a:rPr lang="en-US" sz="1200" b="0" i="0" dirty="0">
                <a:solidFill>
                  <a:srgbClr val="222222"/>
                </a:solidFill>
                <a:effectLst/>
                <a:latin typeface="Arial" panose="020B0604020202020204" pitchFamily="34" charset="0"/>
              </a:rPr>
              <a:t>(pp. 177-187).</a:t>
            </a:r>
            <a:endParaRPr lang="en-US" sz="1200" dirty="0"/>
          </a:p>
        </p:txBody>
      </p:sp>
      <p:pic>
        <p:nvPicPr>
          <p:cNvPr id="9" name="Picture 8">
            <a:extLst>
              <a:ext uri="{FF2B5EF4-FFF2-40B4-BE49-F238E27FC236}">
                <a16:creationId xmlns:a16="http://schemas.microsoft.com/office/drawing/2014/main" id="{2C6FDE92-DD27-4ADB-B13D-19B76962836D}"/>
              </a:ext>
            </a:extLst>
          </p:cNvPr>
          <p:cNvPicPr>
            <a:picLocks noChangeAspect="1"/>
          </p:cNvPicPr>
          <p:nvPr/>
        </p:nvPicPr>
        <p:blipFill>
          <a:blip r:embed="rId2"/>
          <a:stretch>
            <a:fillRect/>
          </a:stretch>
        </p:blipFill>
        <p:spPr>
          <a:xfrm>
            <a:off x="240244" y="888212"/>
            <a:ext cx="6308602" cy="5598593"/>
          </a:xfrm>
          <a:prstGeom prst="rect">
            <a:avLst/>
          </a:prstGeom>
        </p:spPr>
      </p:pic>
    </p:spTree>
    <p:extLst>
      <p:ext uri="{BB962C8B-B14F-4D97-AF65-F5344CB8AC3E}">
        <p14:creationId xmlns:p14="http://schemas.microsoft.com/office/powerpoint/2010/main" val="33028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0AAA-D67D-4710-BBB6-E88522FBE872}"/>
              </a:ext>
            </a:extLst>
          </p:cNvPr>
          <p:cNvSpPr>
            <a:spLocks noGrp="1"/>
          </p:cNvSpPr>
          <p:nvPr>
            <p:ph type="title"/>
          </p:nvPr>
        </p:nvSpPr>
        <p:spPr/>
        <p:txBody>
          <a:bodyPr/>
          <a:lstStyle/>
          <a:p>
            <a:r>
              <a:rPr lang="en-US" dirty="0"/>
              <a:t>Network Diameter (or geodesic distance)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45E9CC-6E48-40D8-90AD-7CB284F6B0DB}"/>
                  </a:ext>
                </a:extLst>
              </p:cNvPr>
              <p:cNvSpPr>
                <a:spLocks noGrp="1"/>
              </p:cNvSpPr>
              <p:nvPr>
                <p:ph idx="1"/>
              </p:nvPr>
            </p:nvSpPr>
            <p:spPr>
              <a:xfrm>
                <a:off x="478369" y="1031632"/>
                <a:ext cx="11473384" cy="1243930"/>
              </a:xfrm>
            </p:spPr>
            <p:txBody>
              <a:bodyPr/>
              <a:lstStyle/>
              <a:p>
                <a:r>
                  <a:rPr lang="en-US" dirty="0"/>
                  <a:t>Network diameter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h</m:t>
                        </m:r>
                      </m:e>
                    </m:acc>
                  </m:oMath>
                </a14:m>
                <a:r>
                  <a:rPr lang="en-US" dirty="0"/>
                  <a:t>: average </a:t>
                </a:r>
                <a:r>
                  <a:rPr lang="en-US" b="1" dirty="0"/>
                  <a:t>shortest path</a:t>
                </a:r>
                <a:r>
                  <a:rPr lang="en-US" dirty="0"/>
                  <a:t> length among all nodes</a:t>
                </a:r>
              </a:p>
              <a:p>
                <a:r>
                  <a:rPr lang="en-US" b="1" dirty="0"/>
                  <a:t>Path</a:t>
                </a:r>
                <a:r>
                  <a:rPr lang="en-US" dirty="0"/>
                  <a:t> is sequence of nodes that are connected to each other</a:t>
                </a:r>
              </a:p>
              <a:p>
                <a:r>
                  <a:rPr lang="en-US" b="1" dirty="0"/>
                  <a:t>Shortest path </a:t>
                </a:r>
                <a14:m>
                  <m:oMath xmlns:m="http://schemas.openxmlformats.org/officeDocument/2006/math">
                    <m:r>
                      <a:rPr lang="en-US" sz="2400" b="0" i="1" smtClean="0">
                        <a:latin typeface="Cambria Math" panose="02040503050406030204" pitchFamily="18" charset="0"/>
                      </a:rPr>
                      <m:t>h</m:t>
                    </m:r>
                    <m:r>
                      <a:rPr lang="en-US" sz="2400" b="1" i="1" smtClean="0">
                        <a:latin typeface="Cambria Math" panose="02040503050406030204" pitchFamily="18" charset="0"/>
                      </a:rPr>
                      <m:t>:</m:t>
                    </m:r>
                  </m:oMath>
                </a14:m>
                <a:r>
                  <a:rPr lang="en-US" dirty="0"/>
                  <a:t> is the minimal distance between nodes</a:t>
                </a:r>
              </a:p>
            </p:txBody>
          </p:sp>
        </mc:Choice>
        <mc:Fallback xmlns="">
          <p:sp>
            <p:nvSpPr>
              <p:cNvPr id="3" name="Content Placeholder 2">
                <a:extLst>
                  <a:ext uri="{FF2B5EF4-FFF2-40B4-BE49-F238E27FC236}">
                    <a16:creationId xmlns:a16="http://schemas.microsoft.com/office/drawing/2014/main" id="{9045E9CC-6E48-40D8-90AD-7CB284F6B0DB}"/>
                  </a:ext>
                </a:extLst>
              </p:cNvPr>
              <p:cNvSpPr>
                <a:spLocks noGrp="1" noRot="1" noChangeAspect="1" noMove="1" noResize="1" noEditPoints="1" noAdjustHandles="1" noChangeArrowheads="1" noChangeShapeType="1" noTextEdit="1"/>
              </p:cNvSpPr>
              <p:nvPr>
                <p:ph idx="1"/>
              </p:nvPr>
            </p:nvSpPr>
            <p:spPr>
              <a:xfrm>
                <a:off x="478369" y="1031632"/>
                <a:ext cx="11473384" cy="1243930"/>
              </a:xfrm>
              <a:blipFill>
                <a:blip r:embed="rId2"/>
                <a:stretch>
                  <a:fillRect l="-1275" t="-2941" b="-93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E3C30B5-A13C-4FFE-ADCB-141291342EC9}"/>
              </a:ext>
            </a:extLst>
          </p:cNvPr>
          <p:cNvSpPr>
            <a:spLocks noGrp="1"/>
          </p:cNvSpPr>
          <p:nvPr>
            <p:ph type="sldNum" sz="quarter" idx="12"/>
          </p:nvPr>
        </p:nvSpPr>
        <p:spPr/>
        <p:txBody>
          <a:bodyPr/>
          <a:lstStyle/>
          <a:p>
            <a:fld id="{81561042-0DC2-4A04-AA50-F6D44EB20EBA}" type="slidenum">
              <a:rPr lang="en-US" smtClean="0"/>
              <a:t>12</a:t>
            </a:fld>
            <a:endParaRPr lang="en-US"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C9E80E7-D209-43EC-8A11-CEB503E6999C}"/>
                  </a:ext>
                </a:extLst>
              </p:cNvPr>
              <p:cNvSpPr txBox="1"/>
              <p:nvPr/>
            </p:nvSpPr>
            <p:spPr bwMode="gray">
              <a:xfrm>
                <a:off x="1122630" y="2498329"/>
                <a:ext cx="4874486" cy="1617559"/>
              </a:xfrm>
              <a:prstGeom prst="rect">
                <a:avLst/>
              </a:prstGeom>
              <a:noFill/>
            </p:spPr>
            <p:txBody>
              <a:bodyPr wrap="square">
                <a:spAutoFit/>
              </a:bodyPr>
              <a:lstStyle/>
              <a:p>
                <a:endParaRPr lang="en-US" sz="2800" dirty="0"/>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h</m:t>
                          </m:r>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𝐸</m:t>
                              </m:r>
                            </m:e>
                            <m:sub>
                              <m:r>
                                <a:rPr lang="en-US" sz="2800" b="0" i="1" smtClean="0">
                                  <a:latin typeface="Cambria Math" panose="02040503050406030204" pitchFamily="18" charset="0"/>
                                </a:rPr>
                                <m:t>𝑚𝑎𝑥</m:t>
                              </m:r>
                            </m:sub>
                          </m:sSub>
                        </m:den>
                      </m:f>
                      <m:r>
                        <a:rPr lang="en-US" sz="2800" b="0" i="1" smtClean="0">
                          <a:latin typeface="Cambria Math" panose="02040503050406030204" pitchFamily="18" charset="0"/>
                        </a:rPr>
                        <m:t> </m:t>
                      </m:r>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m:t>
                          </m:r>
                          <m:r>
                            <a:rPr lang="en-US" sz="2800" b="0" i="1" smtClean="0">
                              <a:latin typeface="Cambria Math" panose="02040503050406030204" pitchFamily="18" charset="0"/>
                            </a:rPr>
                            <m:t>𝑖</m:t>
                          </m: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𝑖𝑗</m:t>
                              </m:r>
                            </m:sub>
                          </m:sSub>
                        </m:e>
                      </m:nary>
                    </m:oMath>
                  </m:oMathPara>
                </a14:m>
                <a:endParaRPr lang="en-US" sz="2800" dirty="0"/>
              </a:p>
            </p:txBody>
          </p:sp>
        </mc:Choice>
        <mc:Fallback xmlns="">
          <p:sp>
            <p:nvSpPr>
              <p:cNvPr id="23" name="TextBox 22">
                <a:extLst>
                  <a:ext uri="{FF2B5EF4-FFF2-40B4-BE49-F238E27FC236}">
                    <a16:creationId xmlns:a16="http://schemas.microsoft.com/office/drawing/2014/main" id="{7C9E80E7-D209-43EC-8A11-CEB503E6999C}"/>
                  </a:ext>
                </a:extLst>
              </p:cNvPr>
              <p:cNvSpPr txBox="1">
                <a:spLocks noRot="1" noChangeAspect="1" noMove="1" noResize="1" noEditPoints="1" noAdjustHandles="1" noChangeArrowheads="1" noChangeShapeType="1" noTextEdit="1"/>
              </p:cNvSpPr>
              <p:nvPr/>
            </p:nvSpPr>
            <p:spPr bwMode="gray">
              <a:xfrm>
                <a:off x="1122630" y="2498329"/>
                <a:ext cx="4874486" cy="161755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BC6D32B-3BDB-4DD7-ACAE-2D7CC071AA75}"/>
                  </a:ext>
                </a:extLst>
              </p:cNvPr>
              <p:cNvSpPr txBox="1"/>
              <p:nvPr/>
            </p:nvSpPr>
            <p:spPr bwMode="gray">
              <a:xfrm>
                <a:off x="10321397" y="4386230"/>
                <a:ext cx="1604213" cy="1421773"/>
              </a:xfrm>
              <a:prstGeom prst="rect">
                <a:avLst/>
              </a:prstGeom>
              <a:noFill/>
            </p:spPr>
            <p:txBody>
              <a:bodyPr wrap="non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𝐹</m:t>
                          </m:r>
                        </m:sub>
                      </m:sSub>
                      <m:r>
                        <a:rPr lang="en-US" sz="2000" b="0" i="1" smtClean="0">
                          <a:latin typeface="Cambria Math" panose="02040503050406030204" pitchFamily="18" charset="0"/>
                        </a:rPr>
                        <m:t>=2</m:t>
                      </m:r>
                    </m:oMath>
                  </m:oMathPara>
                </a14:m>
                <a:endParaRPr lang="en-US" sz="2000" b="0" dirty="0"/>
              </a:p>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𝐴</m:t>
                          </m:r>
                        </m:sub>
                      </m:sSub>
                      <m:r>
                        <a:rPr lang="en-US" sz="2000" b="0" i="1" smtClean="0">
                          <a:latin typeface="Cambria Math" panose="02040503050406030204" pitchFamily="18" charset="0"/>
                        </a:rPr>
                        <m:t>=∞</m:t>
                      </m:r>
                    </m:oMath>
                  </m:oMathPara>
                </a14:m>
                <a:endParaRPr lang="en-US" sz="2000" b="0" dirty="0"/>
              </a:p>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𝐺</m:t>
                          </m:r>
                        </m:sub>
                      </m:sSub>
                      <m:r>
                        <a:rPr lang="en-US" sz="2000" i="1">
                          <a:latin typeface="Cambria Math" panose="02040503050406030204" pitchFamily="18" charset="0"/>
                        </a:rPr>
                        <m:t>=∞</m:t>
                      </m:r>
                    </m:oMath>
                  </m:oMathPara>
                </a14:m>
                <a:endParaRPr lang="en-US" sz="2000" dirty="0"/>
              </a:p>
              <a:p>
                <a:pPr>
                  <a:spcBef>
                    <a:spcPts val="300"/>
                  </a:spcBef>
                  <a:spcAft>
                    <a:spcPts val="300"/>
                  </a:spcAft>
                  <a:buClr>
                    <a:schemeClr val="accent1"/>
                  </a:buClr>
                  <a:buSzPct val="90000"/>
                </a:pPr>
                <a:endParaRPr lang="en-US" sz="2000" b="0" dirty="0"/>
              </a:p>
              <a:p>
                <a:pPr>
                  <a:spcBef>
                    <a:spcPts val="300"/>
                  </a:spcBef>
                  <a:spcAft>
                    <a:spcPts val="300"/>
                  </a:spcAft>
                  <a:buClr>
                    <a:schemeClr val="accent1"/>
                  </a:buClr>
                  <a:buSzPct val="90000"/>
                </a:pPr>
                <a:endParaRPr lang="en-US" sz="2000" b="0" dirty="0"/>
              </a:p>
              <a:p>
                <a:pPr>
                  <a:spcBef>
                    <a:spcPts val="300"/>
                  </a:spcBef>
                  <a:spcAft>
                    <a:spcPts val="300"/>
                  </a:spcAft>
                  <a:buClr>
                    <a:schemeClr val="accent1"/>
                  </a:buClr>
                  <a:buSzPct val="90000"/>
                </a:pPr>
                <a:endParaRPr lang="en-US" sz="2000" dirty="0"/>
              </a:p>
            </p:txBody>
          </p:sp>
        </mc:Choice>
        <mc:Fallback xmlns="">
          <p:sp>
            <p:nvSpPr>
              <p:cNvPr id="24" name="TextBox 23">
                <a:extLst>
                  <a:ext uri="{FF2B5EF4-FFF2-40B4-BE49-F238E27FC236}">
                    <a16:creationId xmlns:a16="http://schemas.microsoft.com/office/drawing/2014/main" id="{9BC6D32B-3BDB-4DD7-ACAE-2D7CC071AA75}"/>
                  </a:ext>
                </a:extLst>
              </p:cNvPr>
              <p:cNvSpPr txBox="1">
                <a:spLocks noRot="1" noChangeAspect="1" noMove="1" noResize="1" noEditPoints="1" noAdjustHandles="1" noChangeArrowheads="1" noChangeShapeType="1" noTextEdit="1"/>
              </p:cNvSpPr>
              <p:nvPr/>
            </p:nvSpPr>
            <p:spPr bwMode="gray">
              <a:xfrm>
                <a:off x="10321397" y="4386230"/>
                <a:ext cx="1604213" cy="1421773"/>
              </a:xfrm>
              <a:prstGeom prst="rect">
                <a:avLst/>
              </a:prstGeom>
              <a:blipFill>
                <a:blip r:embed="rId4"/>
                <a:stretch>
                  <a:fillRect/>
                </a:stretch>
              </a:blipFill>
            </p:spPr>
            <p:txBody>
              <a:bodyPr/>
              <a:lstStyle/>
              <a:p>
                <a:r>
                  <a:rPr lang="en-US">
                    <a:noFill/>
                  </a:rPr>
                  <a:t> </a:t>
                </a:r>
              </a:p>
            </p:txBody>
          </p:sp>
        </mc:Fallback>
      </mc:AlternateContent>
      <p:grpSp>
        <p:nvGrpSpPr>
          <p:cNvPr id="60" name="Group 59">
            <a:extLst>
              <a:ext uri="{FF2B5EF4-FFF2-40B4-BE49-F238E27FC236}">
                <a16:creationId xmlns:a16="http://schemas.microsoft.com/office/drawing/2014/main" id="{A86E60C9-1400-49F2-B38B-9DF981AAF11C}"/>
              </a:ext>
            </a:extLst>
          </p:cNvPr>
          <p:cNvGrpSpPr/>
          <p:nvPr/>
        </p:nvGrpSpPr>
        <p:grpSpPr>
          <a:xfrm>
            <a:off x="8725607" y="2224850"/>
            <a:ext cx="2812113" cy="2018946"/>
            <a:chOff x="8725607" y="2224850"/>
            <a:chExt cx="2812113" cy="2018946"/>
          </a:xfrm>
        </p:grpSpPr>
        <p:grpSp>
          <p:nvGrpSpPr>
            <p:cNvPr id="59" name="Group 58">
              <a:extLst>
                <a:ext uri="{FF2B5EF4-FFF2-40B4-BE49-F238E27FC236}">
                  <a16:creationId xmlns:a16="http://schemas.microsoft.com/office/drawing/2014/main" id="{0D51B627-C023-4947-A529-E0902FAF783D}"/>
                </a:ext>
              </a:extLst>
            </p:cNvPr>
            <p:cNvGrpSpPr/>
            <p:nvPr/>
          </p:nvGrpSpPr>
          <p:grpSpPr>
            <a:xfrm>
              <a:off x="8725607" y="2224850"/>
              <a:ext cx="2128477" cy="2018946"/>
              <a:chOff x="8725607" y="2224850"/>
              <a:chExt cx="2128477" cy="2018946"/>
            </a:xfrm>
          </p:grpSpPr>
          <p:grpSp>
            <p:nvGrpSpPr>
              <p:cNvPr id="5" name="Group 4">
                <a:extLst>
                  <a:ext uri="{FF2B5EF4-FFF2-40B4-BE49-F238E27FC236}">
                    <a16:creationId xmlns:a16="http://schemas.microsoft.com/office/drawing/2014/main" id="{EF88D60C-F7B1-4840-A61F-9B5993697D19}"/>
                  </a:ext>
                </a:extLst>
              </p:cNvPr>
              <p:cNvGrpSpPr/>
              <p:nvPr/>
            </p:nvGrpSpPr>
            <p:grpSpPr>
              <a:xfrm>
                <a:off x="8725607" y="2224850"/>
                <a:ext cx="2128477" cy="2018946"/>
                <a:chOff x="9938188" y="4606083"/>
                <a:chExt cx="2128477" cy="2018946"/>
              </a:xfrm>
            </p:grpSpPr>
            <p:sp>
              <p:nvSpPr>
                <p:cNvPr id="6" name="Oval 5">
                  <a:extLst>
                    <a:ext uri="{FF2B5EF4-FFF2-40B4-BE49-F238E27FC236}">
                      <a16:creationId xmlns:a16="http://schemas.microsoft.com/office/drawing/2014/main" id="{C9D12219-358C-48D9-81E4-9B94C7B9A7EF}"/>
                    </a:ext>
                  </a:extLst>
                </p:cNvPr>
                <p:cNvSpPr/>
                <p:nvPr/>
              </p:nvSpPr>
              <p:spPr bwMode="gray">
                <a:xfrm>
                  <a:off x="9938188" y="5000553"/>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7" name="Oval 6">
                  <a:extLst>
                    <a:ext uri="{FF2B5EF4-FFF2-40B4-BE49-F238E27FC236}">
                      <a16:creationId xmlns:a16="http://schemas.microsoft.com/office/drawing/2014/main" id="{4895BD10-2057-41AF-A741-C39C2DBB4934}"/>
                    </a:ext>
                  </a:extLst>
                </p:cNvPr>
                <p:cNvSpPr/>
                <p:nvPr/>
              </p:nvSpPr>
              <p:spPr bwMode="gray">
                <a:xfrm>
                  <a:off x="9938188" y="5928236"/>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8" name="Oval 7">
                  <a:extLst>
                    <a:ext uri="{FF2B5EF4-FFF2-40B4-BE49-F238E27FC236}">
                      <a16:creationId xmlns:a16="http://schemas.microsoft.com/office/drawing/2014/main" id="{97802AA5-DB34-4992-916C-6CA32394F4E9}"/>
                    </a:ext>
                  </a:extLst>
                </p:cNvPr>
                <p:cNvSpPr/>
                <p:nvPr/>
              </p:nvSpPr>
              <p:spPr bwMode="gray">
                <a:xfrm>
                  <a:off x="10972096" y="5387317"/>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9" name="Straight Arrow Connector 8">
                  <a:extLst>
                    <a:ext uri="{FF2B5EF4-FFF2-40B4-BE49-F238E27FC236}">
                      <a16:creationId xmlns:a16="http://schemas.microsoft.com/office/drawing/2014/main" id="{980FB6C9-79B8-4720-9278-98C3721106A2}"/>
                    </a:ext>
                  </a:extLst>
                </p:cNvPr>
                <p:cNvCxnSpPr>
                  <a:cxnSpLocks/>
                  <a:stCxn id="6" idx="6"/>
                  <a:endCxn id="8" idx="1"/>
                </p:cNvCxnSpPr>
                <p:nvPr/>
              </p:nvCxnSpPr>
              <p:spPr bwMode="gray">
                <a:xfrm>
                  <a:off x="10352404" y="5207661"/>
                  <a:ext cx="680353" cy="240317"/>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DFF6535A-2DC5-45B5-92EA-15DE5554F061}"/>
                    </a:ext>
                  </a:extLst>
                </p:cNvPr>
                <p:cNvCxnSpPr>
                  <a:cxnSpLocks/>
                  <a:stCxn id="6" idx="4"/>
                  <a:endCxn id="7" idx="0"/>
                </p:cNvCxnSpPr>
                <p:nvPr/>
              </p:nvCxnSpPr>
              <p:spPr bwMode="gray">
                <a:xfrm>
                  <a:off x="10145296" y="5414769"/>
                  <a:ext cx="0" cy="513467"/>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AC98E6D5-52C2-4E9D-A1A7-E52DF3329B54}"/>
                    </a:ext>
                  </a:extLst>
                </p:cNvPr>
                <p:cNvCxnSpPr>
                  <a:cxnSpLocks/>
                  <a:stCxn id="7" idx="6"/>
                  <a:endCxn id="8" idx="3"/>
                </p:cNvCxnSpPr>
                <p:nvPr/>
              </p:nvCxnSpPr>
              <p:spPr bwMode="gray">
                <a:xfrm flipV="1">
                  <a:off x="10352404" y="5740872"/>
                  <a:ext cx="680353" cy="394472"/>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11BF103E-3A42-4BD2-BE3F-1375939F737A}"/>
                    </a:ext>
                  </a:extLst>
                </p:cNvPr>
                <p:cNvSpPr/>
                <p:nvPr/>
              </p:nvSpPr>
              <p:spPr bwMode="gray">
                <a:xfrm>
                  <a:off x="11214165" y="6210813"/>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cxnSp>
              <p:nvCxnSpPr>
                <p:cNvPr id="13" name="Straight Arrow Connector 12">
                  <a:extLst>
                    <a:ext uri="{FF2B5EF4-FFF2-40B4-BE49-F238E27FC236}">
                      <a16:creationId xmlns:a16="http://schemas.microsoft.com/office/drawing/2014/main" id="{DB15F5A1-96CB-4B56-AA36-F03C74B6D6F1}"/>
                    </a:ext>
                  </a:extLst>
                </p:cNvPr>
                <p:cNvCxnSpPr>
                  <a:cxnSpLocks/>
                  <a:stCxn id="8" idx="5"/>
                  <a:endCxn id="12" idx="0"/>
                </p:cNvCxnSpPr>
                <p:nvPr/>
              </p:nvCxnSpPr>
              <p:spPr bwMode="gray">
                <a:xfrm>
                  <a:off x="11325651" y="5740872"/>
                  <a:ext cx="95622" cy="469941"/>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0C2CD467-1B76-43EA-8277-22B926027EF4}"/>
                    </a:ext>
                  </a:extLst>
                </p:cNvPr>
                <p:cNvSpPr/>
                <p:nvPr/>
              </p:nvSpPr>
              <p:spPr bwMode="gray">
                <a:xfrm>
                  <a:off x="11053577" y="4606083"/>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15" name="Oval 14">
                  <a:extLst>
                    <a:ext uri="{FF2B5EF4-FFF2-40B4-BE49-F238E27FC236}">
                      <a16:creationId xmlns:a16="http://schemas.microsoft.com/office/drawing/2014/main" id="{CFD8354C-65FE-40B8-8039-1BAE0B56ACEF}"/>
                    </a:ext>
                  </a:extLst>
                </p:cNvPr>
                <p:cNvSpPr/>
                <p:nvPr/>
              </p:nvSpPr>
              <p:spPr bwMode="gray">
                <a:xfrm>
                  <a:off x="11652449" y="5207661"/>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16" name="Straight Arrow Connector 15">
                  <a:extLst>
                    <a:ext uri="{FF2B5EF4-FFF2-40B4-BE49-F238E27FC236}">
                      <a16:creationId xmlns:a16="http://schemas.microsoft.com/office/drawing/2014/main" id="{391463F0-889D-41A4-A320-F67F7397F0BB}"/>
                    </a:ext>
                  </a:extLst>
                </p:cNvPr>
                <p:cNvCxnSpPr>
                  <a:cxnSpLocks/>
                  <a:stCxn id="8" idx="0"/>
                  <a:endCxn id="14" idx="4"/>
                </p:cNvCxnSpPr>
                <p:nvPr/>
              </p:nvCxnSpPr>
              <p:spPr bwMode="gray">
                <a:xfrm flipV="1">
                  <a:off x="11179204" y="5020299"/>
                  <a:ext cx="81481" cy="367018"/>
                </a:xfrm>
                <a:prstGeom prst="straightConnector1">
                  <a:avLst/>
                </a:prstGeom>
                <a:ln w="28575">
                  <a:solidFill>
                    <a:srgbClr val="00B05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38C54DC-9B3C-4BCC-BC85-1DE67E10C2D5}"/>
                    </a:ext>
                  </a:extLst>
                </p:cNvPr>
                <p:cNvCxnSpPr>
                  <a:cxnSpLocks/>
                  <a:stCxn id="8" idx="7"/>
                  <a:endCxn id="15" idx="2"/>
                </p:cNvCxnSpPr>
                <p:nvPr/>
              </p:nvCxnSpPr>
              <p:spPr bwMode="gray">
                <a:xfrm flipV="1">
                  <a:off x="11325651" y="5414769"/>
                  <a:ext cx="326798" cy="33209"/>
                </a:xfrm>
                <a:prstGeom prst="straightConnector1">
                  <a:avLst/>
                </a:prstGeom>
                <a:ln w="28575">
                  <a:solidFill>
                    <a:srgbClr val="00B05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A6E30603-2ECF-4417-8F73-44F2F1672371}"/>
                    </a:ext>
                  </a:extLst>
                </p:cNvPr>
                <p:cNvCxnSpPr>
                  <a:cxnSpLocks/>
                  <a:stCxn id="14" idx="5"/>
                  <a:endCxn id="15" idx="1"/>
                </p:cNvCxnSpPr>
                <p:nvPr/>
              </p:nvCxnSpPr>
              <p:spPr bwMode="gray">
                <a:xfrm>
                  <a:off x="11407132" y="4959638"/>
                  <a:ext cx="305978" cy="308684"/>
                </a:xfrm>
                <a:prstGeom prst="straightConnector1">
                  <a:avLst/>
                </a:prstGeom>
                <a:ln w="28575">
                  <a:solidFill>
                    <a:srgbClr val="00B05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5D3641C-31A1-4BEF-8C03-B40AD3352A66}"/>
                    </a:ext>
                  </a:extLst>
                </p:cNvPr>
                <p:cNvCxnSpPr>
                  <a:cxnSpLocks/>
                  <a:stCxn id="7" idx="5"/>
                  <a:endCxn id="12" idx="2"/>
                </p:cNvCxnSpPr>
                <p:nvPr/>
              </p:nvCxnSpPr>
              <p:spPr bwMode="gray">
                <a:xfrm>
                  <a:off x="10291743" y="6281791"/>
                  <a:ext cx="922422" cy="136130"/>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47B0A47-AE5A-4DB4-9265-BE7C93293A4D}"/>
                    </a:ext>
                  </a:extLst>
                </p:cNvPr>
                <p:cNvCxnSpPr>
                  <a:cxnSpLocks/>
                  <a:stCxn id="6" idx="5"/>
                  <a:endCxn id="12" idx="1"/>
                </p:cNvCxnSpPr>
                <p:nvPr/>
              </p:nvCxnSpPr>
              <p:spPr bwMode="gray">
                <a:xfrm>
                  <a:off x="10291743" y="5354108"/>
                  <a:ext cx="983083" cy="917366"/>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cxnSp>
            <p:nvCxnSpPr>
              <p:cNvPr id="21" name="Connector: Elbow 20">
                <a:extLst>
                  <a:ext uri="{FF2B5EF4-FFF2-40B4-BE49-F238E27FC236}">
                    <a16:creationId xmlns:a16="http://schemas.microsoft.com/office/drawing/2014/main" id="{39EAB872-65D1-40BC-8602-C532E28DE5D0}"/>
                  </a:ext>
                </a:extLst>
              </p:cNvPr>
              <p:cNvCxnSpPr>
                <a:cxnSpLocks/>
                <a:stCxn id="6" idx="1"/>
                <a:endCxn id="6" idx="7"/>
              </p:cNvCxnSpPr>
              <p:nvPr/>
            </p:nvCxnSpPr>
            <p:spPr bwMode="gray">
              <a:xfrm rot="5400000" flipH="1" flipV="1">
                <a:off x="8932715" y="2533534"/>
                <a:ext cx="12700" cy="292894"/>
              </a:xfrm>
              <a:prstGeom prst="bentConnector3">
                <a:avLst>
                  <a:gd name="adj1" fmla="val 2277646"/>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grpSp>
          <p:nvGrpSpPr>
            <p:cNvPr id="37" name="Group 36">
              <a:extLst>
                <a:ext uri="{FF2B5EF4-FFF2-40B4-BE49-F238E27FC236}">
                  <a16:creationId xmlns:a16="http://schemas.microsoft.com/office/drawing/2014/main" id="{4445B039-6020-43F7-89ED-FD7E263B7444}"/>
                </a:ext>
              </a:extLst>
            </p:cNvPr>
            <p:cNvGrpSpPr/>
            <p:nvPr/>
          </p:nvGrpSpPr>
          <p:grpSpPr>
            <a:xfrm>
              <a:off x="10584382" y="3100299"/>
              <a:ext cx="953338" cy="960684"/>
              <a:chOff x="10584382" y="3100299"/>
              <a:chExt cx="953338" cy="960684"/>
            </a:xfrm>
          </p:grpSpPr>
          <p:sp>
            <p:nvSpPr>
              <p:cNvPr id="26" name="Oval 25">
                <a:extLst>
                  <a:ext uri="{FF2B5EF4-FFF2-40B4-BE49-F238E27FC236}">
                    <a16:creationId xmlns:a16="http://schemas.microsoft.com/office/drawing/2014/main" id="{1FBB1AC8-7F5D-49BB-B863-6EA5FC9A5938}"/>
                  </a:ext>
                </a:extLst>
              </p:cNvPr>
              <p:cNvSpPr/>
              <p:nvPr/>
            </p:nvSpPr>
            <p:spPr bwMode="gray">
              <a:xfrm>
                <a:off x="10584382" y="3646767"/>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28" name="Oval 27">
                <a:extLst>
                  <a:ext uri="{FF2B5EF4-FFF2-40B4-BE49-F238E27FC236}">
                    <a16:creationId xmlns:a16="http://schemas.microsoft.com/office/drawing/2014/main" id="{9598D4E2-F368-421E-A85A-F47E37B3164D}"/>
                  </a:ext>
                </a:extLst>
              </p:cNvPr>
              <p:cNvSpPr/>
              <p:nvPr/>
            </p:nvSpPr>
            <p:spPr bwMode="gray">
              <a:xfrm>
                <a:off x="11123504" y="3100299"/>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29" name="Straight Arrow Connector 28">
                <a:extLst>
                  <a:ext uri="{FF2B5EF4-FFF2-40B4-BE49-F238E27FC236}">
                    <a16:creationId xmlns:a16="http://schemas.microsoft.com/office/drawing/2014/main" id="{332C533E-A87B-4407-8C4C-24328655C40A}"/>
                  </a:ext>
                </a:extLst>
              </p:cNvPr>
              <p:cNvCxnSpPr>
                <a:cxnSpLocks/>
                <a:stCxn id="26" idx="7"/>
                <a:endCxn id="28" idx="3"/>
              </p:cNvCxnSpPr>
              <p:nvPr/>
            </p:nvCxnSpPr>
            <p:spPr bwMode="gray">
              <a:xfrm flipV="1">
                <a:off x="10937937" y="3453854"/>
                <a:ext cx="246228" cy="253574"/>
              </a:xfrm>
              <a:prstGeom prst="straightConnector1">
                <a:avLst/>
              </a:prstGeom>
              <a:ln w="28575">
                <a:solidFill>
                  <a:schemeClr val="accent1"/>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gr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0CB3571B-BE97-4404-B896-873E16701BAA}"/>
                  </a:ext>
                </a:extLst>
              </p:cNvPr>
              <p:cNvSpPr txBox="1"/>
              <p:nvPr/>
            </p:nvSpPr>
            <p:spPr bwMode="gray">
              <a:xfrm>
                <a:off x="332334" y="4441610"/>
                <a:ext cx="3814153" cy="872034"/>
              </a:xfrm>
              <a:prstGeom prst="rect">
                <a:avLst/>
              </a:prstGeom>
              <a:noFill/>
            </p:spPr>
            <p:txBody>
              <a:bodyPr wrap="square">
                <a:spAutoFit/>
              </a:bodyPr>
              <a:lstStyle/>
              <a:p>
                <a:r>
                  <a:rPr lang="en-US" sz="1600" dirty="0"/>
                  <a:t>Maximum number of edges: </a:t>
                </a:r>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E</m:t>
                          </m:r>
                        </m:e>
                        <m:sub>
                          <m:r>
                            <m:rPr>
                              <m:sty m:val="p"/>
                            </m:rPr>
                            <a:rPr lang="en-US" sz="1800" b="0" i="0" smtClean="0">
                              <a:latin typeface="Cambria Math" panose="02040503050406030204" pitchFamily="18" charset="0"/>
                            </a:rPr>
                            <m:t>max</m:t>
                          </m:r>
                        </m:sub>
                      </m:sSub>
                      <m:r>
                        <a:rPr lang="en-US" sz="1800" b="0" i="0" smtClean="0">
                          <a:latin typeface="Cambria Math" panose="02040503050406030204" pitchFamily="18" charset="0"/>
                        </a:rPr>
                        <m:t>=</m:t>
                      </m:r>
                      <m:d>
                        <m:dPr>
                          <m:ctrlPr>
                            <a:rPr lang="en-US" sz="1800" i="1" smtClean="0">
                              <a:latin typeface="Cambria Math" panose="02040503050406030204" pitchFamily="18" charset="0"/>
                            </a:rPr>
                          </m:ctrlPr>
                        </m:dPr>
                        <m:e>
                          <m:eqArr>
                            <m:eqArrPr>
                              <m:ctrlPr>
                                <a:rPr lang="en-US" sz="1800" b="0" i="1" smtClean="0">
                                  <a:latin typeface="Cambria Math" panose="02040503050406030204" pitchFamily="18" charset="0"/>
                                </a:rPr>
                              </m:ctrlPr>
                            </m:eqArrPr>
                            <m:e>
                              <m:r>
                                <a:rPr lang="en-US" sz="1800" b="0" i="1" smtClean="0">
                                  <a:latin typeface="Cambria Math" panose="02040503050406030204" pitchFamily="18" charset="0"/>
                                </a:rPr>
                                <m:t>𝑁</m:t>
                              </m:r>
                            </m:e>
                            <m:e>
                              <m:r>
                                <a:rPr lang="en-US" sz="1800" b="0" i="1" smtClean="0">
                                  <a:latin typeface="Cambria Math" panose="02040503050406030204" pitchFamily="18" charset="0"/>
                                </a:rPr>
                                <m:t>2</m:t>
                              </m:r>
                            </m:e>
                          </m:eqArr>
                        </m:e>
                      </m:d>
                      <m:r>
                        <a:rPr lang="en-US" sz="1800" b="0" i="0"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𝑁</m:t>
                          </m:r>
                          <m:r>
                            <a:rPr lang="en-US" sz="1800" b="0" i="1" smtClean="0">
                              <a:latin typeface="Cambria Math" panose="02040503050406030204" pitchFamily="18" charset="0"/>
                            </a:rPr>
                            <m:t>(</m:t>
                          </m:r>
                          <m:r>
                            <a:rPr lang="en-US" sz="1800" b="0" i="1" smtClean="0">
                              <a:latin typeface="Cambria Math" panose="02040503050406030204" pitchFamily="18" charset="0"/>
                            </a:rPr>
                            <m:t>𝑁</m:t>
                          </m:r>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oMath>
                  </m:oMathPara>
                </a14:m>
                <a:endParaRPr lang="en-US" dirty="0"/>
              </a:p>
            </p:txBody>
          </p:sp>
        </mc:Choice>
        <mc:Fallback xmlns="">
          <p:sp>
            <p:nvSpPr>
              <p:cNvPr id="62" name="TextBox 61">
                <a:extLst>
                  <a:ext uri="{FF2B5EF4-FFF2-40B4-BE49-F238E27FC236}">
                    <a16:creationId xmlns:a16="http://schemas.microsoft.com/office/drawing/2014/main" id="{0CB3571B-BE97-4404-B896-873E16701BAA}"/>
                  </a:ext>
                </a:extLst>
              </p:cNvPr>
              <p:cNvSpPr txBox="1">
                <a:spLocks noRot="1" noChangeAspect="1" noMove="1" noResize="1" noEditPoints="1" noAdjustHandles="1" noChangeArrowheads="1" noChangeShapeType="1" noTextEdit="1"/>
              </p:cNvSpPr>
              <p:nvPr/>
            </p:nvSpPr>
            <p:spPr bwMode="gray">
              <a:xfrm>
                <a:off x="332334" y="4441610"/>
                <a:ext cx="3814153" cy="872034"/>
              </a:xfrm>
              <a:prstGeom prst="rect">
                <a:avLst/>
              </a:prstGeom>
              <a:blipFill>
                <a:blip r:embed="rId5"/>
                <a:stretch>
                  <a:fillRect l="-960" t="-2098"/>
                </a:stretch>
              </a:blipFill>
            </p:spPr>
            <p:txBody>
              <a:bodyPr/>
              <a:lstStyle/>
              <a:p>
                <a:r>
                  <a:rPr lang="en-US">
                    <a:noFill/>
                  </a:rPr>
                  <a:t> </a:t>
                </a:r>
              </a:p>
            </p:txBody>
          </p:sp>
        </mc:Fallback>
      </mc:AlternateContent>
      <p:cxnSp>
        <p:nvCxnSpPr>
          <p:cNvPr id="64" name="Connector: Elbow 63">
            <a:extLst>
              <a:ext uri="{FF2B5EF4-FFF2-40B4-BE49-F238E27FC236}">
                <a16:creationId xmlns:a16="http://schemas.microsoft.com/office/drawing/2014/main" id="{69A22172-0F63-4C2A-9446-24F307684E2F}"/>
              </a:ext>
            </a:extLst>
          </p:cNvPr>
          <p:cNvCxnSpPr>
            <a:cxnSpLocks/>
            <a:stCxn id="68" idx="2"/>
            <a:endCxn id="62" idx="0"/>
          </p:cNvCxnSpPr>
          <p:nvPr/>
        </p:nvCxnSpPr>
        <p:spPr bwMode="gray">
          <a:xfrm rot="5400000">
            <a:off x="2656452" y="3619648"/>
            <a:ext cx="404921" cy="1239002"/>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C0F2684A-E68B-49C1-A567-EE1C29DE0FEA}"/>
              </a:ext>
            </a:extLst>
          </p:cNvPr>
          <p:cNvSpPr/>
          <p:nvPr/>
        </p:nvSpPr>
        <p:spPr bwMode="gray">
          <a:xfrm>
            <a:off x="3235852" y="3942411"/>
            <a:ext cx="485122" cy="94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72" name="Connector: Elbow 71">
            <a:extLst>
              <a:ext uri="{FF2B5EF4-FFF2-40B4-BE49-F238E27FC236}">
                <a16:creationId xmlns:a16="http://schemas.microsoft.com/office/drawing/2014/main" id="{72E49E60-EBE2-4183-B8E8-16F93BECC3E9}"/>
              </a:ext>
            </a:extLst>
          </p:cNvPr>
          <p:cNvCxnSpPr>
            <a:cxnSpLocks/>
            <a:stCxn id="74" idx="2"/>
            <a:endCxn id="80" idx="0"/>
          </p:cNvCxnSpPr>
          <p:nvPr/>
        </p:nvCxnSpPr>
        <p:spPr bwMode="gray">
          <a:xfrm rot="16200000" flipH="1">
            <a:off x="5250703" y="3354083"/>
            <a:ext cx="806153" cy="1630328"/>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40CBB46B-01B2-445D-99BC-607790E5B714}"/>
              </a:ext>
            </a:extLst>
          </p:cNvPr>
          <p:cNvSpPr/>
          <p:nvPr/>
        </p:nvSpPr>
        <p:spPr bwMode="gray">
          <a:xfrm>
            <a:off x="4596054" y="3671893"/>
            <a:ext cx="485122" cy="94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14B6BE3E-2D73-43AC-9C6C-C89D8B805CEC}"/>
                  </a:ext>
                </a:extLst>
              </p:cNvPr>
              <p:cNvSpPr txBox="1"/>
              <p:nvPr/>
            </p:nvSpPr>
            <p:spPr bwMode="gray">
              <a:xfrm>
                <a:off x="5081176" y="4572324"/>
                <a:ext cx="2775533" cy="610605"/>
              </a:xfrm>
              <a:prstGeom prst="rect">
                <a:avLst/>
              </a:prstGeom>
              <a:noFill/>
            </p:spPr>
            <p:txBody>
              <a:bodyPr wrap="square">
                <a:spAutoFit/>
              </a:bodyPr>
              <a:lstStyle/>
              <a:p>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h</m:t>
                        </m:r>
                      </m:e>
                      <m:sub>
                        <m:r>
                          <m:rPr>
                            <m:sty m:val="p"/>
                          </m:rPr>
                          <a:rPr lang="en-US" sz="1600" b="0" i="0" smtClean="0">
                            <a:latin typeface="Cambria Math" panose="02040503050406030204" pitchFamily="18" charset="0"/>
                          </a:rPr>
                          <m:t>i</m:t>
                        </m:r>
                        <m:r>
                          <a:rPr lang="en-US" sz="1600" b="0" i="0" smtClean="0">
                            <a:latin typeface="Cambria Math" panose="02040503050406030204" pitchFamily="18" charset="0"/>
                          </a:rPr>
                          <m:t>,</m:t>
                        </m:r>
                        <m:r>
                          <m:rPr>
                            <m:sty m:val="p"/>
                          </m:rPr>
                          <a:rPr lang="en-US" sz="1600" b="0" i="0" smtClean="0">
                            <a:latin typeface="Cambria Math" panose="02040503050406030204" pitchFamily="18" charset="0"/>
                          </a:rPr>
                          <m:t>j</m:t>
                        </m:r>
                        <m:r>
                          <a:rPr lang="en-US" sz="1600" b="0" i="0" smtClean="0">
                            <a:latin typeface="Cambria Math" panose="02040503050406030204" pitchFamily="18" charset="0"/>
                          </a:rPr>
                          <m:t> </m:t>
                        </m:r>
                      </m:sub>
                    </m:sSub>
                    <m:r>
                      <a:rPr lang="en-US" sz="1600" b="0" i="1" smtClean="0">
                        <a:latin typeface="Cambria Math" panose="02040503050406030204" pitchFamily="18" charset="0"/>
                      </a:rPr>
                      <m:t> </m:t>
                    </m:r>
                  </m:oMath>
                </a14:m>
                <a:r>
                  <a:rPr lang="en-US" sz="1600" dirty="0"/>
                  <a:t>is the distance between nodes </a:t>
                </a:r>
                <a:r>
                  <a:rPr lang="en-US" sz="1600" i="1" dirty="0" err="1"/>
                  <a:t>i</a:t>
                </a:r>
                <a:r>
                  <a:rPr lang="en-US" sz="1600" dirty="0"/>
                  <a:t> and </a:t>
                </a:r>
                <a:r>
                  <a:rPr lang="en-US" sz="1600" i="1" dirty="0"/>
                  <a:t>j</a:t>
                </a:r>
                <a:endParaRPr lang="en-US" dirty="0"/>
              </a:p>
            </p:txBody>
          </p:sp>
        </mc:Choice>
        <mc:Fallback xmlns="">
          <p:sp>
            <p:nvSpPr>
              <p:cNvPr id="80" name="TextBox 79">
                <a:extLst>
                  <a:ext uri="{FF2B5EF4-FFF2-40B4-BE49-F238E27FC236}">
                    <a16:creationId xmlns:a16="http://schemas.microsoft.com/office/drawing/2014/main" id="{14B6BE3E-2D73-43AC-9C6C-C89D8B805CEC}"/>
                  </a:ext>
                </a:extLst>
              </p:cNvPr>
              <p:cNvSpPr txBox="1">
                <a:spLocks noRot="1" noChangeAspect="1" noMove="1" noResize="1" noEditPoints="1" noAdjustHandles="1" noChangeArrowheads="1" noChangeShapeType="1" noTextEdit="1"/>
              </p:cNvSpPr>
              <p:nvPr/>
            </p:nvSpPr>
            <p:spPr bwMode="gray">
              <a:xfrm>
                <a:off x="5081176" y="4572324"/>
                <a:ext cx="2775533" cy="610605"/>
              </a:xfrm>
              <a:prstGeom prst="rect">
                <a:avLst/>
              </a:prstGeom>
              <a:blipFill>
                <a:blip r:embed="rId6"/>
                <a:stretch>
                  <a:fillRect l="-1319" t="-4000" b="-12000"/>
                </a:stretch>
              </a:blipFill>
            </p:spPr>
            <p:txBody>
              <a:bodyPr/>
              <a:lstStyle/>
              <a:p>
                <a:r>
                  <a:rPr lang="en-US">
                    <a:noFill/>
                  </a:rPr>
                  <a:t> </a:t>
                </a:r>
              </a:p>
            </p:txBody>
          </p:sp>
        </mc:Fallback>
      </mc:AlternateContent>
    </p:spTree>
    <p:extLst>
      <p:ext uri="{BB962C8B-B14F-4D97-AF65-F5344CB8AC3E}">
        <p14:creationId xmlns:p14="http://schemas.microsoft.com/office/powerpoint/2010/main" val="123370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62" grpId="0"/>
      <p:bldP spid="68" grpId="0" animBg="1"/>
      <p:bldP spid="74" grpId="0" animBg="1"/>
      <p:bldP spid="8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4F6F-8CBD-4CFA-951A-159D8211C849}"/>
              </a:ext>
            </a:extLst>
          </p:cNvPr>
          <p:cNvSpPr>
            <a:spLocks noGrp="1"/>
          </p:cNvSpPr>
          <p:nvPr>
            <p:ph type="title"/>
          </p:nvPr>
        </p:nvSpPr>
        <p:spPr/>
        <p:txBody>
          <a:bodyPr/>
          <a:lstStyle/>
          <a:p>
            <a:r>
              <a:rPr lang="en-US" dirty="0"/>
              <a:t>Evolution of Diameter</a:t>
            </a:r>
          </a:p>
        </p:txBody>
      </p:sp>
      <p:sp>
        <p:nvSpPr>
          <p:cNvPr id="4" name="Slide Number Placeholder 3">
            <a:extLst>
              <a:ext uri="{FF2B5EF4-FFF2-40B4-BE49-F238E27FC236}">
                <a16:creationId xmlns:a16="http://schemas.microsoft.com/office/drawing/2014/main" id="{A2DEACA4-2D34-47C7-84DF-E69C9477D37A}"/>
              </a:ext>
            </a:extLst>
          </p:cNvPr>
          <p:cNvSpPr>
            <a:spLocks noGrp="1"/>
          </p:cNvSpPr>
          <p:nvPr>
            <p:ph type="sldNum" sz="quarter" idx="12"/>
          </p:nvPr>
        </p:nvSpPr>
        <p:spPr/>
        <p:txBody>
          <a:bodyPr/>
          <a:lstStyle/>
          <a:p>
            <a:fld id="{81561042-0DC2-4A04-AA50-F6D44EB20EBA}" type="slidenum">
              <a:rPr lang="en-US" smtClean="0"/>
              <a:t>13</a:t>
            </a:fld>
            <a:endParaRPr lang="en-US"/>
          </a:p>
        </p:txBody>
      </p:sp>
      <p:pic>
        <p:nvPicPr>
          <p:cNvPr id="5" name="Picture 4">
            <a:extLst>
              <a:ext uri="{FF2B5EF4-FFF2-40B4-BE49-F238E27FC236}">
                <a16:creationId xmlns:a16="http://schemas.microsoft.com/office/drawing/2014/main" id="{8AD4C5C4-3383-44B3-8CA2-2F059801AB79}"/>
              </a:ext>
            </a:extLst>
          </p:cNvPr>
          <p:cNvPicPr>
            <a:picLocks noChangeAspect="1"/>
          </p:cNvPicPr>
          <p:nvPr/>
        </p:nvPicPr>
        <p:blipFill>
          <a:blip r:embed="rId2"/>
          <a:stretch>
            <a:fillRect/>
          </a:stretch>
        </p:blipFill>
        <p:spPr>
          <a:xfrm>
            <a:off x="336041" y="984217"/>
            <a:ext cx="6322852" cy="5502588"/>
          </a:xfrm>
          <a:prstGeom prst="rect">
            <a:avLst/>
          </a:prstGeom>
        </p:spPr>
      </p:pic>
      <p:sp>
        <p:nvSpPr>
          <p:cNvPr id="6" name="TextBox 5">
            <a:extLst>
              <a:ext uri="{FF2B5EF4-FFF2-40B4-BE49-F238E27FC236}">
                <a16:creationId xmlns:a16="http://schemas.microsoft.com/office/drawing/2014/main" id="{C1D6A467-EFFC-4FFC-AB55-7A952AF6AF22}"/>
              </a:ext>
            </a:extLst>
          </p:cNvPr>
          <p:cNvSpPr txBox="1"/>
          <p:nvPr/>
        </p:nvSpPr>
        <p:spPr bwMode="gray">
          <a:xfrm>
            <a:off x="-5396" y="6582617"/>
            <a:ext cx="11512731" cy="276999"/>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Leskovec, J., Kleinberg, J., &amp; </a:t>
            </a:r>
            <a:r>
              <a:rPr lang="en-US" sz="1200" b="0" i="0" dirty="0" err="1">
                <a:solidFill>
                  <a:srgbClr val="222222"/>
                </a:solidFill>
                <a:effectLst/>
                <a:latin typeface="Arial" panose="020B0604020202020204" pitchFamily="34" charset="0"/>
              </a:rPr>
              <a:t>Faloutsos</a:t>
            </a:r>
            <a:r>
              <a:rPr lang="en-US" sz="1200" b="0" i="0" dirty="0">
                <a:solidFill>
                  <a:srgbClr val="222222"/>
                </a:solidFill>
                <a:effectLst/>
                <a:latin typeface="Arial" panose="020B0604020202020204" pitchFamily="34" charset="0"/>
              </a:rPr>
              <a:t>, C. (2005). Graphs over time: densification laws, shrinking diameters and possible explanations. In</a:t>
            </a:r>
            <a:r>
              <a:rPr lang="en-US" sz="1200" b="0" i="1" dirty="0">
                <a:solidFill>
                  <a:srgbClr val="222222"/>
                </a:solidFill>
                <a:effectLst/>
                <a:latin typeface="Arial" panose="020B0604020202020204" pitchFamily="34" charset="0"/>
              </a:rPr>
              <a:t> ACM KDD </a:t>
            </a:r>
            <a:r>
              <a:rPr lang="en-US" sz="1200" b="0" i="0" dirty="0">
                <a:solidFill>
                  <a:srgbClr val="222222"/>
                </a:solidFill>
                <a:effectLst/>
                <a:latin typeface="Arial" panose="020B0604020202020204" pitchFamily="34" charset="0"/>
              </a:rPr>
              <a:t>(pp. 177-187).</a:t>
            </a:r>
            <a:endParaRPr lang="en-US" sz="1200" dirty="0"/>
          </a:p>
        </p:txBody>
      </p:sp>
    </p:spTree>
    <p:extLst>
      <p:ext uri="{BB962C8B-B14F-4D97-AF65-F5344CB8AC3E}">
        <p14:creationId xmlns:p14="http://schemas.microsoft.com/office/powerpoint/2010/main" val="2760989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BD4C-BBBA-47C3-BD7D-831D160E2C1D}"/>
              </a:ext>
            </a:extLst>
          </p:cNvPr>
          <p:cNvSpPr>
            <a:spLocks noGrp="1"/>
          </p:cNvSpPr>
          <p:nvPr>
            <p:ph type="title"/>
          </p:nvPr>
        </p:nvSpPr>
        <p:spPr>
          <a:xfrm>
            <a:off x="95191" y="139757"/>
            <a:ext cx="10259300" cy="555840"/>
          </a:xfrm>
        </p:spPr>
        <p:txBody>
          <a:bodyPr/>
          <a:lstStyle/>
          <a:p>
            <a:r>
              <a:rPr lang="en-US" dirty="0"/>
              <a:t>Evolution of Connectivity - Emergence of giant component</a:t>
            </a:r>
          </a:p>
        </p:txBody>
      </p:sp>
      <p:sp>
        <p:nvSpPr>
          <p:cNvPr id="3" name="Content Placeholder 2">
            <a:extLst>
              <a:ext uri="{FF2B5EF4-FFF2-40B4-BE49-F238E27FC236}">
                <a16:creationId xmlns:a16="http://schemas.microsoft.com/office/drawing/2014/main" id="{8A06B860-46AA-42D5-AE60-1AB93CA471D3}"/>
              </a:ext>
            </a:extLst>
          </p:cNvPr>
          <p:cNvSpPr>
            <a:spLocks noGrp="1"/>
          </p:cNvSpPr>
          <p:nvPr>
            <p:ph idx="1"/>
          </p:nvPr>
        </p:nvSpPr>
        <p:spPr>
          <a:xfrm>
            <a:off x="478369" y="1213308"/>
            <a:ext cx="11473384" cy="758156"/>
          </a:xfrm>
        </p:spPr>
        <p:txBody>
          <a:bodyPr/>
          <a:lstStyle/>
          <a:p>
            <a:r>
              <a:rPr lang="en-US" dirty="0"/>
              <a:t>The fraction of the nodes that are part of the giant connected component over time.</a:t>
            </a:r>
          </a:p>
          <a:p>
            <a:endParaRPr lang="en-US" dirty="0"/>
          </a:p>
        </p:txBody>
      </p:sp>
      <p:sp>
        <p:nvSpPr>
          <p:cNvPr id="4" name="Slide Number Placeholder 3">
            <a:extLst>
              <a:ext uri="{FF2B5EF4-FFF2-40B4-BE49-F238E27FC236}">
                <a16:creationId xmlns:a16="http://schemas.microsoft.com/office/drawing/2014/main" id="{7B8C93FB-F4A8-49F4-A2DF-5EF6C66AA765}"/>
              </a:ext>
            </a:extLst>
          </p:cNvPr>
          <p:cNvSpPr>
            <a:spLocks noGrp="1"/>
          </p:cNvSpPr>
          <p:nvPr>
            <p:ph type="sldNum" sz="quarter" idx="12"/>
          </p:nvPr>
        </p:nvSpPr>
        <p:spPr/>
        <p:txBody>
          <a:bodyPr/>
          <a:lstStyle/>
          <a:p>
            <a:fld id="{81561042-0DC2-4A04-AA50-F6D44EB20EBA}" type="slidenum">
              <a:rPr lang="en-US" smtClean="0"/>
              <a:t>14</a:t>
            </a:fld>
            <a:endParaRPr lang="en-US"/>
          </a:p>
        </p:txBody>
      </p:sp>
      <p:sp>
        <p:nvSpPr>
          <p:cNvPr id="6" name="Content Placeholder 2">
            <a:extLst>
              <a:ext uri="{FF2B5EF4-FFF2-40B4-BE49-F238E27FC236}">
                <a16:creationId xmlns:a16="http://schemas.microsoft.com/office/drawing/2014/main" id="{C6A6C8AB-FEEF-42DD-B494-AC65B6AA5C60}"/>
              </a:ext>
            </a:extLst>
          </p:cNvPr>
          <p:cNvSpPr txBox="1">
            <a:spLocks/>
          </p:cNvSpPr>
          <p:nvPr/>
        </p:nvSpPr>
        <p:spPr bwMode="gray">
          <a:xfrm>
            <a:off x="2046514" y="5743356"/>
            <a:ext cx="8644457" cy="758156"/>
          </a:xfrm>
          <a:prstGeom prst="rect">
            <a:avLst/>
          </a:prstGeom>
        </p:spPr>
        <p:txBody>
          <a:bodyPr vert="horz" wrap="square" lIns="0" tIns="0" rIns="0" bIns="0" rtlCol="0" anchor="t" anchorCtr="0">
            <a:spAutoFit/>
          </a:bodyPr>
          <a:lst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a:lstStyle>
          <a:p>
            <a:r>
              <a:rPr lang="en-US" dirty="0"/>
              <a:t>After 4 years, 90% of all nodes are connected to the giant component.</a:t>
            </a:r>
          </a:p>
          <a:p>
            <a:endParaRPr lang="en-US" dirty="0"/>
          </a:p>
        </p:txBody>
      </p:sp>
      <p:pic>
        <p:nvPicPr>
          <p:cNvPr id="8" name="Picture 7">
            <a:extLst>
              <a:ext uri="{FF2B5EF4-FFF2-40B4-BE49-F238E27FC236}">
                <a16:creationId xmlns:a16="http://schemas.microsoft.com/office/drawing/2014/main" id="{C3A0E741-29D8-405B-981B-BD377DC4B4F2}"/>
              </a:ext>
            </a:extLst>
          </p:cNvPr>
          <p:cNvPicPr>
            <a:picLocks noChangeAspect="1"/>
          </p:cNvPicPr>
          <p:nvPr/>
        </p:nvPicPr>
        <p:blipFill>
          <a:blip r:embed="rId2"/>
          <a:stretch>
            <a:fillRect/>
          </a:stretch>
        </p:blipFill>
        <p:spPr>
          <a:xfrm>
            <a:off x="1210491" y="1852145"/>
            <a:ext cx="8831418" cy="3703923"/>
          </a:xfrm>
          <a:prstGeom prst="rect">
            <a:avLst/>
          </a:prstGeom>
        </p:spPr>
      </p:pic>
      <p:sp>
        <p:nvSpPr>
          <p:cNvPr id="9" name="Rectangle 8">
            <a:extLst>
              <a:ext uri="{FF2B5EF4-FFF2-40B4-BE49-F238E27FC236}">
                <a16:creationId xmlns:a16="http://schemas.microsoft.com/office/drawing/2014/main" id="{CDE7635C-3E1F-4841-9F9E-F5B0B1483414}"/>
              </a:ext>
            </a:extLst>
          </p:cNvPr>
          <p:cNvSpPr/>
          <p:nvPr/>
        </p:nvSpPr>
        <p:spPr bwMode="gray">
          <a:xfrm>
            <a:off x="1775625" y="2290354"/>
            <a:ext cx="1372565" cy="2260537"/>
          </a:xfrm>
          <a:prstGeom prst="rect">
            <a:avLst/>
          </a:prstGeom>
          <a:solidFill>
            <a:srgbClr val="B1063A">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0" name="Rectangle 9">
            <a:extLst>
              <a:ext uri="{FF2B5EF4-FFF2-40B4-BE49-F238E27FC236}">
                <a16:creationId xmlns:a16="http://schemas.microsoft.com/office/drawing/2014/main" id="{B68AD98D-A517-4D36-8FAE-60D3D7EECA83}"/>
              </a:ext>
            </a:extLst>
          </p:cNvPr>
          <p:cNvSpPr/>
          <p:nvPr/>
        </p:nvSpPr>
        <p:spPr bwMode="gray">
          <a:xfrm>
            <a:off x="6499983" y="2351314"/>
            <a:ext cx="1372565" cy="2199577"/>
          </a:xfrm>
          <a:prstGeom prst="rect">
            <a:avLst/>
          </a:prstGeom>
          <a:solidFill>
            <a:srgbClr val="B1063A">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1" name="TextBox 10">
            <a:extLst>
              <a:ext uri="{FF2B5EF4-FFF2-40B4-BE49-F238E27FC236}">
                <a16:creationId xmlns:a16="http://schemas.microsoft.com/office/drawing/2014/main" id="{D3153FDD-4C8F-4EED-8301-5278881E169A}"/>
              </a:ext>
            </a:extLst>
          </p:cNvPr>
          <p:cNvSpPr txBox="1"/>
          <p:nvPr/>
        </p:nvSpPr>
        <p:spPr bwMode="gray">
          <a:xfrm>
            <a:off x="-5396" y="6582617"/>
            <a:ext cx="11512731" cy="276999"/>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Leskovec, J., Kleinberg, J., &amp; </a:t>
            </a:r>
            <a:r>
              <a:rPr lang="en-US" sz="1200" b="0" i="0" dirty="0" err="1">
                <a:solidFill>
                  <a:srgbClr val="222222"/>
                </a:solidFill>
                <a:effectLst/>
                <a:latin typeface="Arial" panose="020B0604020202020204" pitchFamily="34" charset="0"/>
              </a:rPr>
              <a:t>Faloutsos</a:t>
            </a:r>
            <a:r>
              <a:rPr lang="en-US" sz="1200" b="0" i="0" dirty="0">
                <a:solidFill>
                  <a:srgbClr val="222222"/>
                </a:solidFill>
                <a:effectLst/>
                <a:latin typeface="Arial" panose="020B0604020202020204" pitchFamily="34" charset="0"/>
              </a:rPr>
              <a:t>, C. (2005). Graphs over time: densification laws, shrinking diameters and possible explanations. In</a:t>
            </a:r>
            <a:r>
              <a:rPr lang="en-US" sz="1200" b="0" i="1" dirty="0">
                <a:solidFill>
                  <a:srgbClr val="222222"/>
                </a:solidFill>
                <a:effectLst/>
                <a:latin typeface="Arial" panose="020B0604020202020204" pitchFamily="34" charset="0"/>
              </a:rPr>
              <a:t> ACM KDD </a:t>
            </a:r>
            <a:r>
              <a:rPr lang="en-US" sz="1200" b="0" i="0" dirty="0">
                <a:solidFill>
                  <a:srgbClr val="222222"/>
                </a:solidFill>
                <a:effectLst/>
                <a:latin typeface="Arial" panose="020B0604020202020204" pitchFamily="34" charset="0"/>
              </a:rPr>
              <a:t>(pp. 177-187).</a:t>
            </a:r>
            <a:endParaRPr lang="en-US" sz="1200" dirty="0"/>
          </a:p>
        </p:txBody>
      </p:sp>
    </p:spTree>
    <p:extLst>
      <p:ext uri="{BB962C8B-B14F-4D97-AF65-F5344CB8AC3E}">
        <p14:creationId xmlns:p14="http://schemas.microsoft.com/office/powerpoint/2010/main" val="85413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E200-F80C-4E30-9DAE-80B9D45CBBAD}"/>
              </a:ext>
            </a:extLst>
          </p:cNvPr>
          <p:cNvSpPr>
            <a:spLocks noGrp="1"/>
          </p:cNvSpPr>
          <p:nvPr>
            <p:ph type="title"/>
          </p:nvPr>
        </p:nvSpPr>
        <p:spPr/>
        <p:txBody>
          <a:bodyPr/>
          <a:lstStyle/>
          <a:p>
            <a:r>
              <a:rPr lang="en-US" dirty="0"/>
              <a:t>Random Graph – Distribution of Node Degree</a:t>
            </a:r>
          </a:p>
        </p:txBody>
      </p:sp>
      <p:sp>
        <p:nvSpPr>
          <p:cNvPr id="4" name="Slide Number Placeholder 3">
            <a:extLst>
              <a:ext uri="{FF2B5EF4-FFF2-40B4-BE49-F238E27FC236}">
                <a16:creationId xmlns:a16="http://schemas.microsoft.com/office/drawing/2014/main" id="{594251C8-0530-4FCE-96A8-D670CC08772E}"/>
              </a:ext>
            </a:extLst>
          </p:cNvPr>
          <p:cNvSpPr>
            <a:spLocks noGrp="1"/>
          </p:cNvSpPr>
          <p:nvPr>
            <p:ph type="sldNum" sz="quarter" idx="12"/>
          </p:nvPr>
        </p:nvSpPr>
        <p:spPr/>
        <p:txBody>
          <a:bodyPr/>
          <a:lstStyle/>
          <a:p>
            <a:fld id="{81561042-0DC2-4A04-AA50-F6D44EB20EBA}" type="slidenum">
              <a:rPr lang="en-US" smtClean="0"/>
              <a:t>15</a:t>
            </a:fld>
            <a:endParaRPr lang="en-US"/>
          </a:p>
        </p:txBody>
      </p:sp>
      <p:sp>
        <p:nvSpPr>
          <p:cNvPr id="6" name="TextBox 5">
            <a:extLst>
              <a:ext uri="{FF2B5EF4-FFF2-40B4-BE49-F238E27FC236}">
                <a16:creationId xmlns:a16="http://schemas.microsoft.com/office/drawing/2014/main" id="{612BA60F-B70F-422F-9928-FEB7B77BD3F3}"/>
              </a:ext>
            </a:extLst>
          </p:cNvPr>
          <p:cNvSpPr txBox="1"/>
          <p:nvPr/>
        </p:nvSpPr>
        <p:spPr bwMode="gray">
          <a:xfrm>
            <a:off x="478369" y="6101266"/>
            <a:ext cx="11345036" cy="646331"/>
          </a:xfrm>
          <a:prstGeom prst="rect">
            <a:avLst/>
          </a:prstGeom>
          <a:noFill/>
        </p:spPr>
        <p:txBody>
          <a:bodyPr wrap="square">
            <a:spAutoFit/>
          </a:bodyPr>
          <a:lstStyle/>
          <a:p>
            <a:r>
              <a:rPr lang="en-US" b="0" i="0" dirty="0">
                <a:solidFill>
                  <a:srgbClr val="222222"/>
                </a:solidFill>
                <a:effectLst/>
                <a:latin typeface="Arial" panose="020B0604020202020204" pitchFamily="34" charset="0"/>
              </a:rPr>
              <a:t>Newman, Mark EJ, Steven H. </a:t>
            </a:r>
            <a:r>
              <a:rPr lang="en-US" b="0" i="0" dirty="0" err="1">
                <a:solidFill>
                  <a:srgbClr val="222222"/>
                </a:solidFill>
                <a:effectLst/>
                <a:latin typeface="Arial" panose="020B0604020202020204" pitchFamily="34" charset="0"/>
              </a:rPr>
              <a:t>Strogatz</a:t>
            </a:r>
            <a:r>
              <a:rPr lang="en-US" b="0" i="0" dirty="0">
                <a:solidFill>
                  <a:srgbClr val="222222"/>
                </a:solidFill>
                <a:effectLst/>
                <a:latin typeface="Arial" panose="020B0604020202020204" pitchFamily="34" charset="0"/>
              </a:rPr>
              <a:t>, and Duncan J. Watts. "Random graphs with arbitrary degree distributions and their applications." </a:t>
            </a:r>
            <a:r>
              <a:rPr lang="en-US" b="0" i="1" dirty="0">
                <a:solidFill>
                  <a:srgbClr val="222222"/>
                </a:solidFill>
                <a:effectLst/>
                <a:latin typeface="Arial" panose="020B0604020202020204" pitchFamily="34" charset="0"/>
              </a:rPr>
              <a:t>Physical review E</a:t>
            </a:r>
            <a:r>
              <a:rPr lang="en-US" b="0" i="0" dirty="0">
                <a:solidFill>
                  <a:srgbClr val="222222"/>
                </a:solidFill>
                <a:effectLst/>
                <a:latin typeface="Arial" panose="020B0604020202020204" pitchFamily="34" charset="0"/>
              </a:rPr>
              <a:t> 64.2 (2001): 026118.</a:t>
            </a:r>
            <a:endParaRPr lang="en-US" dirty="0"/>
          </a:p>
        </p:txBody>
      </p:sp>
      <p:pic>
        <p:nvPicPr>
          <p:cNvPr id="11" name="Content Placeholder 7">
            <a:extLst>
              <a:ext uri="{FF2B5EF4-FFF2-40B4-BE49-F238E27FC236}">
                <a16:creationId xmlns:a16="http://schemas.microsoft.com/office/drawing/2014/main" id="{C580412A-0C40-4EA6-9698-2DB66E21B5BA}"/>
              </a:ext>
            </a:extLst>
          </p:cNvPr>
          <p:cNvPicPr>
            <a:picLocks noChangeAspect="1"/>
          </p:cNvPicPr>
          <p:nvPr/>
        </p:nvPicPr>
        <p:blipFill>
          <a:blip r:embed="rId3"/>
          <a:stretch>
            <a:fillRect/>
          </a:stretch>
        </p:blipFill>
        <p:spPr bwMode="gray">
          <a:xfrm>
            <a:off x="826477" y="2619573"/>
            <a:ext cx="6096000" cy="1657350"/>
          </a:xfrm>
          <a:prstGeom prst="rect">
            <a:avLst/>
          </a:prstGeom>
        </p:spPr>
      </p:pic>
      <p:cxnSp>
        <p:nvCxnSpPr>
          <p:cNvPr id="13" name="Connector: Elbow 12">
            <a:extLst>
              <a:ext uri="{FF2B5EF4-FFF2-40B4-BE49-F238E27FC236}">
                <a16:creationId xmlns:a16="http://schemas.microsoft.com/office/drawing/2014/main" id="{E7AAEA3B-BD5E-46E6-86A7-2EA5B9B4012D}"/>
              </a:ext>
            </a:extLst>
          </p:cNvPr>
          <p:cNvCxnSpPr>
            <a:cxnSpLocks/>
            <a:stCxn id="11" idx="3"/>
            <a:endCxn id="15" idx="0"/>
          </p:cNvCxnSpPr>
          <p:nvPr/>
        </p:nvCxnSpPr>
        <p:spPr bwMode="gray">
          <a:xfrm>
            <a:off x="6922477" y="3448248"/>
            <a:ext cx="2571831" cy="645474"/>
          </a:xfrm>
          <a:prstGeom prst="bentConnector2">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71E58AC-B305-48F5-984D-4E53C924E01B}"/>
              </a:ext>
            </a:extLst>
          </p:cNvPr>
          <p:cNvSpPr/>
          <p:nvPr/>
        </p:nvSpPr>
        <p:spPr bwMode="gray">
          <a:xfrm flipV="1">
            <a:off x="5582289" y="2827778"/>
            <a:ext cx="1105795" cy="1240940"/>
          </a:xfrm>
          <a:prstGeom prst="rect">
            <a:avLst/>
          </a:prstGeom>
          <a:solidFill>
            <a:schemeClr val="accent3">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5" name="TextBox 14">
            <a:extLst>
              <a:ext uri="{FF2B5EF4-FFF2-40B4-BE49-F238E27FC236}">
                <a16:creationId xmlns:a16="http://schemas.microsoft.com/office/drawing/2014/main" id="{F7DFE1FD-217B-43E1-BD30-E741D0E603FF}"/>
              </a:ext>
            </a:extLst>
          </p:cNvPr>
          <p:cNvSpPr txBox="1"/>
          <p:nvPr/>
        </p:nvSpPr>
        <p:spPr bwMode="gray">
          <a:xfrm>
            <a:off x="7342519" y="4093722"/>
            <a:ext cx="4303578" cy="646331"/>
          </a:xfrm>
          <a:prstGeom prst="rect">
            <a:avLst/>
          </a:prstGeom>
          <a:noFill/>
        </p:spPr>
        <p:txBody>
          <a:bodyPr wrap="square">
            <a:spAutoFit/>
          </a:bodyPr>
          <a:lstStyle/>
          <a:p>
            <a:r>
              <a:rPr lang="en-US" dirty="0"/>
              <a:t>In the limit when N is very large. i.e., a Poisson distribution</a:t>
            </a:r>
          </a:p>
        </p:txBody>
      </p:sp>
      <p:sp>
        <p:nvSpPr>
          <p:cNvPr id="17" name="TextBox 16">
            <a:extLst>
              <a:ext uri="{FF2B5EF4-FFF2-40B4-BE49-F238E27FC236}">
                <a16:creationId xmlns:a16="http://schemas.microsoft.com/office/drawing/2014/main" id="{841A81AB-092C-4616-91CB-9028ABEFDB27}"/>
              </a:ext>
            </a:extLst>
          </p:cNvPr>
          <p:cNvSpPr txBox="1"/>
          <p:nvPr/>
        </p:nvSpPr>
        <p:spPr bwMode="gray">
          <a:xfrm>
            <a:off x="7374711" y="2296407"/>
            <a:ext cx="4303578" cy="646331"/>
          </a:xfrm>
          <a:prstGeom prst="rect">
            <a:avLst/>
          </a:prstGeom>
          <a:noFill/>
        </p:spPr>
        <p:txBody>
          <a:bodyPr wrap="square">
            <a:spAutoFit/>
          </a:bodyPr>
          <a:lstStyle/>
          <a:p>
            <a:r>
              <a:rPr lang="en-US" dirty="0"/>
              <a:t>z = average number of edges</a:t>
            </a:r>
          </a:p>
          <a:p>
            <a:r>
              <a:rPr lang="en-US" dirty="0"/>
              <a:t>k = degree of an edge</a:t>
            </a:r>
          </a:p>
        </p:txBody>
      </p:sp>
      <p:sp>
        <p:nvSpPr>
          <p:cNvPr id="18" name="TextBox 17">
            <a:extLst>
              <a:ext uri="{FF2B5EF4-FFF2-40B4-BE49-F238E27FC236}">
                <a16:creationId xmlns:a16="http://schemas.microsoft.com/office/drawing/2014/main" id="{66EC6995-1307-4E1B-B2C5-336A7BD2D5C6}"/>
              </a:ext>
            </a:extLst>
          </p:cNvPr>
          <p:cNvSpPr txBox="1"/>
          <p:nvPr/>
        </p:nvSpPr>
        <p:spPr bwMode="gray">
          <a:xfrm>
            <a:off x="449061" y="1723114"/>
            <a:ext cx="4303578" cy="369332"/>
          </a:xfrm>
          <a:prstGeom prst="rect">
            <a:avLst/>
          </a:prstGeom>
          <a:noFill/>
        </p:spPr>
        <p:txBody>
          <a:bodyPr wrap="square">
            <a:spAutoFit/>
          </a:bodyPr>
          <a:lstStyle/>
          <a:p>
            <a:r>
              <a:rPr lang="en-US" b="1" dirty="0"/>
              <a:t>Distribution of Node Degrees</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3166FBB-D643-44B5-B2C7-8B31C6DDF664}"/>
                  </a:ext>
                </a:extLst>
              </p:cNvPr>
              <p:cNvSpPr txBox="1"/>
              <p:nvPr/>
            </p:nvSpPr>
            <p:spPr bwMode="gray">
              <a:xfrm>
                <a:off x="668217" y="4915392"/>
                <a:ext cx="6254260" cy="929422"/>
              </a:xfrm>
              <a:prstGeom prst="rect">
                <a:avLst/>
              </a:prstGeom>
              <a:noFill/>
            </p:spPr>
            <p:txBody>
              <a:bodyPr wrap="square">
                <a:spAutoFit/>
              </a:bodyPr>
              <a:lstStyle/>
              <a:p>
                <a:r>
                  <a:rPr lang="en-US" sz="1800" b="0" dirty="0">
                    <a:effectLst/>
                  </a:rPr>
                  <a:t>For the binomial distribution:</a:t>
                </a:r>
              </a:p>
              <a:p>
                <a:pPr lvl="1"/>
                <a:r>
                  <a:rPr lang="en-US" b="0" dirty="0">
                    <a:effectLst/>
                  </a:rPr>
                  <a:t>Mean </a:t>
                </a:r>
                <a14:m>
                  <m:oMath xmlns:m="http://schemas.openxmlformats.org/officeDocument/2006/math">
                    <m:acc>
                      <m:accPr>
                        <m:chr m:val="̅"/>
                        <m:ctrlPr>
                          <a:rPr lang="en-US" i="1" smtClean="0">
                            <a:effectLst/>
                            <a:latin typeface="Cambria Math" panose="02040503050406030204" pitchFamily="18" charset="0"/>
                          </a:rPr>
                        </m:ctrlPr>
                      </m:accPr>
                      <m:e>
                        <m:r>
                          <a:rPr lang="en-US" b="0" i="1" smtClean="0">
                            <a:effectLst/>
                            <a:latin typeface="Cambria Math" panose="02040503050406030204" pitchFamily="18" charset="0"/>
                          </a:rPr>
                          <m:t>𝑘</m:t>
                        </m:r>
                      </m:e>
                    </m:acc>
                    <m:r>
                      <a:rPr lang="en-US" b="0" i="1" smtClean="0">
                        <a:effectLst/>
                        <a:latin typeface="Cambria Math" panose="02040503050406030204" pitchFamily="18" charset="0"/>
                      </a:rPr>
                      <m:t>=</m:t>
                    </m:r>
                    <m:r>
                      <a:rPr lang="en-US" b="0" i="1" smtClean="0">
                        <a:effectLst/>
                        <a:latin typeface="Cambria Math" panose="02040503050406030204" pitchFamily="18" charset="0"/>
                      </a:rPr>
                      <m:t>𝑝</m:t>
                    </m:r>
                    <m:d>
                      <m:dPr>
                        <m:ctrlPr>
                          <a:rPr lang="en-US" b="0" i="1" smtClean="0">
                            <a:effectLst/>
                            <a:latin typeface="Cambria Math" panose="02040503050406030204" pitchFamily="18" charset="0"/>
                          </a:rPr>
                        </m:ctrlPr>
                      </m:dPr>
                      <m:e>
                        <m:r>
                          <a:rPr lang="en-US" b="0" i="1" smtClean="0">
                            <a:effectLst/>
                            <a:latin typeface="Cambria Math" panose="02040503050406030204" pitchFamily="18" charset="0"/>
                          </a:rPr>
                          <m:t>𝑁</m:t>
                        </m:r>
                        <m:r>
                          <a:rPr lang="en-US" b="0" i="1" smtClean="0">
                            <a:effectLst/>
                            <a:latin typeface="Cambria Math" panose="02040503050406030204" pitchFamily="18" charset="0"/>
                          </a:rPr>
                          <m:t>−1</m:t>
                        </m:r>
                      </m:e>
                    </m:d>
                  </m:oMath>
                </a14:m>
                <a:endParaRPr lang="en-US" b="0" dirty="0">
                  <a:effectLst/>
                </a:endParaRPr>
              </a:p>
              <a:p>
                <a:pPr lvl="1"/>
                <a:r>
                  <a:rPr lang="en-US" dirty="0"/>
                  <a:t>Variance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−1)</m:t>
                    </m:r>
                  </m:oMath>
                </a14:m>
                <a:endParaRPr lang="en-US" dirty="0"/>
              </a:p>
            </p:txBody>
          </p:sp>
        </mc:Choice>
        <mc:Fallback xmlns="">
          <p:sp>
            <p:nvSpPr>
              <p:cNvPr id="46" name="TextBox 45">
                <a:extLst>
                  <a:ext uri="{FF2B5EF4-FFF2-40B4-BE49-F238E27FC236}">
                    <a16:creationId xmlns:a16="http://schemas.microsoft.com/office/drawing/2014/main" id="{73166FBB-D643-44B5-B2C7-8B31C6DDF664}"/>
                  </a:ext>
                </a:extLst>
              </p:cNvPr>
              <p:cNvSpPr txBox="1">
                <a:spLocks noRot="1" noChangeAspect="1" noMove="1" noResize="1" noEditPoints="1" noAdjustHandles="1" noChangeArrowheads="1" noChangeShapeType="1" noTextEdit="1"/>
              </p:cNvSpPr>
              <p:nvPr/>
            </p:nvSpPr>
            <p:spPr bwMode="gray">
              <a:xfrm>
                <a:off x="668217" y="4915392"/>
                <a:ext cx="6254260" cy="929422"/>
              </a:xfrm>
              <a:prstGeom prst="rect">
                <a:avLst/>
              </a:prstGeom>
              <a:blipFill>
                <a:blip r:embed="rId4"/>
                <a:stretch>
                  <a:fillRect l="-877" t="-3268" b="-9150"/>
                </a:stretch>
              </a:blipFill>
            </p:spPr>
            <p:txBody>
              <a:bodyPr/>
              <a:lstStyle/>
              <a:p>
                <a:r>
                  <a:rPr lang="en-US">
                    <a:noFill/>
                  </a:rPr>
                  <a:t> </a:t>
                </a:r>
              </a:p>
            </p:txBody>
          </p:sp>
        </mc:Fallback>
      </mc:AlternateContent>
    </p:spTree>
    <p:extLst>
      <p:ext uri="{BB962C8B-B14F-4D97-AF65-F5344CB8AC3E}">
        <p14:creationId xmlns:p14="http://schemas.microsoft.com/office/powerpoint/2010/main" val="101228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E1BD-DB7A-40F4-88CE-F59BBEAC9312}"/>
              </a:ext>
            </a:extLst>
          </p:cNvPr>
          <p:cNvSpPr>
            <a:spLocks noGrp="1"/>
          </p:cNvSpPr>
          <p:nvPr>
            <p:ph type="title"/>
          </p:nvPr>
        </p:nvSpPr>
        <p:spPr/>
        <p:txBody>
          <a:bodyPr/>
          <a:lstStyle/>
          <a:p>
            <a:r>
              <a:rPr lang="en-US" dirty="0"/>
              <a:t>Evolution of Average degree - Densification</a:t>
            </a:r>
          </a:p>
        </p:txBody>
      </p:sp>
      <p:sp>
        <p:nvSpPr>
          <p:cNvPr id="3" name="Content Placeholder 2">
            <a:extLst>
              <a:ext uri="{FF2B5EF4-FFF2-40B4-BE49-F238E27FC236}">
                <a16:creationId xmlns:a16="http://schemas.microsoft.com/office/drawing/2014/main" id="{1945F5A0-72C5-473E-8202-675DD5DAD7A0}"/>
              </a:ext>
            </a:extLst>
          </p:cNvPr>
          <p:cNvSpPr>
            <a:spLocks noGrp="1"/>
          </p:cNvSpPr>
          <p:nvPr>
            <p:ph idx="1"/>
          </p:nvPr>
        </p:nvSpPr>
        <p:spPr>
          <a:xfrm>
            <a:off x="7080069" y="3599456"/>
            <a:ext cx="4566884" cy="309315"/>
          </a:xfrm>
        </p:spPr>
        <p:txBody>
          <a:bodyPr/>
          <a:lstStyle/>
          <a:p>
            <a:r>
              <a:rPr lang="en-US" dirty="0"/>
              <a:t>Linear growth of average out-degree</a:t>
            </a:r>
          </a:p>
        </p:txBody>
      </p:sp>
      <p:sp>
        <p:nvSpPr>
          <p:cNvPr id="4" name="Slide Number Placeholder 3">
            <a:extLst>
              <a:ext uri="{FF2B5EF4-FFF2-40B4-BE49-F238E27FC236}">
                <a16:creationId xmlns:a16="http://schemas.microsoft.com/office/drawing/2014/main" id="{54C1A762-547A-44E6-A409-7814D4E4A0E3}"/>
              </a:ext>
            </a:extLst>
          </p:cNvPr>
          <p:cNvSpPr>
            <a:spLocks noGrp="1"/>
          </p:cNvSpPr>
          <p:nvPr>
            <p:ph type="sldNum" sz="quarter" idx="12"/>
          </p:nvPr>
        </p:nvSpPr>
        <p:spPr/>
        <p:txBody>
          <a:bodyPr/>
          <a:lstStyle/>
          <a:p>
            <a:fld id="{81561042-0DC2-4A04-AA50-F6D44EB20EBA}" type="slidenum">
              <a:rPr lang="en-US" smtClean="0"/>
              <a:t>16</a:t>
            </a:fld>
            <a:endParaRPr lang="en-US"/>
          </a:p>
        </p:txBody>
      </p:sp>
      <p:pic>
        <p:nvPicPr>
          <p:cNvPr id="6" name="Picture 5">
            <a:extLst>
              <a:ext uri="{FF2B5EF4-FFF2-40B4-BE49-F238E27FC236}">
                <a16:creationId xmlns:a16="http://schemas.microsoft.com/office/drawing/2014/main" id="{F8C7D0D6-2797-48D8-BCF2-656AA34D25E6}"/>
              </a:ext>
            </a:extLst>
          </p:cNvPr>
          <p:cNvPicPr>
            <a:picLocks noChangeAspect="1"/>
          </p:cNvPicPr>
          <p:nvPr/>
        </p:nvPicPr>
        <p:blipFill>
          <a:blip r:embed="rId3"/>
          <a:stretch>
            <a:fillRect/>
          </a:stretch>
        </p:blipFill>
        <p:spPr>
          <a:xfrm>
            <a:off x="321973" y="1213308"/>
            <a:ext cx="5774027" cy="5131782"/>
          </a:xfrm>
          <a:prstGeom prst="rect">
            <a:avLst/>
          </a:prstGeom>
        </p:spPr>
      </p:pic>
      <p:sp>
        <p:nvSpPr>
          <p:cNvPr id="9" name="TextBox 8">
            <a:extLst>
              <a:ext uri="{FF2B5EF4-FFF2-40B4-BE49-F238E27FC236}">
                <a16:creationId xmlns:a16="http://schemas.microsoft.com/office/drawing/2014/main" id="{0F13181D-768C-4C5F-ACE3-35B8C3BF3E05}"/>
              </a:ext>
            </a:extLst>
          </p:cNvPr>
          <p:cNvSpPr txBox="1"/>
          <p:nvPr/>
        </p:nvSpPr>
        <p:spPr bwMode="gray">
          <a:xfrm>
            <a:off x="76200" y="6345090"/>
            <a:ext cx="8388531" cy="461665"/>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Leskovec, J., Kleinberg, J., &amp; </a:t>
            </a:r>
            <a:r>
              <a:rPr lang="en-US" sz="1200" b="0" i="0" dirty="0" err="1">
                <a:solidFill>
                  <a:srgbClr val="222222"/>
                </a:solidFill>
                <a:effectLst/>
                <a:latin typeface="Arial" panose="020B0604020202020204" pitchFamily="34" charset="0"/>
              </a:rPr>
              <a:t>Faloutsos</a:t>
            </a:r>
            <a:r>
              <a:rPr lang="en-US" sz="1200" b="0" i="0" dirty="0">
                <a:solidFill>
                  <a:srgbClr val="222222"/>
                </a:solidFill>
                <a:effectLst/>
                <a:latin typeface="Arial" panose="020B0604020202020204" pitchFamily="34" charset="0"/>
              </a:rPr>
              <a:t>, C. (2007). Graph evolution: Densification and shrinking diameters. </a:t>
            </a:r>
            <a:r>
              <a:rPr lang="en-US" sz="1200" b="0" i="1" dirty="0">
                <a:solidFill>
                  <a:srgbClr val="222222"/>
                </a:solidFill>
                <a:effectLst/>
                <a:latin typeface="Arial" panose="020B0604020202020204" pitchFamily="34" charset="0"/>
              </a:rPr>
              <a:t>ACM transactions on Knowledge Discovery from Data (TKDD)</a:t>
            </a:r>
            <a:r>
              <a:rPr lang="en-US" sz="1200" b="0" i="0" dirty="0">
                <a:solidFill>
                  <a:srgbClr val="222222"/>
                </a:solidFill>
                <a:effectLst/>
                <a:latin typeface="Arial" panose="020B0604020202020204" pitchFamily="34" charset="0"/>
              </a:rPr>
              <a:t>, </a:t>
            </a:r>
            <a:r>
              <a:rPr lang="en-US" sz="1200" b="0" i="1" dirty="0">
                <a:solidFill>
                  <a:srgbClr val="222222"/>
                </a:solidFill>
                <a:effectLst/>
                <a:latin typeface="Arial" panose="020B0604020202020204" pitchFamily="34" charset="0"/>
              </a:rPr>
              <a:t>1</a:t>
            </a:r>
            <a:r>
              <a:rPr lang="en-US" sz="1200" b="0" i="0" dirty="0">
                <a:solidFill>
                  <a:srgbClr val="222222"/>
                </a:solidFill>
                <a:effectLst/>
                <a:latin typeface="Arial" panose="020B0604020202020204" pitchFamily="34" charset="0"/>
              </a:rPr>
              <a:t>(1)</a:t>
            </a:r>
            <a:endParaRPr lang="en-US" sz="1200" dirty="0"/>
          </a:p>
        </p:txBody>
      </p:sp>
      <p:sp>
        <p:nvSpPr>
          <p:cNvPr id="10" name="Oval 9">
            <a:extLst>
              <a:ext uri="{FF2B5EF4-FFF2-40B4-BE49-F238E27FC236}">
                <a16:creationId xmlns:a16="http://schemas.microsoft.com/office/drawing/2014/main" id="{103D62E5-CE5E-4672-B214-4CE93D30F88E}"/>
              </a:ext>
            </a:extLst>
          </p:cNvPr>
          <p:cNvSpPr/>
          <p:nvPr/>
        </p:nvSpPr>
        <p:spPr bwMode="gray">
          <a:xfrm rot="20282845">
            <a:off x="1132115" y="4743753"/>
            <a:ext cx="1149532" cy="559767"/>
          </a:xfrm>
          <a:prstGeom prst="ellipse">
            <a:avLst/>
          </a:prstGeom>
          <a:solidFill>
            <a:srgbClr val="B1063A">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Tree>
    <p:extLst>
      <p:ext uri="{BB962C8B-B14F-4D97-AF65-F5344CB8AC3E}">
        <p14:creationId xmlns:p14="http://schemas.microsoft.com/office/powerpoint/2010/main" val="194468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Evolution Models</a:t>
            </a:r>
          </a:p>
        </p:txBody>
      </p:sp>
    </p:spTree>
    <p:extLst>
      <p:ext uri="{BB962C8B-B14F-4D97-AF65-F5344CB8AC3E}">
        <p14:creationId xmlns:p14="http://schemas.microsoft.com/office/powerpoint/2010/main" val="3603017182"/>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76FE-99F1-4B25-BDBA-EBD252F7028C}"/>
              </a:ext>
            </a:extLst>
          </p:cNvPr>
          <p:cNvSpPr>
            <a:spLocks noGrp="1"/>
          </p:cNvSpPr>
          <p:nvPr>
            <p:ph type="title"/>
          </p:nvPr>
        </p:nvSpPr>
        <p:spPr>
          <a:xfrm>
            <a:off x="478369" y="144001"/>
            <a:ext cx="9169401" cy="576293"/>
          </a:xfrm>
        </p:spPr>
        <p:txBody>
          <a:bodyPr/>
          <a:lstStyle/>
          <a:p>
            <a:pPr algn="l"/>
            <a:r>
              <a:rPr lang="en-US" sz="2800" b="0" i="0" u="none" strike="noStrike" baseline="0" dirty="0">
                <a:latin typeface="CMR9"/>
              </a:rPr>
              <a:t>Community Guided Attachment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858D00-8D04-4AF9-90D6-602F30A4C847}"/>
                  </a:ext>
                </a:extLst>
              </p:cNvPr>
              <p:cNvSpPr>
                <a:spLocks noGrp="1"/>
              </p:cNvSpPr>
              <p:nvPr>
                <p:ph idx="1"/>
              </p:nvPr>
            </p:nvSpPr>
            <p:spPr>
              <a:xfrm>
                <a:off x="478369" y="1021594"/>
                <a:ext cx="11473384" cy="1692771"/>
              </a:xfrm>
            </p:spPr>
            <p:txBody>
              <a:bodyPr/>
              <a:lstStyle/>
              <a:p>
                <a:pPr algn="l"/>
                <a:r>
                  <a:rPr lang="en-US" sz="1800" b="1" dirty="0">
                    <a:latin typeface="+mj-lt"/>
                  </a:rPr>
                  <a:t>Goal</a:t>
                </a:r>
                <a:r>
                  <a:rPr lang="en-US" sz="1800" dirty="0">
                    <a:latin typeface="+mj-lt"/>
                  </a:rPr>
                  <a:t>: approximate the power law behavior of densification</a:t>
                </a:r>
              </a:p>
              <a:p>
                <a:pPr algn="l"/>
                <a:r>
                  <a:rPr lang="en-US" sz="1800" b="1" dirty="0">
                    <a:latin typeface="+mj-lt"/>
                  </a:rPr>
                  <a:t>Intuitions</a:t>
                </a:r>
                <a:r>
                  <a:rPr lang="en-US" sz="1800" dirty="0">
                    <a:latin typeface="+mj-lt"/>
                  </a:rPr>
                  <a:t>: </a:t>
                </a:r>
                <a14:m>
                  <m:oMath xmlns:m="http://schemas.openxmlformats.org/officeDocument/2006/math">
                    <m:r>
                      <m:rPr>
                        <m:sty m:val="p"/>
                      </m:rPr>
                      <a:rPr lang="en-US" sz="2400" dirty="0" smtClean="0">
                        <a:latin typeface="+mj-lt"/>
                      </a:rPr>
                      <m:t>e</m:t>
                    </m:r>
                    <m:r>
                      <m:rPr>
                        <m:sty m:val="p"/>
                      </m:rPr>
                      <a:rPr lang="en-US" sz="2400" b="0" i="0" dirty="0" smtClean="0">
                        <a:latin typeface="+mj-lt"/>
                      </a:rPr>
                      <m:t>dges</m:t>
                    </m:r>
                    <m:r>
                      <a:rPr lang="en-US" sz="2400" b="0" i="0" dirty="0" smtClean="0">
                        <a:latin typeface="+mj-lt"/>
                      </a:rPr>
                      <m:t>(</m:t>
                    </m:r>
                    <m:r>
                      <m:rPr>
                        <m:sty m:val="p"/>
                      </m:rPr>
                      <a:rPr lang="en-US" sz="2400" b="0" i="0" dirty="0" smtClean="0">
                        <a:latin typeface="+mj-lt"/>
                      </a:rPr>
                      <m:t>t</m:t>
                    </m:r>
                    <m:r>
                      <a:rPr lang="en-US" sz="2400" b="0" i="0" dirty="0" smtClean="0">
                        <a:latin typeface="+mj-lt"/>
                      </a:rPr>
                      <m:t>)</m:t>
                    </m:r>
                    <m:r>
                      <a:rPr lang="en-US" sz="2400" b="0" i="1" smtClean="0">
                        <a:latin typeface="+mj-lt"/>
                      </a:rPr>
                      <m:t>∝</m:t>
                    </m:r>
                    <m:r>
                      <a:rPr lang="en-US" sz="2400" b="0" i="1" smtClean="0">
                        <a:latin typeface="+mj-lt"/>
                      </a:rPr>
                      <m:t>𝑛𝑜𝑑𝑒</m:t>
                    </m:r>
                    <m:r>
                      <a:rPr lang="en-US" sz="2400" b="0" i="1" smtClean="0">
                        <a:latin typeface="Cambria Math" panose="02040503050406030204" pitchFamily="18" charset="0"/>
                      </a:rPr>
                      <m:t>𝑠</m:t>
                    </m:r>
                    <m:sSup>
                      <m:sSupPr>
                        <m:ctrlPr>
                          <a:rPr lang="en-US" sz="2400" b="0" i="1" smtClean="0">
                            <a:latin typeface="+mj-lt"/>
                          </a:rPr>
                        </m:ctrlPr>
                      </m:sSupPr>
                      <m:e>
                        <m:d>
                          <m:dPr>
                            <m:ctrlPr>
                              <a:rPr lang="en-US" sz="2400" b="0" i="1" smtClean="0">
                                <a:latin typeface="+mj-lt"/>
                              </a:rPr>
                            </m:ctrlPr>
                          </m:dPr>
                          <m:e>
                            <m:r>
                              <a:rPr lang="en-US" sz="2400" b="0" i="1" smtClean="0">
                                <a:latin typeface="+mj-lt"/>
                              </a:rPr>
                              <m:t>𝑡</m:t>
                            </m:r>
                          </m:e>
                        </m:d>
                      </m:e>
                      <m:sup>
                        <m:r>
                          <a:rPr lang="en-US" sz="2400" b="0" i="1" smtClean="0">
                            <a:latin typeface="+mj-lt"/>
                          </a:rPr>
                          <m:t>𝑎</m:t>
                        </m:r>
                      </m:sup>
                    </m:sSup>
                  </m:oMath>
                </a14:m>
                <a:endParaRPr lang="en-US" sz="1800" dirty="0">
                  <a:latin typeface="+mj-lt"/>
                </a:endParaRPr>
              </a:p>
              <a:p>
                <a:pPr algn="l"/>
                <a:r>
                  <a:rPr lang="en-US" sz="1800" dirty="0">
                    <a:latin typeface="+mj-lt"/>
                  </a:rPr>
                  <a:t>Densification as a process of communities within communities, hence trees.</a:t>
                </a:r>
              </a:p>
              <a:p>
                <a:r>
                  <a:rPr lang="en-US" sz="1800" dirty="0">
                    <a:latin typeface="+mj-lt"/>
                  </a:rPr>
                  <a:t>For nodes added as leaves, </a:t>
                </a:r>
                <a14:m>
                  <m:oMath xmlns:m="http://schemas.openxmlformats.org/officeDocument/2006/math">
                    <m:r>
                      <a:rPr lang="en-US" sz="1800" i="1">
                        <a:latin typeface="Cambria Math" panose="02040503050406030204" pitchFamily="18" charset="0"/>
                      </a:rPr>
                      <m:t>𝑛𝑜𝑑𝑒</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𝑏𝑟𝑎𝑛𝑐h𝑖𝑛𝑔𝐹𝑎𝑐𝑡𝑜</m:t>
                    </m:r>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𝑟</m:t>
                        </m:r>
                      </m:e>
                      <m:sub>
                        <m:r>
                          <a:rPr lang="en-US" sz="1800" b="0" i="1" smtClean="0">
                            <a:latin typeface="Cambria Math" panose="02040503050406030204" pitchFamily="18" charset="0"/>
                          </a:rPr>
                          <m:t> </m:t>
                        </m:r>
                      </m:sub>
                      <m:sup>
                        <m:r>
                          <a:rPr lang="en-US" sz="1800" b="0" i="1" smtClean="0">
                            <a:latin typeface="Cambria Math" panose="02040503050406030204" pitchFamily="18" charset="0"/>
                          </a:rPr>
                          <m:t>𝑡𝑟𝑒𝑒𝐻𝑒𝑖𝑔h𝑡</m:t>
                        </m:r>
                      </m:sup>
                    </m:sSubSup>
                  </m:oMath>
                </a14:m>
                <a:r>
                  <a:rPr lang="en-US" sz="1800" dirty="0">
                    <a:latin typeface="+mj-lt"/>
                  </a:rPr>
                  <a:t> </a:t>
                </a:r>
              </a:p>
            </p:txBody>
          </p:sp>
        </mc:Choice>
        <mc:Fallback>
          <p:sp>
            <p:nvSpPr>
              <p:cNvPr id="3" name="Content Placeholder 2">
                <a:extLst>
                  <a:ext uri="{FF2B5EF4-FFF2-40B4-BE49-F238E27FC236}">
                    <a16:creationId xmlns:a16="http://schemas.microsoft.com/office/drawing/2014/main" id="{8B858D00-8D04-4AF9-90D6-602F30A4C847}"/>
                  </a:ext>
                </a:extLst>
              </p:cNvPr>
              <p:cNvSpPr>
                <a:spLocks noGrp="1" noRot="1" noChangeAspect="1" noMove="1" noResize="1" noEditPoints="1" noAdjustHandles="1" noChangeArrowheads="1" noChangeShapeType="1" noTextEdit="1"/>
              </p:cNvSpPr>
              <p:nvPr>
                <p:ph idx="1"/>
              </p:nvPr>
            </p:nvSpPr>
            <p:spPr>
              <a:xfrm>
                <a:off x="478369" y="1021594"/>
                <a:ext cx="11473384" cy="1692771"/>
              </a:xfrm>
              <a:blipFill>
                <a:blip r:embed="rId2"/>
                <a:stretch>
                  <a:fillRect l="-1221" t="-2888" b="-541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18D69B6-A9FF-4B21-8632-660BDAA7B78D}"/>
              </a:ext>
            </a:extLst>
          </p:cNvPr>
          <p:cNvSpPr>
            <a:spLocks noGrp="1"/>
          </p:cNvSpPr>
          <p:nvPr>
            <p:ph type="sldNum" sz="quarter" idx="12"/>
          </p:nvPr>
        </p:nvSpPr>
        <p:spPr/>
        <p:txBody>
          <a:bodyPr/>
          <a:lstStyle/>
          <a:p>
            <a:fld id="{81561042-0DC2-4A04-AA50-F6D44EB20EBA}" type="slidenum">
              <a:rPr lang="en-US" smtClean="0"/>
              <a:t>18</a:t>
            </a:fld>
            <a:endParaRPr lang="en-US"/>
          </a:p>
        </p:txBody>
      </p:sp>
      <p:pic>
        <p:nvPicPr>
          <p:cNvPr id="6" name="Picture 5">
            <a:extLst>
              <a:ext uri="{FF2B5EF4-FFF2-40B4-BE49-F238E27FC236}">
                <a16:creationId xmlns:a16="http://schemas.microsoft.com/office/drawing/2014/main" id="{564F38BA-41E2-4AA0-8DF8-F08B65317FD9}"/>
              </a:ext>
            </a:extLst>
          </p:cNvPr>
          <p:cNvPicPr>
            <a:picLocks noChangeAspect="1"/>
          </p:cNvPicPr>
          <p:nvPr/>
        </p:nvPicPr>
        <p:blipFill>
          <a:blip r:embed="rId3"/>
          <a:stretch>
            <a:fillRect/>
          </a:stretch>
        </p:blipFill>
        <p:spPr>
          <a:xfrm>
            <a:off x="4148136" y="2892884"/>
            <a:ext cx="4133850" cy="1504950"/>
          </a:xfrm>
          <a:prstGeom prst="rect">
            <a:avLst/>
          </a:prstGeom>
        </p:spPr>
      </p:pic>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466339BE-CD70-4E36-B9C0-7DC84F1A0FE3}"/>
                  </a:ext>
                </a:extLst>
              </p:cNvPr>
              <p:cNvSpPr txBox="1">
                <a:spLocks/>
              </p:cNvSpPr>
              <p:nvPr/>
            </p:nvSpPr>
            <p:spPr bwMode="gray">
              <a:xfrm>
                <a:off x="478369" y="4030233"/>
                <a:ext cx="11473384" cy="2344553"/>
              </a:xfrm>
              <a:prstGeom prst="rect">
                <a:avLst/>
              </a:prstGeom>
            </p:spPr>
            <p:txBody>
              <a:bodyPr vert="horz" lIns="0" tIns="0" rIns="0" bIns="0" rtlCol="0" anchor="t" anchorCtr="0">
                <a:spAutoFit/>
              </a:bodyPr>
              <a:lst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a:lstStyle>
              <a:p>
                <a:pPr>
                  <a:lnSpc>
                    <a:spcPct val="100000"/>
                  </a:lnSpc>
                </a:pPr>
                <a:r>
                  <a:rPr lang="en-US" sz="1600" dirty="0">
                    <a:latin typeface="+mj-lt"/>
                  </a:rPr>
                  <a:t>Where:</a:t>
                </a:r>
              </a:p>
              <a:p>
                <a:pPr>
                  <a:lnSpc>
                    <a:spcPct val="100000"/>
                  </a:lnSpc>
                </a:pPr>
                <a:r>
                  <a:rPr lang="en-US" sz="1600" dirty="0">
                    <a:latin typeface="+mj-lt"/>
                  </a:rPr>
                  <a:t>f: is the difficulty of connecting two nodes </a:t>
                </a:r>
              </a:p>
              <a:p>
                <a:pPr>
                  <a:lnSpc>
                    <a:spcPct val="100000"/>
                  </a:lnSpc>
                </a:pPr>
                <a:r>
                  <a:rPr lang="en-US" sz="1600" dirty="0">
                    <a:latin typeface="+mj-lt"/>
                  </a:rPr>
                  <a:t>h: is the height of their least common ancestor (height of the smallest sub-tree containing both v and w)</a:t>
                </a:r>
              </a:p>
              <a:p>
                <a:pPr>
                  <a:lnSpc>
                    <a:spcPct val="100000"/>
                  </a:lnSpc>
                </a:pPr>
                <a14:m>
                  <m:oMath xmlns:m="http://schemas.openxmlformats.org/officeDocument/2006/math">
                    <m:acc>
                      <m:accPr>
                        <m:chr m:val="̅"/>
                        <m:ctrlPr>
                          <a:rPr lang="en-US" sz="1600" i="1" smtClean="0">
                            <a:latin typeface="+mj-lt"/>
                          </a:rPr>
                        </m:ctrlPr>
                      </m:accPr>
                      <m:e>
                        <m:r>
                          <a:rPr lang="en-US" sz="1600" b="0" i="1" smtClean="0">
                            <a:latin typeface="+mj-lt"/>
                          </a:rPr>
                          <m:t>𝑑</m:t>
                        </m:r>
                      </m:e>
                    </m:acc>
                  </m:oMath>
                </a14:m>
                <a:r>
                  <a:rPr lang="en-US" sz="1600" dirty="0">
                    <a:latin typeface="+mj-lt"/>
                  </a:rPr>
                  <a:t> : is the expected average out-degree of a node</a:t>
                </a:r>
              </a:p>
              <a:p>
                <a:pPr>
                  <a:lnSpc>
                    <a:spcPct val="100000"/>
                  </a:lnSpc>
                </a:pPr>
                <a:r>
                  <a:rPr lang="en-US" sz="1600" i="1" dirty="0">
                    <a:latin typeface="+mj-lt"/>
                  </a:rPr>
                  <a:t>n</a:t>
                </a:r>
                <a:r>
                  <a:rPr lang="en-US" sz="1600" dirty="0">
                    <a:latin typeface="+mj-lt"/>
                  </a:rPr>
                  <a:t>: number of nodes in the graph</a:t>
                </a:r>
              </a:p>
              <a:p>
                <a:pPr>
                  <a:lnSpc>
                    <a:spcPct val="100000"/>
                  </a:lnSpc>
                </a:pPr>
                <a:r>
                  <a:rPr lang="en-US" sz="1600" dirty="0">
                    <a:latin typeface="+mj-lt"/>
                  </a:rPr>
                  <a:t>c: is the </a:t>
                </a:r>
                <a:r>
                  <a:rPr lang="en-US" sz="1600" b="0" i="0" u="none" strike="noStrike" baseline="0" dirty="0">
                    <a:latin typeface="+mj-lt"/>
                  </a:rPr>
                  <a:t>Difficulty Constant which captures the difficulty in crossing communities</a:t>
                </a:r>
              </a:p>
              <a:p>
                <a:pPr>
                  <a:lnSpc>
                    <a:spcPct val="100000"/>
                  </a:lnSpc>
                </a:pPr>
                <a:r>
                  <a:rPr lang="en-US" sz="1600" b="0" i="1" u="none" strike="noStrike" baseline="0" dirty="0">
                    <a:latin typeface="+mj-lt"/>
                  </a:rPr>
                  <a:t>b</a:t>
                </a:r>
                <a:r>
                  <a:rPr lang="en-US" sz="1600" b="0" i="0" u="none" strike="noStrike" baseline="0" dirty="0">
                    <a:latin typeface="+mj-lt"/>
                  </a:rPr>
                  <a:t> : is the community branching factor (average number of children per node)</a:t>
                </a:r>
                <a:endParaRPr lang="en-US" sz="1600" b="1" dirty="0">
                  <a:latin typeface="+mj-lt"/>
                </a:endParaRPr>
              </a:p>
            </p:txBody>
          </p:sp>
        </mc:Choice>
        <mc:Fallback>
          <p:sp>
            <p:nvSpPr>
              <p:cNvPr id="7" name="Content Placeholder 2">
                <a:extLst>
                  <a:ext uri="{FF2B5EF4-FFF2-40B4-BE49-F238E27FC236}">
                    <a16:creationId xmlns:a16="http://schemas.microsoft.com/office/drawing/2014/main" id="{466339BE-CD70-4E36-B9C0-7DC84F1A0FE3}"/>
                  </a:ext>
                </a:extLst>
              </p:cNvPr>
              <p:cNvSpPr txBox="1">
                <a:spLocks noRot="1" noChangeAspect="1" noMove="1" noResize="1" noEditPoints="1" noAdjustHandles="1" noChangeArrowheads="1" noChangeShapeType="1" noTextEdit="1"/>
              </p:cNvSpPr>
              <p:nvPr/>
            </p:nvSpPr>
            <p:spPr bwMode="gray">
              <a:xfrm>
                <a:off x="478369" y="4030233"/>
                <a:ext cx="11473384" cy="2344553"/>
              </a:xfrm>
              <a:prstGeom prst="rect">
                <a:avLst/>
              </a:prstGeom>
              <a:blipFill>
                <a:blip r:embed="rId4"/>
                <a:stretch>
                  <a:fillRect l="-1062" t="-2597" b="-4416"/>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D83B34E3-A71C-4EDC-AC14-DF16E462BBAF}"/>
              </a:ext>
            </a:extLst>
          </p:cNvPr>
          <p:cNvPicPr>
            <a:picLocks noChangeAspect="1"/>
          </p:cNvPicPr>
          <p:nvPr/>
        </p:nvPicPr>
        <p:blipFill>
          <a:blip r:embed="rId5"/>
          <a:stretch>
            <a:fillRect/>
          </a:stretch>
        </p:blipFill>
        <p:spPr>
          <a:xfrm>
            <a:off x="1340517" y="2994124"/>
            <a:ext cx="1600200" cy="561975"/>
          </a:xfrm>
          <a:prstGeom prst="rect">
            <a:avLst/>
          </a:prstGeom>
        </p:spPr>
      </p:pic>
      <p:sp>
        <p:nvSpPr>
          <p:cNvPr id="10" name="TextBox 9">
            <a:extLst>
              <a:ext uri="{FF2B5EF4-FFF2-40B4-BE49-F238E27FC236}">
                <a16:creationId xmlns:a16="http://schemas.microsoft.com/office/drawing/2014/main" id="{A0078081-3078-46C7-B370-B7B5A0427626}"/>
              </a:ext>
            </a:extLst>
          </p:cNvPr>
          <p:cNvSpPr txBox="1"/>
          <p:nvPr/>
        </p:nvSpPr>
        <p:spPr bwMode="gray">
          <a:xfrm>
            <a:off x="-5396" y="6582617"/>
            <a:ext cx="11512731" cy="276999"/>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Leskovec, J., Kleinberg, J., &amp; </a:t>
            </a:r>
            <a:r>
              <a:rPr lang="en-US" sz="1200" b="0" i="0" dirty="0" err="1">
                <a:solidFill>
                  <a:srgbClr val="222222"/>
                </a:solidFill>
                <a:effectLst/>
                <a:latin typeface="Arial" panose="020B0604020202020204" pitchFamily="34" charset="0"/>
              </a:rPr>
              <a:t>Faloutsos</a:t>
            </a:r>
            <a:r>
              <a:rPr lang="en-US" sz="1200" b="0" i="0" dirty="0">
                <a:solidFill>
                  <a:srgbClr val="222222"/>
                </a:solidFill>
                <a:effectLst/>
                <a:latin typeface="Arial" panose="020B0604020202020204" pitchFamily="34" charset="0"/>
              </a:rPr>
              <a:t>, C. (2005). Graphs over time: densification laws, shrinking diameters and possible explanations. In</a:t>
            </a:r>
            <a:r>
              <a:rPr lang="en-US" sz="1200" b="0" i="1" dirty="0">
                <a:solidFill>
                  <a:srgbClr val="222222"/>
                </a:solidFill>
                <a:effectLst/>
                <a:latin typeface="Arial" panose="020B0604020202020204" pitchFamily="34" charset="0"/>
              </a:rPr>
              <a:t> ACM KDD </a:t>
            </a:r>
            <a:r>
              <a:rPr lang="en-US" sz="1200" b="0" i="0" dirty="0">
                <a:solidFill>
                  <a:srgbClr val="222222"/>
                </a:solidFill>
                <a:effectLst/>
                <a:latin typeface="Arial" panose="020B0604020202020204" pitchFamily="34" charset="0"/>
              </a:rPr>
              <a:t>(pp. 177-187).</a:t>
            </a:r>
            <a:endParaRPr lang="en-US" sz="1200" dirty="0"/>
          </a:p>
        </p:txBody>
      </p:sp>
    </p:spTree>
    <p:extLst>
      <p:ext uri="{BB962C8B-B14F-4D97-AF65-F5344CB8AC3E}">
        <p14:creationId xmlns:p14="http://schemas.microsoft.com/office/powerpoint/2010/main" val="335108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C7AC-103A-40A1-BC7A-B7FCBD5B054B}"/>
              </a:ext>
            </a:extLst>
          </p:cNvPr>
          <p:cNvSpPr>
            <a:spLocks noGrp="1"/>
          </p:cNvSpPr>
          <p:nvPr>
            <p:ph type="title"/>
          </p:nvPr>
        </p:nvSpPr>
        <p:spPr/>
        <p:txBody>
          <a:bodyPr/>
          <a:lstStyle/>
          <a:p>
            <a:r>
              <a:rPr lang="en-US" dirty="0"/>
              <a:t>Forest Fire Model</a:t>
            </a:r>
          </a:p>
        </p:txBody>
      </p:sp>
      <p:sp>
        <p:nvSpPr>
          <p:cNvPr id="3" name="Content Placeholder 2">
            <a:extLst>
              <a:ext uri="{FF2B5EF4-FFF2-40B4-BE49-F238E27FC236}">
                <a16:creationId xmlns:a16="http://schemas.microsoft.com/office/drawing/2014/main" id="{511671BB-1376-423C-BAA0-5112D474B99C}"/>
              </a:ext>
            </a:extLst>
          </p:cNvPr>
          <p:cNvSpPr>
            <a:spLocks noGrp="1"/>
          </p:cNvSpPr>
          <p:nvPr>
            <p:ph idx="1"/>
          </p:nvPr>
        </p:nvSpPr>
        <p:spPr>
          <a:xfrm>
            <a:off x="478368" y="1213308"/>
            <a:ext cx="7089381" cy="1899494"/>
          </a:xfrm>
        </p:spPr>
        <p:txBody>
          <a:bodyPr/>
          <a:lstStyle/>
          <a:p>
            <a:r>
              <a:rPr lang="en-US" b="1" dirty="0"/>
              <a:t>Goal</a:t>
            </a:r>
            <a:r>
              <a:rPr lang="en-US" dirty="0"/>
              <a:t>: generate graphs that densify and have shrinking diameters</a:t>
            </a:r>
          </a:p>
          <a:p>
            <a:r>
              <a:rPr lang="en-US" b="1" dirty="0"/>
              <a:t>Intuition</a:t>
            </a:r>
            <a:r>
              <a:rPr lang="en-US" dirty="0"/>
              <a:t>: create new connections by generate a recursive cascade in the graph </a:t>
            </a:r>
          </a:p>
          <a:p>
            <a:endParaRPr lang="en-US" dirty="0"/>
          </a:p>
        </p:txBody>
      </p:sp>
      <p:sp>
        <p:nvSpPr>
          <p:cNvPr id="4" name="Slide Number Placeholder 3">
            <a:extLst>
              <a:ext uri="{FF2B5EF4-FFF2-40B4-BE49-F238E27FC236}">
                <a16:creationId xmlns:a16="http://schemas.microsoft.com/office/drawing/2014/main" id="{B1F370FD-DDF4-4052-BB48-7CB633215C65}"/>
              </a:ext>
            </a:extLst>
          </p:cNvPr>
          <p:cNvSpPr>
            <a:spLocks noGrp="1"/>
          </p:cNvSpPr>
          <p:nvPr>
            <p:ph type="sldNum" sz="quarter" idx="12"/>
          </p:nvPr>
        </p:nvSpPr>
        <p:spPr/>
        <p:txBody>
          <a:bodyPr/>
          <a:lstStyle/>
          <a:p>
            <a:fld id="{81561042-0DC2-4A04-AA50-F6D44EB20EBA}" type="slidenum">
              <a:rPr lang="en-US" smtClean="0"/>
              <a:t>19</a:t>
            </a:fld>
            <a:endParaRPr lang="en-US"/>
          </a:p>
        </p:txBody>
      </p:sp>
      <p:pic>
        <p:nvPicPr>
          <p:cNvPr id="10" name="Picture 9">
            <a:extLst>
              <a:ext uri="{FF2B5EF4-FFF2-40B4-BE49-F238E27FC236}">
                <a16:creationId xmlns:a16="http://schemas.microsoft.com/office/drawing/2014/main" id="{B0409504-01A7-4B40-A8FD-F3038362E2F9}"/>
              </a:ext>
            </a:extLst>
          </p:cNvPr>
          <p:cNvPicPr>
            <a:picLocks noChangeAspect="1"/>
          </p:cNvPicPr>
          <p:nvPr/>
        </p:nvPicPr>
        <p:blipFill>
          <a:blip r:embed="rId3"/>
          <a:stretch>
            <a:fillRect/>
          </a:stretch>
        </p:blipFill>
        <p:spPr>
          <a:xfrm>
            <a:off x="7416402" y="1321987"/>
            <a:ext cx="4462735" cy="2991268"/>
          </a:xfrm>
          <a:prstGeom prst="rect">
            <a:avLst/>
          </a:prstGeom>
        </p:spPr>
      </p:pic>
      <p:sp>
        <p:nvSpPr>
          <p:cNvPr id="12" name="TextBox 11">
            <a:extLst>
              <a:ext uri="{FF2B5EF4-FFF2-40B4-BE49-F238E27FC236}">
                <a16:creationId xmlns:a16="http://schemas.microsoft.com/office/drawing/2014/main" id="{A943AC1F-4FB5-489D-AAD6-A8AA111716C7}"/>
              </a:ext>
            </a:extLst>
          </p:cNvPr>
          <p:cNvSpPr txBox="1"/>
          <p:nvPr/>
        </p:nvSpPr>
        <p:spPr bwMode="gray">
          <a:xfrm>
            <a:off x="0" y="6583194"/>
            <a:ext cx="6248400" cy="261610"/>
          </a:xfrm>
          <a:prstGeom prst="rect">
            <a:avLst/>
          </a:prstGeom>
          <a:noFill/>
        </p:spPr>
        <p:txBody>
          <a:bodyPr wrap="square">
            <a:spAutoFit/>
          </a:bodyPr>
          <a:lstStyle/>
          <a:p>
            <a:r>
              <a:rPr lang="en-US" sz="1100" dirty="0"/>
              <a:t>Source: https://web.stanford.edu/class/cs224w/slides/16-evolution.pdf</a:t>
            </a:r>
          </a:p>
        </p:txBody>
      </p:sp>
      <p:sp>
        <p:nvSpPr>
          <p:cNvPr id="13" name="TextBox 12">
            <a:extLst>
              <a:ext uri="{FF2B5EF4-FFF2-40B4-BE49-F238E27FC236}">
                <a16:creationId xmlns:a16="http://schemas.microsoft.com/office/drawing/2014/main" id="{72923B1E-CE09-4271-83B7-B390A56C9428}"/>
              </a:ext>
            </a:extLst>
          </p:cNvPr>
          <p:cNvSpPr txBox="1"/>
          <p:nvPr/>
        </p:nvSpPr>
        <p:spPr bwMode="gray">
          <a:xfrm>
            <a:off x="9144646" y="1663337"/>
            <a:ext cx="879566" cy="34834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New node</a:t>
            </a:r>
          </a:p>
        </p:txBody>
      </p:sp>
      <p:sp>
        <p:nvSpPr>
          <p:cNvPr id="14" name="TextBox 13">
            <a:extLst>
              <a:ext uri="{FF2B5EF4-FFF2-40B4-BE49-F238E27FC236}">
                <a16:creationId xmlns:a16="http://schemas.microsoft.com/office/drawing/2014/main" id="{1781E99C-79F8-461D-882D-09D1016DE7A9}"/>
              </a:ext>
            </a:extLst>
          </p:cNvPr>
          <p:cNvSpPr txBox="1"/>
          <p:nvPr/>
        </p:nvSpPr>
        <p:spPr bwMode="gray">
          <a:xfrm>
            <a:off x="7501107" y="1506583"/>
            <a:ext cx="1164568" cy="34834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Ambassador node</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5E70280-56DC-4331-B165-7E1E2A600978}"/>
                  </a:ext>
                </a:extLst>
              </p:cNvPr>
              <p:cNvSpPr txBox="1"/>
              <p:nvPr/>
            </p:nvSpPr>
            <p:spPr bwMode="gray">
              <a:xfrm>
                <a:off x="415835" y="3356987"/>
                <a:ext cx="7273834" cy="3003066"/>
              </a:xfrm>
              <a:prstGeom prst="rect">
                <a:avLst/>
              </a:prstGeom>
              <a:noFill/>
            </p:spPr>
            <p:txBody>
              <a:bodyPr wrap="square">
                <a:spAutoFit/>
              </a:bodyPr>
              <a:lstStyle/>
              <a:p>
                <a:pPr>
                  <a:lnSpc>
                    <a:spcPct val="150000"/>
                  </a:lnSpc>
                </a:pPr>
                <a:r>
                  <a:rPr lang="en-US" b="1" dirty="0"/>
                  <a:t>Procedure</a:t>
                </a:r>
                <a:r>
                  <a:rPr lang="en-US" dirty="0"/>
                  <a:t>:</a:t>
                </a:r>
              </a:p>
              <a:p>
                <a:pPr marL="457200" indent="-457200">
                  <a:lnSpc>
                    <a:spcPct val="150000"/>
                  </a:lnSpc>
                  <a:buFont typeface="+mj-lt"/>
                  <a:buAutoNum type="arabicPeriod"/>
                </a:pPr>
                <a:r>
                  <a:rPr lang="en-US" b="1" dirty="0">
                    <a:effectLst/>
                    <a:latin typeface="Arial" panose="020B0604020202020204" pitchFamily="34" charset="0"/>
                  </a:rPr>
                  <a:t>Set a fire</a:t>
                </a:r>
                <a:r>
                  <a:rPr lang="en-US" dirty="0">
                    <a:effectLst/>
                    <a:latin typeface="Arial" panose="020B0604020202020204" pitchFamily="34" charset="0"/>
                  </a:rPr>
                  <a:t> - Uniformly at random choose an “ambassador” node w</a:t>
                </a:r>
                <a:endParaRPr lang="en-US" dirty="0">
                  <a:effectLst/>
                  <a:latin typeface="Courier New" panose="02070309020205020404" pitchFamily="49" charset="0"/>
                </a:endParaRPr>
              </a:p>
              <a:p>
                <a:pPr marL="457200" indent="-457200">
                  <a:lnSpc>
                    <a:spcPct val="150000"/>
                  </a:lnSpc>
                  <a:buFont typeface="+mj-lt"/>
                  <a:buAutoNum type="arabicPeriod"/>
                </a:pPr>
                <a:r>
                  <a:rPr lang="en-US" b="1" dirty="0">
                    <a:latin typeface="Arial" panose="020B0604020202020204" pitchFamily="34" charset="0"/>
                  </a:rPr>
                  <a:t>Spread the fire -</a:t>
                </a:r>
                <a:r>
                  <a:rPr lang="en-US" dirty="0">
                    <a:latin typeface="Arial" panose="020B0604020202020204" pitchFamily="34" charset="0"/>
                  </a:rPr>
                  <a:t>  </a:t>
                </a:r>
                <a:r>
                  <a:rPr lang="en-US" dirty="0">
                    <a:effectLst/>
                    <a:latin typeface="Arial" panose="020B0604020202020204" pitchFamily="34" charset="0"/>
                  </a:rPr>
                  <a:t>To determine the number of in and out-edges to follow, flip 2 coins sampled from a geometric distribution </a:t>
                </a:r>
                <a14:m>
                  <m:oMath xmlns:m="http://schemas.openxmlformats.org/officeDocument/2006/math">
                    <m:func>
                      <m:funcPr>
                        <m:ctrlPr>
                          <a:rPr lang="en-US" sz="2000" i="1" dirty="0" smtClean="0">
                            <a:latin typeface="Cambria Math" panose="02040503050406030204" pitchFamily="18" charset="0"/>
                          </a:rPr>
                        </m:ctrlPr>
                      </m:funcPr>
                      <m:fName>
                        <m:r>
                          <m:rPr>
                            <m:sty m:val="p"/>
                          </m:rPr>
                          <a:rPr lang="en-US" sz="2000" i="0" dirty="0" smtClean="0">
                            <a:latin typeface="Cambria Math" panose="02040503050406030204" pitchFamily="18" charset="0"/>
                          </a:rPr>
                          <m:t>Pr</m:t>
                        </m:r>
                      </m:fName>
                      <m:e>
                        <m:d>
                          <m:dPr>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𝑋</m:t>
                            </m:r>
                            <m:r>
                              <a:rPr lang="en-US" sz="2000" i="1" dirty="0" smtClean="0">
                                <a:latin typeface="Cambria Math" panose="02040503050406030204" pitchFamily="18" charset="0"/>
                              </a:rPr>
                              <m:t>=</m:t>
                            </m:r>
                            <m:r>
                              <a:rPr lang="en-US" sz="2000" i="1" dirty="0" smtClean="0">
                                <a:latin typeface="Cambria Math" panose="02040503050406030204" pitchFamily="18" charset="0"/>
                              </a:rPr>
                              <m:t>𝑘</m:t>
                            </m:r>
                          </m:e>
                        </m:d>
                      </m:e>
                    </m:func>
                    <m:r>
                      <a:rPr lang="en-US" sz="2000" i="1" dirty="0" smtClean="0">
                        <a:latin typeface="Cambria Math" panose="02040503050406030204" pitchFamily="18" charset="0"/>
                      </a:rPr>
                      <m:t>=</m:t>
                    </m:r>
                    <m:r>
                      <a:rPr lang="en-US" sz="2000" i="1" dirty="0">
                        <a:latin typeface="Cambria Math" panose="02040503050406030204" pitchFamily="18" charset="0"/>
                      </a:rPr>
                      <m:t> </m:t>
                    </m:r>
                    <m:sSup>
                      <m:sSupPr>
                        <m:ctrlPr>
                          <a:rPr lang="en-US" sz="2000" b="0" i="1" dirty="0" smtClean="0">
                            <a:latin typeface="Cambria Math" panose="02040503050406030204" pitchFamily="18" charset="0"/>
                          </a:rPr>
                        </m:ctrlPr>
                      </m:sSupPr>
                      <m:e>
                        <m:d>
                          <m:dPr>
                            <m:ctrlPr>
                              <a:rPr lang="en-US" sz="2000" i="1" dirty="0" smtClean="0">
                                <a:latin typeface="Cambria Math" panose="02040503050406030204" pitchFamily="18" charset="0"/>
                              </a:rPr>
                            </m:ctrlPr>
                          </m:dPr>
                          <m:e>
                            <m:r>
                              <a:rPr lang="en-US" sz="2000" i="1" dirty="0" smtClean="0">
                                <a:latin typeface="Cambria Math" panose="02040503050406030204" pitchFamily="18" charset="0"/>
                              </a:rPr>
                              <m:t>1−</m:t>
                            </m:r>
                            <m:r>
                              <a:rPr lang="en-US" sz="2000" i="1" dirty="0" smtClean="0">
                                <a:latin typeface="Cambria Math" panose="02040503050406030204" pitchFamily="18" charset="0"/>
                              </a:rPr>
                              <m:t>𝑝</m:t>
                            </m:r>
                          </m:e>
                        </m:d>
                      </m:e>
                      <m:sup>
                        <m:r>
                          <a:rPr lang="en-US" sz="2000" b="0" i="1" dirty="0" smtClean="0">
                            <a:latin typeface="Cambria Math" panose="02040503050406030204" pitchFamily="18" charset="0"/>
                          </a:rPr>
                          <m:t>𝑘</m:t>
                        </m:r>
                        <m:r>
                          <a:rPr lang="en-US" sz="2000" b="0" i="1" dirty="0" smtClean="0">
                            <a:latin typeface="Cambria Math" panose="02040503050406030204" pitchFamily="18" charset="0"/>
                          </a:rPr>
                          <m:t>−1</m:t>
                        </m:r>
                      </m:sup>
                    </m:sSup>
                    <m:r>
                      <a:rPr lang="en-US" sz="2000" b="0" i="1" dirty="0" smtClean="0">
                        <a:latin typeface="Cambria Math" panose="02040503050406030204" pitchFamily="18" charset="0"/>
                      </a:rPr>
                      <m:t>𝑝</m:t>
                    </m:r>
                    <m:r>
                      <a:rPr lang="en-US" sz="2000" b="0" i="0" dirty="0" smtClean="0">
                        <a:latin typeface="Cambria Math" panose="02040503050406030204" pitchFamily="18" charset="0"/>
                      </a:rPr>
                      <m:t> </m:t>
                    </m:r>
                  </m:oMath>
                </a14:m>
                <a:r>
                  <a:rPr lang="en-US" dirty="0">
                    <a:effectLst/>
                    <a:latin typeface="Arial" panose="020B0604020202020204" pitchFamily="34" charset="0"/>
                  </a:rPr>
                  <a:t> (based on p and r) </a:t>
                </a:r>
              </a:p>
              <a:p>
                <a:pPr marL="584194" lvl="1" indent="-342900">
                  <a:lnSpc>
                    <a:spcPct val="150000"/>
                  </a:lnSpc>
                  <a:buFont typeface="Arial" panose="020B0604020202020204" pitchFamily="34" charset="0"/>
                  <a:buChar char="•"/>
                </a:pPr>
                <a:r>
                  <a:rPr lang="en-US" dirty="0">
                    <a:latin typeface="Arial" panose="020B0604020202020204" pitchFamily="34" charset="0"/>
                  </a:rPr>
                  <a:t>This </a:t>
                </a:r>
                <a:r>
                  <a:rPr lang="en-US" dirty="0">
                    <a:effectLst/>
                    <a:latin typeface="Arial" panose="020B0604020202020204" pitchFamily="34" charset="0"/>
                  </a:rPr>
                  <a:t>“Fire” spreads recursively until it dies</a:t>
                </a:r>
                <a:r>
                  <a:rPr lang="en-US" dirty="0">
                    <a:latin typeface="Courier New" panose="02070309020205020404" pitchFamily="49" charset="0"/>
                  </a:rPr>
                  <a:t> </a:t>
                </a:r>
                <a:endParaRPr lang="en-US" b="1" dirty="0">
                  <a:latin typeface="Courier New" panose="02070309020205020404" pitchFamily="49" charset="0"/>
                </a:endParaRPr>
              </a:p>
              <a:p>
                <a:pPr marL="457200" indent="-457200">
                  <a:lnSpc>
                    <a:spcPct val="150000"/>
                  </a:lnSpc>
                  <a:buFont typeface="+mj-lt"/>
                  <a:buAutoNum type="arabicPeriod"/>
                </a:pPr>
                <a:r>
                  <a:rPr lang="en-US" b="1" dirty="0">
                    <a:effectLst/>
                    <a:latin typeface="Arial" panose="020B0604020202020204" pitchFamily="34" charset="0"/>
                  </a:rPr>
                  <a:t>Connect</a:t>
                </a:r>
                <a:r>
                  <a:rPr lang="en-US" dirty="0">
                    <a:effectLst/>
                    <a:latin typeface="Arial" panose="020B0604020202020204" pitchFamily="34" charset="0"/>
                  </a:rPr>
                  <a:t> the new node </a:t>
                </a:r>
                <a:r>
                  <a:rPr lang="en-US" b="1" dirty="0">
                    <a:effectLst/>
                    <a:latin typeface="Arial" panose="020B0604020202020204" pitchFamily="34" charset="0"/>
                  </a:rPr>
                  <a:t>v</a:t>
                </a:r>
                <a:r>
                  <a:rPr lang="en-US" dirty="0">
                    <a:effectLst/>
                    <a:latin typeface="Arial" panose="020B0604020202020204" pitchFamily="34" charset="0"/>
                  </a:rPr>
                  <a:t> to all </a:t>
                </a:r>
                <a:r>
                  <a:rPr lang="en-US" u="sng" dirty="0">
                    <a:effectLst/>
                    <a:latin typeface="Arial" panose="020B0604020202020204" pitchFamily="34" charset="0"/>
                  </a:rPr>
                  <a:t>burned nodes</a:t>
                </a:r>
                <a:endParaRPr lang="en-US" u="sng" dirty="0"/>
              </a:p>
            </p:txBody>
          </p:sp>
        </mc:Choice>
        <mc:Fallback>
          <p:sp>
            <p:nvSpPr>
              <p:cNvPr id="17" name="TextBox 16">
                <a:extLst>
                  <a:ext uri="{FF2B5EF4-FFF2-40B4-BE49-F238E27FC236}">
                    <a16:creationId xmlns:a16="http://schemas.microsoft.com/office/drawing/2014/main" id="{25E70280-56DC-4331-B165-7E1E2A600978}"/>
                  </a:ext>
                </a:extLst>
              </p:cNvPr>
              <p:cNvSpPr txBox="1">
                <a:spLocks noRot="1" noChangeAspect="1" noMove="1" noResize="1" noEditPoints="1" noAdjustHandles="1" noChangeArrowheads="1" noChangeShapeType="1" noTextEdit="1"/>
              </p:cNvSpPr>
              <p:nvPr/>
            </p:nvSpPr>
            <p:spPr bwMode="gray">
              <a:xfrm>
                <a:off x="415835" y="3356987"/>
                <a:ext cx="7273834" cy="3003066"/>
              </a:xfrm>
              <a:prstGeom prst="rect">
                <a:avLst/>
              </a:prstGeom>
              <a:blipFill>
                <a:blip r:embed="rId4"/>
                <a:stretch>
                  <a:fillRect l="-671" r="-503" b="-2439"/>
                </a:stretch>
              </a:blipFill>
            </p:spPr>
            <p:txBody>
              <a:bodyPr/>
              <a:lstStyle/>
              <a:p>
                <a:r>
                  <a:rPr lang="en-US">
                    <a:noFill/>
                  </a:rPr>
                  <a:t> </a:t>
                </a:r>
              </a:p>
            </p:txBody>
          </p:sp>
        </mc:Fallback>
      </mc:AlternateContent>
    </p:spTree>
    <p:extLst>
      <p:ext uri="{BB962C8B-B14F-4D97-AF65-F5344CB8AC3E}">
        <p14:creationId xmlns:p14="http://schemas.microsoft.com/office/powerpoint/2010/main" val="66332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7E864-B173-4806-ACB5-2D6326A4CBB3}"/>
              </a:ext>
            </a:extLst>
          </p:cNvPr>
          <p:cNvSpPr>
            <a:spLocks noGrp="1"/>
          </p:cNvSpPr>
          <p:nvPr>
            <p:ph type="title"/>
          </p:nvPr>
        </p:nvSpPr>
        <p:spPr/>
        <p:txBody>
          <a:bodyPr/>
          <a:lstStyle/>
          <a:p>
            <a:r>
              <a:rPr lang="en-US" dirty="0"/>
              <a:t>Evolving Networks</a:t>
            </a:r>
          </a:p>
        </p:txBody>
      </p:sp>
      <p:sp>
        <p:nvSpPr>
          <p:cNvPr id="3" name="Content Placeholder 2">
            <a:extLst>
              <a:ext uri="{FF2B5EF4-FFF2-40B4-BE49-F238E27FC236}">
                <a16:creationId xmlns:a16="http://schemas.microsoft.com/office/drawing/2014/main" id="{091D05FD-8ED4-4A07-9E04-AC3BEAD11435}"/>
              </a:ext>
            </a:extLst>
          </p:cNvPr>
          <p:cNvSpPr>
            <a:spLocks noGrp="1"/>
          </p:cNvSpPr>
          <p:nvPr>
            <p:ph idx="1"/>
          </p:nvPr>
        </p:nvSpPr>
        <p:spPr>
          <a:xfrm>
            <a:off x="478369" y="1213308"/>
            <a:ext cx="7037128" cy="2450927"/>
          </a:xfrm>
        </p:spPr>
        <p:txBody>
          <a:bodyPr/>
          <a:lstStyle/>
          <a:p>
            <a:r>
              <a:rPr lang="en-US" dirty="0"/>
              <a:t>Almost all networks evolve by adding or removing links and node</a:t>
            </a:r>
          </a:p>
          <a:p>
            <a:pPr marL="342900" indent="-342900">
              <a:buFont typeface="Arial" panose="020B0604020202020204" pitchFamily="34" charset="0"/>
              <a:buChar char="•"/>
            </a:pPr>
            <a:r>
              <a:rPr lang="en-US" dirty="0"/>
              <a:t>Social Networks </a:t>
            </a:r>
          </a:p>
          <a:p>
            <a:pPr marL="342900" indent="-342900">
              <a:buFont typeface="Arial" panose="020B0604020202020204" pitchFamily="34" charset="0"/>
              <a:buChar char="•"/>
            </a:pPr>
            <a:r>
              <a:rPr lang="en-US" dirty="0"/>
              <a:t>Emails</a:t>
            </a:r>
          </a:p>
          <a:p>
            <a:pPr marL="342900" indent="-342900">
              <a:buFont typeface="Arial" panose="020B0604020202020204" pitchFamily="34" charset="0"/>
              <a:buChar char="•"/>
            </a:pPr>
            <a:r>
              <a:rPr lang="en-US" dirty="0"/>
              <a:t>News Comments</a:t>
            </a:r>
          </a:p>
          <a:p>
            <a:pPr marL="342900" indent="-342900">
              <a:buFont typeface="Arial" panose="020B0604020202020204" pitchFamily="34" charset="0"/>
              <a:buChar char="•"/>
            </a:pPr>
            <a:r>
              <a:rPr lang="en-US" dirty="0"/>
              <a:t>Product Evaluations</a:t>
            </a:r>
          </a:p>
        </p:txBody>
      </p:sp>
      <p:sp>
        <p:nvSpPr>
          <p:cNvPr id="4" name="Slide Number Placeholder 3">
            <a:extLst>
              <a:ext uri="{FF2B5EF4-FFF2-40B4-BE49-F238E27FC236}">
                <a16:creationId xmlns:a16="http://schemas.microsoft.com/office/drawing/2014/main" id="{5D4BB899-6023-4410-A9E5-CAC9AE323ADD}"/>
              </a:ext>
            </a:extLst>
          </p:cNvPr>
          <p:cNvSpPr>
            <a:spLocks noGrp="1"/>
          </p:cNvSpPr>
          <p:nvPr>
            <p:ph type="sldNum" sz="quarter" idx="12"/>
          </p:nvPr>
        </p:nvSpPr>
        <p:spPr/>
        <p:txBody>
          <a:bodyPr/>
          <a:lstStyle/>
          <a:p>
            <a:fld id="{81561042-0DC2-4A04-AA50-F6D44EB20EBA}" type="slidenum">
              <a:rPr lang="en-US" smtClean="0"/>
              <a:t>2</a:t>
            </a:fld>
            <a:endParaRPr lang="en-US"/>
          </a:p>
        </p:txBody>
      </p:sp>
      <p:pic>
        <p:nvPicPr>
          <p:cNvPr id="6" name="Picture 5" descr="Chart&#10;&#10;Description automatically generated">
            <a:extLst>
              <a:ext uri="{FF2B5EF4-FFF2-40B4-BE49-F238E27FC236}">
                <a16:creationId xmlns:a16="http://schemas.microsoft.com/office/drawing/2014/main" id="{2A2D2970-C68D-4D49-9F90-91C651825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8590" y="1866450"/>
            <a:ext cx="5407291" cy="3855081"/>
          </a:xfrm>
          <a:prstGeom prst="rect">
            <a:avLst/>
          </a:prstGeom>
        </p:spPr>
      </p:pic>
    </p:spTree>
    <p:extLst>
      <p:ext uri="{BB962C8B-B14F-4D97-AF65-F5344CB8AC3E}">
        <p14:creationId xmlns:p14="http://schemas.microsoft.com/office/powerpoint/2010/main" val="2336785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3E4D-CBFA-49E9-AC49-283153F3299E}"/>
              </a:ext>
            </a:extLst>
          </p:cNvPr>
          <p:cNvSpPr>
            <a:spLocks noGrp="1"/>
          </p:cNvSpPr>
          <p:nvPr>
            <p:ph type="title"/>
          </p:nvPr>
        </p:nvSpPr>
        <p:spPr>
          <a:xfrm>
            <a:off x="478369" y="144001"/>
            <a:ext cx="9614865" cy="555840"/>
          </a:xfrm>
        </p:spPr>
        <p:txBody>
          <a:bodyPr/>
          <a:lstStyle/>
          <a:p>
            <a:r>
              <a:rPr lang="en-US" dirty="0"/>
              <a:t>Forest Fire Results - # of edges and Effective Diameter</a:t>
            </a:r>
          </a:p>
        </p:txBody>
      </p:sp>
      <p:sp>
        <p:nvSpPr>
          <p:cNvPr id="4" name="Slide Number Placeholder 3">
            <a:extLst>
              <a:ext uri="{FF2B5EF4-FFF2-40B4-BE49-F238E27FC236}">
                <a16:creationId xmlns:a16="http://schemas.microsoft.com/office/drawing/2014/main" id="{6CD9414C-AAF4-4B6B-B1BC-D950F4B09B44}"/>
              </a:ext>
            </a:extLst>
          </p:cNvPr>
          <p:cNvSpPr>
            <a:spLocks noGrp="1"/>
          </p:cNvSpPr>
          <p:nvPr>
            <p:ph type="sldNum" sz="quarter" idx="12"/>
          </p:nvPr>
        </p:nvSpPr>
        <p:spPr>
          <a:xfrm>
            <a:off x="11180006" y="6439099"/>
            <a:ext cx="771750" cy="260792"/>
          </a:xfrm>
        </p:spPr>
        <p:txBody>
          <a:bodyPr/>
          <a:lstStyle/>
          <a:p>
            <a:fld id="{81561042-0DC2-4A04-AA50-F6D44EB20EBA}" type="slidenum">
              <a:rPr lang="en-US" smtClean="0"/>
              <a:t>20</a:t>
            </a:fld>
            <a:endParaRPr lang="en-US"/>
          </a:p>
        </p:txBody>
      </p:sp>
      <p:pic>
        <p:nvPicPr>
          <p:cNvPr id="17" name="Picture 16">
            <a:extLst>
              <a:ext uri="{FF2B5EF4-FFF2-40B4-BE49-F238E27FC236}">
                <a16:creationId xmlns:a16="http://schemas.microsoft.com/office/drawing/2014/main" id="{E2F7DDB5-B54E-4730-94B0-152B3FBEC80D}"/>
              </a:ext>
            </a:extLst>
          </p:cNvPr>
          <p:cNvPicPr>
            <a:picLocks noChangeAspect="1"/>
          </p:cNvPicPr>
          <p:nvPr/>
        </p:nvPicPr>
        <p:blipFill>
          <a:blip r:embed="rId3"/>
          <a:stretch>
            <a:fillRect/>
          </a:stretch>
        </p:blipFill>
        <p:spPr>
          <a:xfrm>
            <a:off x="6524625" y="3929853"/>
            <a:ext cx="5667375" cy="2171700"/>
          </a:xfrm>
          <a:prstGeom prst="rect">
            <a:avLst/>
          </a:prstGeom>
        </p:spPr>
      </p:pic>
      <p:pic>
        <p:nvPicPr>
          <p:cNvPr id="19" name="Picture 18">
            <a:extLst>
              <a:ext uri="{FF2B5EF4-FFF2-40B4-BE49-F238E27FC236}">
                <a16:creationId xmlns:a16="http://schemas.microsoft.com/office/drawing/2014/main" id="{8C64A2B8-826B-49B1-A3BB-BD439A47D92F}"/>
              </a:ext>
            </a:extLst>
          </p:cNvPr>
          <p:cNvPicPr>
            <a:picLocks noChangeAspect="1"/>
          </p:cNvPicPr>
          <p:nvPr/>
        </p:nvPicPr>
        <p:blipFill>
          <a:blip r:embed="rId4"/>
          <a:stretch>
            <a:fillRect/>
          </a:stretch>
        </p:blipFill>
        <p:spPr>
          <a:xfrm>
            <a:off x="6414387" y="1140707"/>
            <a:ext cx="5619750" cy="2200275"/>
          </a:xfrm>
          <a:prstGeom prst="rect">
            <a:avLst/>
          </a:prstGeom>
        </p:spPr>
      </p:pic>
      <p:pic>
        <p:nvPicPr>
          <p:cNvPr id="21" name="Picture 20">
            <a:extLst>
              <a:ext uri="{FF2B5EF4-FFF2-40B4-BE49-F238E27FC236}">
                <a16:creationId xmlns:a16="http://schemas.microsoft.com/office/drawing/2014/main" id="{6380F2B8-16F9-4D56-8C64-3D062BF4E802}"/>
              </a:ext>
            </a:extLst>
          </p:cNvPr>
          <p:cNvPicPr>
            <a:picLocks noChangeAspect="1"/>
          </p:cNvPicPr>
          <p:nvPr/>
        </p:nvPicPr>
        <p:blipFill>
          <a:blip r:embed="rId5"/>
          <a:stretch>
            <a:fillRect/>
          </a:stretch>
        </p:blipFill>
        <p:spPr>
          <a:xfrm>
            <a:off x="358829" y="979814"/>
            <a:ext cx="5495675" cy="2099159"/>
          </a:xfrm>
          <a:prstGeom prst="rect">
            <a:avLst/>
          </a:prstGeom>
        </p:spPr>
      </p:pic>
      <p:pic>
        <p:nvPicPr>
          <p:cNvPr id="23" name="Picture 22">
            <a:extLst>
              <a:ext uri="{FF2B5EF4-FFF2-40B4-BE49-F238E27FC236}">
                <a16:creationId xmlns:a16="http://schemas.microsoft.com/office/drawing/2014/main" id="{84DFD1C8-5F5F-4A0B-8674-3066FA0B9DE7}"/>
              </a:ext>
            </a:extLst>
          </p:cNvPr>
          <p:cNvPicPr>
            <a:picLocks noChangeAspect="1"/>
          </p:cNvPicPr>
          <p:nvPr/>
        </p:nvPicPr>
        <p:blipFill>
          <a:blip r:embed="rId6"/>
          <a:stretch>
            <a:fillRect/>
          </a:stretch>
        </p:blipFill>
        <p:spPr>
          <a:xfrm>
            <a:off x="471090" y="3922109"/>
            <a:ext cx="5624910" cy="2173260"/>
          </a:xfrm>
          <a:prstGeom prst="rect">
            <a:avLst/>
          </a:prstGeom>
        </p:spPr>
      </p:pic>
      <p:pic>
        <p:nvPicPr>
          <p:cNvPr id="24" name="Picture 23">
            <a:extLst>
              <a:ext uri="{FF2B5EF4-FFF2-40B4-BE49-F238E27FC236}">
                <a16:creationId xmlns:a16="http://schemas.microsoft.com/office/drawing/2014/main" id="{3000ABBC-F980-4DB6-87AE-F57542C23BAA}"/>
              </a:ext>
            </a:extLst>
          </p:cNvPr>
          <p:cNvPicPr>
            <a:picLocks noChangeAspect="1"/>
          </p:cNvPicPr>
          <p:nvPr/>
        </p:nvPicPr>
        <p:blipFill>
          <a:blip r:embed="rId5"/>
          <a:stretch>
            <a:fillRect/>
          </a:stretch>
        </p:blipFill>
        <p:spPr>
          <a:xfrm>
            <a:off x="401294" y="1140707"/>
            <a:ext cx="5495675" cy="2099159"/>
          </a:xfrm>
          <a:prstGeom prst="rect">
            <a:avLst/>
          </a:prstGeom>
        </p:spPr>
      </p:pic>
      <p:sp>
        <p:nvSpPr>
          <p:cNvPr id="26" name="TextBox 25">
            <a:extLst>
              <a:ext uri="{FF2B5EF4-FFF2-40B4-BE49-F238E27FC236}">
                <a16:creationId xmlns:a16="http://schemas.microsoft.com/office/drawing/2014/main" id="{B07B38F0-2B10-4DEF-BFA8-642A636706AC}"/>
              </a:ext>
            </a:extLst>
          </p:cNvPr>
          <p:cNvSpPr txBox="1"/>
          <p:nvPr/>
        </p:nvSpPr>
        <p:spPr bwMode="gray">
          <a:xfrm>
            <a:off x="3784366" y="762631"/>
            <a:ext cx="2353491" cy="307777"/>
          </a:xfrm>
          <a:prstGeom prst="rect">
            <a:avLst/>
          </a:prstGeom>
          <a:noFill/>
        </p:spPr>
        <p:txBody>
          <a:bodyPr wrap="square">
            <a:spAutoFit/>
          </a:bodyPr>
          <a:lstStyle/>
          <a:p>
            <a:r>
              <a:rPr lang="en-US" sz="1400" b="1" dirty="0"/>
              <a:t>Effective Diameter</a:t>
            </a:r>
          </a:p>
        </p:txBody>
      </p:sp>
      <p:sp>
        <p:nvSpPr>
          <p:cNvPr id="27" name="TextBox 26">
            <a:extLst>
              <a:ext uri="{FF2B5EF4-FFF2-40B4-BE49-F238E27FC236}">
                <a16:creationId xmlns:a16="http://schemas.microsoft.com/office/drawing/2014/main" id="{7C994E0A-1D4F-4730-A5FB-63232F3359BB}"/>
              </a:ext>
            </a:extLst>
          </p:cNvPr>
          <p:cNvSpPr txBox="1"/>
          <p:nvPr/>
        </p:nvSpPr>
        <p:spPr bwMode="gray">
          <a:xfrm>
            <a:off x="9297623" y="901940"/>
            <a:ext cx="2353491" cy="307777"/>
          </a:xfrm>
          <a:prstGeom prst="rect">
            <a:avLst/>
          </a:prstGeom>
          <a:noFill/>
        </p:spPr>
        <p:txBody>
          <a:bodyPr wrap="square">
            <a:spAutoFit/>
          </a:bodyPr>
          <a:lstStyle/>
          <a:p>
            <a:r>
              <a:rPr lang="en-US" sz="1400" b="1" dirty="0"/>
              <a:t>Effective Diameter</a:t>
            </a:r>
          </a:p>
        </p:txBody>
      </p:sp>
      <p:sp>
        <p:nvSpPr>
          <p:cNvPr id="29" name="TextBox 28">
            <a:extLst>
              <a:ext uri="{FF2B5EF4-FFF2-40B4-BE49-F238E27FC236}">
                <a16:creationId xmlns:a16="http://schemas.microsoft.com/office/drawing/2014/main" id="{EB461D2C-0982-4C2B-B9CA-8F0830C8707B}"/>
              </a:ext>
            </a:extLst>
          </p:cNvPr>
          <p:cNvSpPr txBox="1"/>
          <p:nvPr/>
        </p:nvSpPr>
        <p:spPr bwMode="gray">
          <a:xfrm>
            <a:off x="802460" y="3144024"/>
            <a:ext cx="5592173" cy="584775"/>
          </a:xfrm>
          <a:prstGeom prst="rect">
            <a:avLst/>
          </a:prstGeom>
          <a:noFill/>
        </p:spPr>
        <p:txBody>
          <a:bodyPr wrap="square">
            <a:spAutoFit/>
          </a:bodyPr>
          <a:lstStyle/>
          <a:p>
            <a:pPr algn="l"/>
            <a:r>
              <a:rPr lang="en-US" sz="1600" b="0" i="0" u="none" strike="noStrike" baseline="0" dirty="0">
                <a:latin typeface="NewCenturySchlbk-Roman"/>
              </a:rPr>
              <a:t>sparse graph (</a:t>
            </a:r>
            <a:r>
              <a:rPr lang="en-US" sz="1600" b="0" i="1" u="none" strike="noStrike" baseline="0" dirty="0">
                <a:latin typeface="NewCenturySchlbk-Italic"/>
              </a:rPr>
              <a:t>a </a:t>
            </a:r>
            <a:r>
              <a:rPr lang="en-US" sz="1600" b="0" i="0" u="none" strike="noStrike" baseline="0" dirty="0">
                <a:latin typeface="MTSY"/>
              </a:rPr>
              <a:t>=</a:t>
            </a:r>
            <a:r>
              <a:rPr lang="en-US" sz="1600" b="1" i="0" u="none" strike="noStrike" baseline="0" dirty="0">
                <a:latin typeface="NewCenturySchlbk-Roman"/>
              </a:rPr>
              <a:t>1</a:t>
            </a:r>
            <a:r>
              <a:rPr lang="en-US" sz="1600" b="1" i="1" u="none" strike="noStrike" baseline="0" dirty="0">
                <a:latin typeface="RMTMI"/>
              </a:rPr>
              <a:t>.</a:t>
            </a:r>
            <a:r>
              <a:rPr lang="en-US" sz="1600" b="1" i="0" u="none" strike="noStrike" baseline="0" dirty="0">
                <a:latin typeface="NewCenturySchlbk-Roman"/>
              </a:rPr>
              <a:t>01</a:t>
            </a:r>
            <a:r>
              <a:rPr lang="en-US" sz="1600" b="0" i="0" u="none" strike="noStrike" baseline="0" dirty="0">
                <a:latin typeface="NewCenturySchlbk-Roman"/>
              </a:rPr>
              <a:t> </a:t>
            </a:r>
            <a:r>
              <a:rPr lang="en-US" sz="1600" b="0" i="1" u="none" strike="noStrike" baseline="0" dirty="0">
                <a:latin typeface="RMTMI"/>
              </a:rPr>
              <a:t>&lt; </a:t>
            </a:r>
            <a:r>
              <a:rPr lang="en-US" sz="1600" b="0" i="0" u="none" strike="noStrike" baseline="0" dirty="0">
                <a:latin typeface="NewCenturySchlbk-Roman"/>
              </a:rPr>
              <a:t>2), with increasing diameter (forward-burning probability: </a:t>
            </a:r>
            <a:r>
              <a:rPr lang="en-US" sz="1600" b="0" i="1" u="none" strike="noStrike" baseline="0" dirty="0">
                <a:latin typeface="NewCenturySchlbk-Italic"/>
              </a:rPr>
              <a:t>p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35, backward probability: </a:t>
            </a:r>
            <a:r>
              <a:rPr lang="en-US" sz="1600" b="0" i="1" u="none" strike="noStrike" baseline="0" dirty="0">
                <a:latin typeface="NewCenturySchlbk-Italic"/>
              </a:rPr>
              <a:t>pb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20)</a:t>
            </a:r>
          </a:p>
        </p:txBody>
      </p:sp>
      <p:sp>
        <p:nvSpPr>
          <p:cNvPr id="31" name="TextBox 30">
            <a:extLst>
              <a:ext uri="{FF2B5EF4-FFF2-40B4-BE49-F238E27FC236}">
                <a16:creationId xmlns:a16="http://schemas.microsoft.com/office/drawing/2014/main" id="{655C83D8-1AE3-4F9F-A14B-655A4ECB473B}"/>
              </a:ext>
            </a:extLst>
          </p:cNvPr>
          <p:cNvSpPr txBox="1"/>
          <p:nvPr/>
        </p:nvSpPr>
        <p:spPr bwMode="gray">
          <a:xfrm>
            <a:off x="802460" y="6040139"/>
            <a:ext cx="5223744" cy="584775"/>
          </a:xfrm>
          <a:prstGeom prst="rect">
            <a:avLst/>
          </a:prstGeom>
          <a:noFill/>
        </p:spPr>
        <p:txBody>
          <a:bodyPr wrap="square">
            <a:spAutoFit/>
          </a:bodyPr>
          <a:lstStyle/>
          <a:p>
            <a:pPr algn="l"/>
            <a:r>
              <a:rPr lang="en-US" sz="1600" b="0" i="0" u="none" strike="noStrike" baseline="0" dirty="0">
                <a:latin typeface="NewCenturySchlbk-Roman"/>
              </a:rPr>
              <a:t>densifying graph (</a:t>
            </a:r>
            <a:r>
              <a:rPr lang="en-US" sz="1600" b="0" i="1" u="none" strike="noStrike" baseline="0" dirty="0">
                <a:latin typeface="NewCenturySchlbk-Italic"/>
              </a:rPr>
              <a:t>a </a:t>
            </a:r>
            <a:r>
              <a:rPr lang="en-US" sz="1600" b="0" i="0" u="none" strike="noStrike" baseline="0" dirty="0">
                <a:latin typeface="MTSY"/>
              </a:rPr>
              <a:t>= </a:t>
            </a:r>
            <a:r>
              <a:rPr lang="en-US" sz="1600" b="0" i="0" u="none" strike="noStrike" baseline="0" dirty="0">
                <a:latin typeface="NewCenturySchlbk-Roman"/>
              </a:rPr>
              <a:t>1</a:t>
            </a:r>
            <a:r>
              <a:rPr lang="en-US" sz="1600" b="0" i="1" u="none" strike="noStrike" baseline="0" dirty="0">
                <a:latin typeface="RMTMI"/>
              </a:rPr>
              <a:t>.</a:t>
            </a:r>
            <a:r>
              <a:rPr lang="en-US" sz="1600" b="0" i="0" u="none" strike="noStrike" baseline="0" dirty="0">
                <a:latin typeface="NewCenturySchlbk-Roman"/>
              </a:rPr>
              <a:t>21 </a:t>
            </a:r>
            <a:r>
              <a:rPr lang="en-US" sz="1600" b="0" i="1" u="none" strike="noStrike" baseline="0" dirty="0">
                <a:latin typeface="RMTMI"/>
              </a:rPr>
              <a:t>&lt; </a:t>
            </a:r>
            <a:r>
              <a:rPr lang="en-US" sz="1600" b="0" i="0" u="none" strike="noStrike" baseline="0" dirty="0">
                <a:latin typeface="NewCenturySchlbk-Roman"/>
              </a:rPr>
              <a:t>2) with slowly decreasing</a:t>
            </a:r>
          </a:p>
          <a:p>
            <a:pPr algn="l"/>
            <a:r>
              <a:rPr lang="en-US" sz="1600" b="0" i="0" u="none" strike="noStrike" baseline="0" dirty="0">
                <a:latin typeface="NewCenturySchlbk-Roman"/>
              </a:rPr>
              <a:t>diameter (</a:t>
            </a:r>
            <a:r>
              <a:rPr lang="en-US" sz="1600" b="0" i="1" u="none" strike="noStrike" baseline="0" dirty="0">
                <a:latin typeface="NewCenturySchlbk-Italic"/>
              </a:rPr>
              <a:t>p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37, </a:t>
            </a:r>
            <a:r>
              <a:rPr lang="en-US" sz="1600" b="0" i="1" u="none" strike="noStrike" baseline="0" dirty="0">
                <a:latin typeface="NewCenturySchlbk-Italic"/>
              </a:rPr>
              <a:t>p</a:t>
            </a:r>
            <a:r>
              <a:rPr lang="en-US" sz="700" b="0" i="1" u="none" strike="noStrike" baseline="0" dirty="0">
                <a:latin typeface="NewCenturySchlbk-Italic"/>
              </a:rPr>
              <a:t>b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32).</a:t>
            </a:r>
            <a:endParaRPr lang="en-US" sz="1600" dirty="0"/>
          </a:p>
        </p:txBody>
      </p:sp>
      <p:sp>
        <p:nvSpPr>
          <p:cNvPr id="33" name="TextBox 32">
            <a:extLst>
              <a:ext uri="{FF2B5EF4-FFF2-40B4-BE49-F238E27FC236}">
                <a16:creationId xmlns:a16="http://schemas.microsoft.com/office/drawing/2014/main" id="{332684AB-4C57-4953-9C64-15A2CEE8A43F}"/>
              </a:ext>
            </a:extLst>
          </p:cNvPr>
          <p:cNvSpPr txBox="1"/>
          <p:nvPr/>
        </p:nvSpPr>
        <p:spPr bwMode="gray">
          <a:xfrm>
            <a:off x="6912051" y="3308816"/>
            <a:ext cx="5039705" cy="523220"/>
          </a:xfrm>
          <a:prstGeom prst="rect">
            <a:avLst/>
          </a:prstGeom>
          <a:noFill/>
        </p:spPr>
        <p:txBody>
          <a:bodyPr wrap="square">
            <a:spAutoFit/>
          </a:bodyPr>
          <a:lstStyle/>
          <a:p>
            <a:pPr algn="l"/>
            <a:r>
              <a:rPr lang="en-US" sz="1400" b="0" i="0" u="none" strike="noStrike" baseline="0" dirty="0">
                <a:latin typeface="NewCenturySchlbk-Roman"/>
              </a:rPr>
              <a:t>densifying graph ((</a:t>
            </a:r>
            <a:r>
              <a:rPr lang="en-US" sz="1400" b="0" i="1" u="none" strike="noStrike" baseline="0" dirty="0">
                <a:latin typeface="NewCenturySchlbk-Italic"/>
              </a:rPr>
              <a:t>a </a:t>
            </a:r>
            <a:r>
              <a:rPr lang="en-US" sz="1400" b="0" i="0" u="none" strike="noStrike" baseline="0" dirty="0">
                <a:latin typeface="MTSY"/>
              </a:rPr>
              <a:t>=</a:t>
            </a:r>
            <a:r>
              <a:rPr lang="en-US" sz="1400" b="1" i="0" u="none" strike="noStrike" baseline="0" dirty="0">
                <a:latin typeface="MTSY"/>
              </a:rPr>
              <a:t> </a:t>
            </a:r>
            <a:r>
              <a:rPr lang="en-US" sz="1400" b="1" i="0" u="none" strike="noStrike" baseline="0" dirty="0">
                <a:latin typeface="NewCenturySchlbk-Roman"/>
              </a:rPr>
              <a:t>1</a:t>
            </a:r>
            <a:r>
              <a:rPr lang="en-US" sz="1400" b="1" i="1" u="none" strike="noStrike" baseline="0" dirty="0">
                <a:latin typeface="RMTMI"/>
              </a:rPr>
              <a:t>.</a:t>
            </a:r>
            <a:r>
              <a:rPr lang="en-US" sz="1400" b="1" i="0" u="none" strike="noStrike" baseline="0" dirty="0">
                <a:latin typeface="NewCenturySchlbk-Roman"/>
              </a:rPr>
              <a:t>32 </a:t>
            </a:r>
            <a:r>
              <a:rPr lang="en-US" sz="1400" b="0" i="1" u="none" strike="noStrike" baseline="0" dirty="0">
                <a:latin typeface="RMTMI"/>
              </a:rPr>
              <a:t>&lt; </a:t>
            </a:r>
            <a:r>
              <a:rPr lang="en-US" sz="1400" b="0" i="0" u="none" strike="noStrike" baseline="0" dirty="0">
                <a:latin typeface="NewCenturySchlbk-Roman"/>
              </a:rPr>
              <a:t>2) with decreasing diameter (</a:t>
            </a:r>
            <a:r>
              <a:rPr lang="en-US" sz="1400" b="0" i="1" u="none" strike="noStrike" baseline="0" dirty="0">
                <a:latin typeface="NewCenturySchlbk-Italic"/>
              </a:rPr>
              <a:t>p </a:t>
            </a:r>
            <a:r>
              <a:rPr lang="en-US" sz="1400" b="0" i="0" u="none" strike="noStrike" baseline="0" dirty="0">
                <a:latin typeface="MTSY"/>
              </a:rPr>
              <a:t>= </a:t>
            </a:r>
            <a:r>
              <a:rPr lang="en-US" sz="1400" b="0" i="0" u="none" strike="noStrike" baseline="0" dirty="0">
                <a:latin typeface="NewCenturySchlbk-Roman"/>
              </a:rPr>
              <a:t>0</a:t>
            </a:r>
            <a:r>
              <a:rPr lang="en-US" sz="1400" b="0" i="1" u="none" strike="noStrike" baseline="0" dirty="0">
                <a:latin typeface="RMTMI"/>
              </a:rPr>
              <a:t>.</a:t>
            </a:r>
            <a:r>
              <a:rPr lang="en-US" sz="1400" b="0" i="0" u="none" strike="noStrike" baseline="0" dirty="0">
                <a:latin typeface="NewCenturySchlbk-Roman"/>
              </a:rPr>
              <a:t>37, </a:t>
            </a:r>
            <a:r>
              <a:rPr lang="en-US" sz="1400" b="0" i="1" u="none" strike="noStrike" baseline="0" dirty="0">
                <a:latin typeface="NewCenturySchlbk-Italic"/>
              </a:rPr>
              <a:t>pb </a:t>
            </a:r>
            <a:r>
              <a:rPr lang="en-US" sz="1400" b="0" i="0" u="none" strike="noStrike" baseline="0" dirty="0">
                <a:latin typeface="MTSY"/>
              </a:rPr>
              <a:t>= </a:t>
            </a:r>
            <a:r>
              <a:rPr lang="en-US" sz="1400" b="0" i="0" u="none" strike="noStrike" baseline="0" dirty="0">
                <a:latin typeface="NewCenturySchlbk-Roman"/>
              </a:rPr>
              <a:t>0</a:t>
            </a:r>
            <a:r>
              <a:rPr lang="en-US" sz="1400" b="0" i="1" u="none" strike="noStrike" baseline="0" dirty="0">
                <a:latin typeface="RMTMI"/>
              </a:rPr>
              <a:t>.</a:t>
            </a:r>
            <a:r>
              <a:rPr lang="en-US" sz="1400" b="0" i="0" u="none" strike="noStrike" baseline="0" dirty="0">
                <a:latin typeface="NewCenturySchlbk-Roman"/>
              </a:rPr>
              <a:t>33)</a:t>
            </a:r>
            <a:endParaRPr lang="en-US" sz="1400" dirty="0"/>
          </a:p>
        </p:txBody>
      </p:sp>
      <p:sp>
        <p:nvSpPr>
          <p:cNvPr id="35" name="TextBox 34">
            <a:extLst>
              <a:ext uri="{FF2B5EF4-FFF2-40B4-BE49-F238E27FC236}">
                <a16:creationId xmlns:a16="http://schemas.microsoft.com/office/drawing/2014/main" id="{F1886968-F199-4381-9C8A-993ACDE1A3C4}"/>
              </a:ext>
            </a:extLst>
          </p:cNvPr>
          <p:cNvSpPr txBox="1"/>
          <p:nvPr/>
        </p:nvSpPr>
        <p:spPr bwMode="gray">
          <a:xfrm>
            <a:off x="6710781" y="6115116"/>
            <a:ext cx="5295061" cy="584775"/>
          </a:xfrm>
          <a:prstGeom prst="rect">
            <a:avLst/>
          </a:prstGeom>
          <a:noFill/>
        </p:spPr>
        <p:txBody>
          <a:bodyPr wrap="square">
            <a:spAutoFit/>
          </a:bodyPr>
          <a:lstStyle/>
          <a:p>
            <a:pPr algn="l"/>
            <a:r>
              <a:rPr lang="en-US" sz="1600" b="0" i="0" u="none" strike="noStrike" baseline="0" dirty="0">
                <a:latin typeface="NewCenturySchlbk-Roman"/>
              </a:rPr>
              <a:t>dense graph with densification exponent close to 2 (</a:t>
            </a:r>
            <a:r>
              <a:rPr lang="en-US" sz="1600" b="0" i="1" u="none" strike="noStrike" baseline="0" dirty="0">
                <a:latin typeface="NewCenturySchlbk-Italic"/>
              </a:rPr>
              <a:t>a </a:t>
            </a:r>
            <a:r>
              <a:rPr lang="en-US" sz="1600" b="0" i="0" u="none" strike="noStrike" baseline="0" dirty="0">
                <a:latin typeface="MTSY"/>
              </a:rPr>
              <a:t>= </a:t>
            </a:r>
            <a:r>
              <a:rPr lang="en-US" sz="1600" b="0" i="0" u="none" strike="noStrike" baseline="0" dirty="0">
                <a:latin typeface="NewCenturySchlbk-Roman"/>
              </a:rPr>
              <a:t>1</a:t>
            </a:r>
            <a:r>
              <a:rPr lang="en-US" sz="1600" b="0" i="1" u="none" strike="noStrike" baseline="0" dirty="0">
                <a:latin typeface="RMTMI"/>
              </a:rPr>
              <a:t>.</a:t>
            </a:r>
            <a:r>
              <a:rPr lang="en-US" sz="1600" b="0" i="0" u="none" strike="noStrike" baseline="0" dirty="0">
                <a:latin typeface="NewCenturySchlbk-Roman"/>
              </a:rPr>
              <a:t>57) and decreasing diameter (</a:t>
            </a:r>
            <a:r>
              <a:rPr lang="en-US" sz="1600" b="0" i="1" u="none" strike="noStrike" baseline="0" dirty="0">
                <a:latin typeface="NewCenturySchlbk-Italic"/>
              </a:rPr>
              <a:t>p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38, </a:t>
            </a:r>
            <a:r>
              <a:rPr lang="en-US" sz="1600" b="0" i="1" u="none" strike="noStrike" baseline="0" dirty="0">
                <a:latin typeface="NewCenturySchlbk-Italic"/>
              </a:rPr>
              <a:t>pb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35).</a:t>
            </a:r>
            <a:endParaRPr lang="en-US" sz="1600" dirty="0"/>
          </a:p>
        </p:txBody>
      </p:sp>
      <p:sp>
        <p:nvSpPr>
          <p:cNvPr id="37" name="TextBox 36">
            <a:extLst>
              <a:ext uri="{FF2B5EF4-FFF2-40B4-BE49-F238E27FC236}">
                <a16:creationId xmlns:a16="http://schemas.microsoft.com/office/drawing/2014/main" id="{435AB887-5755-40F0-B704-84FE9E703FFE}"/>
              </a:ext>
            </a:extLst>
          </p:cNvPr>
          <p:cNvSpPr txBox="1"/>
          <p:nvPr/>
        </p:nvSpPr>
        <p:spPr bwMode="gray">
          <a:xfrm>
            <a:off x="-79950" y="6596390"/>
            <a:ext cx="6245748" cy="261610"/>
          </a:xfrm>
          <a:prstGeom prst="rect">
            <a:avLst/>
          </a:prstGeom>
          <a:noFill/>
        </p:spPr>
        <p:txBody>
          <a:bodyPr wrap="square">
            <a:spAutoFit/>
          </a:bodyPr>
          <a:lstStyle/>
          <a:p>
            <a:r>
              <a:rPr lang="en-US" sz="1100" dirty="0"/>
              <a:t>Source: https://web.stanford.edu/class/cs224w/slides/16-evolution.pdf</a:t>
            </a:r>
          </a:p>
        </p:txBody>
      </p:sp>
    </p:spTree>
    <p:extLst>
      <p:ext uri="{BB962C8B-B14F-4D97-AF65-F5344CB8AC3E}">
        <p14:creationId xmlns:p14="http://schemas.microsoft.com/office/powerpoint/2010/main" val="1074383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132F-D383-4B15-A547-9FE880BC51E0}"/>
              </a:ext>
            </a:extLst>
          </p:cNvPr>
          <p:cNvSpPr>
            <a:spLocks noGrp="1"/>
          </p:cNvSpPr>
          <p:nvPr>
            <p:ph type="title"/>
          </p:nvPr>
        </p:nvSpPr>
        <p:spPr/>
        <p:txBody>
          <a:bodyPr/>
          <a:lstStyle/>
          <a:p>
            <a:r>
              <a:rPr lang="en-US" dirty="0"/>
              <a:t>Forest Fire also generates Power law distributions</a:t>
            </a:r>
          </a:p>
        </p:txBody>
      </p:sp>
      <p:sp>
        <p:nvSpPr>
          <p:cNvPr id="4" name="Slide Number Placeholder 3">
            <a:extLst>
              <a:ext uri="{FF2B5EF4-FFF2-40B4-BE49-F238E27FC236}">
                <a16:creationId xmlns:a16="http://schemas.microsoft.com/office/drawing/2014/main" id="{E4642143-1707-4DD1-8731-CCDCF720FB32}"/>
              </a:ext>
            </a:extLst>
          </p:cNvPr>
          <p:cNvSpPr>
            <a:spLocks noGrp="1"/>
          </p:cNvSpPr>
          <p:nvPr>
            <p:ph type="sldNum" sz="quarter" idx="12"/>
          </p:nvPr>
        </p:nvSpPr>
        <p:spPr/>
        <p:txBody>
          <a:bodyPr/>
          <a:lstStyle/>
          <a:p>
            <a:fld id="{81561042-0DC2-4A04-AA50-F6D44EB20EBA}" type="slidenum">
              <a:rPr lang="en-US" smtClean="0"/>
              <a:t>21</a:t>
            </a:fld>
            <a:endParaRPr lang="en-US"/>
          </a:p>
        </p:txBody>
      </p:sp>
      <p:pic>
        <p:nvPicPr>
          <p:cNvPr id="6" name="Picture 5">
            <a:extLst>
              <a:ext uri="{FF2B5EF4-FFF2-40B4-BE49-F238E27FC236}">
                <a16:creationId xmlns:a16="http://schemas.microsoft.com/office/drawing/2014/main" id="{E3DB95BB-519C-4F9D-88A9-7A9109A54065}"/>
              </a:ext>
            </a:extLst>
          </p:cNvPr>
          <p:cNvPicPr>
            <a:picLocks noChangeAspect="1"/>
          </p:cNvPicPr>
          <p:nvPr/>
        </p:nvPicPr>
        <p:blipFill>
          <a:blip r:embed="rId3"/>
          <a:stretch>
            <a:fillRect/>
          </a:stretch>
        </p:blipFill>
        <p:spPr>
          <a:xfrm>
            <a:off x="1553644" y="1220904"/>
            <a:ext cx="7392465" cy="3105791"/>
          </a:xfrm>
          <a:prstGeom prst="rect">
            <a:avLst/>
          </a:prstGeom>
        </p:spPr>
      </p:pic>
      <p:sp>
        <p:nvSpPr>
          <p:cNvPr id="8" name="TextBox 7">
            <a:extLst>
              <a:ext uri="{FF2B5EF4-FFF2-40B4-BE49-F238E27FC236}">
                <a16:creationId xmlns:a16="http://schemas.microsoft.com/office/drawing/2014/main" id="{C64E7DB5-FA59-424A-9006-478443028091}"/>
              </a:ext>
            </a:extLst>
          </p:cNvPr>
          <p:cNvSpPr txBox="1"/>
          <p:nvPr/>
        </p:nvSpPr>
        <p:spPr bwMode="gray">
          <a:xfrm>
            <a:off x="2446362" y="4386093"/>
            <a:ext cx="6243850" cy="646331"/>
          </a:xfrm>
          <a:prstGeom prst="rect">
            <a:avLst/>
          </a:prstGeom>
          <a:noFill/>
        </p:spPr>
        <p:txBody>
          <a:bodyPr wrap="square">
            <a:spAutoFit/>
          </a:bodyPr>
          <a:lstStyle/>
          <a:p>
            <a:pPr algn="l"/>
            <a:r>
              <a:rPr lang="en-US" sz="1800" b="0" i="0" u="none" strike="noStrike" baseline="0" dirty="0">
                <a:latin typeface="NewCenturySchlbk-Roman"/>
              </a:rPr>
              <a:t>Degree distribution of a sparse graph with decreasing diameter (forward-burning probability: 0.37, backward probability: 0.32).</a:t>
            </a:r>
            <a:endParaRPr lang="en-US" dirty="0"/>
          </a:p>
        </p:txBody>
      </p:sp>
      <p:sp>
        <p:nvSpPr>
          <p:cNvPr id="12" name="TextBox 11">
            <a:extLst>
              <a:ext uri="{FF2B5EF4-FFF2-40B4-BE49-F238E27FC236}">
                <a16:creationId xmlns:a16="http://schemas.microsoft.com/office/drawing/2014/main" id="{B7BF0388-3431-45F4-A60A-101496CAFE11}"/>
              </a:ext>
            </a:extLst>
          </p:cNvPr>
          <p:cNvSpPr txBox="1"/>
          <p:nvPr/>
        </p:nvSpPr>
        <p:spPr bwMode="gray">
          <a:xfrm>
            <a:off x="0" y="6355591"/>
            <a:ext cx="9923229" cy="523220"/>
          </a:xfrm>
          <a:prstGeom prst="rect">
            <a:avLst/>
          </a:prstGeom>
          <a:noFill/>
        </p:spPr>
        <p:txBody>
          <a:bodyPr wrap="square">
            <a:spAutoFit/>
          </a:bodyPr>
          <a:lstStyle/>
          <a:p>
            <a:r>
              <a:rPr lang="en-US" sz="1400" b="0" i="0" dirty="0">
                <a:solidFill>
                  <a:srgbClr val="222222"/>
                </a:solidFill>
                <a:effectLst/>
                <a:latin typeface="Arial" panose="020B0604020202020204" pitchFamily="34" charset="0"/>
              </a:rPr>
              <a:t>Leskovec, J., Kleinberg, J., &amp; </a:t>
            </a:r>
            <a:r>
              <a:rPr lang="en-US" sz="1400" b="0" i="0" dirty="0" err="1">
                <a:solidFill>
                  <a:srgbClr val="222222"/>
                </a:solidFill>
                <a:effectLst/>
                <a:latin typeface="Arial" panose="020B0604020202020204" pitchFamily="34" charset="0"/>
              </a:rPr>
              <a:t>Faloutsos</a:t>
            </a:r>
            <a:r>
              <a:rPr lang="en-US" sz="1400" b="0" i="0" dirty="0">
                <a:solidFill>
                  <a:srgbClr val="222222"/>
                </a:solidFill>
                <a:effectLst/>
                <a:latin typeface="Arial" panose="020B0604020202020204" pitchFamily="34" charset="0"/>
              </a:rPr>
              <a:t>, C. (2007). Graph evolution: Densification and shrinking diameters. </a:t>
            </a:r>
            <a:r>
              <a:rPr lang="en-US" sz="1400" b="0" i="1" dirty="0">
                <a:solidFill>
                  <a:srgbClr val="222222"/>
                </a:solidFill>
                <a:effectLst/>
                <a:latin typeface="Arial" panose="020B0604020202020204" pitchFamily="34" charset="0"/>
              </a:rPr>
              <a:t>ACM transactions on Knowledge Discovery from Data (TKDD)</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1</a:t>
            </a:r>
            <a:r>
              <a:rPr lang="en-US" sz="1400" b="0" i="0" dirty="0">
                <a:solidFill>
                  <a:srgbClr val="222222"/>
                </a:solidFill>
                <a:effectLst/>
                <a:latin typeface="Arial" panose="020B0604020202020204" pitchFamily="34" charset="0"/>
              </a:rPr>
              <a:t>(1)</a:t>
            </a:r>
            <a:endParaRPr lang="en-US" sz="1400" dirty="0"/>
          </a:p>
        </p:txBody>
      </p:sp>
    </p:spTree>
    <p:extLst>
      <p:ext uri="{BB962C8B-B14F-4D97-AF65-F5344CB8AC3E}">
        <p14:creationId xmlns:p14="http://schemas.microsoft.com/office/powerpoint/2010/main" val="3712692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5650-2B74-4D36-8147-2C1C05057615}"/>
              </a:ext>
            </a:extLst>
          </p:cNvPr>
          <p:cNvSpPr>
            <a:spLocks noGrp="1"/>
          </p:cNvSpPr>
          <p:nvPr>
            <p:ph type="title"/>
          </p:nvPr>
        </p:nvSpPr>
        <p:spPr/>
        <p:txBody>
          <a:bodyPr/>
          <a:lstStyle/>
          <a:p>
            <a:r>
              <a:rPr lang="en-US" dirty="0"/>
              <a:t>Forest Fire Sweet spot</a:t>
            </a:r>
          </a:p>
        </p:txBody>
      </p:sp>
      <p:sp>
        <p:nvSpPr>
          <p:cNvPr id="4" name="Slide Number Placeholder 3">
            <a:extLst>
              <a:ext uri="{FF2B5EF4-FFF2-40B4-BE49-F238E27FC236}">
                <a16:creationId xmlns:a16="http://schemas.microsoft.com/office/drawing/2014/main" id="{34370DFF-5548-4902-AD13-296EC88E893B}"/>
              </a:ext>
            </a:extLst>
          </p:cNvPr>
          <p:cNvSpPr>
            <a:spLocks noGrp="1"/>
          </p:cNvSpPr>
          <p:nvPr>
            <p:ph type="sldNum" sz="quarter" idx="12"/>
          </p:nvPr>
        </p:nvSpPr>
        <p:spPr/>
        <p:txBody>
          <a:bodyPr/>
          <a:lstStyle/>
          <a:p>
            <a:fld id="{81561042-0DC2-4A04-AA50-F6D44EB20EBA}" type="slidenum">
              <a:rPr lang="en-US" smtClean="0"/>
              <a:t>22</a:t>
            </a:fld>
            <a:endParaRPr lang="en-US"/>
          </a:p>
        </p:txBody>
      </p:sp>
      <p:pic>
        <p:nvPicPr>
          <p:cNvPr id="6" name="Picture 5">
            <a:extLst>
              <a:ext uri="{FF2B5EF4-FFF2-40B4-BE49-F238E27FC236}">
                <a16:creationId xmlns:a16="http://schemas.microsoft.com/office/drawing/2014/main" id="{169FFB96-85B2-49AC-9D75-3C8B009C67EE}"/>
              </a:ext>
            </a:extLst>
          </p:cNvPr>
          <p:cNvPicPr>
            <a:picLocks noChangeAspect="1"/>
          </p:cNvPicPr>
          <p:nvPr/>
        </p:nvPicPr>
        <p:blipFill>
          <a:blip r:embed="rId3"/>
          <a:stretch>
            <a:fillRect/>
          </a:stretch>
        </p:blipFill>
        <p:spPr>
          <a:xfrm>
            <a:off x="847725" y="1134897"/>
            <a:ext cx="10496550" cy="3714750"/>
          </a:xfrm>
          <a:prstGeom prst="rect">
            <a:avLst/>
          </a:prstGeom>
        </p:spPr>
      </p:pic>
      <p:sp>
        <p:nvSpPr>
          <p:cNvPr id="8" name="TextBox 7">
            <a:extLst>
              <a:ext uri="{FF2B5EF4-FFF2-40B4-BE49-F238E27FC236}">
                <a16:creationId xmlns:a16="http://schemas.microsoft.com/office/drawing/2014/main" id="{212886AD-641B-42A8-9C55-3AC32C3EA27D}"/>
              </a:ext>
            </a:extLst>
          </p:cNvPr>
          <p:cNvSpPr txBox="1"/>
          <p:nvPr/>
        </p:nvSpPr>
        <p:spPr bwMode="gray">
          <a:xfrm>
            <a:off x="1351826" y="5092331"/>
            <a:ext cx="4462121" cy="646331"/>
          </a:xfrm>
          <a:prstGeom prst="rect">
            <a:avLst/>
          </a:prstGeom>
          <a:noFill/>
        </p:spPr>
        <p:txBody>
          <a:bodyPr wrap="square">
            <a:spAutoFit/>
          </a:bodyPr>
          <a:lstStyle/>
          <a:p>
            <a:r>
              <a:rPr lang="en-US" sz="1800" b="0" i="0" u="none" strike="noStrike" baseline="0" dirty="0">
                <a:latin typeface="CMR8"/>
              </a:rPr>
              <a:t>fix burning ratio, </a:t>
            </a:r>
            <a:r>
              <a:rPr lang="en-US" sz="1800" b="0" i="1" u="none" strike="noStrike" baseline="0" dirty="0">
                <a:latin typeface="CMMI8"/>
              </a:rPr>
              <a:t>r </a:t>
            </a:r>
            <a:r>
              <a:rPr lang="en-US" sz="1800" b="0" i="0" u="none" strike="noStrike" baseline="0" dirty="0">
                <a:latin typeface="CMR8"/>
              </a:rPr>
              <a:t>= 0.5 and vary forward-burning probability </a:t>
            </a:r>
            <a:r>
              <a:rPr lang="en-US" sz="1800" b="0" i="1" u="none" strike="noStrike" baseline="0" dirty="0">
                <a:latin typeface="CMMI8"/>
              </a:rPr>
              <a:t>p</a:t>
            </a:r>
          </a:p>
        </p:txBody>
      </p:sp>
      <p:sp>
        <p:nvSpPr>
          <p:cNvPr id="10" name="TextBox 9">
            <a:extLst>
              <a:ext uri="{FF2B5EF4-FFF2-40B4-BE49-F238E27FC236}">
                <a16:creationId xmlns:a16="http://schemas.microsoft.com/office/drawing/2014/main" id="{5A1118F4-49E3-402D-A835-0E6B45D0D097}"/>
              </a:ext>
            </a:extLst>
          </p:cNvPr>
          <p:cNvSpPr txBox="1"/>
          <p:nvPr/>
        </p:nvSpPr>
        <p:spPr bwMode="gray">
          <a:xfrm>
            <a:off x="6722219" y="5076772"/>
            <a:ext cx="4622056" cy="646331"/>
          </a:xfrm>
          <a:prstGeom prst="rect">
            <a:avLst/>
          </a:prstGeom>
          <a:noFill/>
        </p:spPr>
        <p:txBody>
          <a:bodyPr wrap="square">
            <a:spAutoFit/>
          </a:bodyPr>
          <a:lstStyle/>
          <a:p>
            <a:r>
              <a:rPr lang="en-US" sz="1800" b="0" i="0" u="none" strike="noStrike" baseline="0" dirty="0">
                <a:latin typeface="CMR8"/>
              </a:rPr>
              <a:t>fix backward-burning probability </a:t>
            </a:r>
            <a:r>
              <a:rPr lang="en-US" sz="1800" b="0" i="1" u="none" strike="noStrike" baseline="0" dirty="0">
                <a:latin typeface="CMMI8"/>
              </a:rPr>
              <a:t>p</a:t>
            </a:r>
            <a:r>
              <a:rPr lang="en-US" sz="1800" b="0" i="1" u="none" strike="noStrike" baseline="0" dirty="0">
                <a:latin typeface="CMMI6"/>
              </a:rPr>
              <a:t>b</a:t>
            </a:r>
            <a:r>
              <a:rPr lang="en-US" sz="1800" b="0" i="0" u="none" strike="noStrike" baseline="0" dirty="0">
                <a:latin typeface="CMR8"/>
              </a:rPr>
              <a:t>= 0.3</a:t>
            </a:r>
            <a:r>
              <a:rPr lang="en-US" sz="1800" b="0" i="1" u="none" strike="noStrike" baseline="0" dirty="0">
                <a:latin typeface="CMMI8"/>
              </a:rPr>
              <a:t> and </a:t>
            </a:r>
            <a:r>
              <a:rPr lang="en-US" sz="1800" b="0" i="0" u="none" strike="noStrike" baseline="0" dirty="0">
                <a:latin typeface="CMR8"/>
              </a:rPr>
              <a:t>vary forward-burning probability </a:t>
            </a:r>
            <a:r>
              <a:rPr lang="en-US" sz="1800" b="0" i="1" u="none" strike="noStrike" baseline="0" dirty="0">
                <a:latin typeface="CMMI8"/>
              </a:rPr>
              <a:t>p</a:t>
            </a:r>
            <a:endParaRPr lang="en-US" dirty="0"/>
          </a:p>
        </p:txBody>
      </p:sp>
      <p:sp>
        <p:nvSpPr>
          <p:cNvPr id="12" name="TextBox 11">
            <a:extLst>
              <a:ext uri="{FF2B5EF4-FFF2-40B4-BE49-F238E27FC236}">
                <a16:creationId xmlns:a16="http://schemas.microsoft.com/office/drawing/2014/main" id="{A3F5C617-FC55-4D6E-9553-E7CF4F4C5AD6}"/>
              </a:ext>
            </a:extLst>
          </p:cNvPr>
          <p:cNvSpPr txBox="1"/>
          <p:nvPr/>
        </p:nvSpPr>
        <p:spPr bwMode="gray">
          <a:xfrm>
            <a:off x="0" y="6211669"/>
            <a:ext cx="10496549" cy="523220"/>
          </a:xfrm>
          <a:prstGeom prst="rect">
            <a:avLst/>
          </a:prstGeom>
          <a:noFill/>
        </p:spPr>
        <p:txBody>
          <a:bodyPr wrap="square">
            <a:spAutoFit/>
          </a:bodyPr>
          <a:lstStyle/>
          <a:p>
            <a:r>
              <a:rPr lang="en-US" sz="1400" b="0" i="0" dirty="0">
                <a:solidFill>
                  <a:srgbClr val="222222"/>
                </a:solidFill>
                <a:effectLst/>
                <a:latin typeface="Arial" panose="020B0604020202020204" pitchFamily="34" charset="0"/>
              </a:rPr>
              <a:t>Leskovec, J., Kleinberg, J., &amp; </a:t>
            </a:r>
            <a:r>
              <a:rPr lang="en-US" sz="1400" b="0" i="0" dirty="0" err="1">
                <a:solidFill>
                  <a:srgbClr val="222222"/>
                </a:solidFill>
                <a:effectLst/>
                <a:latin typeface="Arial" panose="020B0604020202020204" pitchFamily="34" charset="0"/>
              </a:rPr>
              <a:t>Faloutsos</a:t>
            </a:r>
            <a:r>
              <a:rPr lang="en-US" sz="1400" b="0" i="0" dirty="0">
                <a:solidFill>
                  <a:srgbClr val="222222"/>
                </a:solidFill>
                <a:effectLst/>
                <a:latin typeface="Arial" panose="020B0604020202020204" pitchFamily="34" charset="0"/>
              </a:rPr>
              <a:t>, C. (2007). Graph evolution: Densification and shrinking diameters. </a:t>
            </a:r>
            <a:r>
              <a:rPr lang="en-US" sz="1400" b="0" i="1" dirty="0">
                <a:solidFill>
                  <a:srgbClr val="222222"/>
                </a:solidFill>
                <a:effectLst/>
                <a:latin typeface="Arial" panose="020B0604020202020204" pitchFamily="34" charset="0"/>
              </a:rPr>
              <a:t>ACM transactions on Knowledge Discovery from Data (TKDD)</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1</a:t>
            </a:r>
            <a:r>
              <a:rPr lang="en-US" sz="1400" b="0" i="0" dirty="0">
                <a:solidFill>
                  <a:srgbClr val="222222"/>
                </a:solidFill>
                <a:effectLst/>
                <a:latin typeface="Arial" panose="020B0604020202020204" pitchFamily="34" charset="0"/>
              </a:rPr>
              <a:t>(1)</a:t>
            </a:r>
            <a:endParaRPr lang="en-US" sz="1400" dirty="0"/>
          </a:p>
        </p:txBody>
      </p:sp>
    </p:spTree>
    <p:extLst>
      <p:ext uri="{BB962C8B-B14F-4D97-AF65-F5344CB8AC3E}">
        <p14:creationId xmlns:p14="http://schemas.microsoft.com/office/powerpoint/2010/main" val="1225734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D1A5E-52E8-4107-84A8-60750D90848D}"/>
              </a:ext>
            </a:extLst>
          </p:cNvPr>
          <p:cNvSpPr>
            <a:spLocks noGrp="1"/>
          </p:cNvSpPr>
          <p:nvPr>
            <p:ph type="title"/>
          </p:nvPr>
        </p:nvSpPr>
        <p:spPr/>
        <p:txBody>
          <a:bodyPr/>
          <a:lstStyle/>
          <a:p>
            <a:r>
              <a:rPr lang="en-US" dirty="0"/>
              <a:t>Temporal Page Rank </a:t>
            </a:r>
          </a:p>
        </p:txBody>
      </p:sp>
      <p:sp>
        <p:nvSpPr>
          <p:cNvPr id="3" name="Content Placeholder 2">
            <a:extLst>
              <a:ext uri="{FF2B5EF4-FFF2-40B4-BE49-F238E27FC236}">
                <a16:creationId xmlns:a16="http://schemas.microsoft.com/office/drawing/2014/main" id="{EDA68B48-5819-4D1B-96A7-A850A1EF0652}"/>
              </a:ext>
            </a:extLst>
          </p:cNvPr>
          <p:cNvSpPr>
            <a:spLocks noGrp="1"/>
          </p:cNvSpPr>
          <p:nvPr>
            <p:ph idx="1"/>
          </p:nvPr>
        </p:nvSpPr>
        <p:spPr>
          <a:xfrm>
            <a:off x="478369" y="1028544"/>
            <a:ext cx="11473384" cy="1359346"/>
          </a:xfrm>
        </p:spPr>
        <p:txBody>
          <a:bodyPr/>
          <a:lstStyle/>
          <a:p>
            <a:pPr marL="0" marR="0">
              <a:spcBef>
                <a:spcPts val="0"/>
              </a:spcBef>
              <a:spcAft>
                <a:spcPts val="0"/>
              </a:spcAft>
            </a:pPr>
            <a:r>
              <a:rPr lang="en-US" sz="1800" b="1" dirty="0">
                <a:effectLst/>
                <a:latin typeface="Calibri" panose="020F0502020204030204" pitchFamily="34" charset="0"/>
              </a:rPr>
              <a:t>Goal</a:t>
            </a:r>
            <a:r>
              <a:rPr lang="en-US" sz="1800" dirty="0">
                <a:effectLst/>
                <a:latin typeface="Calibri" panose="020F0502020204030204" pitchFamily="34" charset="0"/>
              </a:rPr>
              <a:t>:  Make a random walk only on temporal or time-respecting paths</a:t>
            </a:r>
          </a:p>
          <a:p>
            <a:pPr marL="0" marR="0">
              <a:spcBef>
                <a:spcPts val="0"/>
              </a:spcBef>
              <a:spcAft>
                <a:spcPts val="0"/>
              </a:spcAft>
            </a:pPr>
            <a:r>
              <a:rPr lang="en-US" sz="1800" b="1" dirty="0">
                <a:effectLst/>
                <a:latin typeface="Calibri" panose="020F0502020204030204" pitchFamily="34" charset="0"/>
              </a:rPr>
              <a:t>Intuition</a:t>
            </a:r>
            <a:r>
              <a:rPr lang="en-US" sz="1800" dirty="0">
                <a:effectLst/>
                <a:latin typeface="Calibri" panose="020F0502020204030204" pitchFamily="34" charset="0"/>
              </a:rPr>
              <a:t>: Run a regular PageRank on a time-augmented graph</a:t>
            </a:r>
          </a:p>
          <a:p>
            <a:pPr marL="0" marR="0">
              <a:spcBef>
                <a:spcPts val="0"/>
              </a:spcBef>
              <a:spcAft>
                <a:spcPts val="0"/>
              </a:spcAft>
            </a:pPr>
            <a:r>
              <a:rPr lang="en-US" sz="1800" dirty="0">
                <a:latin typeface="Calibri" panose="020F0502020204030204" pitchFamily="34" charset="0"/>
              </a:rPr>
              <a:t>Time stamps increase along the path</a:t>
            </a:r>
            <a:endParaRPr lang="en-US" sz="1800" dirty="0">
              <a:effectLst/>
              <a:latin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ndParaRPr>
          </a:p>
        </p:txBody>
      </p:sp>
      <p:sp>
        <p:nvSpPr>
          <p:cNvPr id="4" name="Slide Number Placeholder 3">
            <a:extLst>
              <a:ext uri="{FF2B5EF4-FFF2-40B4-BE49-F238E27FC236}">
                <a16:creationId xmlns:a16="http://schemas.microsoft.com/office/drawing/2014/main" id="{4B3DBCC8-ED52-45AF-BF87-FA7D887A5BCB}"/>
              </a:ext>
            </a:extLst>
          </p:cNvPr>
          <p:cNvSpPr>
            <a:spLocks noGrp="1"/>
          </p:cNvSpPr>
          <p:nvPr>
            <p:ph type="sldNum" sz="quarter" idx="12"/>
          </p:nvPr>
        </p:nvSpPr>
        <p:spPr/>
        <p:txBody>
          <a:bodyPr/>
          <a:lstStyle/>
          <a:p>
            <a:fld id="{81561042-0DC2-4A04-AA50-F6D44EB20EBA}" type="slidenum">
              <a:rPr lang="en-US" smtClean="0"/>
              <a:t>23</a:t>
            </a:fld>
            <a:endParaRPr lang="en-US"/>
          </a:p>
        </p:txBody>
      </p:sp>
      <p:pic>
        <p:nvPicPr>
          <p:cNvPr id="7" name="Picture 6">
            <a:extLst>
              <a:ext uri="{FF2B5EF4-FFF2-40B4-BE49-F238E27FC236}">
                <a16:creationId xmlns:a16="http://schemas.microsoft.com/office/drawing/2014/main" id="{4C5CE9F7-E883-4A1F-9421-DFACA21CD4BC}"/>
              </a:ext>
            </a:extLst>
          </p:cNvPr>
          <p:cNvPicPr>
            <a:picLocks noChangeAspect="1"/>
          </p:cNvPicPr>
          <p:nvPr/>
        </p:nvPicPr>
        <p:blipFill>
          <a:blip r:embed="rId3"/>
          <a:stretch>
            <a:fillRect/>
          </a:stretch>
        </p:blipFill>
        <p:spPr>
          <a:xfrm>
            <a:off x="5575751" y="2034818"/>
            <a:ext cx="2319480" cy="3240533"/>
          </a:xfrm>
          <a:prstGeom prst="rect">
            <a:avLst/>
          </a:prstGeom>
        </p:spPr>
      </p:pic>
      <p:pic>
        <p:nvPicPr>
          <p:cNvPr id="10" name="Picture 9">
            <a:extLst>
              <a:ext uri="{FF2B5EF4-FFF2-40B4-BE49-F238E27FC236}">
                <a16:creationId xmlns:a16="http://schemas.microsoft.com/office/drawing/2014/main" id="{A40FE7AB-074B-4C1F-BECC-723D6A365E4E}"/>
              </a:ext>
            </a:extLst>
          </p:cNvPr>
          <p:cNvPicPr>
            <a:picLocks noChangeAspect="1"/>
          </p:cNvPicPr>
          <p:nvPr/>
        </p:nvPicPr>
        <p:blipFill>
          <a:blip r:embed="rId4"/>
          <a:stretch>
            <a:fillRect/>
          </a:stretch>
        </p:blipFill>
        <p:spPr>
          <a:xfrm>
            <a:off x="860947" y="3030366"/>
            <a:ext cx="3745173" cy="926739"/>
          </a:xfrm>
          <a:prstGeom prst="rect">
            <a:avLst/>
          </a:prstGeom>
        </p:spPr>
      </p:pic>
      <p:sp>
        <p:nvSpPr>
          <p:cNvPr id="14" name="TextBox 13">
            <a:extLst>
              <a:ext uri="{FF2B5EF4-FFF2-40B4-BE49-F238E27FC236}">
                <a16:creationId xmlns:a16="http://schemas.microsoft.com/office/drawing/2014/main" id="{A2D18AEF-05F2-4DAF-8AE9-F30FA5B1BDAA}"/>
              </a:ext>
            </a:extLst>
          </p:cNvPr>
          <p:cNvSpPr txBox="1"/>
          <p:nvPr/>
        </p:nvSpPr>
        <p:spPr bwMode="gray">
          <a:xfrm>
            <a:off x="7970292" y="2279865"/>
            <a:ext cx="2231409" cy="369332"/>
          </a:xfrm>
          <a:prstGeom prst="rect">
            <a:avLst/>
          </a:prstGeom>
          <a:noFill/>
        </p:spPr>
        <p:txBody>
          <a:bodyPr wrap="square">
            <a:spAutoFit/>
          </a:bodyPr>
          <a:lstStyle/>
          <a:p>
            <a:r>
              <a:rPr lang="en-US" sz="1800" dirty="0">
                <a:latin typeface="Calibri" panose="020F0502020204030204" pitchFamily="34" charset="0"/>
              </a:rPr>
              <a:t>Edge timestamps</a:t>
            </a:r>
            <a:endParaRPr lang="en-US" dirty="0"/>
          </a:p>
        </p:txBody>
      </p:sp>
      <p:cxnSp>
        <p:nvCxnSpPr>
          <p:cNvPr id="16" name="Straight Arrow Connector 15">
            <a:extLst>
              <a:ext uri="{FF2B5EF4-FFF2-40B4-BE49-F238E27FC236}">
                <a16:creationId xmlns:a16="http://schemas.microsoft.com/office/drawing/2014/main" id="{532F3695-631D-4050-BF25-970729E4794D}"/>
              </a:ext>
            </a:extLst>
          </p:cNvPr>
          <p:cNvCxnSpPr/>
          <p:nvPr/>
        </p:nvCxnSpPr>
        <p:spPr bwMode="gray">
          <a:xfrm flipV="1">
            <a:off x="7895231" y="2716593"/>
            <a:ext cx="600500" cy="16990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2311CE9-C076-45E6-B9D6-A5EC457D73EC}"/>
              </a:ext>
            </a:extLst>
          </p:cNvPr>
          <p:cNvSpPr txBox="1"/>
          <p:nvPr/>
        </p:nvSpPr>
        <p:spPr bwMode="gray">
          <a:xfrm>
            <a:off x="0" y="6581001"/>
            <a:ext cx="6243850" cy="276999"/>
          </a:xfrm>
          <a:prstGeom prst="rect">
            <a:avLst/>
          </a:prstGeom>
          <a:noFill/>
        </p:spPr>
        <p:txBody>
          <a:bodyPr wrap="square">
            <a:spAutoFit/>
          </a:bodyPr>
          <a:lstStyle/>
          <a:p>
            <a:r>
              <a:rPr lang="en-US" sz="1200" dirty="0"/>
              <a:t>https://web.stanford.edu/class/cs224w/slides/16-evolution.pdf</a:t>
            </a:r>
          </a:p>
        </p:txBody>
      </p:sp>
    </p:spTree>
    <p:extLst>
      <p:ext uri="{BB962C8B-B14F-4D97-AF65-F5344CB8AC3E}">
        <p14:creationId xmlns:p14="http://schemas.microsoft.com/office/powerpoint/2010/main" val="830043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D101DD3-CE30-441A-BBEF-0FAF240D949A}"/>
              </a:ext>
            </a:extLst>
          </p:cNvPr>
          <p:cNvPicPr>
            <a:picLocks noChangeAspect="1"/>
          </p:cNvPicPr>
          <p:nvPr/>
        </p:nvPicPr>
        <p:blipFill>
          <a:blip r:embed="rId3"/>
          <a:stretch>
            <a:fillRect/>
          </a:stretch>
        </p:blipFill>
        <p:spPr>
          <a:xfrm>
            <a:off x="638033" y="1069173"/>
            <a:ext cx="8712200" cy="2565400"/>
          </a:xfrm>
          <a:prstGeom prst="rect">
            <a:avLst/>
          </a:prstGeom>
        </p:spPr>
      </p:pic>
      <p:pic>
        <p:nvPicPr>
          <p:cNvPr id="10" name="Picture 9" descr="Text&#10;&#10;Description automatically generated">
            <a:extLst>
              <a:ext uri="{FF2B5EF4-FFF2-40B4-BE49-F238E27FC236}">
                <a16:creationId xmlns:a16="http://schemas.microsoft.com/office/drawing/2014/main" id="{543E4FA9-7F30-49CC-8179-99450556E982}"/>
              </a:ext>
            </a:extLst>
          </p:cNvPr>
          <p:cNvPicPr>
            <a:picLocks noChangeAspect="1"/>
          </p:cNvPicPr>
          <p:nvPr/>
        </p:nvPicPr>
        <p:blipFill>
          <a:blip r:embed="rId4"/>
          <a:stretch>
            <a:fillRect/>
          </a:stretch>
        </p:blipFill>
        <p:spPr>
          <a:xfrm>
            <a:off x="255896" y="4438575"/>
            <a:ext cx="5892421" cy="1425863"/>
          </a:xfrm>
          <a:prstGeom prst="rect">
            <a:avLst/>
          </a:prstGeom>
        </p:spPr>
      </p:pic>
      <p:sp>
        <p:nvSpPr>
          <p:cNvPr id="13" name="Title 2">
            <a:extLst>
              <a:ext uri="{FF2B5EF4-FFF2-40B4-BE49-F238E27FC236}">
                <a16:creationId xmlns:a16="http://schemas.microsoft.com/office/drawing/2014/main" id="{A9A2740B-9FF4-4193-BB16-1098699E1413}"/>
              </a:ext>
            </a:extLst>
          </p:cNvPr>
          <p:cNvSpPr>
            <a:spLocks noGrp="1"/>
          </p:cNvSpPr>
          <p:nvPr>
            <p:ph type="title"/>
          </p:nvPr>
        </p:nvSpPr>
        <p:spPr>
          <a:xfrm>
            <a:off x="478369" y="144001"/>
            <a:ext cx="9169401" cy="555840"/>
          </a:xfrm>
        </p:spPr>
        <p:txBody>
          <a:bodyPr anchor="t">
            <a:normAutofit/>
          </a:bodyPr>
          <a:lstStyle/>
          <a:p>
            <a:r>
              <a:rPr lang="en-US" dirty="0"/>
              <a:t>Temporal PageRank – Augmented Graph</a:t>
            </a:r>
          </a:p>
        </p:txBody>
      </p:sp>
      <p:sp>
        <p:nvSpPr>
          <p:cNvPr id="4" name="Slide Number Placeholder 3" hidden="1">
            <a:extLst>
              <a:ext uri="{FF2B5EF4-FFF2-40B4-BE49-F238E27FC236}">
                <a16:creationId xmlns:a16="http://schemas.microsoft.com/office/drawing/2014/main" id="{F421AD71-4381-47FE-9F5D-DD46D589E188}"/>
              </a:ext>
            </a:extLst>
          </p:cNvPr>
          <p:cNvSpPr>
            <a:spLocks noGrp="1"/>
          </p:cNvSpPr>
          <p:nvPr>
            <p:ph type="sldNum" sz="quarter" idx="4294967295"/>
          </p:nvPr>
        </p:nvSpPr>
        <p:spPr>
          <a:xfrm>
            <a:off x="11180006" y="6486805"/>
            <a:ext cx="771750" cy="260792"/>
          </a:xfrm>
        </p:spPr>
        <p:txBody>
          <a:bodyPr/>
          <a:lstStyle/>
          <a:p>
            <a:pPr>
              <a:spcAft>
                <a:spcPts val="600"/>
              </a:spcAft>
            </a:pPr>
            <a:fld id="{81561042-0DC2-4A04-AA50-F6D44EB20EBA}" type="slidenum">
              <a:rPr lang="en-US" smtClean="0"/>
              <a:pPr>
                <a:spcAft>
                  <a:spcPts val="600"/>
                </a:spcAft>
              </a:pPr>
              <a:t>24</a:t>
            </a:fld>
            <a:endParaRPr lang="en-US"/>
          </a:p>
        </p:txBody>
      </p:sp>
      <p:sp>
        <p:nvSpPr>
          <p:cNvPr id="14" name="TextBox 13">
            <a:extLst>
              <a:ext uri="{FF2B5EF4-FFF2-40B4-BE49-F238E27FC236}">
                <a16:creationId xmlns:a16="http://schemas.microsoft.com/office/drawing/2014/main" id="{D24258EC-86F6-4421-882D-7B09E2AD1751}"/>
              </a:ext>
            </a:extLst>
          </p:cNvPr>
          <p:cNvSpPr txBox="1"/>
          <p:nvPr/>
        </p:nvSpPr>
        <p:spPr bwMode="gray">
          <a:xfrm>
            <a:off x="255896" y="4069243"/>
            <a:ext cx="6243850" cy="369332"/>
          </a:xfrm>
          <a:prstGeom prst="rect">
            <a:avLst/>
          </a:prstGeom>
          <a:noFill/>
        </p:spPr>
        <p:txBody>
          <a:bodyPr wrap="square">
            <a:spAutoFit/>
          </a:bodyPr>
          <a:lstStyle/>
          <a:p>
            <a:r>
              <a:rPr lang="en-US" b="1" dirty="0">
                <a:effectLst/>
                <a:latin typeface="Arial" panose="020B0604020202020204" pitchFamily="34" charset="0"/>
              </a:rPr>
              <a:t>𝑟(𝑢): Temporal PageRank estimate of 𝑢</a:t>
            </a:r>
            <a:endParaRPr lang="en-US" b="1" dirty="0"/>
          </a:p>
        </p:txBody>
      </p:sp>
      <p:pic>
        <p:nvPicPr>
          <p:cNvPr id="15" name="Picture 14">
            <a:extLst>
              <a:ext uri="{FF2B5EF4-FFF2-40B4-BE49-F238E27FC236}">
                <a16:creationId xmlns:a16="http://schemas.microsoft.com/office/drawing/2014/main" id="{1194E7EA-AA92-480E-852C-F2B59959DC41}"/>
              </a:ext>
            </a:extLst>
          </p:cNvPr>
          <p:cNvPicPr>
            <a:picLocks noChangeAspect="1"/>
          </p:cNvPicPr>
          <p:nvPr/>
        </p:nvPicPr>
        <p:blipFill>
          <a:blip r:embed="rId5"/>
          <a:stretch>
            <a:fillRect/>
          </a:stretch>
        </p:blipFill>
        <p:spPr>
          <a:xfrm>
            <a:off x="6208390" y="4479616"/>
            <a:ext cx="5857937" cy="1670713"/>
          </a:xfrm>
          <a:prstGeom prst="rect">
            <a:avLst/>
          </a:prstGeom>
        </p:spPr>
      </p:pic>
      <p:sp>
        <p:nvSpPr>
          <p:cNvPr id="17" name="TextBox 16">
            <a:extLst>
              <a:ext uri="{FF2B5EF4-FFF2-40B4-BE49-F238E27FC236}">
                <a16:creationId xmlns:a16="http://schemas.microsoft.com/office/drawing/2014/main" id="{06873F76-51DC-4091-B13A-7B164690DFA0}"/>
              </a:ext>
            </a:extLst>
          </p:cNvPr>
          <p:cNvSpPr txBox="1"/>
          <p:nvPr/>
        </p:nvSpPr>
        <p:spPr bwMode="gray">
          <a:xfrm>
            <a:off x="6335973" y="3853800"/>
            <a:ext cx="5544403" cy="584775"/>
          </a:xfrm>
          <a:prstGeom prst="rect">
            <a:avLst/>
          </a:prstGeom>
          <a:noFill/>
        </p:spPr>
        <p:txBody>
          <a:bodyPr wrap="square">
            <a:spAutoFit/>
          </a:bodyPr>
          <a:lstStyle/>
          <a:p>
            <a:r>
              <a:rPr lang="en-US" sz="1600" b="1" dirty="0">
                <a:effectLst/>
                <a:latin typeface="Arial" panose="020B0604020202020204" pitchFamily="34" charset="0"/>
              </a:rPr>
              <a:t>Rank quality (Pearson corr. </a:t>
            </a:r>
            <a:r>
              <a:rPr lang="en-US" sz="1600" b="1" dirty="0" err="1">
                <a:effectLst/>
                <a:latin typeface="Arial" panose="020B0604020202020204" pitchFamily="34" charset="0"/>
              </a:rPr>
              <a:t>coeff</a:t>
            </a:r>
            <a:r>
              <a:rPr lang="en-US" sz="1600" b="1" dirty="0">
                <a:effectLst/>
                <a:latin typeface="Arial" panose="020B0604020202020204" pitchFamily="34" charset="0"/>
              </a:rPr>
              <a:t>. Between static and temporal PageRank) and transition probability 𝜷</a:t>
            </a:r>
            <a:endParaRPr lang="en-US" sz="1600" b="1" dirty="0"/>
          </a:p>
        </p:txBody>
      </p:sp>
      <p:sp>
        <p:nvSpPr>
          <p:cNvPr id="19" name="TextBox 18">
            <a:extLst>
              <a:ext uri="{FF2B5EF4-FFF2-40B4-BE49-F238E27FC236}">
                <a16:creationId xmlns:a16="http://schemas.microsoft.com/office/drawing/2014/main" id="{487825BC-89BE-4639-AA0B-224228085B37}"/>
              </a:ext>
            </a:extLst>
          </p:cNvPr>
          <p:cNvSpPr txBox="1"/>
          <p:nvPr/>
        </p:nvSpPr>
        <p:spPr bwMode="gray">
          <a:xfrm>
            <a:off x="7250373" y="6150329"/>
            <a:ext cx="4043149" cy="523220"/>
          </a:xfrm>
          <a:prstGeom prst="rect">
            <a:avLst/>
          </a:prstGeom>
          <a:noFill/>
        </p:spPr>
        <p:txBody>
          <a:bodyPr wrap="square">
            <a:spAutoFit/>
          </a:bodyPr>
          <a:lstStyle/>
          <a:p>
            <a:r>
              <a:rPr lang="en-US" sz="1400" dirty="0">
                <a:effectLst/>
                <a:latin typeface="Arial" panose="020B0604020202020204" pitchFamily="34" charset="0"/>
              </a:rPr>
              <a:t>Smaller 𝜷 corresponds to slower convergence rate, but better correlated rankings</a:t>
            </a:r>
            <a:endParaRPr lang="en-US" sz="1400" dirty="0"/>
          </a:p>
        </p:txBody>
      </p:sp>
      <p:sp>
        <p:nvSpPr>
          <p:cNvPr id="20" name="Slide Number Placeholder 3">
            <a:extLst>
              <a:ext uri="{FF2B5EF4-FFF2-40B4-BE49-F238E27FC236}">
                <a16:creationId xmlns:a16="http://schemas.microsoft.com/office/drawing/2014/main" id="{8D87AA68-D421-4364-93DE-DD911E125045}"/>
              </a:ext>
            </a:extLst>
          </p:cNvPr>
          <p:cNvSpPr txBox="1">
            <a:spLocks/>
          </p:cNvSpPr>
          <p:nvPr/>
        </p:nvSpPr>
        <p:spPr>
          <a:xfrm>
            <a:off x="11420250" y="6411939"/>
            <a:ext cx="771750" cy="26079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561042-0DC2-4A04-AA50-F6D44EB20EBA}" type="slidenum">
              <a:rPr lang="en-US" smtClean="0"/>
              <a:pPr/>
              <a:t>24</a:t>
            </a:fld>
            <a:endParaRPr lang="en-US"/>
          </a:p>
        </p:txBody>
      </p:sp>
      <p:sp>
        <p:nvSpPr>
          <p:cNvPr id="22" name="TextBox 21">
            <a:extLst>
              <a:ext uri="{FF2B5EF4-FFF2-40B4-BE49-F238E27FC236}">
                <a16:creationId xmlns:a16="http://schemas.microsoft.com/office/drawing/2014/main" id="{327BBBFC-60C5-4EBC-82CC-6C1EC7F4A8F8}"/>
              </a:ext>
            </a:extLst>
          </p:cNvPr>
          <p:cNvSpPr txBox="1"/>
          <p:nvPr/>
        </p:nvSpPr>
        <p:spPr bwMode="gray">
          <a:xfrm>
            <a:off x="0" y="6581001"/>
            <a:ext cx="6243850" cy="276999"/>
          </a:xfrm>
          <a:prstGeom prst="rect">
            <a:avLst/>
          </a:prstGeom>
          <a:noFill/>
        </p:spPr>
        <p:txBody>
          <a:bodyPr wrap="square">
            <a:spAutoFit/>
          </a:bodyPr>
          <a:lstStyle/>
          <a:p>
            <a:r>
              <a:rPr lang="en-US" sz="1200" dirty="0"/>
              <a:t>https://web.stanford.edu/class/cs224w/slides/16-evolution.pdf</a:t>
            </a:r>
          </a:p>
        </p:txBody>
      </p:sp>
    </p:spTree>
    <p:extLst>
      <p:ext uri="{BB962C8B-B14F-4D97-AF65-F5344CB8AC3E}">
        <p14:creationId xmlns:p14="http://schemas.microsoft.com/office/powerpoint/2010/main" val="3888577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D1A5E-52E8-4107-84A8-60750D90848D}"/>
              </a:ext>
            </a:extLst>
          </p:cNvPr>
          <p:cNvSpPr>
            <a:spLocks noGrp="1"/>
          </p:cNvSpPr>
          <p:nvPr>
            <p:ph type="title"/>
          </p:nvPr>
        </p:nvSpPr>
        <p:spPr/>
        <p:txBody>
          <a:bodyPr/>
          <a:lstStyle/>
          <a:p>
            <a:r>
              <a:rPr lang="en-US" dirty="0"/>
              <a:t>Next: Temporal Graph Models</a:t>
            </a:r>
          </a:p>
        </p:txBody>
      </p:sp>
      <p:sp>
        <p:nvSpPr>
          <p:cNvPr id="3" name="Content Placeholder 2">
            <a:extLst>
              <a:ext uri="{FF2B5EF4-FFF2-40B4-BE49-F238E27FC236}">
                <a16:creationId xmlns:a16="http://schemas.microsoft.com/office/drawing/2014/main" id="{EDA68B48-5819-4D1B-96A7-A850A1EF0652}"/>
              </a:ext>
            </a:extLst>
          </p:cNvPr>
          <p:cNvSpPr>
            <a:spLocks noGrp="1"/>
          </p:cNvSpPr>
          <p:nvPr>
            <p:ph idx="1"/>
          </p:nvPr>
        </p:nvSpPr>
        <p:spPr>
          <a:xfrm>
            <a:off x="478369" y="1028544"/>
            <a:ext cx="11473384" cy="3613810"/>
          </a:xfrm>
        </p:spPr>
        <p:txBody>
          <a:bodyPr/>
          <a:lstStyle/>
          <a:p>
            <a:pPr marL="285750" indent="-285750">
              <a:lnSpc>
                <a:spcPct val="200000"/>
              </a:lnSpc>
              <a:buFont typeface="Arial" panose="020B0604020202020204" pitchFamily="34" charset="0"/>
              <a:buChar char="•"/>
            </a:pPr>
            <a:r>
              <a:rPr lang="en-US" sz="1800" dirty="0">
                <a:solidFill>
                  <a:srgbClr val="222222"/>
                </a:solidFill>
                <a:latin typeface="+mj-lt"/>
              </a:rPr>
              <a:t>Temporal Graph Neural Networks [Rossi et al. 2020]</a:t>
            </a:r>
          </a:p>
          <a:p>
            <a:pPr marL="285750" indent="-285750">
              <a:lnSpc>
                <a:spcPct val="200000"/>
              </a:lnSpc>
              <a:buFont typeface="Arial" panose="020B0604020202020204" pitchFamily="34" charset="0"/>
              <a:buChar char="•"/>
            </a:pPr>
            <a:r>
              <a:rPr lang="en-US" sz="1800" dirty="0" err="1">
                <a:solidFill>
                  <a:srgbClr val="222222"/>
                </a:solidFill>
                <a:latin typeface="+mj-lt"/>
              </a:rPr>
              <a:t>EvolveGraph</a:t>
            </a:r>
            <a:r>
              <a:rPr lang="en-US" sz="1800" dirty="0">
                <a:solidFill>
                  <a:srgbClr val="222222"/>
                </a:solidFill>
                <a:latin typeface="+mj-lt"/>
              </a:rPr>
              <a:t>: Multi-agent trajectory prediction with dynamic relational reasoning [Li et al. 2020]</a:t>
            </a:r>
          </a:p>
          <a:p>
            <a:pPr marL="285750" indent="-285750">
              <a:lnSpc>
                <a:spcPct val="200000"/>
              </a:lnSpc>
              <a:buFont typeface="Arial" panose="020B0604020202020204" pitchFamily="34" charset="0"/>
              <a:buChar char="•"/>
            </a:pPr>
            <a:r>
              <a:rPr lang="en-US" sz="2000" dirty="0">
                <a:solidFill>
                  <a:srgbClr val="000000"/>
                </a:solidFill>
                <a:latin typeface="Segoe UI" panose="020B0502040204020203" pitchFamily="34" charset="0"/>
              </a:rPr>
              <a:t>Spectral Temporal Graph Neural Network for Multivariate Time-series Forecasting</a:t>
            </a:r>
            <a:r>
              <a:rPr lang="en-US" sz="1800" dirty="0">
                <a:solidFill>
                  <a:srgbClr val="222222"/>
                </a:solidFill>
                <a:latin typeface="+mj-lt"/>
              </a:rPr>
              <a:t> [Cao et al. 2020]</a:t>
            </a:r>
          </a:p>
          <a:p>
            <a:pPr marL="285750" indent="-285750">
              <a:lnSpc>
                <a:spcPct val="200000"/>
              </a:lnSpc>
              <a:buFont typeface="Arial" panose="020B0604020202020204" pitchFamily="34" charset="0"/>
              <a:buChar char="•"/>
            </a:pPr>
            <a:r>
              <a:rPr lang="en-US" sz="1800" dirty="0">
                <a:solidFill>
                  <a:srgbClr val="222222"/>
                </a:solidFill>
                <a:latin typeface="+mj-lt"/>
              </a:rPr>
              <a:t>Suggestions?</a:t>
            </a:r>
          </a:p>
          <a:p>
            <a:pPr marL="285750" indent="-285750">
              <a:lnSpc>
                <a:spcPct val="200000"/>
              </a:lnSpc>
              <a:buFont typeface="Arial" panose="020B0604020202020204" pitchFamily="34" charset="0"/>
              <a:buChar char="•"/>
            </a:pPr>
            <a:endParaRPr lang="en-US" sz="1800" dirty="0">
              <a:solidFill>
                <a:srgbClr val="222222"/>
              </a:solidFill>
              <a:latin typeface="+mj-lt"/>
            </a:endParaRPr>
          </a:p>
          <a:p>
            <a:pPr marL="0" marR="0">
              <a:spcBef>
                <a:spcPts val="0"/>
              </a:spcBef>
              <a:spcAft>
                <a:spcPts val="0"/>
              </a:spcAft>
            </a:pPr>
            <a:endParaRPr lang="en-US" sz="1800" dirty="0">
              <a:effectLst/>
              <a:latin typeface="Calibri" panose="020F0502020204030204" pitchFamily="34" charset="0"/>
            </a:endParaRPr>
          </a:p>
        </p:txBody>
      </p:sp>
      <p:sp>
        <p:nvSpPr>
          <p:cNvPr id="4" name="Slide Number Placeholder 3">
            <a:extLst>
              <a:ext uri="{FF2B5EF4-FFF2-40B4-BE49-F238E27FC236}">
                <a16:creationId xmlns:a16="http://schemas.microsoft.com/office/drawing/2014/main" id="{4B3DBCC8-ED52-45AF-BF87-FA7D887A5BCB}"/>
              </a:ext>
            </a:extLst>
          </p:cNvPr>
          <p:cNvSpPr>
            <a:spLocks noGrp="1"/>
          </p:cNvSpPr>
          <p:nvPr>
            <p:ph type="sldNum" sz="quarter" idx="12"/>
          </p:nvPr>
        </p:nvSpPr>
        <p:spPr/>
        <p:txBody>
          <a:bodyPr/>
          <a:lstStyle/>
          <a:p>
            <a:fld id="{81561042-0DC2-4A04-AA50-F6D44EB20EBA}" type="slidenum">
              <a:rPr lang="en-US" smtClean="0"/>
              <a:t>25</a:t>
            </a:fld>
            <a:endParaRPr lang="en-US"/>
          </a:p>
        </p:txBody>
      </p:sp>
    </p:spTree>
    <p:extLst>
      <p:ext uri="{BB962C8B-B14F-4D97-AF65-F5344CB8AC3E}">
        <p14:creationId xmlns:p14="http://schemas.microsoft.com/office/powerpoint/2010/main" val="2715045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059A-837B-4E70-85E0-77BA2416952C}"/>
              </a:ext>
            </a:extLst>
          </p:cNvPr>
          <p:cNvSpPr>
            <a:spLocks noGrp="1"/>
          </p:cNvSpPr>
          <p:nvPr>
            <p:ph type="title"/>
          </p:nvPr>
        </p:nvSpPr>
        <p:spPr/>
        <p:txBody>
          <a:bodyPr/>
          <a:lstStyle/>
          <a:p>
            <a:r>
              <a:rPr lang="pt-BR" dirty="0"/>
              <a:t>Next and Future </a:t>
            </a:r>
            <a:r>
              <a:rPr lang="pt-BR" dirty="0" err="1"/>
              <a:t>Tasks</a:t>
            </a:r>
            <a:r>
              <a:rPr lang="pt-BR" dirty="0"/>
              <a:t> </a:t>
            </a:r>
            <a:endParaRPr lang="en-US" dirty="0"/>
          </a:p>
        </p:txBody>
      </p:sp>
      <p:sp>
        <p:nvSpPr>
          <p:cNvPr id="3" name="Content Placeholder 2">
            <a:extLst>
              <a:ext uri="{FF2B5EF4-FFF2-40B4-BE49-F238E27FC236}">
                <a16:creationId xmlns:a16="http://schemas.microsoft.com/office/drawing/2014/main" id="{619E2D8F-BD66-4A77-89AD-0694964867F4}"/>
              </a:ext>
            </a:extLst>
          </p:cNvPr>
          <p:cNvSpPr>
            <a:spLocks noGrp="1"/>
          </p:cNvSpPr>
          <p:nvPr>
            <p:ph idx="1"/>
          </p:nvPr>
        </p:nvSpPr>
        <p:spPr>
          <a:xfrm>
            <a:off x="478369" y="1024388"/>
            <a:ext cx="11473384" cy="4797724"/>
          </a:xfrm>
        </p:spPr>
        <p:txBody>
          <a:bodyPr/>
          <a:lstStyle/>
          <a:p>
            <a:pPr marL="457200" indent="-457200">
              <a:buFont typeface="+mj-lt"/>
              <a:buAutoNum type="arabicPeriod"/>
            </a:pPr>
            <a:r>
              <a:rPr lang="pt-BR" dirty="0">
                <a:solidFill>
                  <a:schemeClr val="bg1">
                    <a:lumMod val="75000"/>
                  </a:schemeClr>
                </a:solidFill>
              </a:rPr>
              <a:t>Compute and compare </a:t>
            </a:r>
            <a:r>
              <a:rPr lang="pt-BR" dirty="0" err="1">
                <a:solidFill>
                  <a:schemeClr val="bg1">
                    <a:lumMod val="75000"/>
                  </a:schemeClr>
                </a:solidFill>
              </a:rPr>
              <a:t>graph</a:t>
            </a:r>
            <a:r>
              <a:rPr lang="pt-BR" dirty="0">
                <a:solidFill>
                  <a:schemeClr val="bg1">
                    <a:lumMod val="75000"/>
                  </a:schemeClr>
                </a:solidFill>
              </a:rPr>
              <a:t> </a:t>
            </a:r>
            <a:r>
              <a:rPr lang="pt-BR" dirty="0" err="1">
                <a:solidFill>
                  <a:schemeClr val="bg1">
                    <a:lumMod val="75000"/>
                  </a:schemeClr>
                </a:solidFill>
              </a:rPr>
              <a:t>metrics</a:t>
            </a:r>
            <a:r>
              <a:rPr lang="pt-BR" dirty="0">
                <a:solidFill>
                  <a:schemeClr val="bg1">
                    <a:lumMod val="75000"/>
                  </a:schemeClr>
                </a:solidFill>
              </a:rPr>
              <a:t> (</a:t>
            </a:r>
            <a:r>
              <a:rPr lang="pt-BR" dirty="0" err="1">
                <a:solidFill>
                  <a:schemeClr val="bg1">
                    <a:lumMod val="75000"/>
                  </a:schemeClr>
                </a:solidFill>
              </a:rPr>
              <a:t>Wednesday</a:t>
            </a:r>
            <a:r>
              <a:rPr lang="pt-BR" dirty="0">
                <a:solidFill>
                  <a:schemeClr val="bg1">
                    <a:lumMod val="75000"/>
                  </a:schemeClr>
                </a:solidFill>
              </a:rPr>
              <a:t>, 2.12)</a:t>
            </a:r>
          </a:p>
          <a:p>
            <a:pPr marL="698494" lvl="1" indent="-457200">
              <a:buFont typeface="Arial" panose="020B0604020202020204" pitchFamily="34" charset="0"/>
              <a:buChar char="•"/>
            </a:pPr>
            <a:r>
              <a:rPr lang="pt-BR" dirty="0" err="1">
                <a:solidFill>
                  <a:schemeClr val="bg1">
                    <a:lumMod val="75000"/>
                  </a:schemeClr>
                </a:solidFill>
              </a:rPr>
              <a:t>Any</a:t>
            </a:r>
            <a:r>
              <a:rPr lang="pt-BR" dirty="0">
                <a:solidFill>
                  <a:schemeClr val="bg1">
                    <a:lumMod val="75000"/>
                  </a:schemeClr>
                </a:solidFill>
              </a:rPr>
              <a:t> </a:t>
            </a:r>
            <a:r>
              <a:rPr lang="pt-BR" dirty="0" err="1">
                <a:solidFill>
                  <a:schemeClr val="bg1">
                    <a:lumMod val="75000"/>
                  </a:schemeClr>
                </a:solidFill>
              </a:rPr>
              <a:t>metrics</a:t>
            </a:r>
            <a:r>
              <a:rPr lang="pt-BR" dirty="0">
                <a:solidFill>
                  <a:schemeClr val="bg1">
                    <a:lumMod val="75000"/>
                  </a:schemeClr>
                </a:solidFill>
              </a:rPr>
              <a:t> and networks of </a:t>
            </a:r>
            <a:r>
              <a:rPr lang="pt-BR" dirty="0" err="1">
                <a:solidFill>
                  <a:schemeClr val="bg1">
                    <a:lumMod val="75000"/>
                  </a:schemeClr>
                </a:solidFill>
              </a:rPr>
              <a:t>your</a:t>
            </a:r>
            <a:r>
              <a:rPr lang="pt-BR" dirty="0">
                <a:solidFill>
                  <a:schemeClr val="bg1">
                    <a:lumMod val="75000"/>
                  </a:schemeClr>
                </a:solidFill>
              </a:rPr>
              <a:t> </a:t>
            </a:r>
            <a:r>
              <a:rPr lang="pt-BR" dirty="0" err="1">
                <a:solidFill>
                  <a:schemeClr val="bg1">
                    <a:lumMod val="75000"/>
                  </a:schemeClr>
                </a:solidFill>
              </a:rPr>
              <a:t>choice</a:t>
            </a:r>
            <a:endParaRPr lang="pt-BR" dirty="0">
              <a:solidFill>
                <a:schemeClr val="bg1">
                  <a:lumMod val="75000"/>
                </a:schemeClr>
              </a:solidFill>
            </a:endParaRPr>
          </a:p>
          <a:p>
            <a:pPr marL="457200" indent="-457200">
              <a:buFont typeface="+mj-lt"/>
              <a:buAutoNum type="arabicPeriod"/>
            </a:pPr>
            <a:r>
              <a:rPr lang="pt-BR" dirty="0" err="1">
                <a:solidFill>
                  <a:schemeClr val="bg1">
                    <a:lumMod val="75000"/>
                  </a:schemeClr>
                </a:solidFill>
              </a:rPr>
              <a:t>First</a:t>
            </a:r>
            <a:r>
              <a:rPr lang="pt-BR" dirty="0">
                <a:solidFill>
                  <a:schemeClr val="bg1">
                    <a:lumMod val="75000"/>
                  </a:schemeClr>
                </a:solidFill>
              </a:rPr>
              <a:t> draft of </a:t>
            </a:r>
            <a:r>
              <a:rPr lang="pt-BR" b="1" dirty="0">
                <a:solidFill>
                  <a:schemeClr val="bg1">
                    <a:lumMod val="75000"/>
                  </a:schemeClr>
                </a:solidFill>
              </a:rPr>
              <a:t>abstract</a:t>
            </a:r>
            <a:r>
              <a:rPr lang="pt-BR" dirty="0">
                <a:solidFill>
                  <a:schemeClr val="bg1">
                    <a:lumMod val="75000"/>
                  </a:schemeClr>
                </a:solidFill>
              </a:rPr>
              <a:t> (Friday, 4.12)</a:t>
            </a:r>
          </a:p>
          <a:p>
            <a:pPr marL="457200" indent="-457200">
              <a:buFont typeface="+mj-lt"/>
              <a:buAutoNum type="arabicPeriod"/>
            </a:pPr>
            <a:r>
              <a:rPr lang="pt-BR" dirty="0" err="1">
                <a:solidFill>
                  <a:schemeClr val="bg1">
                    <a:lumMod val="75000"/>
                  </a:schemeClr>
                </a:solidFill>
              </a:rPr>
              <a:t>Predictions</a:t>
            </a:r>
            <a:r>
              <a:rPr lang="pt-BR" dirty="0">
                <a:solidFill>
                  <a:schemeClr val="bg1">
                    <a:lumMod val="75000"/>
                  </a:schemeClr>
                </a:solidFill>
              </a:rPr>
              <a:t> </a:t>
            </a:r>
            <a:r>
              <a:rPr lang="pt-BR" dirty="0" err="1">
                <a:solidFill>
                  <a:schemeClr val="bg1">
                    <a:lumMod val="75000"/>
                  </a:schemeClr>
                </a:solidFill>
              </a:rPr>
              <a:t>using</a:t>
            </a:r>
            <a:r>
              <a:rPr lang="pt-BR" dirty="0">
                <a:solidFill>
                  <a:schemeClr val="bg1">
                    <a:lumMod val="75000"/>
                  </a:schemeClr>
                </a:solidFill>
              </a:rPr>
              <a:t> </a:t>
            </a:r>
            <a:r>
              <a:rPr lang="pt-BR" dirty="0" err="1">
                <a:solidFill>
                  <a:schemeClr val="bg1">
                    <a:lumMod val="75000"/>
                  </a:schemeClr>
                </a:solidFill>
              </a:rPr>
              <a:t>traditional</a:t>
            </a:r>
            <a:r>
              <a:rPr lang="pt-BR" dirty="0">
                <a:solidFill>
                  <a:schemeClr val="bg1">
                    <a:lumMod val="75000"/>
                  </a:schemeClr>
                </a:solidFill>
              </a:rPr>
              <a:t> </a:t>
            </a:r>
            <a:r>
              <a:rPr lang="pt-BR" dirty="0" err="1">
                <a:solidFill>
                  <a:schemeClr val="bg1">
                    <a:lumMod val="75000"/>
                  </a:schemeClr>
                </a:solidFill>
              </a:rPr>
              <a:t>method</a:t>
            </a:r>
            <a:r>
              <a:rPr lang="pt-BR" dirty="0">
                <a:solidFill>
                  <a:schemeClr val="bg1">
                    <a:lumMod val="75000"/>
                  </a:schemeClr>
                </a:solidFill>
              </a:rPr>
              <a:t> (</a:t>
            </a:r>
            <a:r>
              <a:rPr lang="pt-BR" dirty="0" err="1">
                <a:solidFill>
                  <a:schemeClr val="bg1">
                    <a:lumMod val="75000"/>
                  </a:schemeClr>
                </a:solidFill>
              </a:rPr>
              <a:t>Wednesday</a:t>
            </a:r>
            <a:r>
              <a:rPr lang="pt-BR" dirty="0">
                <a:solidFill>
                  <a:schemeClr val="bg1">
                    <a:lumMod val="75000"/>
                  </a:schemeClr>
                </a:solidFill>
              </a:rPr>
              <a:t>, 9.12)</a:t>
            </a:r>
          </a:p>
          <a:p>
            <a:pPr marL="584194" lvl="1" indent="-342900">
              <a:buFont typeface="Arial" panose="020B0604020202020204" pitchFamily="34" charset="0"/>
              <a:buChar char="•"/>
            </a:pPr>
            <a:r>
              <a:rPr lang="pt-BR" dirty="0" err="1">
                <a:solidFill>
                  <a:schemeClr val="bg1">
                    <a:lumMod val="75000"/>
                  </a:schemeClr>
                </a:solidFill>
              </a:rPr>
              <a:t>Any</a:t>
            </a:r>
            <a:r>
              <a:rPr lang="pt-BR" dirty="0">
                <a:solidFill>
                  <a:schemeClr val="bg1">
                    <a:lumMod val="75000"/>
                  </a:schemeClr>
                </a:solidFill>
              </a:rPr>
              <a:t> </a:t>
            </a:r>
            <a:r>
              <a:rPr lang="pt-BR" dirty="0" err="1">
                <a:solidFill>
                  <a:schemeClr val="bg1">
                    <a:lumMod val="75000"/>
                  </a:schemeClr>
                </a:solidFill>
              </a:rPr>
              <a:t>two</a:t>
            </a:r>
            <a:r>
              <a:rPr lang="pt-BR" dirty="0">
                <a:solidFill>
                  <a:schemeClr val="bg1">
                    <a:lumMod val="75000"/>
                  </a:schemeClr>
                </a:solidFill>
              </a:rPr>
              <a:t> </a:t>
            </a:r>
            <a:r>
              <a:rPr lang="pt-BR" dirty="0" err="1">
                <a:solidFill>
                  <a:schemeClr val="bg1">
                    <a:lumMod val="75000"/>
                  </a:schemeClr>
                </a:solidFill>
              </a:rPr>
              <a:t>methods</a:t>
            </a:r>
            <a:r>
              <a:rPr lang="pt-BR" dirty="0">
                <a:solidFill>
                  <a:schemeClr val="bg1">
                    <a:lumMod val="75000"/>
                  </a:schemeClr>
                </a:solidFill>
              </a:rPr>
              <a:t> of </a:t>
            </a:r>
            <a:r>
              <a:rPr lang="pt-BR" dirty="0" err="1">
                <a:solidFill>
                  <a:schemeClr val="bg1">
                    <a:lumMod val="75000"/>
                  </a:schemeClr>
                </a:solidFill>
              </a:rPr>
              <a:t>your</a:t>
            </a:r>
            <a:r>
              <a:rPr lang="pt-BR" dirty="0">
                <a:solidFill>
                  <a:schemeClr val="bg1">
                    <a:lumMod val="75000"/>
                  </a:schemeClr>
                </a:solidFill>
              </a:rPr>
              <a:t> </a:t>
            </a:r>
            <a:r>
              <a:rPr lang="pt-BR" dirty="0" err="1">
                <a:solidFill>
                  <a:schemeClr val="bg1">
                    <a:lumMod val="75000"/>
                  </a:schemeClr>
                </a:solidFill>
              </a:rPr>
              <a:t>choice</a:t>
            </a:r>
            <a:endParaRPr lang="pt-BR" dirty="0">
              <a:solidFill>
                <a:schemeClr val="bg1">
                  <a:lumMod val="75000"/>
                </a:schemeClr>
              </a:solidFill>
            </a:endParaRPr>
          </a:p>
          <a:p>
            <a:pPr marL="457200" indent="-457200">
              <a:buFont typeface="+mj-lt"/>
              <a:buAutoNum type="arabicPeriod"/>
            </a:pPr>
            <a:r>
              <a:rPr lang="pt-BR" dirty="0" err="1">
                <a:solidFill>
                  <a:schemeClr val="bg1">
                    <a:lumMod val="75000"/>
                  </a:schemeClr>
                </a:solidFill>
              </a:rPr>
              <a:t>Related</a:t>
            </a:r>
            <a:r>
              <a:rPr lang="pt-BR" dirty="0">
                <a:solidFill>
                  <a:schemeClr val="bg1">
                    <a:lumMod val="75000"/>
                  </a:schemeClr>
                </a:solidFill>
              </a:rPr>
              <a:t> </a:t>
            </a:r>
            <a:r>
              <a:rPr lang="pt-BR" dirty="0" err="1">
                <a:solidFill>
                  <a:schemeClr val="bg1">
                    <a:lumMod val="75000"/>
                  </a:schemeClr>
                </a:solidFill>
              </a:rPr>
              <a:t>work</a:t>
            </a:r>
            <a:r>
              <a:rPr lang="pt-BR" dirty="0">
                <a:solidFill>
                  <a:schemeClr val="bg1">
                    <a:lumMod val="75000"/>
                  </a:schemeClr>
                </a:solidFill>
              </a:rPr>
              <a:t> draft (Friday, 11.12)</a:t>
            </a:r>
          </a:p>
          <a:p>
            <a:pPr marL="457200" indent="-457200">
              <a:buFont typeface="+mj-lt"/>
              <a:buAutoNum type="arabicPeriod"/>
            </a:pPr>
            <a:r>
              <a:rPr lang="pt-BR" dirty="0"/>
              <a:t>Node and </a:t>
            </a:r>
            <a:r>
              <a:rPr lang="pt-BR" dirty="0" err="1"/>
              <a:t>Graph</a:t>
            </a:r>
            <a:r>
              <a:rPr lang="pt-BR" dirty="0"/>
              <a:t> </a:t>
            </a:r>
            <a:r>
              <a:rPr lang="pt-BR" dirty="0" err="1"/>
              <a:t>Feature</a:t>
            </a:r>
            <a:r>
              <a:rPr lang="pt-BR" dirty="0"/>
              <a:t> Learning (</a:t>
            </a:r>
            <a:r>
              <a:rPr lang="pt-BR" dirty="0" err="1"/>
              <a:t>Wednesday</a:t>
            </a:r>
            <a:r>
              <a:rPr lang="pt-BR" dirty="0"/>
              <a:t>, 16.12) </a:t>
            </a:r>
          </a:p>
          <a:p>
            <a:pPr marL="698494" lvl="1" indent="-457200">
              <a:buFont typeface="Arial" panose="020B0604020202020204" pitchFamily="34" charset="0"/>
              <a:buChar char="•"/>
            </a:pPr>
            <a:r>
              <a:rPr lang="pt-BR" dirty="0" err="1"/>
              <a:t>Any</a:t>
            </a:r>
            <a:r>
              <a:rPr lang="pt-BR" dirty="0"/>
              <a:t> </a:t>
            </a:r>
            <a:r>
              <a:rPr lang="pt-BR" dirty="0" err="1"/>
              <a:t>two</a:t>
            </a:r>
            <a:r>
              <a:rPr lang="pt-BR" dirty="0"/>
              <a:t> </a:t>
            </a:r>
            <a:r>
              <a:rPr lang="pt-BR" dirty="0" err="1"/>
              <a:t>methods</a:t>
            </a:r>
            <a:r>
              <a:rPr lang="pt-BR" dirty="0"/>
              <a:t> of </a:t>
            </a:r>
            <a:r>
              <a:rPr lang="pt-BR" dirty="0" err="1"/>
              <a:t>your</a:t>
            </a:r>
            <a:r>
              <a:rPr lang="pt-BR" dirty="0"/>
              <a:t> </a:t>
            </a:r>
            <a:r>
              <a:rPr lang="pt-BR" dirty="0" err="1"/>
              <a:t>choice</a:t>
            </a:r>
            <a:endParaRPr lang="pt-BR" dirty="0"/>
          </a:p>
          <a:p>
            <a:pPr marL="457200" indent="-457200">
              <a:buFont typeface="+mj-lt"/>
              <a:buAutoNum type="arabicPeriod"/>
            </a:pPr>
            <a:r>
              <a:rPr lang="pt-BR" dirty="0"/>
              <a:t>Design </a:t>
            </a:r>
            <a:r>
              <a:rPr lang="pt-BR" dirty="0" err="1"/>
              <a:t>alternative</a:t>
            </a:r>
            <a:r>
              <a:rPr lang="pt-BR" dirty="0"/>
              <a:t> pipelines for </a:t>
            </a:r>
            <a:r>
              <a:rPr lang="pt-BR" dirty="0" err="1"/>
              <a:t>your</a:t>
            </a:r>
            <a:r>
              <a:rPr lang="pt-BR" dirty="0"/>
              <a:t> GNN (</a:t>
            </a:r>
            <a:r>
              <a:rPr lang="pt-BR" dirty="0" err="1"/>
              <a:t>Wednesday</a:t>
            </a:r>
            <a:r>
              <a:rPr lang="pt-BR" dirty="0"/>
              <a:t>, 06.01)</a:t>
            </a:r>
          </a:p>
          <a:p>
            <a:pPr marL="584194" lvl="1" indent="-342900">
              <a:buFont typeface="Arial" panose="020B0604020202020204" pitchFamily="34" charset="0"/>
              <a:buChar char="•"/>
            </a:pPr>
            <a:r>
              <a:rPr lang="pt-BR" dirty="0" err="1"/>
              <a:t>Three</a:t>
            </a:r>
            <a:r>
              <a:rPr lang="pt-BR" dirty="0"/>
              <a:t> </a:t>
            </a:r>
            <a:r>
              <a:rPr lang="pt-BR" dirty="0" err="1"/>
              <a:t>alternative</a:t>
            </a:r>
            <a:r>
              <a:rPr lang="pt-BR" dirty="0"/>
              <a:t> </a:t>
            </a:r>
            <a:r>
              <a:rPr lang="pt-BR" dirty="0" err="1"/>
              <a:t>with</a:t>
            </a:r>
            <a:r>
              <a:rPr lang="pt-BR" dirty="0"/>
              <a:t> different </a:t>
            </a:r>
            <a:r>
              <a:rPr lang="pt-BR" dirty="0" err="1"/>
              <a:t>options</a:t>
            </a:r>
            <a:r>
              <a:rPr lang="pt-BR" dirty="0"/>
              <a:t> for </a:t>
            </a:r>
            <a:r>
              <a:rPr lang="pt-BR" dirty="0" err="1"/>
              <a:t>embedding</a:t>
            </a:r>
            <a:r>
              <a:rPr lang="pt-BR" dirty="0"/>
              <a:t>, </a:t>
            </a:r>
            <a:r>
              <a:rPr lang="pt-BR" dirty="0" err="1"/>
              <a:t>aggregation</a:t>
            </a:r>
            <a:r>
              <a:rPr lang="pt-BR" dirty="0"/>
              <a:t>, and </a:t>
            </a:r>
            <a:r>
              <a:rPr lang="pt-BR" dirty="0" err="1"/>
              <a:t>enconding</a:t>
            </a:r>
            <a:endParaRPr lang="pt-BR" dirty="0"/>
          </a:p>
          <a:p>
            <a:pPr marL="584194" lvl="1" indent="-342900">
              <a:buFont typeface="Arial" panose="020B0604020202020204" pitchFamily="34" charset="0"/>
              <a:buChar char="•"/>
            </a:pPr>
            <a:r>
              <a:rPr lang="pt-BR" dirty="0"/>
              <a:t>Test at </a:t>
            </a:r>
            <a:r>
              <a:rPr lang="pt-BR" dirty="0" err="1"/>
              <a:t>least</a:t>
            </a:r>
            <a:r>
              <a:rPr lang="pt-BR" dirty="0"/>
              <a:t> </a:t>
            </a:r>
            <a:r>
              <a:rPr lang="pt-BR" dirty="0" err="1"/>
              <a:t>one</a:t>
            </a:r>
            <a:r>
              <a:rPr lang="pt-BR" dirty="0"/>
              <a:t>.</a:t>
            </a:r>
            <a:endParaRPr lang="en-US" dirty="0"/>
          </a:p>
        </p:txBody>
      </p:sp>
      <p:sp>
        <p:nvSpPr>
          <p:cNvPr id="4" name="Slide Number Placeholder 3">
            <a:extLst>
              <a:ext uri="{FF2B5EF4-FFF2-40B4-BE49-F238E27FC236}">
                <a16:creationId xmlns:a16="http://schemas.microsoft.com/office/drawing/2014/main" id="{2544D838-EB3D-4D0D-822F-FD7D93CBEE71}"/>
              </a:ext>
            </a:extLst>
          </p:cNvPr>
          <p:cNvSpPr>
            <a:spLocks noGrp="1"/>
          </p:cNvSpPr>
          <p:nvPr>
            <p:ph type="sldNum" sz="quarter" idx="12"/>
          </p:nvPr>
        </p:nvSpPr>
        <p:spPr/>
        <p:txBody>
          <a:bodyPr/>
          <a:lstStyle/>
          <a:p>
            <a:fld id="{81561042-0DC2-4A04-AA50-F6D44EB20EBA}" type="slidenum">
              <a:rPr lang="en-US" smtClean="0"/>
              <a:t>26</a:t>
            </a:fld>
            <a:endParaRPr lang="en-US"/>
          </a:p>
        </p:txBody>
      </p:sp>
    </p:spTree>
    <p:extLst>
      <p:ext uri="{BB962C8B-B14F-4D97-AF65-F5344CB8AC3E}">
        <p14:creationId xmlns:p14="http://schemas.microsoft.com/office/powerpoint/2010/main" val="1017585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idx="10"/>
          </p:nvPr>
        </p:nvSpPr>
        <p:spPr>
          <a:xfrm>
            <a:off x="1524000" y="5994400"/>
            <a:ext cx="7677150" cy="863600"/>
          </a:xfrm>
          <a:prstGeom prst="rect">
            <a:avLst/>
          </a:prstGeom>
          <a:noFill/>
          <a:ln>
            <a:noFill/>
            <a:miter lim="800000"/>
          </a:ln>
        </p:spPr>
        <p:txBody>
          <a:bodyPr vert="horz" lIns="180000" tIns="0" rIns="180000" bIns="0" rtlCol="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indent="0" eaLnBrk="1" hangingPunct="1">
              <a:spcBef>
                <a:spcPct val="0"/>
              </a:spcBef>
              <a:spcAft>
                <a:spcPts val="600"/>
              </a:spcAft>
              <a:buNone/>
            </a:pPr>
            <a:r>
              <a:rPr lang="en-US" altLang="en-US" sz="1000" i="1">
                <a:solidFill>
                  <a:srgbClr val="333333"/>
                </a:solidFill>
              </a:rPr>
              <a:t>Ind Corp Change</a:t>
            </a:r>
            <a:r>
              <a:rPr lang="en-US" altLang="en-US" sz="1000">
                <a:solidFill>
                  <a:srgbClr val="333333"/>
                </a:solidFill>
              </a:rPr>
              <a:t>, Volume 26, Issue 4, August 2017, Pages 617–646, </a:t>
            </a:r>
            <a:r>
              <a:rPr lang="en-US" altLang="en-US" sz="1000">
                <a:solidFill>
                  <a:srgbClr val="333333"/>
                </a:solidFill>
                <a:hlinkClick r:id="rId3"/>
              </a:rPr>
              <a:t>https://doi.org/10.1093/icc/dtw041</a:t>
            </a:r>
            <a:endParaRPr lang="en-US" altLang="en-US" sz="1000">
              <a:solidFill>
                <a:srgbClr val="333333"/>
              </a:solidFill>
            </a:endParaRPr>
          </a:p>
          <a:p>
            <a:pPr marL="0" indent="0" eaLnBrk="1" hangingPunct="1">
              <a:spcBef>
                <a:spcPct val="0"/>
              </a:spcBef>
              <a:spcAft>
                <a:spcPts val="600"/>
              </a:spcAft>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343988" y="2235728"/>
            <a:ext cx="2780212" cy="1474123"/>
          </a:xfrm>
          <a:prstGeom prst="rect">
            <a:avLst/>
          </a:prstGeom>
          <a:noFill/>
          <a:ln>
            <a:miter lim="800000"/>
          </a:ln>
        </p:spPr>
        <p:txBody>
          <a:bodyPr vert="horz" wrap="square" lIns="0" tIns="0" rIns="0" bIns="0" rtlCol="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dirty="0"/>
              <a:t>Figure 1. </a:t>
            </a:r>
            <a:r>
              <a:rPr lang="en-US" altLang="en-US" b="0" dirty="0"/>
              <a:t>Evolution of the pooled R&amp;D network. Pooled R&amp;D network snapshots in 1989, 1993, 1997, 2001, and 2005. To ...</a:t>
            </a:r>
          </a:p>
        </p:txBody>
      </p:sp>
      <p:pic>
        <p:nvPicPr>
          <p:cNvPr id="5124" name="Picture 4"/>
          <p:cNvPicPr>
            <a:picLocks noChangeAspect="1"/>
          </p:cNvPicPr>
          <p:nvPr/>
        </p:nvPicPr>
        <p:blipFill>
          <a:blip r:embed="rId4"/>
          <a:stretch>
            <a:fillRect/>
          </a:stretch>
        </p:blipFill>
        <p:spPr>
          <a:xfrm>
            <a:off x="9428162" y="6267450"/>
            <a:ext cx="1058862" cy="298450"/>
          </a:xfrm>
          <a:prstGeom prst="rect">
            <a:avLst/>
          </a:prstGeom>
          <a:noFill/>
          <a:ln>
            <a:noFill/>
            <a:miter lim="800000"/>
          </a:ln>
        </p:spPr>
      </p:pic>
      <p:pic>
        <p:nvPicPr>
          <p:cNvPr id="5125" name="New picture"/>
          <p:cNvPicPr/>
          <p:nvPr/>
        </p:nvPicPr>
        <p:blipFill>
          <a:blip r:embed="rId5"/>
          <a:stretch>
            <a:fillRect/>
          </a:stretch>
        </p:blipFill>
        <p:spPr>
          <a:xfrm>
            <a:off x="3124200" y="1371601"/>
            <a:ext cx="5943600" cy="4246753"/>
          </a:xfrm>
          <a:prstGeom prst="rect">
            <a:avLst/>
          </a:prstGeom>
        </p:spPr>
      </p:pic>
      <p:sp>
        <p:nvSpPr>
          <p:cNvPr id="6" name="Title 1">
            <a:extLst>
              <a:ext uri="{FF2B5EF4-FFF2-40B4-BE49-F238E27FC236}">
                <a16:creationId xmlns:a16="http://schemas.microsoft.com/office/drawing/2014/main" id="{B991AC74-94EF-4050-BCAF-EF7193C02F15}"/>
              </a:ext>
            </a:extLst>
          </p:cNvPr>
          <p:cNvSpPr txBox="1">
            <a:spLocks/>
          </p:cNvSpPr>
          <p:nvPr/>
        </p:nvSpPr>
        <p:spPr bwMode="auto">
          <a:xfrm>
            <a:off x="478369" y="144001"/>
            <a:ext cx="9169401" cy="555840"/>
          </a:xfrm>
          <a:prstGeom prst="rect">
            <a:avLst/>
          </a:prstGeom>
          <a:noFill/>
          <a:ln>
            <a:noFill/>
          </a:ln>
        </p:spPr>
        <p:txBody>
          <a:bodyPr vert="horz" lIns="0" tIns="144000" rIns="0" bIns="0" rtlCol="0" anchor="t" anchorCtr="0">
            <a:spAutoFit/>
          </a:bodyPr>
          <a:lstStyle>
            <a:lvl1pPr algn="l" defTabSz="1219170" rtl="0" eaLnBrk="1" latinLnBrk="0" hangingPunct="1">
              <a:spcBef>
                <a:spcPct val="0"/>
              </a:spcBef>
              <a:buNone/>
              <a:defRPr sz="2667" kern="1200" baseline="0">
                <a:solidFill>
                  <a:schemeClr val="bg2"/>
                </a:solidFill>
                <a:latin typeface="+mj-lt"/>
                <a:ea typeface="+mj-ea"/>
                <a:cs typeface="+mj-cs"/>
              </a:defRPr>
            </a:lvl1pPr>
          </a:lstStyle>
          <a:p>
            <a:r>
              <a:rPr lang="en-US" altLang="en-US" b="0" dirty="0"/>
              <a:t>Evolution of the pooled R&amp;D network</a:t>
            </a:r>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idx="10"/>
          </p:nvPr>
        </p:nvSpPr>
        <p:spPr>
          <a:xfrm>
            <a:off x="1524000" y="5994400"/>
            <a:ext cx="7677150" cy="863600"/>
          </a:xfrm>
          <a:prstGeom prst="rect">
            <a:avLst/>
          </a:prstGeom>
          <a:noFill/>
          <a:ln>
            <a:noFill/>
            <a:miter lim="800000"/>
          </a:ln>
        </p:spPr>
        <p:txBody>
          <a:bodyPr vert="horz" lIns="180000" tIns="0" rIns="180000" bIns="0" rtlCol="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indent="0" eaLnBrk="1" hangingPunct="1">
              <a:spcBef>
                <a:spcPct val="0"/>
              </a:spcBef>
              <a:spcAft>
                <a:spcPts val="600"/>
              </a:spcAft>
              <a:buNone/>
            </a:pPr>
            <a:r>
              <a:rPr lang="en-US" altLang="en-US" sz="1000" i="1">
                <a:solidFill>
                  <a:srgbClr val="333333"/>
                </a:solidFill>
              </a:rPr>
              <a:t>Ind Corp Change</a:t>
            </a:r>
            <a:r>
              <a:rPr lang="en-US" altLang="en-US" sz="1000">
                <a:solidFill>
                  <a:srgbClr val="333333"/>
                </a:solidFill>
              </a:rPr>
              <a:t>, Volume 26, Issue 4, August 2017, Pages 617–646, </a:t>
            </a:r>
            <a:r>
              <a:rPr lang="en-US" altLang="en-US" sz="1000">
                <a:solidFill>
                  <a:srgbClr val="333333"/>
                </a:solidFill>
                <a:hlinkClick r:id="rId3"/>
              </a:rPr>
              <a:t>https://doi.org/10.1093/icc/dtw041</a:t>
            </a:r>
            <a:endParaRPr lang="en-US" altLang="en-US" sz="1000">
              <a:solidFill>
                <a:srgbClr val="333333"/>
              </a:solidFill>
            </a:endParaRPr>
          </a:p>
          <a:p>
            <a:pPr marL="0" indent="0" eaLnBrk="1" hangingPunct="1">
              <a:spcBef>
                <a:spcPct val="0"/>
              </a:spcBef>
              <a:spcAft>
                <a:spcPts val="600"/>
              </a:spcAft>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246016" y="866858"/>
            <a:ext cx="2555967" cy="1586229"/>
          </a:xfrm>
          <a:prstGeom prst="rect">
            <a:avLst/>
          </a:prstGeom>
          <a:noFill/>
          <a:ln>
            <a:miter lim="800000"/>
          </a:ln>
        </p:spPr>
        <p:txBody>
          <a:bodyPr vert="horz" wrap="square" lIns="0" tIns="0" rIns="0" bIns="0" rtlCol="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dirty="0"/>
              <a:t>Figure 2. </a:t>
            </a:r>
            <a:r>
              <a:rPr lang="en-US" altLang="en-US" b="0" dirty="0"/>
              <a:t>Evolution of five selected sectoral R&amp;D networks. Snapshots in 1989, 1993, 1997, 2001, 2005, and 2009 for ...</a:t>
            </a:r>
          </a:p>
        </p:txBody>
      </p:sp>
      <p:pic>
        <p:nvPicPr>
          <p:cNvPr id="5124" name="Picture 4"/>
          <p:cNvPicPr>
            <a:picLocks noChangeAspect="1"/>
          </p:cNvPicPr>
          <p:nvPr/>
        </p:nvPicPr>
        <p:blipFill>
          <a:blip r:embed="rId4"/>
          <a:stretch>
            <a:fillRect/>
          </a:stretch>
        </p:blipFill>
        <p:spPr>
          <a:xfrm>
            <a:off x="9428162" y="6267450"/>
            <a:ext cx="1058862" cy="298450"/>
          </a:xfrm>
          <a:prstGeom prst="rect">
            <a:avLst/>
          </a:prstGeom>
          <a:noFill/>
          <a:ln>
            <a:noFill/>
            <a:miter lim="800000"/>
          </a:ln>
        </p:spPr>
      </p:pic>
      <p:pic>
        <p:nvPicPr>
          <p:cNvPr id="5125" name="New picture"/>
          <p:cNvPicPr/>
          <p:nvPr/>
        </p:nvPicPr>
        <p:blipFill>
          <a:blip r:embed="rId5"/>
          <a:stretch>
            <a:fillRect/>
          </a:stretch>
        </p:blipFill>
        <p:spPr>
          <a:xfrm>
            <a:off x="2576488" y="1233978"/>
            <a:ext cx="5501640" cy="3763016"/>
          </a:xfrm>
          <a:prstGeom prst="rect">
            <a:avLst/>
          </a:prstGeom>
        </p:spPr>
      </p:pic>
      <p:sp>
        <p:nvSpPr>
          <p:cNvPr id="7" name="TextBox 6">
            <a:extLst>
              <a:ext uri="{FF2B5EF4-FFF2-40B4-BE49-F238E27FC236}">
                <a16:creationId xmlns:a16="http://schemas.microsoft.com/office/drawing/2014/main" id="{F74B1AE1-3534-443D-8D1D-DA0207D33038}"/>
              </a:ext>
            </a:extLst>
          </p:cNvPr>
          <p:cNvSpPr txBox="1"/>
          <p:nvPr/>
        </p:nvSpPr>
        <p:spPr bwMode="gray">
          <a:xfrm>
            <a:off x="293913" y="259471"/>
            <a:ext cx="7944395" cy="502766"/>
          </a:xfrm>
          <a:prstGeom prst="rect">
            <a:avLst/>
          </a:prstGeom>
          <a:noFill/>
        </p:spPr>
        <p:txBody>
          <a:bodyPr wrap="square">
            <a:spAutoFit/>
          </a:bodyPr>
          <a:lstStyle/>
          <a:p>
            <a:r>
              <a:rPr lang="en-US" altLang="en-US" sz="2667" dirty="0">
                <a:solidFill>
                  <a:schemeClr val="bg2"/>
                </a:solidFill>
                <a:latin typeface="+mj-lt"/>
                <a:ea typeface="+mj-ea"/>
                <a:cs typeface="+mj-cs"/>
              </a:rPr>
              <a:t>Evolution of the pooled R&amp;D network</a:t>
            </a:r>
            <a:endParaRPr lang="en-US" sz="2667" dirty="0">
              <a:solidFill>
                <a:schemeClr val="bg2"/>
              </a:solidFill>
              <a:latin typeface="+mj-lt"/>
              <a:ea typeface="+mj-ea"/>
              <a:cs typeface="+mj-cs"/>
            </a:endParaRPr>
          </a:p>
        </p:txBody>
      </p:sp>
      <p:sp>
        <p:nvSpPr>
          <p:cNvPr id="8" name="Title 1">
            <a:extLst>
              <a:ext uri="{FF2B5EF4-FFF2-40B4-BE49-F238E27FC236}">
                <a16:creationId xmlns:a16="http://schemas.microsoft.com/office/drawing/2014/main" id="{48D9D7D3-4A77-4CD2-A7EA-F2980D9C04D4}"/>
              </a:ext>
            </a:extLst>
          </p:cNvPr>
          <p:cNvSpPr txBox="1">
            <a:spLocks/>
          </p:cNvSpPr>
          <p:nvPr/>
        </p:nvSpPr>
        <p:spPr bwMode="gray">
          <a:xfrm>
            <a:off x="8649932" y="3154008"/>
            <a:ext cx="3517335" cy="612775"/>
          </a:xfrm>
          <a:prstGeom prst="rect">
            <a:avLst/>
          </a:prstGeom>
          <a:noFill/>
          <a:ln>
            <a:miter lim="800000"/>
          </a:ln>
        </p:spPr>
        <p:txBody>
          <a:bodyPr vert="horz" wrap="square" lIns="0" tIns="0" rIns="0" bIns="0" rtlCol="0" anchor="t" anchorCtr="0">
            <a:noAutofit/>
          </a:bodyPr>
          <a:lstStyle>
            <a:lvl1pPr marL="0" indent="0" algn="l" defTabSz="914400" rtl="0" eaLnBrk="0" fontAlgn="base" latinLnBrk="0"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r>
              <a:rPr lang="en-US" sz="1400" dirty="0"/>
              <a:t>Figure 3. </a:t>
            </a:r>
            <a:r>
              <a:rPr lang="en-US" sz="1400" b="0" dirty="0"/>
              <a:t>Size and density evolution of the pooled R&amp;D network. Time-evolution of size (solid line, right y-axis) and ...</a:t>
            </a:r>
          </a:p>
        </p:txBody>
      </p:sp>
      <p:pic>
        <p:nvPicPr>
          <p:cNvPr id="9" name="New picture">
            <a:extLst>
              <a:ext uri="{FF2B5EF4-FFF2-40B4-BE49-F238E27FC236}">
                <a16:creationId xmlns:a16="http://schemas.microsoft.com/office/drawing/2014/main" id="{8837EFB9-0487-41ED-B337-7819B435960D}"/>
              </a:ext>
            </a:extLst>
          </p:cNvPr>
          <p:cNvPicPr/>
          <p:nvPr/>
        </p:nvPicPr>
        <p:blipFill>
          <a:blip r:embed="rId6"/>
          <a:stretch>
            <a:fillRect/>
          </a:stretch>
        </p:blipFill>
        <p:spPr>
          <a:xfrm>
            <a:off x="8488907" y="1164494"/>
            <a:ext cx="3335156" cy="1926724"/>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B6E955B-A4CD-456E-8D9C-AABAFDACD721}"/>
              </a:ext>
            </a:extLst>
          </p:cNvPr>
          <p:cNvSpPr/>
          <p:nvPr/>
        </p:nvSpPr>
        <p:spPr bwMode="gray">
          <a:xfrm>
            <a:off x="0" y="2708365"/>
            <a:ext cx="12192000" cy="2356333"/>
          </a:xfrm>
          <a:prstGeom prst="rect">
            <a:avLst/>
          </a:prstGeom>
          <a:solidFill>
            <a:srgbClr val="B1063A">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2" name="Title 1">
            <a:extLst>
              <a:ext uri="{FF2B5EF4-FFF2-40B4-BE49-F238E27FC236}">
                <a16:creationId xmlns:a16="http://schemas.microsoft.com/office/drawing/2014/main" id="{D4FB387A-9B0D-46E0-8B44-4DB9E61D2743}"/>
              </a:ext>
            </a:extLst>
          </p:cNvPr>
          <p:cNvSpPr>
            <a:spLocks noGrp="1"/>
          </p:cNvSpPr>
          <p:nvPr>
            <p:ph type="title"/>
          </p:nvPr>
        </p:nvSpPr>
        <p:spPr>
          <a:xfrm>
            <a:off x="478369" y="144001"/>
            <a:ext cx="9169401" cy="555840"/>
          </a:xfrm>
        </p:spPr>
        <p:txBody>
          <a:bodyPr/>
          <a:lstStyle/>
          <a:p>
            <a:r>
              <a:rPr lang="en-US" dirty="0"/>
              <a:t>Quick recap – Where are we now?</a:t>
            </a:r>
          </a:p>
        </p:txBody>
      </p:sp>
      <p:sp>
        <p:nvSpPr>
          <p:cNvPr id="4" name="Slide Number Placeholder 3">
            <a:extLst>
              <a:ext uri="{FF2B5EF4-FFF2-40B4-BE49-F238E27FC236}">
                <a16:creationId xmlns:a16="http://schemas.microsoft.com/office/drawing/2014/main" id="{25FE8E0B-DE42-418B-8913-D8A19537F305}"/>
              </a:ext>
            </a:extLst>
          </p:cNvPr>
          <p:cNvSpPr>
            <a:spLocks noGrp="1"/>
          </p:cNvSpPr>
          <p:nvPr>
            <p:ph type="sldNum" sz="quarter" idx="12"/>
          </p:nvPr>
        </p:nvSpPr>
        <p:spPr/>
        <p:txBody>
          <a:bodyPr/>
          <a:lstStyle/>
          <a:p>
            <a:fld id="{81561042-0DC2-4A04-AA50-F6D44EB20EBA}" type="slidenum">
              <a:rPr lang="en-US" smtClean="0"/>
              <a:t>5</a:t>
            </a:fld>
            <a:endParaRPr lang="en-US"/>
          </a:p>
        </p:txBody>
      </p:sp>
      <p:sp>
        <p:nvSpPr>
          <p:cNvPr id="19" name="TextBox 18">
            <a:extLst>
              <a:ext uri="{FF2B5EF4-FFF2-40B4-BE49-F238E27FC236}">
                <a16:creationId xmlns:a16="http://schemas.microsoft.com/office/drawing/2014/main" id="{B532401A-49B6-4950-A4BC-A253D9A84CD8}"/>
              </a:ext>
            </a:extLst>
          </p:cNvPr>
          <p:cNvSpPr txBox="1"/>
          <p:nvPr/>
        </p:nvSpPr>
        <p:spPr bwMode="gray">
          <a:xfrm>
            <a:off x="306841" y="920482"/>
            <a:ext cx="5301479" cy="6684266"/>
          </a:xfrm>
          <a:prstGeom prst="rect">
            <a:avLst/>
          </a:prstGeom>
          <a:noFill/>
        </p:spPr>
        <p:txBody>
          <a:bodyPr wrap="square">
            <a:spAutoFit/>
          </a:bodyPr>
          <a:lstStyle/>
          <a:p>
            <a:pPr marL="342900" indent="-342900">
              <a:lnSpc>
                <a:spcPct val="150000"/>
              </a:lnSpc>
              <a:buFont typeface="+mj-lt"/>
              <a:buAutoNum type="arabicPeriod"/>
            </a:pPr>
            <a:r>
              <a:rPr lang="en-US" i="0" dirty="0">
                <a:solidFill>
                  <a:srgbClr val="222222"/>
                </a:solidFill>
                <a:effectLst/>
                <a:latin typeface="+mj-lt"/>
              </a:rPr>
              <a:t>Graph Metr</a:t>
            </a:r>
            <a:r>
              <a:rPr lang="en-US" dirty="0">
                <a:solidFill>
                  <a:srgbClr val="222222"/>
                </a:solidFill>
                <a:latin typeface="+mj-lt"/>
              </a:rPr>
              <a:t>ics and Random Models</a:t>
            </a:r>
          </a:p>
          <a:p>
            <a:pPr marL="342900" indent="-342900">
              <a:lnSpc>
                <a:spcPct val="150000"/>
              </a:lnSpc>
              <a:buFont typeface="+mj-lt"/>
              <a:buAutoNum type="arabicPeriod"/>
            </a:pPr>
            <a:r>
              <a:rPr lang="en-US" dirty="0">
                <a:solidFill>
                  <a:srgbClr val="222222"/>
                </a:solidFill>
                <a:latin typeface="+mj-lt"/>
              </a:rPr>
              <a:t>Graph Classification - Clustering</a:t>
            </a:r>
          </a:p>
          <a:p>
            <a:pPr marL="342900" indent="-342900">
              <a:lnSpc>
                <a:spcPct val="150000"/>
              </a:lnSpc>
              <a:buFont typeface="+mj-lt"/>
              <a:buAutoNum type="arabicPeriod"/>
            </a:pPr>
            <a:r>
              <a:rPr lang="en-US" dirty="0">
                <a:solidFill>
                  <a:srgbClr val="222222"/>
                </a:solidFill>
                <a:latin typeface="+mj-lt"/>
              </a:rPr>
              <a:t>Graph Sampling - </a:t>
            </a:r>
            <a:r>
              <a:rPr lang="en-US" i="0" dirty="0">
                <a:solidFill>
                  <a:srgbClr val="222222"/>
                </a:solidFill>
                <a:effectLst/>
                <a:latin typeface="+mj-lt"/>
              </a:rPr>
              <a:t>Random Walks</a:t>
            </a:r>
          </a:p>
          <a:p>
            <a:pPr marL="342900" indent="-342900">
              <a:lnSpc>
                <a:spcPct val="150000"/>
              </a:lnSpc>
              <a:buFont typeface="+mj-lt"/>
              <a:buAutoNum type="arabicPeriod"/>
            </a:pPr>
            <a:r>
              <a:rPr lang="en-US" dirty="0">
                <a:solidFill>
                  <a:srgbClr val="222222"/>
                </a:solidFill>
                <a:latin typeface="+mj-lt"/>
              </a:rPr>
              <a:t>Graph Embeddings - Message Passing</a:t>
            </a:r>
          </a:p>
          <a:p>
            <a:pPr marL="342900" indent="-342900">
              <a:lnSpc>
                <a:spcPct val="150000"/>
              </a:lnSpc>
              <a:buFont typeface="+mj-lt"/>
              <a:buAutoNum type="arabicPeriod"/>
            </a:pPr>
            <a:r>
              <a:rPr lang="en-US" dirty="0">
                <a:solidFill>
                  <a:srgbClr val="222222"/>
                </a:solidFill>
                <a:latin typeface="+mj-lt"/>
              </a:rPr>
              <a:t>PageRank</a:t>
            </a:r>
          </a:p>
          <a:p>
            <a:pPr marL="342900" indent="-342900">
              <a:lnSpc>
                <a:spcPct val="150000"/>
              </a:lnSpc>
              <a:buFont typeface="+mj-lt"/>
              <a:buAutoNum type="arabicPeriod"/>
            </a:pPr>
            <a:r>
              <a:rPr lang="en-US" dirty="0">
                <a:solidFill>
                  <a:srgbClr val="222222"/>
                </a:solidFill>
                <a:latin typeface="+mj-lt"/>
              </a:rPr>
              <a:t>Graph Structure Learning</a:t>
            </a:r>
          </a:p>
          <a:p>
            <a:pPr marL="342900" indent="-342900">
              <a:lnSpc>
                <a:spcPct val="150000"/>
              </a:lnSpc>
              <a:buFont typeface="+mj-lt"/>
              <a:buAutoNum type="arabicPeriod"/>
            </a:pPr>
            <a:r>
              <a:rPr lang="en-US" dirty="0">
                <a:solidFill>
                  <a:srgbClr val="222222"/>
                </a:solidFill>
                <a:latin typeface="+mj-lt"/>
              </a:rPr>
              <a:t>Graph Convolutional Networks</a:t>
            </a:r>
          </a:p>
          <a:p>
            <a:pPr marL="342900" indent="-342900">
              <a:lnSpc>
                <a:spcPct val="150000"/>
              </a:lnSpc>
              <a:buFont typeface="+mj-lt"/>
              <a:buAutoNum type="arabicPeriod"/>
            </a:pPr>
            <a:r>
              <a:rPr lang="en-US" dirty="0">
                <a:solidFill>
                  <a:srgbClr val="222222"/>
                </a:solidFill>
                <a:latin typeface="+mj-lt"/>
              </a:rPr>
              <a:t>Graph Attention Networks</a:t>
            </a:r>
          </a:p>
          <a:p>
            <a:pPr marL="342900" indent="-342900">
              <a:lnSpc>
                <a:spcPct val="150000"/>
              </a:lnSpc>
              <a:buFont typeface="+mj-lt"/>
              <a:buAutoNum type="arabicPeriod"/>
            </a:pPr>
            <a:r>
              <a:rPr lang="en-US" b="1" dirty="0">
                <a:solidFill>
                  <a:srgbClr val="222222"/>
                </a:solidFill>
                <a:latin typeface="+mj-lt"/>
              </a:rPr>
              <a:t>Graph Evolution Networks</a:t>
            </a:r>
          </a:p>
          <a:p>
            <a:pPr marL="342900" indent="-342900">
              <a:lnSpc>
                <a:spcPct val="150000"/>
              </a:lnSpc>
              <a:buFont typeface="+mj-lt"/>
              <a:buAutoNum type="arabicPeriod"/>
            </a:pPr>
            <a:r>
              <a:rPr lang="en-US" dirty="0">
                <a:solidFill>
                  <a:srgbClr val="222222"/>
                </a:solidFill>
                <a:latin typeface="+mj-lt"/>
              </a:rPr>
              <a:t> Graph Generative Models</a:t>
            </a:r>
          </a:p>
          <a:p>
            <a:pPr marL="342900" indent="-342900">
              <a:lnSpc>
                <a:spcPct val="150000"/>
              </a:lnSpc>
              <a:buFont typeface="+mj-lt"/>
              <a:buAutoNum type="arabicPeriod"/>
            </a:pPr>
            <a:r>
              <a:rPr lang="en-US" dirty="0"/>
              <a:t>Network Effects and Cascading Behavior</a:t>
            </a:r>
          </a:p>
          <a:p>
            <a:pPr marL="342900" indent="-342900">
              <a:lnSpc>
                <a:spcPct val="150000"/>
              </a:lnSpc>
              <a:buFont typeface="+mj-lt"/>
              <a:buAutoNum type="arabicPeriod"/>
            </a:pPr>
            <a:r>
              <a:rPr lang="en-US" dirty="0"/>
              <a:t>Probabilistic Contagion Models</a:t>
            </a:r>
          </a:p>
          <a:p>
            <a:pPr marL="342900" indent="-342900">
              <a:lnSpc>
                <a:spcPct val="150000"/>
              </a:lnSpc>
              <a:buFont typeface="+mj-lt"/>
              <a:buAutoNum type="arabicPeriod"/>
            </a:pPr>
            <a:r>
              <a:rPr lang="en-US" dirty="0"/>
              <a:t>Outbreak Detection in Networks</a:t>
            </a:r>
          </a:p>
          <a:p>
            <a:pPr marL="342900" indent="-342900">
              <a:lnSpc>
                <a:spcPct val="150000"/>
              </a:lnSpc>
              <a:buFont typeface="+mj-lt"/>
              <a:buAutoNum type="arabicPeriod"/>
            </a:pPr>
            <a:r>
              <a:rPr lang="en-US" dirty="0"/>
              <a:t>Influence Maximization in Networks</a:t>
            </a:r>
          </a:p>
          <a:p>
            <a:pPr marL="342900" indent="-342900">
              <a:lnSpc>
                <a:spcPct val="150000"/>
              </a:lnSpc>
              <a:buFont typeface="+mj-lt"/>
              <a:buAutoNum type="arabicPeriod"/>
            </a:pPr>
            <a:endParaRPr lang="en-US" dirty="0">
              <a:solidFill>
                <a:srgbClr val="222222"/>
              </a:solidFill>
              <a:latin typeface="+mj-lt"/>
            </a:endParaRPr>
          </a:p>
          <a:p>
            <a:pPr>
              <a:lnSpc>
                <a:spcPct val="150000"/>
              </a:lnSpc>
            </a:pPr>
            <a:endParaRPr lang="en-US" dirty="0">
              <a:solidFill>
                <a:srgbClr val="222222"/>
              </a:solidFill>
              <a:latin typeface="+mj-lt"/>
            </a:endParaRPr>
          </a:p>
        </p:txBody>
      </p:sp>
      <p:sp>
        <p:nvSpPr>
          <p:cNvPr id="3" name="Right Brace 2">
            <a:extLst>
              <a:ext uri="{FF2B5EF4-FFF2-40B4-BE49-F238E27FC236}">
                <a16:creationId xmlns:a16="http://schemas.microsoft.com/office/drawing/2014/main" id="{84AFEFE2-C6EC-4D70-B6A9-EA6049991254}"/>
              </a:ext>
            </a:extLst>
          </p:cNvPr>
          <p:cNvSpPr/>
          <p:nvPr/>
        </p:nvSpPr>
        <p:spPr bwMode="gray">
          <a:xfrm>
            <a:off x="5355771" y="1114697"/>
            <a:ext cx="391886" cy="1497874"/>
          </a:xfrm>
          <a:prstGeom prst="rightBrace">
            <a:avLst/>
          </a:prstGeom>
          <a:ln>
            <a:solidFill>
              <a:schemeClr val="accent6">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92A4B4BE-8E12-4FB8-A865-9329AB6639E8}"/>
              </a:ext>
            </a:extLst>
          </p:cNvPr>
          <p:cNvSpPr/>
          <p:nvPr/>
        </p:nvSpPr>
        <p:spPr bwMode="gray">
          <a:xfrm>
            <a:off x="4511040" y="2794836"/>
            <a:ext cx="383177" cy="2212593"/>
          </a:xfrm>
          <a:prstGeom prst="rightBrace">
            <a:avLst/>
          </a:prstGeom>
          <a:ln>
            <a:solidFill>
              <a:schemeClr val="accent6">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2D3D2C95-6798-4E3A-A190-0D6228A1A053}"/>
              </a:ext>
            </a:extLst>
          </p:cNvPr>
          <p:cNvSpPr txBox="1"/>
          <p:nvPr/>
        </p:nvSpPr>
        <p:spPr bwMode="gray">
          <a:xfrm>
            <a:off x="5974080" y="1695330"/>
            <a:ext cx="3213463" cy="361848"/>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Description models</a:t>
            </a:r>
          </a:p>
        </p:txBody>
      </p:sp>
      <p:sp>
        <p:nvSpPr>
          <p:cNvPr id="10" name="TextBox 9">
            <a:extLst>
              <a:ext uri="{FF2B5EF4-FFF2-40B4-BE49-F238E27FC236}">
                <a16:creationId xmlns:a16="http://schemas.microsoft.com/office/drawing/2014/main" id="{0EA1C55D-B08A-427E-83A5-373028255984}"/>
              </a:ext>
            </a:extLst>
          </p:cNvPr>
          <p:cNvSpPr txBox="1"/>
          <p:nvPr/>
        </p:nvSpPr>
        <p:spPr bwMode="gray">
          <a:xfrm>
            <a:off x="5131663" y="3766074"/>
            <a:ext cx="2272937" cy="32280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Prediction models</a:t>
            </a:r>
          </a:p>
        </p:txBody>
      </p:sp>
      <p:sp>
        <p:nvSpPr>
          <p:cNvPr id="12" name="TextBox 11">
            <a:extLst>
              <a:ext uri="{FF2B5EF4-FFF2-40B4-BE49-F238E27FC236}">
                <a16:creationId xmlns:a16="http://schemas.microsoft.com/office/drawing/2014/main" id="{54D9302E-E209-43A5-9FA6-79140C433C07}"/>
              </a:ext>
            </a:extLst>
          </p:cNvPr>
          <p:cNvSpPr txBox="1"/>
          <p:nvPr/>
        </p:nvSpPr>
        <p:spPr bwMode="gray">
          <a:xfrm>
            <a:off x="8546186" y="1358752"/>
            <a:ext cx="3144050" cy="142684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Understand a phenomenon</a:t>
            </a:r>
          </a:p>
          <a:p>
            <a:pPr>
              <a:spcBef>
                <a:spcPts val="300"/>
              </a:spcBef>
              <a:spcAft>
                <a:spcPts val="300"/>
              </a:spcAft>
              <a:buClr>
                <a:schemeClr val="accent1"/>
              </a:buClr>
              <a:buSzPct val="90000"/>
            </a:pPr>
            <a:r>
              <a:rPr lang="en-US" dirty="0"/>
              <a:t>Extract features</a:t>
            </a:r>
          </a:p>
          <a:p>
            <a:pPr>
              <a:spcBef>
                <a:spcPts val="300"/>
              </a:spcBef>
              <a:spcAft>
                <a:spcPts val="300"/>
              </a:spcAft>
              <a:buClr>
                <a:schemeClr val="accent1"/>
              </a:buClr>
              <a:buSzPct val="90000"/>
            </a:pPr>
            <a:r>
              <a:rPr lang="en-US" dirty="0"/>
              <a:t>Stablish baselines</a:t>
            </a:r>
          </a:p>
          <a:p>
            <a:pPr>
              <a:spcBef>
                <a:spcPts val="300"/>
              </a:spcBef>
              <a:spcAft>
                <a:spcPts val="300"/>
              </a:spcAft>
              <a:buClr>
                <a:schemeClr val="accent1"/>
              </a:buClr>
              <a:buSzPct val="90000"/>
            </a:pPr>
            <a:r>
              <a:rPr lang="en-US" dirty="0"/>
              <a:t>Preprocessing data</a:t>
            </a:r>
          </a:p>
        </p:txBody>
      </p:sp>
      <p:sp>
        <p:nvSpPr>
          <p:cNvPr id="15" name="TextBox 14">
            <a:extLst>
              <a:ext uri="{FF2B5EF4-FFF2-40B4-BE49-F238E27FC236}">
                <a16:creationId xmlns:a16="http://schemas.microsoft.com/office/drawing/2014/main" id="{8CF06FA7-B0AC-4082-9584-8B9A849C7A2B}"/>
              </a:ext>
            </a:extLst>
          </p:cNvPr>
          <p:cNvSpPr txBox="1"/>
          <p:nvPr/>
        </p:nvSpPr>
        <p:spPr bwMode="gray">
          <a:xfrm>
            <a:off x="8546186" y="973043"/>
            <a:ext cx="2727960" cy="369332"/>
          </a:xfrm>
          <a:prstGeom prst="rect">
            <a:avLst/>
          </a:prstGeom>
          <a:noFill/>
        </p:spPr>
        <p:txBody>
          <a:bodyPr wrap="square">
            <a:spAutoFit/>
          </a:bodyPr>
          <a:lstStyle/>
          <a:p>
            <a:pPr>
              <a:spcBef>
                <a:spcPts val="300"/>
              </a:spcBef>
              <a:spcAft>
                <a:spcPts val="300"/>
              </a:spcAft>
              <a:buClr>
                <a:schemeClr val="accent1"/>
              </a:buClr>
              <a:buSzPct val="90000"/>
            </a:pPr>
            <a:r>
              <a:rPr lang="en-US" b="1" dirty="0"/>
              <a:t>Design concerns</a:t>
            </a:r>
          </a:p>
        </p:txBody>
      </p:sp>
      <p:sp>
        <p:nvSpPr>
          <p:cNvPr id="16" name="TextBox 15">
            <a:extLst>
              <a:ext uri="{FF2B5EF4-FFF2-40B4-BE49-F238E27FC236}">
                <a16:creationId xmlns:a16="http://schemas.microsoft.com/office/drawing/2014/main" id="{F1C5DA3B-6DB3-4A2D-A4BB-E8DC068A07AA}"/>
              </a:ext>
            </a:extLst>
          </p:cNvPr>
          <p:cNvSpPr txBox="1"/>
          <p:nvPr/>
        </p:nvSpPr>
        <p:spPr bwMode="gray">
          <a:xfrm>
            <a:off x="8489674" y="3276912"/>
            <a:ext cx="3395485" cy="135733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Predict an outcome</a:t>
            </a:r>
          </a:p>
          <a:p>
            <a:pPr>
              <a:spcBef>
                <a:spcPts val="300"/>
              </a:spcBef>
              <a:spcAft>
                <a:spcPts val="300"/>
              </a:spcAft>
              <a:buClr>
                <a:schemeClr val="accent1"/>
              </a:buClr>
              <a:buSzPct val="90000"/>
            </a:pPr>
            <a:r>
              <a:rPr lang="en-US" dirty="0"/>
              <a:t>ML architecture and pipeline</a:t>
            </a:r>
          </a:p>
          <a:p>
            <a:pPr>
              <a:spcBef>
                <a:spcPts val="300"/>
              </a:spcBef>
              <a:spcAft>
                <a:spcPts val="300"/>
              </a:spcAft>
              <a:buClr>
                <a:schemeClr val="accent1"/>
              </a:buClr>
              <a:buSzPct val="90000"/>
            </a:pPr>
            <a:r>
              <a:rPr lang="en-US" dirty="0"/>
              <a:t>Training models</a:t>
            </a:r>
          </a:p>
          <a:p>
            <a:pPr>
              <a:spcBef>
                <a:spcPts val="300"/>
              </a:spcBef>
              <a:spcAft>
                <a:spcPts val="300"/>
              </a:spcAft>
              <a:buClr>
                <a:schemeClr val="accent1"/>
              </a:buClr>
              <a:buSzPct val="90000"/>
            </a:pPr>
            <a:r>
              <a:rPr lang="en-US" dirty="0"/>
              <a:t>Evaluation models</a:t>
            </a:r>
          </a:p>
        </p:txBody>
      </p:sp>
      <p:sp>
        <p:nvSpPr>
          <p:cNvPr id="20" name="TextBox 19">
            <a:extLst>
              <a:ext uri="{FF2B5EF4-FFF2-40B4-BE49-F238E27FC236}">
                <a16:creationId xmlns:a16="http://schemas.microsoft.com/office/drawing/2014/main" id="{C1AFA719-9994-4AC1-A848-FAC8760F553C}"/>
              </a:ext>
            </a:extLst>
          </p:cNvPr>
          <p:cNvSpPr txBox="1"/>
          <p:nvPr/>
        </p:nvSpPr>
        <p:spPr bwMode="gray">
          <a:xfrm>
            <a:off x="8591456" y="5356662"/>
            <a:ext cx="2818500" cy="135733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Effects of interventions</a:t>
            </a:r>
          </a:p>
          <a:p>
            <a:pPr>
              <a:spcBef>
                <a:spcPts val="300"/>
              </a:spcBef>
              <a:spcAft>
                <a:spcPts val="300"/>
              </a:spcAft>
              <a:buClr>
                <a:schemeClr val="accent1"/>
              </a:buClr>
              <a:buSzPct val="90000"/>
            </a:pPr>
            <a:r>
              <a:rPr lang="en-US" dirty="0"/>
              <a:t>Risks of confounding</a:t>
            </a:r>
          </a:p>
          <a:p>
            <a:pPr>
              <a:spcBef>
                <a:spcPts val="300"/>
              </a:spcBef>
              <a:spcAft>
                <a:spcPts val="300"/>
              </a:spcAft>
              <a:buClr>
                <a:schemeClr val="accent1"/>
              </a:buClr>
              <a:buSzPct val="90000"/>
            </a:pPr>
            <a:r>
              <a:rPr lang="en-US" dirty="0"/>
              <a:t>Causal structure</a:t>
            </a:r>
          </a:p>
        </p:txBody>
      </p:sp>
      <p:sp>
        <p:nvSpPr>
          <p:cNvPr id="22" name="Right Brace 21">
            <a:extLst>
              <a:ext uri="{FF2B5EF4-FFF2-40B4-BE49-F238E27FC236}">
                <a16:creationId xmlns:a16="http://schemas.microsoft.com/office/drawing/2014/main" id="{8B3916D4-BD64-4630-9A40-FF2A370826CF}"/>
              </a:ext>
            </a:extLst>
          </p:cNvPr>
          <p:cNvSpPr/>
          <p:nvPr/>
        </p:nvSpPr>
        <p:spPr bwMode="gray">
          <a:xfrm>
            <a:off x="5536287" y="5112386"/>
            <a:ext cx="380099" cy="1650263"/>
          </a:xfrm>
          <a:prstGeom prst="rightBrace">
            <a:avLst/>
          </a:prstGeom>
          <a:ln>
            <a:solidFill>
              <a:schemeClr val="accent6">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7F4519DA-6535-4465-8725-A5FDE9C3DD3A}"/>
              </a:ext>
            </a:extLst>
          </p:cNvPr>
          <p:cNvSpPr txBox="1"/>
          <p:nvPr/>
        </p:nvSpPr>
        <p:spPr bwMode="gray">
          <a:xfrm>
            <a:off x="6025149" y="5776116"/>
            <a:ext cx="2412273" cy="32280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Intervention models</a:t>
            </a:r>
          </a:p>
        </p:txBody>
      </p:sp>
    </p:spTree>
    <p:extLst>
      <p:ext uri="{BB962C8B-B14F-4D97-AF65-F5344CB8AC3E}">
        <p14:creationId xmlns:p14="http://schemas.microsoft.com/office/powerpoint/2010/main" val="2624926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1636-E7CF-4EC2-832F-7B74042E45CD}"/>
              </a:ext>
            </a:extLst>
          </p:cNvPr>
          <p:cNvSpPr>
            <a:spLocks noGrp="1"/>
          </p:cNvSpPr>
          <p:nvPr>
            <p:ph type="title"/>
          </p:nvPr>
        </p:nvSpPr>
        <p:spPr>
          <a:xfrm>
            <a:off x="478369" y="144001"/>
            <a:ext cx="9169401" cy="966272"/>
          </a:xfrm>
        </p:spPr>
        <p:txBody>
          <a:bodyPr/>
          <a:lstStyle/>
          <a:p>
            <a:r>
              <a:rPr lang="en-US" b="1" dirty="0"/>
              <a:t>Why do we need Graph Evolution?</a:t>
            </a:r>
            <a:br>
              <a:rPr lang="en-US" b="1" dirty="0"/>
            </a:br>
            <a:endParaRPr lang="en-US" dirty="0"/>
          </a:p>
        </p:txBody>
      </p:sp>
      <p:sp>
        <p:nvSpPr>
          <p:cNvPr id="3" name="Content Placeholder 2">
            <a:extLst>
              <a:ext uri="{FF2B5EF4-FFF2-40B4-BE49-F238E27FC236}">
                <a16:creationId xmlns:a16="http://schemas.microsoft.com/office/drawing/2014/main" id="{68B3B5C4-8902-4CCB-9295-B29AA09021E2}"/>
              </a:ext>
            </a:extLst>
          </p:cNvPr>
          <p:cNvSpPr>
            <a:spLocks noGrp="1"/>
          </p:cNvSpPr>
          <p:nvPr>
            <p:ph idx="1"/>
          </p:nvPr>
        </p:nvSpPr>
        <p:spPr>
          <a:xfrm>
            <a:off x="478369" y="1213308"/>
            <a:ext cx="11473384" cy="3451201"/>
          </a:xfrm>
        </p:spPr>
        <p:txBody>
          <a:bodyPr/>
          <a:lstStyle/>
          <a:p>
            <a:r>
              <a:rPr lang="en-US" dirty="0"/>
              <a:t>Time is a feature of nodes, edges, and graphs</a:t>
            </a:r>
          </a:p>
          <a:p>
            <a:pPr marL="285750" indent="-285750">
              <a:buFont typeface="Arial" panose="020B0604020202020204" pitchFamily="34" charset="0"/>
              <a:buChar char="•"/>
            </a:pPr>
            <a:r>
              <a:rPr lang="en-US" dirty="0"/>
              <a:t>Frequent versus stale relationships</a:t>
            </a:r>
          </a:p>
          <a:p>
            <a:pPr marL="285750" indent="-285750">
              <a:buFont typeface="Arial" panose="020B0604020202020204" pitchFamily="34" charset="0"/>
              <a:buChar char="•"/>
            </a:pPr>
            <a:r>
              <a:rPr lang="en-US" dirty="0"/>
              <a:t>Similarity or clustering </a:t>
            </a:r>
            <a:r>
              <a:rPr lang="en-US" dirty="0" err="1"/>
              <a:t>w.r.t.</a:t>
            </a:r>
            <a:r>
              <a:rPr lang="en-US" dirty="0"/>
              <a:t> time</a:t>
            </a:r>
          </a:p>
          <a:p>
            <a:endParaRPr lang="en-US" dirty="0"/>
          </a:p>
          <a:p>
            <a:r>
              <a:rPr lang="en-US" dirty="0"/>
              <a:t>Time itself is a characteristic to be predicted</a:t>
            </a:r>
          </a:p>
          <a:p>
            <a:pPr marL="285750" indent="-285750">
              <a:buFont typeface="Arial" panose="020B0604020202020204" pitchFamily="34" charset="0"/>
              <a:buChar char="•"/>
            </a:pPr>
            <a:r>
              <a:rPr lang="en-US" dirty="0"/>
              <a:t>Probability of links in time</a:t>
            </a:r>
          </a:p>
          <a:p>
            <a:pPr marL="285750" indent="-285750">
              <a:buFont typeface="Arial" panose="020B0604020202020204" pitchFamily="34" charset="0"/>
              <a:buChar char="•"/>
            </a:pPr>
            <a:r>
              <a:rPr lang="en-US" dirty="0"/>
              <a:t>Network events (contagion, influence) in time</a:t>
            </a:r>
          </a:p>
          <a:p>
            <a:endParaRPr lang="en-US" dirty="0"/>
          </a:p>
        </p:txBody>
      </p:sp>
      <p:sp>
        <p:nvSpPr>
          <p:cNvPr id="4" name="Slide Number Placeholder 3">
            <a:extLst>
              <a:ext uri="{FF2B5EF4-FFF2-40B4-BE49-F238E27FC236}">
                <a16:creationId xmlns:a16="http://schemas.microsoft.com/office/drawing/2014/main" id="{6F66258D-9521-444D-89C0-A1C9FDB7AD21}"/>
              </a:ext>
            </a:extLst>
          </p:cNvPr>
          <p:cNvSpPr>
            <a:spLocks noGrp="1"/>
          </p:cNvSpPr>
          <p:nvPr>
            <p:ph type="sldNum" sz="quarter" idx="12"/>
          </p:nvPr>
        </p:nvSpPr>
        <p:spPr/>
        <p:txBody>
          <a:bodyPr/>
          <a:lstStyle/>
          <a:p>
            <a:fld id="{81561042-0DC2-4A04-AA50-F6D44EB20EBA}" type="slidenum">
              <a:rPr lang="en-US" smtClean="0"/>
              <a:t>6</a:t>
            </a:fld>
            <a:endParaRPr lang="en-US"/>
          </a:p>
        </p:txBody>
      </p:sp>
    </p:spTree>
    <p:extLst>
      <p:ext uri="{BB962C8B-B14F-4D97-AF65-F5344CB8AC3E}">
        <p14:creationId xmlns:p14="http://schemas.microsoft.com/office/powerpoint/2010/main" val="1874208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EF4B-402F-4C5E-93BE-1A75161EFC25}"/>
              </a:ext>
            </a:extLst>
          </p:cNvPr>
          <p:cNvSpPr>
            <a:spLocks noGrp="1"/>
          </p:cNvSpPr>
          <p:nvPr>
            <p:ph type="title"/>
          </p:nvPr>
        </p:nvSpPr>
        <p:spPr/>
        <p:txBody>
          <a:bodyPr/>
          <a:lstStyle/>
          <a:p>
            <a:r>
              <a:rPr lang="en-US" dirty="0"/>
              <a:t>Brief (incomplete) historical perspective</a:t>
            </a:r>
          </a:p>
        </p:txBody>
      </p:sp>
      <p:sp>
        <p:nvSpPr>
          <p:cNvPr id="3" name="Content Placeholder 2">
            <a:extLst>
              <a:ext uri="{FF2B5EF4-FFF2-40B4-BE49-F238E27FC236}">
                <a16:creationId xmlns:a16="http://schemas.microsoft.com/office/drawing/2014/main" id="{17B046A0-2A88-4CF2-A015-FE6784D61ED8}"/>
              </a:ext>
            </a:extLst>
          </p:cNvPr>
          <p:cNvSpPr>
            <a:spLocks noGrp="1"/>
          </p:cNvSpPr>
          <p:nvPr>
            <p:ph idx="1"/>
          </p:nvPr>
        </p:nvSpPr>
        <p:spPr>
          <a:xfrm>
            <a:off x="478369" y="972043"/>
            <a:ext cx="11473384" cy="5741956"/>
          </a:xfrm>
        </p:spPr>
        <p:txBody>
          <a:bodyPr/>
          <a:lstStyle/>
          <a:p>
            <a:pPr>
              <a:lnSpc>
                <a:spcPct val="150000"/>
              </a:lnSpc>
            </a:pPr>
            <a:r>
              <a:rPr lang="en-US" dirty="0">
                <a:solidFill>
                  <a:srgbClr val="222222"/>
                </a:solidFill>
                <a:latin typeface="+mj-lt"/>
              </a:rPr>
              <a:t>2000’s – Measuring network evolution phenomena </a:t>
            </a:r>
          </a:p>
          <a:p>
            <a:pPr marL="285750" indent="-285750">
              <a:lnSpc>
                <a:spcPct val="150000"/>
              </a:lnSpc>
              <a:buFont typeface="Arial" panose="020B0604020202020204" pitchFamily="34" charset="0"/>
              <a:buChar char="•"/>
            </a:pPr>
            <a:r>
              <a:rPr lang="en-US" sz="1600" dirty="0">
                <a:solidFill>
                  <a:srgbClr val="222222"/>
                </a:solidFill>
                <a:latin typeface="+mj-lt"/>
              </a:rPr>
              <a:t>Growth dynamics of the world-wide web [</a:t>
            </a:r>
            <a:r>
              <a:rPr lang="en-US" sz="1600" dirty="0"/>
              <a:t>Huberman &amp; Adamic 1999]</a:t>
            </a:r>
          </a:p>
          <a:p>
            <a:pPr marL="285750" indent="-285750">
              <a:lnSpc>
                <a:spcPct val="150000"/>
              </a:lnSpc>
              <a:buFont typeface="Arial" panose="020B0604020202020204" pitchFamily="34" charset="0"/>
              <a:buChar char="•"/>
            </a:pPr>
            <a:r>
              <a:rPr lang="en-US" sz="1600" dirty="0"/>
              <a:t>Graphs over time densification laws, shrinking diameters and possible explanations [Leskovec et al. 2005]</a:t>
            </a:r>
          </a:p>
          <a:p>
            <a:pPr marL="285750" indent="-285750">
              <a:lnSpc>
                <a:spcPct val="150000"/>
              </a:lnSpc>
              <a:buFont typeface="Arial" panose="020B0604020202020204" pitchFamily="34" charset="0"/>
              <a:buChar char="•"/>
            </a:pPr>
            <a:r>
              <a:rPr lang="en-US" sz="1600" dirty="0"/>
              <a:t>The dynamics of viral marketing [Leskovec, Adamic &amp; Huberman 2007]</a:t>
            </a:r>
          </a:p>
          <a:p>
            <a:pPr>
              <a:lnSpc>
                <a:spcPct val="150000"/>
              </a:lnSpc>
            </a:pPr>
            <a:r>
              <a:rPr lang="en-US" dirty="0">
                <a:solidFill>
                  <a:srgbClr val="222222"/>
                </a:solidFill>
                <a:latin typeface="+mj-lt"/>
              </a:rPr>
              <a:t>2010’s – Generative models for network evolution</a:t>
            </a:r>
          </a:p>
          <a:p>
            <a:pPr marL="285750" indent="-285750">
              <a:lnSpc>
                <a:spcPct val="150000"/>
              </a:lnSpc>
              <a:buFont typeface="Arial" panose="020B0604020202020204" pitchFamily="34" charset="0"/>
              <a:buChar char="•"/>
            </a:pPr>
            <a:r>
              <a:rPr lang="en-US" sz="1600" dirty="0">
                <a:solidFill>
                  <a:srgbClr val="222222"/>
                </a:solidFill>
                <a:latin typeface="+mj-lt"/>
              </a:rPr>
              <a:t>Kronecker graphs an approach to modeling networks </a:t>
            </a:r>
            <a:r>
              <a:rPr lang="en-US" sz="1600" dirty="0"/>
              <a:t>[Leskovec et al. 2010]</a:t>
            </a:r>
          </a:p>
          <a:p>
            <a:pPr marL="285750" indent="-285750">
              <a:lnSpc>
                <a:spcPct val="150000"/>
              </a:lnSpc>
              <a:buFont typeface="Arial" panose="020B0604020202020204" pitchFamily="34" charset="0"/>
              <a:buChar char="•"/>
            </a:pPr>
            <a:r>
              <a:rPr lang="en-US" sz="1800" dirty="0">
                <a:latin typeface="Segoe UI" panose="020B0502040204020203" pitchFamily="34" charset="0"/>
              </a:rPr>
              <a:t>Emerging topic detection on twitter based on temporal and social terms evaluation [</a:t>
            </a:r>
            <a:r>
              <a:rPr lang="en-US" sz="1800" dirty="0" err="1">
                <a:latin typeface="Segoe UI" panose="020B0502040204020203" pitchFamily="34" charset="0"/>
              </a:rPr>
              <a:t>Cataldi</a:t>
            </a:r>
            <a:r>
              <a:rPr lang="en-US" sz="1800" dirty="0">
                <a:latin typeface="Segoe UI" panose="020B0502040204020203" pitchFamily="34" charset="0"/>
              </a:rPr>
              <a:t> et al. 2010]</a:t>
            </a:r>
            <a:endParaRPr lang="en-US" sz="1600" dirty="0"/>
          </a:p>
          <a:p>
            <a:pPr marL="285750" indent="-285750">
              <a:lnSpc>
                <a:spcPct val="150000"/>
              </a:lnSpc>
              <a:buFont typeface="Arial" panose="020B0604020202020204" pitchFamily="34" charset="0"/>
              <a:buChar char="•"/>
            </a:pPr>
            <a:r>
              <a:rPr lang="en-US" sz="1600" dirty="0">
                <a:solidFill>
                  <a:srgbClr val="222222"/>
                </a:solidFill>
                <a:latin typeface="+mj-lt"/>
              </a:rPr>
              <a:t>Collaboration over time characterizing and modeling network evolution [Huang et al. 2012]</a:t>
            </a:r>
          </a:p>
          <a:p>
            <a:pPr>
              <a:lnSpc>
                <a:spcPct val="150000"/>
              </a:lnSpc>
            </a:pPr>
            <a:r>
              <a:rPr lang="en-US" dirty="0">
                <a:solidFill>
                  <a:srgbClr val="222222"/>
                </a:solidFill>
                <a:latin typeface="+mj-lt"/>
              </a:rPr>
              <a:t>2020’s – Prediction models of network evolution</a:t>
            </a:r>
          </a:p>
          <a:p>
            <a:pPr marL="285750" indent="-285750">
              <a:lnSpc>
                <a:spcPct val="150000"/>
              </a:lnSpc>
              <a:buFont typeface="Arial" panose="020B0604020202020204" pitchFamily="34" charset="0"/>
              <a:buChar char="•"/>
            </a:pPr>
            <a:r>
              <a:rPr lang="en-US" sz="1600" dirty="0">
                <a:solidFill>
                  <a:srgbClr val="222222"/>
                </a:solidFill>
                <a:latin typeface="+mj-lt"/>
              </a:rPr>
              <a:t>Temporal Graph Neural Networks [Rossi et al. 2020]</a:t>
            </a:r>
          </a:p>
          <a:p>
            <a:pPr marL="285750" indent="-285750">
              <a:lnSpc>
                <a:spcPct val="150000"/>
              </a:lnSpc>
              <a:buFont typeface="Arial" panose="020B0604020202020204" pitchFamily="34" charset="0"/>
              <a:buChar char="•"/>
            </a:pPr>
            <a:r>
              <a:rPr lang="en-US" sz="1600" dirty="0" err="1">
                <a:solidFill>
                  <a:srgbClr val="222222"/>
                </a:solidFill>
                <a:latin typeface="+mj-lt"/>
              </a:rPr>
              <a:t>Evolvegraph</a:t>
            </a:r>
            <a:r>
              <a:rPr lang="en-US" sz="1600" dirty="0">
                <a:solidFill>
                  <a:srgbClr val="222222"/>
                </a:solidFill>
                <a:latin typeface="+mj-lt"/>
              </a:rPr>
              <a:t>: Multi-agent trajectory prediction with dynamic relational reasoning [Li et al. 2020]</a:t>
            </a:r>
          </a:p>
          <a:p>
            <a:pPr marL="285750" indent="-285750">
              <a:lnSpc>
                <a:spcPct val="150000"/>
              </a:lnSpc>
              <a:buFont typeface="Arial" panose="020B0604020202020204" pitchFamily="34" charset="0"/>
              <a:buChar char="•"/>
            </a:pPr>
            <a:r>
              <a:rPr lang="en-US" sz="1800" dirty="0">
                <a:solidFill>
                  <a:srgbClr val="000000"/>
                </a:solidFill>
                <a:latin typeface="Segoe UI" panose="020B0502040204020203" pitchFamily="34" charset="0"/>
              </a:rPr>
              <a:t>Spectral Temporal Graph Neural Network for Multivariate Time-series Forecasting</a:t>
            </a:r>
            <a:r>
              <a:rPr lang="en-US" sz="1600" dirty="0">
                <a:solidFill>
                  <a:srgbClr val="222222"/>
                </a:solidFill>
                <a:latin typeface="+mj-lt"/>
              </a:rPr>
              <a:t> [Cao et al. 2020]</a:t>
            </a:r>
          </a:p>
        </p:txBody>
      </p:sp>
      <p:sp>
        <p:nvSpPr>
          <p:cNvPr id="4" name="Slide Number Placeholder 3">
            <a:extLst>
              <a:ext uri="{FF2B5EF4-FFF2-40B4-BE49-F238E27FC236}">
                <a16:creationId xmlns:a16="http://schemas.microsoft.com/office/drawing/2014/main" id="{7C3B3BCC-8303-4914-911D-F117EF2CEFF9}"/>
              </a:ext>
            </a:extLst>
          </p:cNvPr>
          <p:cNvSpPr>
            <a:spLocks noGrp="1"/>
          </p:cNvSpPr>
          <p:nvPr>
            <p:ph type="sldNum" sz="quarter" idx="12"/>
          </p:nvPr>
        </p:nvSpPr>
        <p:spPr/>
        <p:txBody>
          <a:bodyPr/>
          <a:lstStyle/>
          <a:p>
            <a:fld id="{81561042-0DC2-4A04-AA50-F6D44EB20EBA}" type="slidenum">
              <a:rPr lang="en-US" smtClean="0"/>
              <a:t>7</a:t>
            </a:fld>
            <a:endParaRPr lang="en-US"/>
          </a:p>
        </p:txBody>
      </p:sp>
    </p:spTree>
    <p:extLst>
      <p:ext uri="{BB962C8B-B14F-4D97-AF65-F5344CB8AC3E}">
        <p14:creationId xmlns:p14="http://schemas.microsoft.com/office/powerpoint/2010/main" val="1814528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7B49-E835-481D-962B-788FCD7B688B}"/>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8C69C503-6C9B-488B-A69A-82FB79901369}"/>
              </a:ext>
            </a:extLst>
          </p:cNvPr>
          <p:cNvSpPr>
            <a:spLocks noGrp="1"/>
          </p:cNvSpPr>
          <p:nvPr>
            <p:ph idx="1"/>
          </p:nvPr>
        </p:nvSpPr>
        <p:spPr>
          <a:xfrm>
            <a:off x="478369" y="1213308"/>
            <a:ext cx="11473384" cy="3900042"/>
          </a:xfrm>
        </p:spPr>
        <p:txBody>
          <a:bodyPr/>
          <a:lstStyle/>
          <a:p>
            <a:r>
              <a:rPr lang="en-US" dirty="0"/>
              <a:t>Structural Evolution</a:t>
            </a:r>
          </a:p>
          <a:p>
            <a:pPr marL="342900" indent="-342900">
              <a:buFont typeface="Arial" panose="020B0604020202020204" pitchFamily="34" charset="0"/>
              <a:buChar char="•"/>
            </a:pPr>
            <a:r>
              <a:rPr lang="en-US" dirty="0"/>
              <a:t>Densification, Diameter Shrinking</a:t>
            </a:r>
          </a:p>
          <a:p>
            <a:endParaRPr lang="en-US" dirty="0"/>
          </a:p>
          <a:p>
            <a:r>
              <a:rPr lang="en-US" dirty="0"/>
              <a:t>Temporal Evolution Models</a:t>
            </a:r>
          </a:p>
          <a:p>
            <a:pPr marL="342900" indent="-342900">
              <a:buFont typeface="Arial" panose="020B0604020202020204" pitchFamily="34" charset="0"/>
              <a:buChar char="•"/>
            </a:pPr>
            <a:r>
              <a:rPr lang="en-US" dirty="0"/>
              <a:t>Community Model</a:t>
            </a:r>
          </a:p>
          <a:p>
            <a:pPr marL="342900" indent="-342900">
              <a:buFont typeface="Arial" panose="020B0604020202020204" pitchFamily="34" charset="0"/>
              <a:buChar char="•"/>
            </a:pPr>
            <a:r>
              <a:rPr lang="en-US" dirty="0"/>
              <a:t>Forest Fire Model</a:t>
            </a:r>
          </a:p>
          <a:p>
            <a:pPr marL="342900" indent="-342900">
              <a:buFont typeface="Arial" panose="020B0604020202020204" pitchFamily="34" charset="0"/>
              <a:buChar char="•"/>
            </a:pPr>
            <a:r>
              <a:rPr lang="en-US" dirty="0"/>
              <a:t>Temporal PageRank</a:t>
            </a:r>
          </a:p>
          <a:p>
            <a:pPr marL="342900" indent="-342900">
              <a:buFont typeface="Arial" panose="020B0604020202020204" pitchFamily="34" charset="0"/>
              <a:buChar char="•"/>
            </a:pPr>
            <a:endParaRPr lang="en-US" dirty="0"/>
          </a:p>
          <a:p>
            <a:r>
              <a:rPr lang="en-US" dirty="0"/>
              <a:t>Temporal </a:t>
            </a:r>
            <a:r>
              <a:rPr lang="en-US" dirty="0" err="1"/>
              <a:t>Gaph</a:t>
            </a:r>
            <a:r>
              <a:rPr lang="en-US" dirty="0"/>
              <a:t> Models (Next Lecture)</a:t>
            </a:r>
          </a:p>
        </p:txBody>
      </p:sp>
      <p:sp>
        <p:nvSpPr>
          <p:cNvPr id="4" name="Slide Number Placeholder 3">
            <a:extLst>
              <a:ext uri="{FF2B5EF4-FFF2-40B4-BE49-F238E27FC236}">
                <a16:creationId xmlns:a16="http://schemas.microsoft.com/office/drawing/2014/main" id="{1AFED275-7298-4F79-A6FA-4C805422894D}"/>
              </a:ext>
            </a:extLst>
          </p:cNvPr>
          <p:cNvSpPr>
            <a:spLocks noGrp="1"/>
          </p:cNvSpPr>
          <p:nvPr>
            <p:ph type="sldNum" sz="quarter" idx="12"/>
          </p:nvPr>
        </p:nvSpPr>
        <p:spPr/>
        <p:txBody>
          <a:bodyPr/>
          <a:lstStyle/>
          <a:p>
            <a:fld id="{81561042-0DC2-4A04-AA50-F6D44EB20EBA}" type="slidenum">
              <a:rPr lang="en-US" smtClean="0"/>
              <a:t>8</a:t>
            </a:fld>
            <a:endParaRPr lang="en-US"/>
          </a:p>
        </p:txBody>
      </p:sp>
    </p:spTree>
    <p:extLst>
      <p:ext uri="{BB962C8B-B14F-4D97-AF65-F5344CB8AC3E}">
        <p14:creationId xmlns:p14="http://schemas.microsoft.com/office/powerpoint/2010/main" val="217852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Structural Evolution</a:t>
            </a:r>
          </a:p>
        </p:txBody>
      </p:sp>
    </p:spTree>
    <p:extLst>
      <p:ext uri="{BB962C8B-B14F-4D97-AF65-F5344CB8AC3E}">
        <p14:creationId xmlns:p14="http://schemas.microsoft.com/office/powerpoint/2010/main" val="213004715"/>
      </p:ext>
    </p:extLst>
  </p:cSld>
  <p:clrMapOvr>
    <a:masterClrMapping/>
  </p:clrMapOvr>
  <p:transition spd="slow">
    <p:wipe dir="d"/>
  </p:transition>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2617</Words>
  <Application>Microsoft Office PowerPoint</Application>
  <PresentationFormat>Widescreen</PresentationFormat>
  <Paragraphs>279</Paragraphs>
  <Slides>27</Slides>
  <Notes>13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27</vt:i4>
      </vt:variant>
    </vt:vector>
  </HeadingPairs>
  <TitlesOfParts>
    <vt:vector size="43" baseType="lpstr">
      <vt:lpstr>Arial</vt:lpstr>
      <vt:lpstr>Calibri</vt:lpstr>
      <vt:lpstr>Cambria Math</vt:lpstr>
      <vt:lpstr>CMMI6</vt:lpstr>
      <vt:lpstr>CMMI8</vt:lpstr>
      <vt:lpstr>CMR8</vt:lpstr>
      <vt:lpstr>CMR9</vt:lpstr>
      <vt:lpstr>CMTI9</vt:lpstr>
      <vt:lpstr>Courier New</vt:lpstr>
      <vt:lpstr>MTSY</vt:lpstr>
      <vt:lpstr>NewCenturySchlbk-Italic</vt:lpstr>
      <vt:lpstr>NewCenturySchlbk-Roman</vt:lpstr>
      <vt:lpstr>RMTMI</vt:lpstr>
      <vt:lpstr>Segoe UI</vt:lpstr>
      <vt:lpstr>Verdana</vt:lpstr>
      <vt:lpstr>HPI PPT-Template</vt:lpstr>
      <vt:lpstr>Graph Evolution Networks lecture-9  Course on Graph Neural Networks (Winter Term 20/21)</vt:lpstr>
      <vt:lpstr>Evolving Networks</vt:lpstr>
      <vt:lpstr>Figure 1. Evolution of the pooled R&amp;D network. Pooled R&amp;D network snapshots in 1989, 1993, 1997, 2001, and 2005. To ...</vt:lpstr>
      <vt:lpstr>Figure 2. Evolution of five selected sectoral R&amp;D networks. Snapshots in 1989, 1993, 1997, 2001, 2005, and 2009 for ...</vt:lpstr>
      <vt:lpstr>Quick recap – Where are we now?</vt:lpstr>
      <vt:lpstr>Why do we need Graph Evolution? </vt:lpstr>
      <vt:lpstr>Brief (incomplete) historical perspective</vt:lpstr>
      <vt:lpstr>Topics</vt:lpstr>
      <vt:lpstr>Structural Evolution</vt:lpstr>
      <vt:lpstr>Macro Evolution</vt:lpstr>
      <vt:lpstr>Evolution of Edges and Nodes Distribution</vt:lpstr>
      <vt:lpstr>Network Diameter (or geodesic distance) </vt:lpstr>
      <vt:lpstr>Evolution of Diameter</vt:lpstr>
      <vt:lpstr>Evolution of Connectivity - Emergence of giant component</vt:lpstr>
      <vt:lpstr>Random Graph – Distribution of Node Degree</vt:lpstr>
      <vt:lpstr>Evolution of Average degree - Densification</vt:lpstr>
      <vt:lpstr>Evolution Models</vt:lpstr>
      <vt:lpstr>Community Guided Attachment Model</vt:lpstr>
      <vt:lpstr>Forest Fire Model</vt:lpstr>
      <vt:lpstr>Forest Fire Results - # of edges and Effective Diameter</vt:lpstr>
      <vt:lpstr>Forest Fire also generates Power law distributions</vt:lpstr>
      <vt:lpstr>Forest Fire Sweet spot</vt:lpstr>
      <vt:lpstr>Temporal Page Rank </vt:lpstr>
      <vt:lpstr>Temporal PageRank – Augmented Graph</vt:lpstr>
      <vt:lpstr>Next: Temporal Graph Models</vt:lpstr>
      <vt:lpstr>Next and Future Tasks </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Evolution Networks lecture-9  Course on Graph Neural Networks (Winter Term 20/21)</dc:title>
  <dc:creator>Christian Adriano</dc:creator>
  <cp:lastModifiedBy>Christian Adriano</cp:lastModifiedBy>
  <cp:revision>14</cp:revision>
  <dcterms:created xsi:type="dcterms:W3CDTF">2020-12-16T15:45:57Z</dcterms:created>
  <dcterms:modified xsi:type="dcterms:W3CDTF">2020-12-16T16:05:16Z</dcterms:modified>
</cp:coreProperties>
</file>