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85" r:id="rId3"/>
    <p:sldId id="284" r:id="rId4"/>
    <p:sldId id="287" r:id="rId5"/>
    <p:sldId id="298" r:id="rId6"/>
    <p:sldId id="261" r:id="rId7"/>
    <p:sldId id="286" r:id="rId8"/>
    <p:sldId id="289" r:id="rId9"/>
    <p:sldId id="290" r:id="rId10"/>
    <p:sldId id="291" r:id="rId11"/>
    <p:sldId id="293" r:id="rId12"/>
    <p:sldId id="294" r:id="rId13"/>
    <p:sldId id="288" r:id="rId14"/>
    <p:sldId id="297" r:id="rId15"/>
    <p:sldId id="296" r:id="rId16"/>
    <p:sldId id="299" r:id="rId17"/>
    <p:sldId id="30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B1063A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9035" autoAdjust="0"/>
  </p:normalViewPr>
  <p:slideViewPr>
    <p:cSldViewPr snapToGrid="0">
      <p:cViewPr>
        <p:scale>
          <a:sx n="60" d="100"/>
          <a:sy n="60" d="100"/>
        </p:scale>
        <p:origin x="684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2612-5213-4B6B-99A8-BAC5DC9C4481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1DED1-4C91-4561-A99B-E6676363E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5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89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Leskovec, Jure, et al. "Community structure in large networks: Natural cluster sizes and the absence of large well-defined clusters." </a:t>
            </a:r>
            <a:r>
              <a:rPr lang="en-US" i="1" dirty="0"/>
              <a:t>Internet Mathematics</a:t>
            </a:r>
            <a:r>
              <a:rPr lang="en-US" dirty="0"/>
              <a:t> 6.1 (2009): 29-123.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41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34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Leskovec, Jure, et al. "Community structure in large networks: Natural cluster sizes and the absence of large well-defined clusters." </a:t>
            </a:r>
            <a:r>
              <a:rPr lang="en-US" i="1" dirty="0"/>
              <a:t>Internet Mathematics</a:t>
            </a:r>
            <a:r>
              <a:rPr lang="en-US" dirty="0"/>
              <a:t> 6.1 (2009): 29-123.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61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417188990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997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144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058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116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670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08803513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4DDB5538-DA78-4C2C-BF6B-9485BBAF1D8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57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569285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224717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450899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118335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6546191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4DDB5538-DA78-4C2C-BF6B-9485BBAF1D8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2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4DDB5538-DA78-4C2C-BF6B-9485BBAF1D8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90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2089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4DDB5538-DA78-4C2C-BF6B-9485BBAF1D8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9299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hyperlink" Target="mailto:sona.Ghahremani@hpi.de" TargetMode="External"/><Relationship Id="rId4" Type="http://schemas.openxmlformats.org/officeDocument/2006/relationships/hyperlink" Target="mailto:christian.adriano@hpi.d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orgs/hpi-sam/projects/3" TargetMode="External"/><Relationship Id="rId3" Type="http://schemas.openxmlformats.org/officeDocument/2006/relationships/hyperlink" Target="https://snap.stanford.edu/data/" TargetMode="External"/><Relationship Id="rId7" Type="http://schemas.openxmlformats.org/officeDocument/2006/relationships/hyperlink" Target="https://pytorch-geometric.readthedocs.io/en/latest/" TargetMode="External"/><Relationship Id="rId2" Type="http://schemas.openxmlformats.org/officeDocument/2006/relationships/hyperlink" Target="http://networkrepository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networkx.org/documentation/stable/tutorial.html" TargetMode="External"/><Relationship Id="rId5" Type="http://schemas.openxmlformats.org/officeDocument/2006/relationships/hyperlink" Target="http://snap.stanford.edu/snappy/index.html" TargetMode="External"/><Relationship Id="rId4" Type="http://schemas.openxmlformats.org/officeDocument/2006/relationships/hyperlink" Target="https://networkdata.ics.uci.edu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rgs/hpi-sam/" TargetMode="Externa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4066164"/>
          </a:xfrm>
        </p:spPr>
        <p:txBody>
          <a:bodyPr>
            <a:normAutofit/>
          </a:bodyPr>
          <a:lstStyle/>
          <a:p>
            <a:r>
              <a:rPr lang="en-US" altLang="x-none" sz="1800" dirty="0">
                <a:ea typeface="ＭＳ Ｐゴシック" charset="-128"/>
              </a:rPr>
              <a:t>Winter Term 20/21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b="1" dirty="0"/>
              <a:t> </a:t>
            </a:r>
            <a:r>
              <a:rPr lang="en-US" sz="4900" b="1" dirty="0"/>
              <a:t>Graph Neural Networks</a:t>
            </a:r>
            <a:br>
              <a:rPr lang="en-US" altLang="x-none" sz="4900" b="1" dirty="0">
                <a:ea typeface="ＭＳ Ｐゴシック" charset="-128"/>
              </a:rPr>
            </a:br>
            <a:br>
              <a:rPr lang="en-US" altLang="x-none" sz="4900" b="1" dirty="0">
                <a:ea typeface="ＭＳ Ｐゴシック" charset="-128"/>
              </a:rPr>
            </a:br>
            <a:r>
              <a:rPr lang="en-US" altLang="x-none" sz="3600" b="1" dirty="0">
                <a:ea typeface="ＭＳ Ｐゴシック" charset="-128"/>
              </a:rPr>
              <a:t>Org &amp; Introduction</a:t>
            </a: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90455" y="5421529"/>
            <a:ext cx="7515022" cy="1124744"/>
          </a:xfrm>
        </p:spPr>
        <p:txBody>
          <a:bodyPr>
            <a:normAutofit fontScale="25000" lnSpcReduction="20000"/>
          </a:bodyPr>
          <a:lstStyle/>
          <a:p>
            <a:r>
              <a:rPr lang="en-US" altLang="x-none" sz="6400" dirty="0">
                <a:ea typeface="ＭＳ Ｐゴシック" charset="-128"/>
              </a:rPr>
              <a:t>Prof. Dr. Holger Giese (</a:t>
            </a:r>
            <a:r>
              <a:rPr lang="en-US" altLang="x-none" sz="6400" dirty="0">
                <a:ea typeface="ＭＳ Ｐゴシック" charset="-128"/>
                <a:hlinkClick r:id="rId3"/>
              </a:rPr>
              <a:t>holger.giese@hpi.uni-potsdam.de)</a:t>
            </a:r>
            <a:r>
              <a:rPr lang="en-US" altLang="x-none" sz="6400" dirty="0">
                <a:ea typeface="ＭＳ Ｐゴシック" charset="-128"/>
              </a:rPr>
              <a:t> </a:t>
            </a:r>
          </a:p>
          <a:p>
            <a:r>
              <a:rPr lang="en-US" altLang="x-none" sz="6400" dirty="0">
                <a:ea typeface="ＭＳ Ｐゴシック" charset="-128"/>
              </a:rPr>
              <a:t>Christian Medeiros Adriano (</a:t>
            </a:r>
            <a:r>
              <a:rPr lang="en-US" altLang="x-none" sz="6400" dirty="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6400" dirty="0">
                <a:ea typeface="ＭＳ Ｐゴシック" charset="-128"/>
              </a:rPr>
              <a:t>) - </a:t>
            </a:r>
            <a:r>
              <a:rPr lang="en-US" altLang="x-none" sz="6400" b="1" dirty="0">
                <a:ea typeface="ＭＳ Ｐゴシック" charset="-128"/>
              </a:rPr>
              <a:t>“Chris”</a:t>
            </a:r>
            <a:endParaRPr lang="en-US" altLang="x-none" sz="6400" dirty="0">
              <a:ea typeface="ＭＳ Ｐゴシック" charset="-128"/>
            </a:endParaRPr>
          </a:p>
          <a:p>
            <a:r>
              <a:rPr lang="en-US" altLang="x-none" sz="6400" dirty="0">
                <a:ea typeface="ＭＳ Ｐゴシック" charset="-128"/>
              </a:rPr>
              <a:t>Sona Ghahremani (</a:t>
            </a:r>
            <a:r>
              <a:rPr lang="en-US" altLang="x-none" sz="6400" dirty="0">
                <a:ea typeface="ＭＳ Ｐゴシック" charset="-128"/>
                <a:hlinkClick r:id="rId5"/>
              </a:rPr>
              <a:t>sona.Ghahremani@hpi.de</a:t>
            </a:r>
            <a:r>
              <a:rPr lang="en-US" altLang="x-none" sz="6400" dirty="0">
                <a:ea typeface="ＭＳ Ｐゴシック" charset="-128"/>
              </a:rPr>
              <a:t> 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2570-03B2-480B-B166-204B04CF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and Edge degrees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71C2D7-EDA7-4845-9554-04C7F7C449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4797724"/>
              </a:xfrm>
            </p:spPr>
            <p:txBody>
              <a:bodyPr/>
              <a:lstStyle/>
              <a:p>
                <a:r>
                  <a:rPr lang="en-US" sz="2000" dirty="0"/>
                  <a:t>Node degree: number of edges of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where </a:t>
                </a:r>
                <a:r>
                  <a:rPr lang="en-US" sz="2000" i="1" dirty="0" err="1"/>
                  <a:t>i</a:t>
                </a:r>
                <a:r>
                  <a:rPr lang="en-US" sz="2000" dirty="0"/>
                  <a:t> is the node index</a:t>
                </a:r>
              </a:p>
              <a:p>
                <a:r>
                  <a:rPr lang="en-US" sz="2000" dirty="0"/>
                  <a:t>Indegree: number of incoming edges</a:t>
                </a:r>
              </a:p>
              <a:p>
                <a:r>
                  <a:rPr lang="en-US" sz="2000" dirty="0"/>
                  <a:t>Outdegree: number of outgoing edges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Average degree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000" dirty="0"/>
              </a:p>
              <a:p>
                <a:r>
                  <a:rPr lang="en-US" sz="2000" dirty="0"/>
                  <a:t>	, where </a:t>
                </a:r>
                <a:r>
                  <a:rPr lang="en-US" sz="2000" i="1" dirty="0"/>
                  <a:t>E</a:t>
                </a:r>
                <a:r>
                  <a:rPr lang="en-US" sz="2000" dirty="0"/>
                  <a:t> = number of edges, </a:t>
                </a:r>
                <a:r>
                  <a:rPr lang="en-US" sz="2000" i="1" dirty="0"/>
                  <a:t>N</a:t>
                </a:r>
                <a:r>
                  <a:rPr lang="en-US" sz="2000" dirty="0"/>
                  <a:t>=number of nodes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Maximum number of edges: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However, most real-world networks are sparse, i.e.,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900" u="sng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71C2D7-EDA7-4845-9554-04C7F7C449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4797724"/>
              </a:xfrm>
              <a:blipFill>
                <a:blip r:embed="rId3"/>
                <a:stretch>
                  <a:fillRect l="-1328" t="-1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137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93F2D-0C5F-4A34-8D13-AF2214DD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real-world networks are sparse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20E2F1-A311-4376-B2AE-09F0405EE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00" y="941986"/>
            <a:ext cx="8640993" cy="54359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46F67F-D7DE-46F9-A70A-9A02A48A7CFB}"/>
              </a:ext>
            </a:extLst>
          </p:cNvPr>
          <p:cNvSpPr txBox="1"/>
          <p:nvPr/>
        </p:nvSpPr>
        <p:spPr bwMode="gray">
          <a:xfrm>
            <a:off x="9279803" y="5177627"/>
            <a:ext cx="2797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u="sng" dirty="0"/>
              <a:t>source</a:t>
            </a:r>
            <a:r>
              <a:rPr lang="en-US" sz="1200" dirty="0"/>
              <a:t> :Leskovec, J., et al. "Community structure in large networks: Natural cluster sizes and the absence of large well-defined clusters." </a:t>
            </a:r>
            <a:r>
              <a:rPr lang="en-US" sz="1200" i="1" dirty="0"/>
              <a:t>Internet Mathematics</a:t>
            </a:r>
            <a:r>
              <a:rPr lang="en-US" sz="1200" dirty="0"/>
              <a:t> 6.1 (2009): 29-123.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27963-E36A-4332-BEE1-C9EC20211B46}"/>
              </a:ext>
            </a:extLst>
          </p:cNvPr>
          <p:cNvSpPr/>
          <p:nvPr/>
        </p:nvSpPr>
        <p:spPr bwMode="gray">
          <a:xfrm>
            <a:off x="4653481" y="941986"/>
            <a:ext cx="669957" cy="5549349"/>
          </a:xfrm>
          <a:prstGeom prst="rect">
            <a:avLst/>
          </a:prstGeom>
          <a:solidFill>
            <a:srgbClr val="B1063A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53CA03-D0DE-414A-99C5-822A1C6DF3F0}"/>
                  </a:ext>
                </a:extLst>
              </p:cNvPr>
              <p:cNvSpPr txBox="1"/>
              <p:nvPr/>
            </p:nvSpPr>
            <p:spPr bwMode="gray">
              <a:xfrm>
                <a:off x="9125895" y="1095468"/>
                <a:ext cx="3066105" cy="3440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𝑎𝑣𝑒𝑟𝑎𝑔𝑒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𝑑𝑒𝑔𝑟𝑒𝑒</m:t>
                    </m:r>
                  </m:oMath>
                </a14:m>
                <a:endParaRPr lang="en-US" sz="2000" dirty="0" err="1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53CA03-D0DE-414A-99C5-822A1C6DF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125895" y="1095468"/>
                <a:ext cx="3066105" cy="344033"/>
              </a:xfrm>
              <a:prstGeom prst="rect">
                <a:avLst/>
              </a:prstGeom>
              <a:blipFill>
                <a:blip r:embed="rId3"/>
                <a:stretch>
                  <a:fillRect l="-298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295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3AA7-CB80-4CB6-BD0B-6F421F58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C5330E-4CAD-4E3F-A45E-CD5B5DADB6D8}"/>
              </a:ext>
            </a:extLst>
          </p:cNvPr>
          <p:cNvGrpSpPr/>
          <p:nvPr/>
        </p:nvGrpSpPr>
        <p:grpSpPr>
          <a:xfrm>
            <a:off x="1253569" y="2249349"/>
            <a:ext cx="2128477" cy="2018946"/>
            <a:chOff x="9938188" y="4606083"/>
            <a:chExt cx="2128477" cy="201894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DE4FF1E-5E55-45AE-8186-4E7654AF501F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0274D0E-5B84-42B4-96A1-4E4C6582C44A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B58ABCE-D266-45C4-9D9C-A5272E7B9CE4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37A2454-7C8E-46FF-ABD0-7BFBCDFA8B12}"/>
                </a:ext>
              </a:extLst>
            </p:cNvPr>
            <p:cNvCxnSpPr>
              <a:cxnSpLocks/>
              <a:stCxn id="5" idx="6"/>
              <a:endCxn id="7" idx="1"/>
            </p:cNvCxnSpPr>
            <p:nvPr/>
          </p:nvCxnSpPr>
          <p:spPr bwMode="gray">
            <a:xfrm>
              <a:off x="10352404" y="5207661"/>
              <a:ext cx="680353" cy="240317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1360864-5D30-44C7-B154-7C81A4E43810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154F6A7-1C0B-4946-83F5-8714D0578BD7}"/>
                </a:ext>
              </a:extLst>
            </p:cNvPr>
            <p:cNvCxnSpPr>
              <a:cxnSpLocks/>
              <a:stCxn id="6" idx="6"/>
              <a:endCxn id="7" idx="3"/>
            </p:cNvCxnSpPr>
            <p:nvPr/>
          </p:nvCxnSpPr>
          <p:spPr bwMode="gray">
            <a:xfrm flipV="1">
              <a:off x="10352404" y="5740872"/>
              <a:ext cx="680353" cy="394472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0CCA05F-69BF-43DF-9FBE-2A7FB6631CF7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F5C97F2-C42E-48F7-B360-407954FB7264}"/>
                </a:ext>
              </a:extLst>
            </p:cNvPr>
            <p:cNvCxnSpPr>
              <a:cxnSpLocks/>
              <a:stCxn id="7" idx="5"/>
              <a:endCxn id="11" idx="0"/>
            </p:cNvCxnSpPr>
            <p:nvPr/>
          </p:nvCxnSpPr>
          <p:spPr bwMode="gray">
            <a:xfrm>
              <a:off x="11325651" y="5740872"/>
              <a:ext cx="95622" cy="469941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EB109AC-219E-4D6F-8376-217D5E9E3806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96E39B-B2BB-4E5B-8055-D8BE44C2AD8A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56B5A4D-587A-4802-A45C-326108CBDB36}"/>
                </a:ext>
              </a:extLst>
            </p:cNvPr>
            <p:cNvCxnSpPr>
              <a:cxnSpLocks/>
              <a:stCxn id="7" idx="0"/>
              <a:endCxn id="13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1B4F9E3-B917-4FB6-9D3E-463478193137}"/>
                </a:ext>
              </a:extLst>
            </p:cNvPr>
            <p:cNvCxnSpPr>
              <a:cxnSpLocks/>
              <a:stCxn id="7" idx="7"/>
              <a:endCxn id="14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F69E450-C385-4C4B-AB45-7990C49EEEAF}"/>
                </a:ext>
              </a:extLst>
            </p:cNvPr>
            <p:cNvCxnSpPr>
              <a:cxnSpLocks/>
              <a:stCxn id="13" idx="5"/>
              <a:endCxn id="14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58396F5-98E2-4BF0-AA31-ABF2A3A9C5B1}"/>
                </a:ext>
              </a:extLst>
            </p:cNvPr>
            <p:cNvCxnSpPr>
              <a:cxnSpLocks/>
              <a:stCxn id="6" idx="5"/>
              <a:endCxn id="11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D99E8F-CD07-4109-9BDA-DF1B2BC396F2}"/>
                </a:ext>
              </a:extLst>
            </p:cNvPr>
            <p:cNvCxnSpPr>
              <a:cxnSpLocks/>
              <a:stCxn id="5" idx="5"/>
              <a:endCxn id="11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76171E5-31E7-4E68-8CDD-035FBAD8771D}"/>
              </a:ext>
            </a:extLst>
          </p:cNvPr>
          <p:cNvSpPr txBox="1"/>
          <p:nvPr/>
        </p:nvSpPr>
        <p:spPr bwMode="gray">
          <a:xfrm>
            <a:off x="1046978" y="1963367"/>
            <a:ext cx="1963731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Cliques</a:t>
            </a:r>
            <a:endParaRPr lang="en-US" sz="1600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5379A8C-DD80-4C7B-ABC4-247F9C5043C5}"/>
              </a:ext>
            </a:extLst>
          </p:cNvPr>
          <p:cNvCxnSpPr>
            <a:cxnSpLocks/>
            <a:stCxn id="5" idx="1"/>
            <a:endCxn id="5" idx="7"/>
          </p:cNvCxnSpPr>
          <p:nvPr/>
        </p:nvCxnSpPr>
        <p:spPr bwMode="gray">
          <a:xfrm rot="5400000" flipH="1" flipV="1">
            <a:off x="1460677" y="2558033"/>
            <a:ext cx="12700" cy="292894"/>
          </a:xfrm>
          <a:prstGeom prst="bentConnector3">
            <a:avLst>
              <a:gd name="adj1" fmla="val 2277646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le 31">
            <a:extLst>
              <a:ext uri="{FF2B5EF4-FFF2-40B4-BE49-F238E27FC236}">
                <a16:creationId xmlns:a16="http://schemas.microsoft.com/office/drawing/2014/main" id="{973667B2-45C2-464F-91C0-90A59BEBC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153472"/>
              </p:ext>
            </p:extLst>
          </p:nvPr>
        </p:nvGraphicFramePr>
        <p:xfrm>
          <a:off x="4023673" y="1664943"/>
          <a:ext cx="7324723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6389">
                  <a:extLst>
                    <a:ext uri="{9D8B030D-6E8A-4147-A177-3AD203B41FA5}">
                      <a16:colId xmlns:a16="http://schemas.microsoft.com/office/drawing/2014/main" val="316102879"/>
                    </a:ext>
                  </a:extLst>
                </a:gridCol>
                <a:gridCol w="1046389">
                  <a:extLst>
                    <a:ext uri="{9D8B030D-6E8A-4147-A177-3AD203B41FA5}">
                      <a16:colId xmlns:a16="http://schemas.microsoft.com/office/drawing/2014/main" val="3279462520"/>
                    </a:ext>
                  </a:extLst>
                </a:gridCol>
                <a:gridCol w="1046389">
                  <a:extLst>
                    <a:ext uri="{9D8B030D-6E8A-4147-A177-3AD203B41FA5}">
                      <a16:colId xmlns:a16="http://schemas.microsoft.com/office/drawing/2014/main" val="2931481304"/>
                    </a:ext>
                  </a:extLst>
                </a:gridCol>
                <a:gridCol w="1046389">
                  <a:extLst>
                    <a:ext uri="{9D8B030D-6E8A-4147-A177-3AD203B41FA5}">
                      <a16:colId xmlns:a16="http://schemas.microsoft.com/office/drawing/2014/main" val="1258615337"/>
                    </a:ext>
                  </a:extLst>
                </a:gridCol>
                <a:gridCol w="1046389">
                  <a:extLst>
                    <a:ext uri="{9D8B030D-6E8A-4147-A177-3AD203B41FA5}">
                      <a16:colId xmlns:a16="http://schemas.microsoft.com/office/drawing/2014/main" val="3285960174"/>
                    </a:ext>
                  </a:extLst>
                </a:gridCol>
                <a:gridCol w="1046389">
                  <a:extLst>
                    <a:ext uri="{9D8B030D-6E8A-4147-A177-3AD203B41FA5}">
                      <a16:colId xmlns:a16="http://schemas.microsoft.com/office/drawing/2014/main" val="1277167154"/>
                    </a:ext>
                  </a:extLst>
                </a:gridCol>
                <a:gridCol w="1046389">
                  <a:extLst>
                    <a:ext uri="{9D8B030D-6E8A-4147-A177-3AD203B41FA5}">
                      <a16:colId xmlns:a16="http://schemas.microsoft.com/office/drawing/2014/main" val="440957063"/>
                    </a:ext>
                  </a:extLst>
                </a:gridCol>
              </a:tblGrid>
              <a:tr h="265841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81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43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83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26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60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011283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0F226544-12B8-411B-A3AF-E48B896BD01C}"/>
              </a:ext>
            </a:extLst>
          </p:cNvPr>
          <p:cNvSpPr/>
          <p:nvPr/>
        </p:nvSpPr>
        <p:spPr bwMode="gray">
          <a:xfrm>
            <a:off x="5046116" y="2182912"/>
            <a:ext cx="4251793" cy="1742145"/>
          </a:xfrm>
          <a:prstGeom prst="rect">
            <a:avLst/>
          </a:prstGeom>
          <a:solidFill>
            <a:srgbClr val="0070C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35DC40-ACA6-4AF6-B1A3-EA9CE227F938}"/>
              </a:ext>
            </a:extLst>
          </p:cNvPr>
          <p:cNvSpPr/>
          <p:nvPr/>
        </p:nvSpPr>
        <p:spPr bwMode="gray">
          <a:xfrm>
            <a:off x="8247707" y="3444799"/>
            <a:ext cx="3100689" cy="1371985"/>
          </a:xfrm>
          <a:prstGeom prst="rect">
            <a:avLst/>
          </a:prstGeom>
          <a:solidFill>
            <a:srgbClr val="00B05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F2982C-DA00-4962-A69B-B3815B86F684}"/>
              </a:ext>
            </a:extLst>
          </p:cNvPr>
          <p:cNvSpPr txBox="1"/>
          <p:nvPr/>
        </p:nvSpPr>
        <p:spPr bwMode="gray">
          <a:xfrm>
            <a:off x="371192" y="5628178"/>
            <a:ext cx="10601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However, adjacency matrix of real-world networks are full of zeros</a:t>
            </a:r>
            <a:endParaRPr lang="en-US" sz="800" u="sng" dirty="0"/>
          </a:p>
        </p:txBody>
      </p:sp>
    </p:spTree>
    <p:extLst>
      <p:ext uri="{BB962C8B-B14F-4D97-AF65-F5344CB8AC3E}">
        <p14:creationId xmlns:p14="http://schemas.microsoft.com/office/powerpoint/2010/main" val="18870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 animBg="1"/>
      <p:bldP spid="39" grpId="0" animBg="1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3F9473-7305-42B0-A304-EDF3B0B7A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3909485"/>
            <a:ext cx="11228913" cy="2495551"/>
          </a:xfrm>
        </p:spPr>
        <p:txBody>
          <a:bodyPr anchor="ctr">
            <a:normAutofit/>
          </a:bodyPr>
          <a:lstStyle/>
          <a:p>
            <a:r>
              <a:rPr lang="en-US" dirty="0"/>
              <a:t>Motivation for Learning on Graphs and GNNs</a:t>
            </a:r>
          </a:p>
        </p:txBody>
      </p:sp>
    </p:spTree>
    <p:extLst>
      <p:ext uri="{BB962C8B-B14F-4D97-AF65-F5344CB8AC3E}">
        <p14:creationId xmlns:p14="http://schemas.microsoft.com/office/powerpoint/2010/main" val="4036209671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D876-1FC9-4633-BE63-6A98E43F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 and Network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ED226-388D-4DC4-8A34-DAFF2ABFC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383" y="3497338"/>
            <a:ext cx="11209369" cy="3082832"/>
          </a:xfrm>
        </p:spPr>
        <p:txBody>
          <a:bodyPr/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Scenarios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Clustering in Social network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Protein interaction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Cell similarity networks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Failure propagation in infrastructure networks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Fake news detection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Side-effects of drugs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Network attacks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Traffic jams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6A23D8-ED97-43F2-9E2D-BDA48DDBF4C0}"/>
              </a:ext>
            </a:extLst>
          </p:cNvPr>
          <p:cNvSpPr txBox="1">
            <a:spLocks/>
          </p:cNvSpPr>
          <p:nvPr/>
        </p:nvSpPr>
        <p:spPr bwMode="gray">
          <a:xfrm>
            <a:off x="478369" y="1213308"/>
            <a:ext cx="11473384" cy="207749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font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Network Types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Event graphs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Disease pathways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Knowledge-graphs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Scene graphs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Heterogeneous graphs (different types of nodes and edges)</a:t>
            </a:r>
          </a:p>
        </p:txBody>
      </p:sp>
    </p:spTree>
    <p:extLst>
      <p:ext uri="{BB962C8B-B14F-4D97-AF65-F5344CB8AC3E}">
        <p14:creationId xmlns:p14="http://schemas.microsoft.com/office/powerpoint/2010/main" val="3756279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2570-03B2-480B-B166-204B04CF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1C2D7-EDA7-4845-9554-04C7F7C4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4348883"/>
          </a:xfrm>
        </p:spPr>
        <p:txBody>
          <a:bodyPr/>
          <a:lstStyle/>
          <a:p>
            <a:r>
              <a:rPr lang="en-US" b="1" dirty="0"/>
              <a:t>Node classification</a:t>
            </a:r>
          </a:p>
          <a:p>
            <a:r>
              <a:rPr lang="en-US" dirty="0"/>
              <a:t>What type of node is this?</a:t>
            </a:r>
          </a:p>
          <a:p>
            <a:endParaRPr lang="en-US" dirty="0"/>
          </a:p>
          <a:p>
            <a:r>
              <a:rPr lang="en-US" b="1" dirty="0"/>
              <a:t>Link prediction</a:t>
            </a:r>
          </a:p>
          <a:p>
            <a:r>
              <a:rPr lang="en-US" dirty="0"/>
              <a:t>Are these two nodes connected? </a:t>
            </a:r>
          </a:p>
          <a:p>
            <a:r>
              <a:rPr lang="en-US" dirty="0"/>
              <a:t>With which strength?</a:t>
            </a:r>
          </a:p>
          <a:p>
            <a:endParaRPr lang="en-US" b="1" dirty="0"/>
          </a:p>
          <a:p>
            <a:r>
              <a:rPr lang="en-US" b="1" dirty="0"/>
              <a:t>Graph Classification</a:t>
            </a:r>
            <a:endParaRPr lang="en-US" dirty="0"/>
          </a:p>
          <a:p>
            <a:r>
              <a:rPr lang="en-US" dirty="0"/>
              <a:t>Patterns of connectivity (motifs)</a:t>
            </a:r>
          </a:p>
          <a:p>
            <a:r>
              <a:rPr lang="en-US" dirty="0"/>
              <a:t>Network similarity (isomorphism)</a:t>
            </a:r>
          </a:p>
        </p:txBody>
      </p:sp>
    </p:spTree>
    <p:extLst>
      <p:ext uri="{BB962C8B-B14F-4D97-AF65-F5344CB8AC3E}">
        <p14:creationId xmlns:p14="http://schemas.microsoft.com/office/powerpoint/2010/main" val="3931466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F5E8-8CBB-4EBF-B1FE-9901894C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EDA4-8B16-4A1E-9B94-AC1AC6B51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5246564"/>
          </a:xfrm>
        </p:spPr>
        <p:txBody>
          <a:bodyPr/>
          <a:lstStyle/>
          <a:p>
            <a:r>
              <a:rPr lang="en-US" b="1" dirty="0"/>
              <a:t>Lecture-2: Overview of Graph Theory and Network Science (Wed 13h30 - 15h00)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Degree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Path length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Clustering Coefficient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Null-Models for Graphs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First task: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Accept Slack invitation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Study datasets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See examples of use of Snap or </a:t>
            </a:r>
            <a:r>
              <a:rPr lang="en-US" dirty="0" err="1"/>
              <a:t>NetworkX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Think of scenarios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049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52993035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3EC1-F705-419B-B95D-B87654F5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topics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1A1FB3-79CE-4DF9-B382-37843E6169CF}"/>
              </a:ext>
            </a:extLst>
          </p:cNvPr>
          <p:cNvSpPr/>
          <p:nvPr/>
        </p:nvSpPr>
        <p:spPr bwMode="gray">
          <a:xfrm>
            <a:off x="235527" y="921327"/>
            <a:ext cx="11716226" cy="1662546"/>
          </a:xfrm>
          <a:prstGeom prst="rect">
            <a:avLst/>
          </a:prstGeom>
          <a:solidFill>
            <a:srgbClr val="B1063A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3830C3-99A4-4B6F-ACB0-CA814F95577B}"/>
              </a:ext>
            </a:extLst>
          </p:cNvPr>
          <p:cNvSpPr/>
          <p:nvPr/>
        </p:nvSpPr>
        <p:spPr bwMode="gray">
          <a:xfrm>
            <a:off x="235527" y="2559004"/>
            <a:ext cx="11716226" cy="2369127"/>
          </a:xfrm>
          <a:prstGeom prst="rect">
            <a:avLst/>
          </a:prstGeom>
          <a:solidFill>
            <a:schemeClr val="accent3">
              <a:lumMod val="40000"/>
              <a:lumOff val="60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FBABF-5F5A-4F07-B002-CFA1CAA20F2B}"/>
              </a:ext>
            </a:extLst>
          </p:cNvPr>
          <p:cNvSpPr/>
          <p:nvPr/>
        </p:nvSpPr>
        <p:spPr bwMode="gray">
          <a:xfrm>
            <a:off x="235527" y="4953000"/>
            <a:ext cx="11716226" cy="1658408"/>
          </a:xfrm>
          <a:prstGeom prst="rect">
            <a:avLst/>
          </a:prstGeom>
          <a:solidFill>
            <a:schemeClr val="accent6">
              <a:lumMod val="90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9E35A-5E5E-43EE-AD53-49343AF2A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845726"/>
            <a:ext cx="9308427" cy="5765681"/>
          </a:xfrm>
        </p:spPr>
        <p:txBody>
          <a:bodyPr/>
          <a:lstStyle/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Organization and Motivation for Machine Learning on Graphs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Overview of Graph Theory and Network Science (metrics and topology)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Discovering Graph Structures (Clustering, Community)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Message Passing and Node Classification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Graph Representation Learning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Graph Convolutional Neural Networks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Graph Recurrent Networks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Graph Attention Networks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5A6065"/>
                </a:solidFill>
                <a:latin typeface="Arial" panose="020B0604020202020204" pitchFamily="34" charset="0"/>
              </a:rPr>
              <a:t>Temporal Graph Neural Networks</a:t>
            </a:r>
            <a:endParaRPr lang="en-US" sz="1800" b="0" i="0" u="none" strike="noStrike" dirty="0">
              <a:solidFill>
                <a:srgbClr val="5A6065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Deep Generative Models for Graphs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Link Analysis - PageRank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Cascading behavior and Failure Propagation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Influence maximization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5A6065"/>
                </a:solidFill>
                <a:latin typeface="Arial" panose="020B0604020202020204" pitchFamily="34" charset="0"/>
              </a:rPr>
              <a:t>Outbreak minimization</a:t>
            </a:r>
            <a:endParaRPr lang="en-US" sz="1800" b="0" i="0" u="none" strike="noStrike" dirty="0">
              <a:solidFill>
                <a:srgbClr val="5A606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58836-CF35-4CB5-A27A-3ADE64F8F2CA}"/>
              </a:ext>
            </a:extLst>
          </p:cNvPr>
          <p:cNvSpPr txBox="1"/>
          <p:nvPr/>
        </p:nvSpPr>
        <p:spPr bwMode="gray">
          <a:xfrm flipH="1">
            <a:off x="8655540" y="3576876"/>
            <a:ext cx="2821354" cy="2657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pt-BR" sz="1600" b="1" dirty="0"/>
              <a:t>Prediction models</a:t>
            </a:r>
            <a:endParaRPr lang="en-US" sz="1600" b="1" dirty="0" err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7359C3-41DD-4EEF-88B5-E16729D64E20}"/>
              </a:ext>
            </a:extLst>
          </p:cNvPr>
          <p:cNvSpPr txBox="1"/>
          <p:nvPr/>
        </p:nvSpPr>
        <p:spPr bwMode="gray">
          <a:xfrm flipH="1">
            <a:off x="8655540" y="1631374"/>
            <a:ext cx="2821354" cy="2657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pt-BR" sz="1600" b="1" dirty="0"/>
              <a:t>Descriptive models</a:t>
            </a:r>
            <a:endParaRPr lang="en-US" sz="1600" b="1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B8491F-F05C-4F27-8A9F-37749D2AD5E6}"/>
              </a:ext>
            </a:extLst>
          </p:cNvPr>
          <p:cNvSpPr txBox="1"/>
          <p:nvPr/>
        </p:nvSpPr>
        <p:spPr bwMode="gray">
          <a:xfrm flipH="1">
            <a:off x="8655540" y="5649342"/>
            <a:ext cx="2821354" cy="2657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pt-BR" sz="1600" b="1" dirty="0"/>
              <a:t>Intervention models</a:t>
            </a:r>
            <a:endParaRPr lang="en-US" sz="1600" b="1" dirty="0" err="1"/>
          </a:p>
        </p:txBody>
      </p:sp>
    </p:spTree>
    <p:extLst>
      <p:ext uri="{BB962C8B-B14F-4D97-AF65-F5344CB8AC3E}">
        <p14:creationId xmlns:p14="http://schemas.microsoft.com/office/powerpoint/2010/main" val="85115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/>
      <p:bldP spid="1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F44BF-3CE4-4534-8677-29E7EF270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Semester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D8C07-D161-482C-8204-462A47A04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15" y="1097512"/>
            <a:ext cx="11473384" cy="5242397"/>
          </a:xfrm>
        </p:spPr>
        <p:txBody>
          <a:bodyPr/>
          <a:lstStyle/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u="sng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Phase-1</a:t>
            </a:r>
            <a:r>
              <a:rPr lang="en-US" sz="1800" b="1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: Foundations and Groundwork</a:t>
            </a:r>
            <a:r>
              <a:rPr lang="en-US" sz="1800" b="0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 (First 3 weeks) </a:t>
            </a:r>
          </a:p>
          <a:p>
            <a:pPr marL="0" lvl="1" indent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90% of teaching and a few small tasks like setting up the environment, studying datasets, and learning how to use libraries. Lectures happening twice a week and individual meetings on-demand during the week.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5A6065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u="sng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Phase-2</a:t>
            </a:r>
            <a:r>
              <a:rPr lang="en-US" sz="1800" b="1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: Exploration </a:t>
            </a:r>
            <a:r>
              <a:rPr lang="en-US" sz="1800" b="1" dirty="0">
                <a:solidFill>
                  <a:srgbClr val="5A6065"/>
                </a:solidFill>
                <a:latin typeface="Arial" panose="020B0604020202020204" pitchFamily="34" charset="0"/>
              </a:rPr>
              <a:t>and Exploitation </a:t>
            </a:r>
            <a:r>
              <a:rPr lang="en-US" sz="1800" b="0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(Short lectures) </a:t>
            </a:r>
          </a:p>
          <a:p>
            <a:pPr marL="0" lvl="1" indent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30 min teaching and quick project status updates (5-10 min maximum). We will keep having individual meetings on demand.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b="1" i="0" u="none" strike="noStrike" dirty="0">
              <a:solidFill>
                <a:srgbClr val="5A6065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0" u="sng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Phase-3</a:t>
            </a:r>
            <a:r>
              <a:rPr lang="en-US" sz="1800" b="1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: Consolidation </a:t>
            </a:r>
            <a:r>
              <a:rPr lang="en-US" sz="1800" b="0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(Last two weeks) 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0" i="0" u="none" strike="noStrike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writing the final report, which is a summary of the results that you would have presented in the weekly update meetings.</a:t>
            </a:r>
          </a:p>
          <a:p>
            <a:endParaRPr lang="en-US" sz="2000" kern="0" dirty="0">
              <a:ea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51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2B738-C400-4B84-B983-3AA5487A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FE5B0-EB76-4AD6-87A9-DDCF8EBAE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5246564"/>
          </a:xfrm>
        </p:spPr>
        <p:txBody>
          <a:bodyPr/>
          <a:lstStyle/>
          <a:p>
            <a:r>
              <a:rPr lang="en-US" b="1" dirty="0"/>
              <a:t>Team size</a:t>
            </a:r>
            <a:r>
              <a:rPr lang="en-US" dirty="0"/>
              <a:t>: tree, two persons or individual </a:t>
            </a:r>
          </a:p>
          <a:p>
            <a:endParaRPr lang="en-US" dirty="0"/>
          </a:p>
          <a:p>
            <a:r>
              <a:rPr lang="en-US" b="1" dirty="0"/>
              <a:t>Project proposal in three stages</a:t>
            </a:r>
            <a:r>
              <a:rPr lang="en-US" dirty="0"/>
              <a:t>:</a:t>
            </a:r>
          </a:p>
          <a:p>
            <a:r>
              <a:rPr lang="en-US" dirty="0"/>
              <a:t>1- Abstract (250 words): [Context][Problem][Investigation approach] -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 two weeks</a:t>
            </a:r>
          </a:p>
          <a:p>
            <a:endParaRPr lang="en-US" dirty="0"/>
          </a:p>
          <a:p>
            <a:r>
              <a:rPr lang="en-US" dirty="0"/>
              <a:t>2- Related work (2 pages) containing summary and critique –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 four weeks</a:t>
            </a:r>
          </a:p>
          <a:p>
            <a:endParaRPr lang="en-US" dirty="0"/>
          </a:p>
          <a:p>
            <a:r>
              <a:rPr lang="en-US" dirty="0"/>
              <a:t>3- Proposal -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first draft in six weeks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Detail the problem (what is it, why should I care, why is it difficult)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Describe the dataset (source, size, main features, cite any papers that used 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Determine the metrics and algorithms to be used (preliminary insights, it can change)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Discuss how you will evaluate your results (benchmarks and null-models)</a:t>
            </a:r>
          </a:p>
        </p:txBody>
      </p:sp>
    </p:spTree>
    <p:extLst>
      <p:ext uri="{BB962C8B-B14F-4D97-AF65-F5344CB8AC3E}">
        <p14:creationId xmlns:p14="http://schemas.microsoft.com/office/powerpoint/2010/main" val="2113557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92F9D-79C2-4064-8AC8-3AD5AE1187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569540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Datasets</a:t>
            </a:r>
          </a:p>
          <a:p>
            <a:pPr fontAlgn="t"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Arial" panose="020B0604020202020204" pitchFamily="34" charset="0"/>
                <a:hlinkClick r:id="rId2"/>
              </a:rPr>
              <a:t>http://networkrepository.com/</a:t>
            </a:r>
            <a:endParaRPr lang="en-US" sz="2000" dirty="0">
              <a:effectLst/>
            </a:endParaRPr>
          </a:p>
          <a:p>
            <a:pPr fontAlgn="t"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Arial" panose="020B0604020202020204" pitchFamily="34" charset="0"/>
                <a:hlinkClick r:id="rId3"/>
              </a:rPr>
              <a:t>https://snap.stanford.edu/data/</a:t>
            </a:r>
            <a:endParaRPr lang="en-US" sz="2000" dirty="0">
              <a:effectLst/>
            </a:endParaRPr>
          </a:p>
          <a:p>
            <a:pPr fontAlgn="t"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Arial" panose="020B0604020202020204" pitchFamily="34" charset="0"/>
                <a:hlinkClick r:id="rId4"/>
              </a:rPr>
              <a:t>https://networkdata.ics.uci.edu/</a:t>
            </a:r>
            <a:r>
              <a:rPr lang="en-US" sz="2000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 </a:t>
            </a:r>
            <a:endParaRPr lang="en-US" sz="2000" dirty="0">
              <a:effectLst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Tools</a:t>
            </a:r>
          </a:p>
          <a:p>
            <a:r>
              <a:rPr lang="en-US" dirty="0"/>
              <a:t>Snap for Python: </a:t>
            </a:r>
            <a:r>
              <a:rPr lang="en-US" dirty="0">
                <a:hlinkClick r:id="rId5"/>
              </a:rPr>
              <a:t>http://snap.stanford.edu/snappy/index.html</a:t>
            </a:r>
            <a:r>
              <a:rPr lang="en-US" dirty="0"/>
              <a:t> </a:t>
            </a:r>
          </a:p>
          <a:p>
            <a:r>
              <a:rPr lang="en-US" dirty="0" err="1"/>
              <a:t>NetworkX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https://networkx.org/documentation/stable/tutorial.html</a:t>
            </a:r>
            <a:r>
              <a:rPr lang="en-US" dirty="0"/>
              <a:t> </a:t>
            </a:r>
          </a:p>
          <a:p>
            <a:pPr fontAlgn="t"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Pytorch</a:t>
            </a:r>
            <a:r>
              <a:rPr lang="en-US" sz="2000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 Geometric: </a:t>
            </a:r>
            <a:r>
              <a:rPr lang="en-US" sz="2000" dirty="0">
                <a:effectLst/>
                <a:latin typeface="Arial" panose="020B0604020202020204" pitchFamily="34" charset="0"/>
                <a:hlinkClick r:id="rId7"/>
              </a:rPr>
              <a:t>https://pytorch-geometric.readthedocs.io/en/latest/</a:t>
            </a:r>
            <a:endParaRPr lang="en-US" sz="2000" dirty="0">
              <a:effectLst/>
              <a:latin typeface="Arial" panose="020B0604020202020204" pitchFamily="34" charset="0"/>
            </a:endParaRPr>
          </a:p>
          <a:p>
            <a:pPr fontAlgn="t"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lang="en-US" sz="2000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 project: </a:t>
            </a:r>
            <a:r>
              <a:rPr lang="en-US" sz="2000" dirty="0">
                <a:effectLst/>
                <a:latin typeface="Arial" panose="020B0604020202020204" pitchFamily="34" charset="0"/>
                <a:hlinkClick r:id="rId8"/>
              </a:rPr>
              <a:t>https://github.com/orgs/hpi-sam/projects/3</a:t>
            </a:r>
            <a:endParaRPr lang="en-US" sz="2000" dirty="0">
              <a:effectLst/>
              <a:latin typeface="Arial" panose="020B0604020202020204" pitchFamily="34" charset="0"/>
            </a:endParaRPr>
          </a:p>
          <a:p>
            <a:pPr fontAlgn="t"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Slack group: graph-neural-networks.slack.com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D9B32F-2CBB-41A8-A751-804A12DA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and Tools</a:t>
            </a:r>
          </a:p>
        </p:txBody>
      </p:sp>
    </p:spTree>
    <p:extLst>
      <p:ext uri="{BB962C8B-B14F-4D97-AF65-F5344CB8AC3E}">
        <p14:creationId xmlns:p14="http://schemas.microsoft.com/office/powerpoint/2010/main" val="305055855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1E85-F882-469F-B88F-4664B515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Communicantion Plan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6F4BC91-20F4-4E01-9FB2-23E35073F1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0833068"/>
              </p:ext>
            </p:extLst>
          </p:nvPr>
        </p:nvGraphicFramePr>
        <p:xfrm>
          <a:off x="263237" y="1022061"/>
          <a:ext cx="11090561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345">
                  <a:extLst>
                    <a:ext uri="{9D8B030D-6E8A-4147-A177-3AD203B41FA5}">
                      <a16:colId xmlns:a16="http://schemas.microsoft.com/office/drawing/2014/main" val="3230664161"/>
                    </a:ext>
                  </a:extLst>
                </a:gridCol>
                <a:gridCol w="3401291">
                  <a:extLst>
                    <a:ext uri="{9D8B030D-6E8A-4147-A177-3AD203B41FA5}">
                      <a16:colId xmlns:a16="http://schemas.microsoft.com/office/drawing/2014/main" val="2221070142"/>
                    </a:ext>
                  </a:extLst>
                </a:gridCol>
                <a:gridCol w="4959925">
                  <a:extLst>
                    <a:ext uri="{9D8B030D-6E8A-4147-A177-3AD203B41FA5}">
                      <a16:colId xmlns:a16="http://schemas.microsoft.com/office/drawing/2014/main" val="278241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Motive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Medium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0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Artifacts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Source code, Data Documentation, Wiki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Github - </a:t>
                      </a:r>
                      <a:r>
                        <a:rPr lang="en-US" sz="2000" dirty="0">
                          <a:hlinkClick r:id="rId2"/>
                        </a:rPr>
                        <a:t>https://github.com/orgs/hpi-sam/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8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Papers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Copyrighted material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Bib-Admin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44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Messaging ad hoc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Questions, Suggestions, Sharing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Slack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12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Official communications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Schedule, Orientations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Email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73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Meetings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Lectures, Status, Work meetings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Zoom, Skype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1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Emergency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Call, SMS, messaging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Chris mobile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52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34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3373-5BD8-4F55-BE38-958CF33F3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25309-06F2-48ED-9D48-C36A63A75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4348883"/>
          </a:xfrm>
        </p:spPr>
        <p:txBody>
          <a:bodyPr/>
          <a:lstStyle/>
          <a:p>
            <a:r>
              <a:rPr lang="en-US" b="1" dirty="0"/>
              <a:t>To pass the project seminar, we expect sufficient contributions to: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discussions in meetings (preliminary results and readings)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experiments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final report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final 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Grading: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project (60%)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report (30%)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presentation (10%) </a:t>
            </a:r>
          </a:p>
        </p:txBody>
      </p:sp>
    </p:spTree>
    <p:extLst>
      <p:ext uri="{BB962C8B-B14F-4D97-AF65-F5344CB8AC3E}">
        <p14:creationId xmlns:p14="http://schemas.microsoft.com/office/powerpoint/2010/main" val="2530103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3F9473-7305-42B0-A304-EDF3B0B7A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3909485"/>
            <a:ext cx="11228913" cy="2495551"/>
          </a:xfrm>
        </p:spPr>
        <p:txBody>
          <a:bodyPr anchor="ctr">
            <a:normAutofit/>
          </a:bodyPr>
          <a:lstStyle/>
          <a:p>
            <a:r>
              <a:rPr lang="en-US" dirty="0"/>
              <a:t>Basic Concepts</a:t>
            </a:r>
          </a:p>
        </p:txBody>
      </p:sp>
    </p:spTree>
    <p:extLst>
      <p:ext uri="{BB962C8B-B14F-4D97-AF65-F5344CB8AC3E}">
        <p14:creationId xmlns:p14="http://schemas.microsoft.com/office/powerpoint/2010/main" val="755769428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3373-5BD8-4F55-BE38-958CF33F3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graphs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7AF378FC-68BD-4F7F-A2CE-65A9794E7B7C}"/>
              </a:ext>
            </a:extLst>
          </p:cNvPr>
          <p:cNvGrpSpPr/>
          <p:nvPr/>
        </p:nvGrpSpPr>
        <p:grpSpPr>
          <a:xfrm>
            <a:off x="743752" y="1622564"/>
            <a:ext cx="1690193" cy="1624476"/>
            <a:chOff x="743752" y="1695011"/>
            <a:chExt cx="1690193" cy="162447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F6C283-3533-42FA-8DB1-0686D0C8558F}"/>
                </a:ext>
              </a:extLst>
            </p:cNvPr>
            <p:cNvSpPr/>
            <p:nvPr/>
          </p:nvSpPr>
          <p:spPr bwMode="gray">
            <a:xfrm>
              <a:off x="743752" y="169501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6D43CB6-904A-488B-A426-7971A6E40F6C}"/>
                </a:ext>
              </a:extLst>
            </p:cNvPr>
            <p:cNvSpPr/>
            <p:nvPr/>
          </p:nvSpPr>
          <p:spPr bwMode="gray">
            <a:xfrm>
              <a:off x="743752" y="2622694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7CC5E61-4DD7-4C91-984D-6BD9C75D28FD}"/>
                </a:ext>
              </a:extLst>
            </p:cNvPr>
            <p:cNvSpPr/>
            <p:nvPr/>
          </p:nvSpPr>
          <p:spPr bwMode="gray">
            <a:xfrm>
              <a:off x="1777660" y="2081775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BC62743-056C-412C-969C-3EA0FA9DA890}"/>
                </a:ext>
              </a:extLst>
            </p:cNvPr>
            <p:cNvCxnSpPr>
              <a:stCxn id="7" idx="6"/>
              <a:endCxn id="11" idx="1"/>
            </p:cNvCxnSpPr>
            <p:nvPr/>
          </p:nvCxnSpPr>
          <p:spPr bwMode="gray">
            <a:xfrm>
              <a:off x="1157968" y="1902119"/>
              <a:ext cx="680353" cy="240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AB73D40-E291-48AA-8DD9-5C79A078C8AC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 bwMode="gray">
            <a:xfrm>
              <a:off x="950860" y="2109227"/>
              <a:ext cx="0" cy="513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2BEDEBE-F47B-4834-8C94-7FFD85980D55}"/>
                </a:ext>
              </a:extLst>
            </p:cNvPr>
            <p:cNvCxnSpPr>
              <a:cxnSpLocks/>
              <a:stCxn id="9" idx="6"/>
              <a:endCxn id="11" idx="3"/>
            </p:cNvCxnSpPr>
            <p:nvPr/>
          </p:nvCxnSpPr>
          <p:spPr bwMode="gray">
            <a:xfrm flipV="1">
              <a:off x="1157968" y="2435330"/>
              <a:ext cx="680353" cy="39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D0113EC-B2BB-49DB-9775-3CDA59461552}"/>
                </a:ext>
              </a:extLst>
            </p:cNvPr>
            <p:cNvSpPr/>
            <p:nvPr/>
          </p:nvSpPr>
          <p:spPr bwMode="gray">
            <a:xfrm>
              <a:off x="2019729" y="290527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FFF86F9-F1B3-49D2-9104-3373BF2D16E7}"/>
                </a:ext>
              </a:extLst>
            </p:cNvPr>
            <p:cNvCxnSpPr>
              <a:cxnSpLocks/>
              <a:stCxn id="9" idx="5"/>
              <a:endCxn id="29" idx="2"/>
            </p:cNvCxnSpPr>
            <p:nvPr/>
          </p:nvCxnSpPr>
          <p:spPr bwMode="gray">
            <a:xfrm>
              <a:off x="1097307" y="2976249"/>
              <a:ext cx="922422" cy="13613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3E87CBA-5E1E-4006-97A2-3F9C1AE5FF08}"/>
                </a:ext>
              </a:extLst>
            </p:cNvPr>
            <p:cNvCxnSpPr>
              <a:cxnSpLocks/>
              <a:stCxn id="11" idx="4"/>
              <a:endCxn id="29" idx="0"/>
            </p:cNvCxnSpPr>
            <p:nvPr/>
          </p:nvCxnSpPr>
          <p:spPr bwMode="gray">
            <a:xfrm>
              <a:off x="1984768" y="2495991"/>
              <a:ext cx="242069" cy="409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E9A92B2-318A-4ED4-939C-44D1ED15A475}"/>
              </a:ext>
            </a:extLst>
          </p:cNvPr>
          <p:cNvGrpSpPr/>
          <p:nvPr/>
        </p:nvGrpSpPr>
        <p:grpSpPr>
          <a:xfrm>
            <a:off x="3736911" y="1622564"/>
            <a:ext cx="1690193" cy="1624476"/>
            <a:chOff x="5665264" y="1696970"/>
            <a:chExt cx="1690193" cy="162447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29BBC11-B6AC-4543-B3FE-153FD2294C1B}"/>
                </a:ext>
              </a:extLst>
            </p:cNvPr>
            <p:cNvSpPr/>
            <p:nvPr/>
          </p:nvSpPr>
          <p:spPr bwMode="gray">
            <a:xfrm>
              <a:off x="5665264" y="1696970"/>
              <a:ext cx="414216" cy="41421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08E7357-D654-4242-8B56-CBA0878FB7E5}"/>
                </a:ext>
              </a:extLst>
            </p:cNvPr>
            <p:cNvSpPr/>
            <p:nvPr/>
          </p:nvSpPr>
          <p:spPr bwMode="gray">
            <a:xfrm>
              <a:off x="5665264" y="2624653"/>
              <a:ext cx="414216" cy="41421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94C4034-EB51-4541-878E-546F7A4D1232}"/>
                </a:ext>
              </a:extLst>
            </p:cNvPr>
            <p:cNvSpPr/>
            <p:nvPr/>
          </p:nvSpPr>
          <p:spPr bwMode="gray">
            <a:xfrm>
              <a:off x="6699172" y="2083734"/>
              <a:ext cx="414216" cy="41421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115F78-E4CA-4A6F-BA4A-65C9433733FB}"/>
                </a:ext>
              </a:extLst>
            </p:cNvPr>
            <p:cNvCxnSpPr>
              <a:stCxn id="37" idx="6"/>
              <a:endCxn id="39" idx="1"/>
            </p:cNvCxnSpPr>
            <p:nvPr/>
          </p:nvCxnSpPr>
          <p:spPr bwMode="gray">
            <a:xfrm>
              <a:off x="6079480" y="1904078"/>
              <a:ext cx="680353" cy="24031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E791B7E-D3D7-459D-BA29-4ABD71594C7D}"/>
                </a:ext>
              </a:extLst>
            </p:cNvPr>
            <p:cNvCxnSpPr>
              <a:cxnSpLocks/>
              <a:stCxn id="37" idx="4"/>
              <a:endCxn id="38" idx="0"/>
            </p:cNvCxnSpPr>
            <p:nvPr/>
          </p:nvCxnSpPr>
          <p:spPr bwMode="gray">
            <a:xfrm>
              <a:off x="5872372" y="2111186"/>
              <a:ext cx="0" cy="51346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F5F497B-5825-4634-ABDE-34E58D9382B1}"/>
                </a:ext>
              </a:extLst>
            </p:cNvPr>
            <p:cNvCxnSpPr>
              <a:cxnSpLocks/>
              <a:stCxn id="38" idx="6"/>
              <a:endCxn id="39" idx="3"/>
            </p:cNvCxnSpPr>
            <p:nvPr/>
          </p:nvCxnSpPr>
          <p:spPr bwMode="gray">
            <a:xfrm flipV="1">
              <a:off x="6079480" y="2437289"/>
              <a:ext cx="680353" cy="39447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32BCDA1-EFEB-4081-B17F-700F4444B044}"/>
                </a:ext>
              </a:extLst>
            </p:cNvPr>
            <p:cNvSpPr/>
            <p:nvPr/>
          </p:nvSpPr>
          <p:spPr bwMode="gray">
            <a:xfrm>
              <a:off x="6941241" y="2907230"/>
              <a:ext cx="414216" cy="41421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4B121ED-9A56-4244-BC65-5AA4A0D0B8F4}"/>
                </a:ext>
              </a:extLst>
            </p:cNvPr>
            <p:cNvCxnSpPr>
              <a:cxnSpLocks/>
              <a:stCxn id="38" idx="5"/>
              <a:endCxn id="43" idx="2"/>
            </p:cNvCxnSpPr>
            <p:nvPr/>
          </p:nvCxnSpPr>
          <p:spPr bwMode="gray">
            <a:xfrm>
              <a:off x="6018819" y="2978208"/>
              <a:ext cx="922422" cy="13613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F8BCF42-1BE1-4545-92F7-2EED4DB328F7}"/>
                </a:ext>
              </a:extLst>
            </p:cNvPr>
            <p:cNvCxnSpPr>
              <a:cxnSpLocks/>
              <a:stCxn id="39" idx="4"/>
              <a:endCxn id="43" idx="0"/>
            </p:cNvCxnSpPr>
            <p:nvPr/>
          </p:nvCxnSpPr>
          <p:spPr bwMode="gray">
            <a:xfrm>
              <a:off x="6906280" y="2497950"/>
              <a:ext cx="242069" cy="40928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B883834D-EC75-434A-A48D-D49372DE65ED}"/>
              </a:ext>
            </a:extLst>
          </p:cNvPr>
          <p:cNvSpPr txBox="1"/>
          <p:nvPr/>
        </p:nvSpPr>
        <p:spPr bwMode="gray">
          <a:xfrm>
            <a:off x="843722" y="1156954"/>
            <a:ext cx="1258278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Directed</a:t>
            </a:r>
            <a:endParaRPr lang="en-US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0836FD-59BB-4D05-8F0C-80AB314CCC56}"/>
              </a:ext>
            </a:extLst>
          </p:cNvPr>
          <p:cNvSpPr txBox="1"/>
          <p:nvPr/>
        </p:nvSpPr>
        <p:spPr bwMode="gray">
          <a:xfrm>
            <a:off x="3794277" y="1156954"/>
            <a:ext cx="1582616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Undirected</a:t>
            </a:r>
            <a:endParaRPr lang="en-US" sz="1600" dirty="0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CB638A2-8DCE-4357-85EC-455A06B6F3D2}"/>
              </a:ext>
            </a:extLst>
          </p:cNvPr>
          <p:cNvGrpSpPr/>
          <p:nvPr/>
        </p:nvGrpSpPr>
        <p:grpSpPr>
          <a:xfrm>
            <a:off x="622615" y="4619415"/>
            <a:ext cx="1690193" cy="1624476"/>
            <a:chOff x="1184032" y="4686565"/>
            <a:chExt cx="1690193" cy="1624476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6F79F02-9338-47D1-A0C4-B13677EB1083}"/>
                </a:ext>
              </a:extLst>
            </p:cNvPr>
            <p:cNvSpPr/>
            <p:nvPr/>
          </p:nvSpPr>
          <p:spPr bwMode="gray">
            <a:xfrm>
              <a:off x="1184032" y="4686565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C992AFC-A4A8-4CE9-8AD6-E249E099D601}"/>
                </a:ext>
              </a:extLst>
            </p:cNvPr>
            <p:cNvSpPr/>
            <p:nvPr/>
          </p:nvSpPr>
          <p:spPr bwMode="gray">
            <a:xfrm>
              <a:off x="1184032" y="5614248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5795350-AE57-4A98-8B5B-8B2369BEB1CA}"/>
                </a:ext>
              </a:extLst>
            </p:cNvPr>
            <p:cNvSpPr/>
            <p:nvPr/>
          </p:nvSpPr>
          <p:spPr bwMode="gray">
            <a:xfrm>
              <a:off x="2217940" y="5073329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7202F18-6278-49C6-8750-98EFE3CA7075}"/>
                </a:ext>
              </a:extLst>
            </p:cNvPr>
            <p:cNvCxnSpPr>
              <a:cxnSpLocks/>
              <a:stCxn id="49" idx="6"/>
              <a:endCxn id="51" idx="1"/>
            </p:cNvCxnSpPr>
            <p:nvPr/>
          </p:nvCxnSpPr>
          <p:spPr bwMode="gray">
            <a:xfrm>
              <a:off x="1598248" y="4893673"/>
              <a:ext cx="680353" cy="240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1733557-0EE3-402C-93A1-5B03EAAA4745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 bwMode="gray">
            <a:xfrm>
              <a:off x="1391140" y="5100781"/>
              <a:ext cx="0" cy="513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6AA4C02-5FCB-422C-882A-2999BF0F4454}"/>
                </a:ext>
              </a:extLst>
            </p:cNvPr>
            <p:cNvCxnSpPr>
              <a:cxnSpLocks/>
              <a:stCxn id="50" idx="6"/>
              <a:endCxn id="51" idx="3"/>
            </p:cNvCxnSpPr>
            <p:nvPr/>
          </p:nvCxnSpPr>
          <p:spPr bwMode="gray">
            <a:xfrm flipV="1">
              <a:off x="1598248" y="5426884"/>
              <a:ext cx="680353" cy="39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2730B71-BE06-47FA-9169-D034E2BA12D6}"/>
                </a:ext>
              </a:extLst>
            </p:cNvPr>
            <p:cNvSpPr/>
            <p:nvPr/>
          </p:nvSpPr>
          <p:spPr bwMode="gray">
            <a:xfrm>
              <a:off x="2460009" y="5896825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D4A4D8B0-0869-42C0-AF1F-5C23BF3246E9}"/>
                </a:ext>
              </a:extLst>
            </p:cNvPr>
            <p:cNvCxnSpPr>
              <a:cxnSpLocks/>
              <a:stCxn id="50" idx="5"/>
              <a:endCxn id="55" idx="2"/>
            </p:cNvCxnSpPr>
            <p:nvPr/>
          </p:nvCxnSpPr>
          <p:spPr bwMode="gray">
            <a:xfrm>
              <a:off x="1537587" y="5967803"/>
              <a:ext cx="922422" cy="136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961AA75-A89E-4E5C-B7E8-F3A1075C7C4E}"/>
                </a:ext>
              </a:extLst>
            </p:cNvPr>
            <p:cNvCxnSpPr>
              <a:cxnSpLocks/>
              <a:stCxn id="51" idx="4"/>
              <a:endCxn id="55" idx="0"/>
            </p:cNvCxnSpPr>
            <p:nvPr/>
          </p:nvCxnSpPr>
          <p:spPr bwMode="gray">
            <a:xfrm>
              <a:off x="2425048" y="5487545"/>
              <a:ext cx="242069" cy="409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2236691B-1968-4794-B939-53E4DD06C5DF}"/>
              </a:ext>
            </a:extLst>
          </p:cNvPr>
          <p:cNvSpPr txBox="1"/>
          <p:nvPr/>
        </p:nvSpPr>
        <p:spPr bwMode="gray">
          <a:xfrm>
            <a:off x="562451" y="4136198"/>
            <a:ext cx="2714906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Directed Acyclic Graph</a:t>
            </a:r>
            <a:endParaRPr lang="en-US" sz="16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F2A6CC3-724B-4AAA-AF3C-41E8E72E58B3}"/>
              </a:ext>
            </a:extLst>
          </p:cNvPr>
          <p:cNvSpPr txBox="1"/>
          <p:nvPr/>
        </p:nvSpPr>
        <p:spPr bwMode="gray">
          <a:xfrm>
            <a:off x="3713397" y="4136198"/>
            <a:ext cx="1785816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Multigraph</a:t>
            </a:r>
            <a:endParaRPr lang="en-US" sz="1600"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387D096-3C46-45E4-9D0D-8CAC9A275EFD}"/>
              </a:ext>
            </a:extLst>
          </p:cNvPr>
          <p:cNvGrpSpPr/>
          <p:nvPr/>
        </p:nvGrpSpPr>
        <p:grpSpPr>
          <a:xfrm>
            <a:off x="3699864" y="4619415"/>
            <a:ext cx="1690193" cy="1624476"/>
            <a:chOff x="5638923" y="4686565"/>
            <a:chExt cx="1690193" cy="1624476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CEED0E2-E48B-4EA5-B492-1598BF3BED25}"/>
                </a:ext>
              </a:extLst>
            </p:cNvPr>
            <p:cNvSpPr/>
            <p:nvPr/>
          </p:nvSpPr>
          <p:spPr bwMode="gray">
            <a:xfrm>
              <a:off x="5638923" y="4686565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2CD7D4C-EB33-4556-9684-37B2982EA021}"/>
                </a:ext>
              </a:extLst>
            </p:cNvPr>
            <p:cNvSpPr/>
            <p:nvPr/>
          </p:nvSpPr>
          <p:spPr bwMode="gray">
            <a:xfrm>
              <a:off x="5638923" y="5614248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064018A-7404-4897-B40E-29A078FEBEB3}"/>
                </a:ext>
              </a:extLst>
            </p:cNvPr>
            <p:cNvSpPr/>
            <p:nvPr/>
          </p:nvSpPr>
          <p:spPr bwMode="gray">
            <a:xfrm>
              <a:off x="6672831" y="5073329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6E042C11-33B4-4241-B4C8-B0DF41C4C211}"/>
                </a:ext>
              </a:extLst>
            </p:cNvPr>
            <p:cNvCxnSpPr>
              <a:cxnSpLocks/>
              <a:stCxn id="59" idx="6"/>
              <a:endCxn id="61" idx="1"/>
            </p:cNvCxnSpPr>
            <p:nvPr/>
          </p:nvCxnSpPr>
          <p:spPr bwMode="gray">
            <a:xfrm>
              <a:off x="6053139" y="4893673"/>
              <a:ext cx="680353" cy="240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40D7572-5C0C-44C5-A39B-C09CAC2D259E}"/>
                </a:ext>
              </a:extLst>
            </p:cNvPr>
            <p:cNvCxnSpPr>
              <a:cxnSpLocks/>
              <a:stCxn id="59" idx="4"/>
              <a:endCxn id="60" idx="0"/>
            </p:cNvCxnSpPr>
            <p:nvPr/>
          </p:nvCxnSpPr>
          <p:spPr bwMode="gray">
            <a:xfrm>
              <a:off x="5846031" y="5100781"/>
              <a:ext cx="0" cy="513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C3E22E2-7DB0-4857-B004-7FB4CEFCFBED}"/>
                </a:ext>
              </a:extLst>
            </p:cNvPr>
            <p:cNvCxnSpPr>
              <a:cxnSpLocks/>
              <a:stCxn id="60" idx="6"/>
              <a:endCxn id="61" idx="3"/>
            </p:cNvCxnSpPr>
            <p:nvPr/>
          </p:nvCxnSpPr>
          <p:spPr bwMode="gray">
            <a:xfrm flipV="1">
              <a:off x="6053139" y="5426884"/>
              <a:ext cx="680353" cy="39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F83E4DF-5A47-4D5C-AA0C-14E6000DAD0E}"/>
                </a:ext>
              </a:extLst>
            </p:cNvPr>
            <p:cNvSpPr/>
            <p:nvPr/>
          </p:nvSpPr>
          <p:spPr bwMode="gray">
            <a:xfrm>
              <a:off x="6914900" y="5896825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2A78E9C-1D79-4286-8B77-563971E12BC3}"/>
                </a:ext>
              </a:extLst>
            </p:cNvPr>
            <p:cNvCxnSpPr>
              <a:cxnSpLocks/>
              <a:stCxn id="60" idx="5"/>
              <a:endCxn id="65" idx="2"/>
            </p:cNvCxnSpPr>
            <p:nvPr/>
          </p:nvCxnSpPr>
          <p:spPr bwMode="gray">
            <a:xfrm>
              <a:off x="5992478" y="5967803"/>
              <a:ext cx="922422" cy="136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FB367B40-58E0-4D33-958A-6795193ED981}"/>
                </a:ext>
              </a:extLst>
            </p:cNvPr>
            <p:cNvCxnSpPr>
              <a:cxnSpLocks/>
              <a:stCxn id="61" idx="4"/>
              <a:endCxn id="65" idx="1"/>
            </p:cNvCxnSpPr>
            <p:nvPr/>
          </p:nvCxnSpPr>
          <p:spPr bwMode="gray">
            <a:xfrm>
              <a:off x="6879939" y="5487545"/>
              <a:ext cx="95622" cy="469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F8D1CD8-C7E8-4E60-9044-D90EF4CE6BD5}"/>
                </a:ext>
              </a:extLst>
            </p:cNvPr>
            <p:cNvCxnSpPr>
              <a:cxnSpLocks/>
              <a:stCxn id="61" idx="5"/>
              <a:endCxn id="65" idx="0"/>
            </p:cNvCxnSpPr>
            <p:nvPr/>
          </p:nvCxnSpPr>
          <p:spPr bwMode="gray">
            <a:xfrm>
              <a:off x="7026386" y="5426884"/>
              <a:ext cx="95622" cy="469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1EAAD98-030B-4995-9C1C-A1945971F90C}"/>
                </a:ext>
              </a:extLst>
            </p:cNvPr>
            <p:cNvCxnSpPr>
              <a:cxnSpLocks/>
              <a:stCxn id="59" idx="5"/>
              <a:endCxn id="60" idx="7"/>
            </p:cNvCxnSpPr>
            <p:nvPr/>
          </p:nvCxnSpPr>
          <p:spPr bwMode="gray">
            <a:xfrm>
              <a:off x="5992478" y="5040120"/>
              <a:ext cx="0" cy="634789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479BE53-08FB-472C-9571-027195924C94}"/>
                </a:ext>
              </a:extLst>
            </p:cNvPr>
            <p:cNvCxnSpPr>
              <a:cxnSpLocks/>
              <a:stCxn id="59" idx="3"/>
              <a:endCxn id="60" idx="1"/>
            </p:cNvCxnSpPr>
            <p:nvPr/>
          </p:nvCxnSpPr>
          <p:spPr bwMode="gray">
            <a:xfrm>
              <a:off x="5699584" y="5040120"/>
              <a:ext cx="0" cy="634789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928AB48-467C-48F5-BD11-7850432E88B6}"/>
              </a:ext>
            </a:extLst>
          </p:cNvPr>
          <p:cNvGrpSpPr/>
          <p:nvPr/>
        </p:nvGrpSpPr>
        <p:grpSpPr>
          <a:xfrm>
            <a:off x="6730070" y="1622564"/>
            <a:ext cx="1690193" cy="1624476"/>
            <a:chOff x="9096668" y="1690242"/>
            <a:chExt cx="1690193" cy="1624476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BB0AEFE-DD9C-44AF-BC33-03444B2D9709}"/>
                </a:ext>
              </a:extLst>
            </p:cNvPr>
            <p:cNvSpPr/>
            <p:nvPr/>
          </p:nvSpPr>
          <p:spPr bwMode="gray">
            <a:xfrm>
              <a:off x="9096668" y="1690242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13FA824-6313-41E6-8856-F3A6C59DF4FB}"/>
                </a:ext>
              </a:extLst>
            </p:cNvPr>
            <p:cNvSpPr/>
            <p:nvPr/>
          </p:nvSpPr>
          <p:spPr bwMode="gray">
            <a:xfrm>
              <a:off x="9096668" y="2617925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00F620A4-B5EF-4C95-BCBF-B9A548C452D5}"/>
                </a:ext>
              </a:extLst>
            </p:cNvPr>
            <p:cNvSpPr/>
            <p:nvPr/>
          </p:nvSpPr>
          <p:spPr bwMode="gray">
            <a:xfrm>
              <a:off x="10130576" y="2077006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1051D7E-EAEB-47BF-BBA7-CDF2E57F7425}"/>
                </a:ext>
              </a:extLst>
            </p:cNvPr>
            <p:cNvCxnSpPr>
              <a:stCxn id="85" idx="6"/>
              <a:endCxn id="87" idx="1"/>
            </p:cNvCxnSpPr>
            <p:nvPr/>
          </p:nvCxnSpPr>
          <p:spPr bwMode="gray">
            <a:xfrm>
              <a:off x="9510884" y="1897350"/>
              <a:ext cx="680353" cy="240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D967C49-A361-4275-BF93-AB0B3967CA0A}"/>
                </a:ext>
              </a:extLst>
            </p:cNvPr>
            <p:cNvCxnSpPr>
              <a:cxnSpLocks/>
              <a:stCxn id="85" idx="4"/>
              <a:endCxn id="86" idx="0"/>
            </p:cNvCxnSpPr>
            <p:nvPr/>
          </p:nvCxnSpPr>
          <p:spPr bwMode="gray">
            <a:xfrm>
              <a:off x="9303776" y="2104458"/>
              <a:ext cx="0" cy="513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5C5FCEBA-45DF-44ED-8069-D52ACECB57D8}"/>
                </a:ext>
              </a:extLst>
            </p:cNvPr>
            <p:cNvCxnSpPr>
              <a:cxnSpLocks/>
              <a:stCxn id="86" idx="6"/>
              <a:endCxn id="87" idx="3"/>
            </p:cNvCxnSpPr>
            <p:nvPr/>
          </p:nvCxnSpPr>
          <p:spPr bwMode="gray">
            <a:xfrm flipV="1">
              <a:off x="9510884" y="2430561"/>
              <a:ext cx="680353" cy="39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69E7512-CE63-4C0C-A23F-AC827C10D610}"/>
                </a:ext>
              </a:extLst>
            </p:cNvPr>
            <p:cNvSpPr/>
            <p:nvPr/>
          </p:nvSpPr>
          <p:spPr bwMode="gray">
            <a:xfrm>
              <a:off x="10372645" y="2900502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16A1D0D0-3FF6-4E04-BDC6-ECFB092DA18D}"/>
              </a:ext>
            </a:extLst>
          </p:cNvPr>
          <p:cNvSpPr txBox="1"/>
          <p:nvPr/>
        </p:nvSpPr>
        <p:spPr bwMode="gray">
          <a:xfrm>
            <a:off x="6770501" y="1165877"/>
            <a:ext cx="1963731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Disconnected</a:t>
            </a:r>
            <a:endParaRPr lang="en-US" sz="16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5D1F199-6CC3-4CA2-AE0D-B420F952840D}"/>
              </a:ext>
            </a:extLst>
          </p:cNvPr>
          <p:cNvSpPr txBox="1"/>
          <p:nvPr/>
        </p:nvSpPr>
        <p:spPr bwMode="gray">
          <a:xfrm>
            <a:off x="9717591" y="1154834"/>
            <a:ext cx="1963731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Fully connected </a:t>
            </a:r>
            <a:endParaRPr lang="en-US" sz="1600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C73EAA7-93DB-47C0-92C0-89B84C4B9D35}"/>
              </a:ext>
            </a:extLst>
          </p:cNvPr>
          <p:cNvGrpSpPr/>
          <p:nvPr/>
        </p:nvGrpSpPr>
        <p:grpSpPr>
          <a:xfrm>
            <a:off x="9723229" y="1622564"/>
            <a:ext cx="1690193" cy="1624476"/>
            <a:chOff x="9242891" y="4638958"/>
            <a:chExt cx="1690193" cy="1624476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A3110B73-4DF2-409A-AC51-AAD41E8959AA}"/>
                </a:ext>
              </a:extLst>
            </p:cNvPr>
            <p:cNvSpPr/>
            <p:nvPr/>
          </p:nvSpPr>
          <p:spPr bwMode="gray">
            <a:xfrm>
              <a:off x="9242891" y="4638958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BAA5A86B-7D01-4BF5-B87D-9B1CF47D30DC}"/>
                </a:ext>
              </a:extLst>
            </p:cNvPr>
            <p:cNvSpPr/>
            <p:nvPr/>
          </p:nvSpPr>
          <p:spPr bwMode="gray">
            <a:xfrm>
              <a:off x="9242891" y="556664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852BC26-2255-4EB9-B543-A1F927B4AA99}"/>
                </a:ext>
              </a:extLst>
            </p:cNvPr>
            <p:cNvSpPr/>
            <p:nvPr/>
          </p:nvSpPr>
          <p:spPr bwMode="gray">
            <a:xfrm>
              <a:off x="10276799" y="5025722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5AD0D13F-56FD-4DAF-ADEE-A08A7F7C9BB5}"/>
                </a:ext>
              </a:extLst>
            </p:cNvPr>
            <p:cNvCxnSpPr>
              <a:cxnSpLocks/>
              <a:stCxn id="103" idx="6"/>
              <a:endCxn id="105" idx="1"/>
            </p:cNvCxnSpPr>
            <p:nvPr/>
          </p:nvCxnSpPr>
          <p:spPr bwMode="gray">
            <a:xfrm>
              <a:off x="9657107" y="4846066"/>
              <a:ext cx="680353" cy="240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FF8B7FBB-E4DB-4C88-9809-06E2E6C5F01E}"/>
                </a:ext>
              </a:extLst>
            </p:cNvPr>
            <p:cNvCxnSpPr>
              <a:cxnSpLocks/>
              <a:stCxn id="103" idx="4"/>
              <a:endCxn id="104" idx="0"/>
            </p:cNvCxnSpPr>
            <p:nvPr/>
          </p:nvCxnSpPr>
          <p:spPr bwMode="gray">
            <a:xfrm>
              <a:off x="9449999" y="5053174"/>
              <a:ext cx="0" cy="513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2A916CDB-6D36-44FA-A627-627992EE4921}"/>
                </a:ext>
              </a:extLst>
            </p:cNvPr>
            <p:cNvCxnSpPr>
              <a:cxnSpLocks/>
              <a:stCxn id="104" idx="6"/>
              <a:endCxn id="105" idx="3"/>
            </p:cNvCxnSpPr>
            <p:nvPr/>
          </p:nvCxnSpPr>
          <p:spPr bwMode="gray">
            <a:xfrm flipV="1">
              <a:off x="9657107" y="5379277"/>
              <a:ext cx="680353" cy="39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53CA8386-0099-4DA5-9059-FFA8EB5CF75A}"/>
                </a:ext>
              </a:extLst>
            </p:cNvPr>
            <p:cNvSpPr/>
            <p:nvPr/>
          </p:nvSpPr>
          <p:spPr bwMode="gray">
            <a:xfrm>
              <a:off x="10518868" y="5849218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ED08FE0F-F356-4FC7-AC5F-2E5D0DB5B181}"/>
                </a:ext>
              </a:extLst>
            </p:cNvPr>
            <p:cNvCxnSpPr>
              <a:cxnSpLocks/>
              <a:stCxn id="104" idx="5"/>
              <a:endCxn id="109" idx="2"/>
            </p:cNvCxnSpPr>
            <p:nvPr/>
          </p:nvCxnSpPr>
          <p:spPr bwMode="gray">
            <a:xfrm>
              <a:off x="9596446" y="5920196"/>
              <a:ext cx="922422" cy="13613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C3E8DDB7-3475-4A11-AE60-2B3584B91550}"/>
                </a:ext>
              </a:extLst>
            </p:cNvPr>
            <p:cNvCxnSpPr>
              <a:cxnSpLocks/>
              <a:stCxn id="105" idx="4"/>
              <a:endCxn id="109" idx="0"/>
            </p:cNvCxnSpPr>
            <p:nvPr/>
          </p:nvCxnSpPr>
          <p:spPr bwMode="gray">
            <a:xfrm>
              <a:off x="10483907" y="5439938"/>
              <a:ext cx="242069" cy="409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48DFD8F7-EF08-40E7-9E05-760F72AB4F8C}"/>
                </a:ext>
              </a:extLst>
            </p:cNvPr>
            <p:cNvCxnSpPr>
              <a:cxnSpLocks/>
              <a:stCxn id="103" idx="5"/>
              <a:endCxn id="109" idx="1"/>
            </p:cNvCxnSpPr>
            <p:nvPr/>
          </p:nvCxnSpPr>
          <p:spPr bwMode="gray">
            <a:xfrm>
              <a:off x="9596446" y="4992513"/>
              <a:ext cx="983083" cy="9173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A210032E-A5FD-443D-907E-F00F1E8FC6F3}"/>
              </a:ext>
            </a:extLst>
          </p:cNvPr>
          <p:cNvGrpSpPr/>
          <p:nvPr/>
        </p:nvGrpSpPr>
        <p:grpSpPr>
          <a:xfrm>
            <a:off x="9854361" y="4422180"/>
            <a:ext cx="2128477" cy="2018946"/>
            <a:chOff x="9938188" y="4606083"/>
            <a:chExt cx="2128477" cy="2018946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FE4EF26E-E9EC-47E1-B41D-D91366FD261C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C3ADC79-582C-424C-8A56-A4831FA6841A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17422662-C969-4A0E-9F1C-762481061B46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0F7536CE-A6FA-4F89-8526-C5E25E6C68D2}"/>
                </a:ext>
              </a:extLst>
            </p:cNvPr>
            <p:cNvCxnSpPr>
              <a:cxnSpLocks/>
              <a:stCxn id="121" idx="6"/>
              <a:endCxn id="123" idx="1"/>
            </p:cNvCxnSpPr>
            <p:nvPr/>
          </p:nvCxnSpPr>
          <p:spPr bwMode="gray">
            <a:xfrm>
              <a:off x="10352404" y="5207661"/>
              <a:ext cx="680353" cy="240317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A395518A-0D96-4955-B941-C1C6D3F973EC}"/>
                </a:ext>
              </a:extLst>
            </p:cNvPr>
            <p:cNvCxnSpPr>
              <a:cxnSpLocks/>
              <a:stCxn id="121" idx="4"/>
              <a:endCxn id="122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58E44884-C9C7-4763-A659-53095982D1E2}"/>
                </a:ext>
              </a:extLst>
            </p:cNvPr>
            <p:cNvCxnSpPr>
              <a:cxnSpLocks/>
              <a:stCxn id="122" idx="6"/>
              <a:endCxn id="123" idx="3"/>
            </p:cNvCxnSpPr>
            <p:nvPr/>
          </p:nvCxnSpPr>
          <p:spPr bwMode="gray">
            <a:xfrm flipV="1">
              <a:off x="10352404" y="5740872"/>
              <a:ext cx="680353" cy="394472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C749CFCD-17FE-4604-887C-F3CE1B7BD204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D12CF845-79A7-4AB7-906B-43166C45F55F}"/>
                </a:ext>
              </a:extLst>
            </p:cNvPr>
            <p:cNvCxnSpPr>
              <a:cxnSpLocks/>
              <a:stCxn id="123" idx="5"/>
              <a:endCxn id="127" idx="0"/>
            </p:cNvCxnSpPr>
            <p:nvPr/>
          </p:nvCxnSpPr>
          <p:spPr bwMode="gray">
            <a:xfrm>
              <a:off x="11325651" y="5740872"/>
              <a:ext cx="95622" cy="469941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E8AAE5F1-85B7-4C86-BEB9-1B7C6D47CF57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8D1A6A9-D16D-49B2-9815-61A90D6BA784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D216BFB4-C471-4056-BA76-A8338A348616}"/>
                </a:ext>
              </a:extLst>
            </p:cNvPr>
            <p:cNvCxnSpPr>
              <a:cxnSpLocks/>
              <a:stCxn id="123" idx="0"/>
              <a:endCxn id="132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A123DD3C-E8B2-4596-BBA1-95567B26C529}"/>
                </a:ext>
              </a:extLst>
            </p:cNvPr>
            <p:cNvCxnSpPr>
              <a:cxnSpLocks/>
              <a:stCxn id="123" idx="7"/>
              <a:endCxn id="134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A8AEA477-2151-4CE6-9798-42DF722997CE}"/>
                </a:ext>
              </a:extLst>
            </p:cNvPr>
            <p:cNvCxnSpPr>
              <a:cxnSpLocks/>
              <a:stCxn id="132" idx="5"/>
              <a:endCxn id="134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81C9E72E-ED2E-4DB6-B312-F5C9B18548DA}"/>
                </a:ext>
              </a:extLst>
            </p:cNvPr>
            <p:cNvCxnSpPr>
              <a:cxnSpLocks/>
              <a:stCxn id="122" idx="5"/>
              <a:endCxn id="127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84019F6-6B0A-454A-944E-270EB95331C2}"/>
                </a:ext>
              </a:extLst>
            </p:cNvPr>
            <p:cNvCxnSpPr>
              <a:cxnSpLocks/>
              <a:stCxn id="121" idx="5"/>
              <a:endCxn id="127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282A932B-FEC8-464C-93CF-DB7F37384F23}"/>
              </a:ext>
            </a:extLst>
          </p:cNvPr>
          <p:cNvSpPr txBox="1"/>
          <p:nvPr/>
        </p:nvSpPr>
        <p:spPr bwMode="gray">
          <a:xfrm>
            <a:off x="9647770" y="4136198"/>
            <a:ext cx="1963731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Cliques</a:t>
            </a:r>
            <a:endParaRPr lang="en-US" sz="16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34F5CDE-468F-484D-82E4-59A1DE1F6C87}"/>
              </a:ext>
            </a:extLst>
          </p:cNvPr>
          <p:cNvSpPr txBox="1"/>
          <p:nvPr/>
        </p:nvSpPr>
        <p:spPr bwMode="gray">
          <a:xfrm>
            <a:off x="6831541" y="4136198"/>
            <a:ext cx="1963731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Bipartite </a:t>
            </a:r>
            <a:endParaRPr lang="en-US" sz="1600" dirty="0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11C04404-37DD-4BCA-90B4-D00D8D4EF586}"/>
              </a:ext>
            </a:extLst>
          </p:cNvPr>
          <p:cNvGrpSpPr/>
          <p:nvPr/>
        </p:nvGrpSpPr>
        <p:grpSpPr>
          <a:xfrm>
            <a:off x="6777113" y="4619415"/>
            <a:ext cx="1690193" cy="1624476"/>
            <a:chOff x="9834471" y="4657634"/>
            <a:chExt cx="1690193" cy="1624476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FAD467B5-A4C7-4E0D-BE3C-00422E599F0C}"/>
                </a:ext>
              </a:extLst>
            </p:cNvPr>
            <p:cNvSpPr/>
            <p:nvPr/>
          </p:nvSpPr>
          <p:spPr bwMode="gray">
            <a:xfrm>
              <a:off x="9834471" y="4657634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A53F104D-D710-45E1-8909-57FC086BD3ED}"/>
                </a:ext>
              </a:extLst>
            </p:cNvPr>
            <p:cNvSpPr/>
            <p:nvPr/>
          </p:nvSpPr>
          <p:spPr bwMode="gray">
            <a:xfrm>
              <a:off x="9834471" y="5585317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D5E1932B-CE68-405B-A764-D11631B561DE}"/>
                </a:ext>
              </a:extLst>
            </p:cNvPr>
            <p:cNvSpPr/>
            <p:nvPr/>
          </p:nvSpPr>
          <p:spPr bwMode="gray">
            <a:xfrm>
              <a:off x="10868379" y="5044398"/>
              <a:ext cx="414216" cy="414216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A3AFFED6-810C-494B-AEB7-AE324589D979}"/>
                </a:ext>
              </a:extLst>
            </p:cNvPr>
            <p:cNvCxnSpPr>
              <a:cxnSpLocks/>
              <a:stCxn id="160" idx="6"/>
              <a:endCxn id="162" idx="1"/>
            </p:cNvCxnSpPr>
            <p:nvPr/>
          </p:nvCxnSpPr>
          <p:spPr bwMode="gray">
            <a:xfrm>
              <a:off x="10248687" y="4864742"/>
              <a:ext cx="680353" cy="24031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370B0507-04DA-43B7-8F97-AAA6E25A0A83}"/>
                </a:ext>
              </a:extLst>
            </p:cNvPr>
            <p:cNvCxnSpPr>
              <a:cxnSpLocks/>
              <a:stCxn id="161" idx="6"/>
              <a:endCxn id="162" idx="3"/>
            </p:cNvCxnSpPr>
            <p:nvPr/>
          </p:nvCxnSpPr>
          <p:spPr bwMode="gray">
            <a:xfrm flipV="1">
              <a:off x="10248687" y="5397953"/>
              <a:ext cx="680353" cy="39447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7CACBEAD-38BB-4632-9AE5-E22CECD2B9C2}"/>
                </a:ext>
              </a:extLst>
            </p:cNvPr>
            <p:cNvSpPr/>
            <p:nvPr/>
          </p:nvSpPr>
          <p:spPr bwMode="gray">
            <a:xfrm>
              <a:off x="11110448" y="5867894"/>
              <a:ext cx="414216" cy="414216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FF461F42-CE0F-4FF8-A613-44EAE76A668F}"/>
                </a:ext>
              </a:extLst>
            </p:cNvPr>
            <p:cNvCxnSpPr>
              <a:cxnSpLocks/>
              <a:stCxn id="161" idx="5"/>
              <a:endCxn id="166" idx="2"/>
            </p:cNvCxnSpPr>
            <p:nvPr/>
          </p:nvCxnSpPr>
          <p:spPr bwMode="gray">
            <a:xfrm>
              <a:off x="10188026" y="5938872"/>
              <a:ext cx="922422" cy="13613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E21DBC84-A9DD-4CE4-B1B0-8D156D4DAAFF}"/>
                </a:ext>
              </a:extLst>
            </p:cNvPr>
            <p:cNvCxnSpPr>
              <a:cxnSpLocks/>
              <a:stCxn id="160" idx="5"/>
              <a:endCxn id="166" idx="1"/>
            </p:cNvCxnSpPr>
            <p:nvPr/>
          </p:nvCxnSpPr>
          <p:spPr bwMode="gray">
            <a:xfrm>
              <a:off x="10188026" y="5011189"/>
              <a:ext cx="983083" cy="91736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98F56945-5436-4869-BBF0-F95474AD7C10}"/>
              </a:ext>
            </a:extLst>
          </p:cNvPr>
          <p:cNvCxnSpPr>
            <a:cxnSpLocks/>
            <a:stCxn id="11" idx="0"/>
            <a:endCxn id="11" idx="6"/>
          </p:cNvCxnSpPr>
          <p:nvPr/>
        </p:nvCxnSpPr>
        <p:spPr bwMode="gray">
          <a:xfrm rot="16200000" flipH="1">
            <a:off x="1984768" y="2009328"/>
            <a:ext cx="207108" cy="207108"/>
          </a:xfrm>
          <a:prstGeom prst="bentConnector4">
            <a:avLst>
              <a:gd name="adj1" fmla="val -110377"/>
              <a:gd name="adj2" fmla="val 2103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C473725-C60C-47DF-B6F1-71D0E421170F}"/>
              </a:ext>
            </a:extLst>
          </p:cNvPr>
          <p:cNvGrpSpPr/>
          <p:nvPr/>
        </p:nvGrpSpPr>
        <p:grpSpPr>
          <a:xfrm>
            <a:off x="9752021" y="4821809"/>
            <a:ext cx="2291594" cy="2048187"/>
            <a:chOff x="9752021" y="4821809"/>
            <a:chExt cx="2291594" cy="2048187"/>
          </a:xfrm>
        </p:grpSpPr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E1F40474-6092-427E-AB1D-0A116994B48A}"/>
                </a:ext>
              </a:extLst>
            </p:cNvPr>
            <p:cNvGrpSpPr/>
            <p:nvPr/>
          </p:nvGrpSpPr>
          <p:grpSpPr>
            <a:xfrm>
              <a:off x="9843135" y="4821809"/>
              <a:ext cx="1694882" cy="1623448"/>
              <a:chOff x="9843135" y="4821809"/>
              <a:chExt cx="1694882" cy="1623448"/>
            </a:xfrm>
          </p:grpSpPr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CCFD9149-9DE8-416E-8B20-41E1F4052C77}"/>
                  </a:ext>
                </a:extLst>
              </p:cNvPr>
              <p:cNvGrpSpPr/>
              <p:nvPr/>
            </p:nvGrpSpPr>
            <p:grpSpPr>
              <a:xfrm>
                <a:off x="9843135" y="4821809"/>
                <a:ext cx="1468899" cy="785950"/>
                <a:chOff x="9843135" y="4821809"/>
                <a:chExt cx="1468899" cy="785950"/>
              </a:xfrm>
            </p:grpSpPr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1F6D6A73-5ECF-4F89-92E5-191631E1B929}"/>
                    </a:ext>
                  </a:extLst>
                </p:cNvPr>
                <p:cNvSpPr/>
                <p:nvPr/>
              </p:nvSpPr>
              <p:spPr bwMode="gray">
                <a:xfrm>
                  <a:off x="9843135" y="4821809"/>
                  <a:ext cx="414216" cy="414216"/>
                </a:xfrm>
                <a:prstGeom prst="ellipse">
                  <a:avLst/>
                </a:prstGeom>
                <a:noFill/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A44CF79F-1645-4B51-87D4-DD20E8CD1800}"/>
                    </a:ext>
                  </a:extLst>
                </p:cNvPr>
                <p:cNvSpPr/>
                <p:nvPr/>
              </p:nvSpPr>
              <p:spPr bwMode="gray">
                <a:xfrm>
                  <a:off x="10897818" y="5193543"/>
                  <a:ext cx="414216" cy="414216"/>
                </a:xfrm>
                <a:prstGeom prst="ellipse">
                  <a:avLst/>
                </a:prstGeom>
                <a:solidFill>
                  <a:srgbClr val="FF5050">
                    <a:alpha val="20000"/>
                  </a:srgbClr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6C7C7C1D-B344-473B-AD5D-E71ECD38C76A}"/>
                  </a:ext>
                </a:extLst>
              </p:cNvPr>
              <p:cNvGrpSpPr/>
              <p:nvPr/>
            </p:nvGrpSpPr>
            <p:grpSpPr>
              <a:xfrm>
                <a:off x="9859022" y="5732665"/>
                <a:ext cx="1678995" cy="712592"/>
                <a:chOff x="9859022" y="5732665"/>
                <a:chExt cx="1678995" cy="712592"/>
              </a:xfrm>
            </p:grpSpPr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62EBD0C5-C54B-446C-882F-88702DF568AE}"/>
                    </a:ext>
                  </a:extLst>
                </p:cNvPr>
                <p:cNvSpPr/>
                <p:nvPr/>
              </p:nvSpPr>
              <p:spPr bwMode="gray">
                <a:xfrm>
                  <a:off x="9859022" y="5732665"/>
                  <a:ext cx="414216" cy="414216"/>
                </a:xfrm>
                <a:prstGeom prst="ellipse">
                  <a:avLst/>
                </a:prstGeom>
                <a:solidFill>
                  <a:srgbClr val="FF5050">
                    <a:alpha val="20000"/>
                  </a:srgbClr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C6DEEC99-F488-4D42-8503-84C2FE501DF8}"/>
                    </a:ext>
                  </a:extLst>
                </p:cNvPr>
                <p:cNvSpPr/>
                <p:nvPr/>
              </p:nvSpPr>
              <p:spPr bwMode="gray">
                <a:xfrm>
                  <a:off x="11123801" y="6031041"/>
                  <a:ext cx="414216" cy="414216"/>
                </a:xfrm>
                <a:prstGeom prst="ellipse">
                  <a:avLst/>
                </a:prstGeom>
                <a:solidFill>
                  <a:srgbClr val="FF5050">
                    <a:alpha val="20000"/>
                  </a:srgbClr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125646ED-93F2-405D-BD5A-6CC0685E86E8}"/>
                </a:ext>
              </a:extLst>
            </p:cNvPr>
            <p:cNvSpPr txBox="1"/>
            <p:nvPr/>
          </p:nvSpPr>
          <p:spPr bwMode="gray">
            <a:xfrm>
              <a:off x="9752021" y="6529088"/>
              <a:ext cx="2291594" cy="3409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600" b="1" dirty="0">
                  <a:solidFill>
                    <a:srgbClr val="C00000"/>
                  </a:solidFill>
                </a:rPr>
                <a:t>Ego network of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248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8" grpId="0"/>
      <p:bldP spid="68" grpId="0"/>
      <p:bldP spid="94" grpId="0"/>
      <p:bldP spid="102" grpId="0"/>
      <p:bldP spid="156" grpId="0"/>
      <p:bldP spid="158" grpId="0"/>
    </p:bldLst>
  </p:timing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MasterSlides</Template>
  <TotalTime>1562</TotalTime>
  <Words>1036</Words>
  <Application>Microsoft Office PowerPoint</Application>
  <PresentationFormat>Widescreen</PresentationFormat>
  <Paragraphs>253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Verdana</vt:lpstr>
      <vt:lpstr>HPI PPT-Template</vt:lpstr>
      <vt:lpstr>Winter Term 20/21  Graph Neural Networks  Org &amp; Introduction</vt:lpstr>
      <vt:lpstr>Lecture topics</vt:lpstr>
      <vt:lpstr>Plan for the Semester</vt:lpstr>
      <vt:lpstr>Project</vt:lpstr>
      <vt:lpstr>Datasets and Tools</vt:lpstr>
      <vt:lpstr>Communicantion Plan</vt:lpstr>
      <vt:lpstr>Grading criteria</vt:lpstr>
      <vt:lpstr>Basic Concepts</vt:lpstr>
      <vt:lpstr>Types of graphs</vt:lpstr>
      <vt:lpstr>Node and Edge degrees</vt:lpstr>
      <vt:lpstr>Most real-world networks are sparse</vt:lpstr>
      <vt:lpstr>Adjacency matrix</vt:lpstr>
      <vt:lpstr>Motivation for Learning on Graphs and GNNs</vt:lpstr>
      <vt:lpstr>Scenarios and Network Types</vt:lpstr>
      <vt:lpstr>Types of Predictions</vt:lpstr>
      <vt:lpstr>Next steps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Term 2020  Online Learning for  Self-Healing and  Self-Optimization   Org &amp; Introduction</dc:title>
  <dc:creator>Christian Adriano</dc:creator>
  <cp:lastModifiedBy>Christian Adriano</cp:lastModifiedBy>
  <cp:revision>54</cp:revision>
  <dcterms:created xsi:type="dcterms:W3CDTF">2020-04-21T18:34:08Z</dcterms:created>
  <dcterms:modified xsi:type="dcterms:W3CDTF">2020-11-20T09:16:13Z</dcterms:modified>
</cp:coreProperties>
</file>