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7" r:id="rId2"/>
    <p:sldId id="367" r:id="rId3"/>
    <p:sldId id="463" r:id="rId4"/>
    <p:sldId id="454" r:id="rId5"/>
    <p:sldId id="388" r:id="rId6"/>
    <p:sldId id="441" r:id="rId7"/>
    <p:sldId id="442" r:id="rId8"/>
    <p:sldId id="443" r:id="rId9"/>
    <p:sldId id="451" r:id="rId10"/>
    <p:sldId id="447" r:id="rId11"/>
    <p:sldId id="457" r:id="rId12"/>
    <p:sldId id="460" r:id="rId13"/>
    <p:sldId id="453" r:id="rId14"/>
    <p:sldId id="461" r:id="rId15"/>
    <p:sldId id="377" r:id="rId16"/>
    <p:sldId id="385"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463"/>
            <p14:sldId id="454"/>
            <p14:sldId id="388"/>
            <p14:sldId id="441"/>
            <p14:sldId id="442"/>
            <p14:sldId id="443"/>
            <p14:sldId id="451"/>
            <p14:sldId id="447"/>
            <p14:sldId id="457"/>
            <p14:sldId id="460"/>
            <p14:sldId id="453"/>
            <p14:sldId id="461"/>
            <p14:sldId id="377"/>
            <p14:sldId id="385"/>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39" autoAdjust="0"/>
    <p:restoredTop sz="94189" autoAdjust="0"/>
  </p:normalViewPr>
  <p:slideViewPr>
    <p:cSldViewPr snapToGrid="0">
      <p:cViewPr>
        <p:scale>
          <a:sx n="60" d="100"/>
          <a:sy n="60" d="100"/>
        </p:scale>
        <p:origin x="348" y="150"/>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Ergodicity (Ludwig Boltzmann) guarantees that starting from a random point, orbits will pass through any other point in space.</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12</a:t>
            </a:fld>
            <a:endParaRPr lang="en-US"/>
          </a:p>
        </p:txBody>
      </p:sp>
    </p:spTree>
    <p:extLst>
      <p:ext uri="{BB962C8B-B14F-4D97-AF65-F5344CB8AC3E}">
        <p14:creationId xmlns:p14="http://schemas.microsoft.com/office/powerpoint/2010/main" val="314528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13</a:t>
            </a:fld>
            <a:endParaRPr lang="en-US"/>
          </a:p>
        </p:txBody>
      </p:sp>
    </p:spTree>
    <p:extLst>
      <p:ext uri="{BB962C8B-B14F-4D97-AF65-F5344CB8AC3E}">
        <p14:creationId xmlns:p14="http://schemas.microsoft.com/office/powerpoint/2010/main" val="876276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12/1/2020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12/1/2020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12/1/2020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12/1/2020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12/1/2020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12/1/2020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12/1/2020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12/1/2020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12/1/2020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12/1/2020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0.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3.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49.png"/><Relationship Id="rId9"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PageRank and Markov Chains</a:t>
            </a:r>
            <a:br>
              <a:rPr lang="en-US" sz="4400" b="1" dirty="0"/>
            </a:br>
            <a:r>
              <a:rPr lang="en-US" sz="3200" dirty="0"/>
              <a:t>lecture-6</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Sona Ghahremani (</a:t>
            </a:r>
            <a:r>
              <a:rPr lang="en-US" altLang="x-none" sz="1200" dirty="0">
                <a:ea typeface="ＭＳ Ｐゴシック" charset="-128"/>
                <a:hlinkClick r:id="rId5"/>
              </a:rPr>
              <a:t>sona.ghahremani@hpi.de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10</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FB8B9-D987-428B-9DEF-11C4BFB32DC4}"/>
              </a:ext>
            </a:extLst>
          </p:cNvPr>
          <p:cNvSpPr>
            <a:spLocks noGrp="1"/>
          </p:cNvSpPr>
          <p:nvPr>
            <p:ph type="title"/>
          </p:nvPr>
        </p:nvSpPr>
        <p:spPr/>
        <p:txBody>
          <a:bodyPr/>
          <a:lstStyle/>
          <a:p>
            <a:r>
              <a:rPr lang="en-US" dirty="0"/>
              <a:t>Computation using a Markov Chain</a:t>
            </a:r>
          </a:p>
        </p:txBody>
      </p:sp>
      <p:sp>
        <p:nvSpPr>
          <p:cNvPr id="4" name="Slide Number Placeholder 3">
            <a:extLst>
              <a:ext uri="{FF2B5EF4-FFF2-40B4-BE49-F238E27FC236}">
                <a16:creationId xmlns:a16="http://schemas.microsoft.com/office/drawing/2014/main" id="{1588C119-C934-4DC8-AAC3-F4289A3B79AE}"/>
              </a:ext>
            </a:extLst>
          </p:cNvPr>
          <p:cNvSpPr>
            <a:spLocks noGrp="1"/>
          </p:cNvSpPr>
          <p:nvPr>
            <p:ph type="sldNum" sz="quarter" idx="16"/>
          </p:nvPr>
        </p:nvSpPr>
        <p:spPr/>
        <p:txBody>
          <a:bodyPr/>
          <a:lstStyle/>
          <a:p>
            <a:fld id="{81561042-0DC2-4A04-AA50-F6D44EB20EBA}" type="slidenum">
              <a:rPr lang="en-US" smtClean="0"/>
              <a:t>11</a:t>
            </a:fld>
            <a:endParaRPr lang="en-US"/>
          </a:p>
        </p:txBody>
      </p:sp>
      <p:sp>
        <p:nvSpPr>
          <p:cNvPr id="5" name="Oval 4">
            <a:extLst>
              <a:ext uri="{FF2B5EF4-FFF2-40B4-BE49-F238E27FC236}">
                <a16:creationId xmlns:a16="http://schemas.microsoft.com/office/drawing/2014/main" id="{045B8D85-2079-495C-BD8A-FAC474439ADC}"/>
              </a:ext>
            </a:extLst>
          </p:cNvPr>
          <p:cNvSpPr/>
          <p:nvPr/>
        </p:nvSpPr>
        <p:spPr bwMode="gray">
          <a:xfrm>
            <a:off x="393340" y="1215955"/>
            <a:ext cx="713232" cy="713232"/>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742E8C4A-87D6-46CA-BC7E-4E38B159917E}"/>
              </a:ext>
            </a:extLst>
          </p:cNvPr>
          <p:cNvSpPr/>
          <p:nvPr/>
        </p:nvSpPr>
        <p:spPr bwMode="gray">
          <a:xfrm>
            <a:off x="393340" y="2476233"/>
            <a:ext cx="713232" cy="713232"/>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cxnSp>
        <p:nvCxnSpPr>
          <p:cNvPr id="7" name="Straight Arrow Connector 6">
            <a:extLst>
              <a:ext uri="{FF2B5EF4-FFF2-40B4-BE49-F238E27FC236}">
                <a16:creationId xmlns:a16="http://schemas.microsoft.com/office/drawing/2014/main" id="{7DA2FE09-D3EE-4D2B-AB55-77AABBCF2C39}"/>
              </a:ext>
            </a:extLst>
          </p:cNvPr>
          <p:cNvCxnSpPr>
            <a:cxnSpLocks/>
            <a:stCxn id="5" idx="4"/>
            <a:endCxn id="6" idx="0"/>
          </p:cNvCxnSpPr>
          <p:nvPr/>
        </p:nvCxnSpPr>
        <p:spPr bwMode="gray">
          <a:xfrm>
            <a:off x="749956" y="1929187"/>
            <a:ext cx="0"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ACF9DBDF-E26B-4391-B6FC-B71D32500A72}"/>
              </a:ext>
            </a:extLst>
          </p:cNvPr>
          <p:cNvSpPr/>
          <p:nvPr/>
        </p:nvSpPr>
        <p:spPr bwMode="gray">
          <a:xfrm>
            <a:off x="1802700" y="2476233"/>
            <a:ext cx="713232" cy="711595"/>
          </a:xfrm>
          <a:prstGeom prst="ellipse">
            <a:avLst/>
          </a:prstGeom>
          <a:solidFill>
            <a:schemeClr val="tx1">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E52D5496-4901-4489-8676-05F6FCBA6C19}"/>
              </a:ext>
            </a:extLst>
          </p:cNvPr>
          <p:cNvSpPr/>
          <p:nvPr/>
        </p:nvSpPr>
        <p:spPr bwMode="gray">
          <a:xfrm>
            <a:off x="1802701" y="1215955"/>
            <a:ext cx="713232" cy="713232"/>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E524AE2B-541C-4D53-872C-57C4552204BE}"/>
              </a:ext>
            </a:extLst>
          </p:cNvPr>
          <p:cNvCxnSpPr>
            <a:cxnSpLocks/>
            <a:stCxn id="6" idx="6"/>
            <a:endCxn id="8" idx="2"/>
          </p:cNvCxnSpPr>
          <p:nvPr/>
        </p:nvCxnSpPr>
        <p:spPr bwMode="gray">
          <a:xfrm flipV="1">
            <a:off x="1106572" y="2832031"/>
            <a:ext cx="696128" cy="8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7B60C2F-6280-474D-BE79-6F61A1B244EE}"/>
              </a:ext>
            </a:extLst>
          </p:cNvPr>
          <p:cNvCxnSpPr>
            <a:cxnSpLocks/>
            <a:stCxn id="9" idx="3"/>
            <a:endCxn id="6" idx="7"/>
          </p:cNvCxnSpPr>
          <p:nvPr/>
        </p:nvCxnSpPr>
        <p:spPr bwMode="gray">
          <a:xfrm flipH="1">
            <a:off x="1002122" y="1824737"/>
            <a:ext cx="905029" cy="7559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F294E51-33F4-4DF6-A279-111A15B7CA55}"/>
              </a:ext>
            </a:extLst>
          </p:cNvPr>
          <p:cNvCxnSpPr>
            <a:cxnSpLocks/>
            <a:stCxn id="5" idx="6"/>
            <a:endCxn id="9" idx="2"/>
          </p:cNvCxnSpPr>
          <p:nvPr/>
        </p:nvCxnSpPr>
        <p:spPr bwMode="gray">
          <a:xfrm>
            <a:off x="1106572" y="1572571"/>
            <a:ext cx="696129" cy="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FCD1431-89FF-4B2B-AE8B-E18E8F13CB00}"/>
              </a:ext>
            </a:extLst>
          </p:cNvPr>
          <p:cNvCxnSpPr>
            <a:cxnSpLocks/>
            <a:stCxn id="9" idx="4"/>
            <a:endCxn id="8" idx="0"/>
          </p:cNvCxnSpPr>
          <p:nvPr/>
        </p:nvCxnSpPr>
        <p:spPr bwMode="gray">
          <a:xfrm flipH="1">
            <a:off x="2159316" y="1929187"/>
            <a:ext cx="1" cy="54704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CA33BE7-5B01-4484-A5ED-BEE76C8538FA}"/>
              </a:ext>
            </a:extLst>
          </p:cNvPr>
          <p:cNvCxnSpPr>
            <a:cxnSpLocks/>
            <a:stCxn id="6" idx="6"/>
            <a:endCxn id="9" idx="4"/>
          </p:cNvCxnSpPr>
          <p:nvPr/>
        </p:nvCxnSpPr>
        <p:spPr bwMode="gray">
          <a:xfrm flipV="1">
            <a:off x="1106572" y="1929187"/>
            <a:ext cx="1052745" cy="90366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110" name="TextBox 4109">
                <a:extLst>
                  <a:ext uri="{FF2B5EF4-FFF2-40B4-BE49-F238E27FC236}">
                    <a16:creationId xmlns:a16="http://schemas.microsoft.com/office/drawing/2014/main" id="{D50A73AC-C3A8-44CE-8439-DE8D68F77FB8}"/>
                  </a:ext>
                </a:extLst>
              </p:cNvPr>
              <p:cNvSpPr txBox="1"/>
              <p:nvPr/>
            </p:nvSpPr>
            <p:spPr bwMode="gray">
              <a:xfrm>
                <a:off x="2636076" y="2168243"/>
                <a:ext cx="2512950"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i="1" smtClean="0">
                                    <a:latin typeface="Cambria Math" panose="02040503050406030204" pitchFamily="18" charset="0"/>
                                  </a:rPr>
                                  <m:t>0</m:t>
                                </m:r>
                              </m:e>
                              <m:e>
                                <m:r>
                                  <a:rPr lang="en-US" b="0" i="1" smtClean="0">
                                    <a:latin typeface="Cambria Math" panose="02040503050406030204" pitchFamily="18" charset="0"/>
                                  </a:rPr>
                                  <m:t>0.5</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i="1" smtClean="0">
                                    <a:latin typeface="Cambria Math" panose="02040503050406030204" pitchFamily="18" charset="0"/>
                                  </a:rPr>
                                  <m:t>0</m:t>
                                </m:r>
                              </m:e>
                            </m:mr>
                            <m:mr>
                              <m:e>
                                <m:eqArr>
                                  <m:eqArrPr>
                                    <m:ctrlPr>
                                      <a:rPr lang="en-US" i="1" smtClean="0">
                                        <a:latin typeface="Cambria Math" panose="02040503050406030204" pitchFamily="18" charset="0"/>
                                      </a:rPr>
                                    </m:ctrlPr>
                                  </m:eqArrPr>
                                  <m:e>
                                    <m:r>
                                      <a:rPr lang="en-US" i="1" smtClean="0">
                                        <a:latin typeface="Cambria Math" panose="02040503050406030204" pitchFamily="18" charset="0"/>
                                      </a:rPr>
                                      <m:t>0</m:t>
                                    </m:r>
                                  </m:e>
                                  <m:e>
                                    <m:r>
                                      <a:rPr lang="en-US"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0.5</m:t>
                                    </m:r>
                                  </m:e>
                                  <m:e>
                                    <m:r>
                                      <a:rPr lang="en-US" b="0" i="1" smtClean="0">
                                        <a:latin typeface="Cambria Math" panose="02040503050406030204" pitchFamily="18" charset="0"/>
                                      </a:rPr>
                                      <m:t>0.5</m:t>
                                    </m:r>
                                  </m:e>
                                </m:eqArr>
                              </m:e>
                              <m:e>
                                <m:eqArr>
                                  <m:eqArrPr>
                                    <m:ctrlPr>
                                      <a:rPr lang="en-US"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0.5</m:t>
                                    </m:r>
                                  </m:e>
                                </m:eqAr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0.5</m:t>
                                </m:r>
                              </m:e>
                            </m:mr>
                            <m:mr>
                              <m:e>
                                <m:r>
                                  <a:rPr lang="en-US" b="0" i="1" smtClean="0">
                                    <a:latin typeface="Cambria Math" panose="02040503050406030204" pitchFamily="18" charset="0"/>
                                  </a:rPr>
                                  <m:t>0.5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e>
                      </m:d>
                    </m:oMath>
                  </m:oMathPara>
                </a14:m>
                <a:endParaRPr lang="en-US" dirty="0" err="1"/>
              </a:p>
            </p:txBody>
          </p:sp>
        </mc:Choice>
        <mc:Fallback>
          <p:sp>
            <p:nvSpPr>
              <p:cNvPr id="4110" name="TextBox 4109">
                <a:extLst>
                  <a:ext uri="{FF2B5EF4-FFF2-40B4-BE49-F238E27FC236}">
                    <a16:creationId xmlns:a16="http://schemas.microsoft.com/office/drawing/2014/main" id="{D50A73AC-C3A8-44CE-8439-DE8D68F77FB8}"/>
                  </a:ext>
                </a:extLst>
              </p:cNvPr>
              <p:cNvSpPr txBox="1">
                <a:spLocks noRot="1" noChangeAspect="1" noMove="1" noResize="1" noEditPoints="1" noAdjustHandles="1" noChangeArrowheads="1" noChangeShapeType="1" noTextEdit="1"/>
              </p:cNvSpPr>
              <p:nvPr/>
            </p:nvSpPr>
            <p:spPr bwMode="gray">
              <a:xfrm>
                <a:off x="2636076" y="2168243"/>
                <a:ext cx="2512950" cy="1010889"/>
              </a:xfrm>
              <a:prstGeom prst="rect">
                <a:avLst/>
              </a:prstGeom>
              <a:blipFill>
                <a:blip r:embed="rId2"/>
                <a:stretch>
                  <a:fillRect b="-602"/>
                </a:stretch>
              </a:blipFill>
            </p:spPr>
            <p:txBody>
              <a:bodyPr/>
              <a:lstStyle/>
              <a:p>
                <a:r>
                  <a:rPr lang="en-US">
                    <a:noFill/>
                  </a:rPr>
                  <a:t> </a:t>
                </a:r>
              </a:p>
            </p:txBody>
          </p:sp>
        </mc:Fallback>
      </mc:AlternateContent>
      <p:sp>
        <p:nvSpPr>
          <p:cNvPr id="4131" name="TextBox 4130">
            <a:extLst>
              <a:ext uri="{FF2B5EF4-FFF2-40B4-BE49-F238E27FC236}">
                <a16:creationId xmlns:a16="http://schemas.microsoft.com/office/drawing/2014/main" id="{921944FF-5147-4622-BE2E-641803BDE642}"/>
              </a:ext>
            </a:extLst>
          </p:cNvPr>
          <p:cNvSpPr txBox="1"/>
          <p:nvPr/>
        </p:nvSpPr>
        <p:spPr bwMode="gray">
          <a:xfrm>
            <a:off x="1407332" y="177698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0" name="TextBox 99">
            <a:extLst>
              <a:ext uri="{FF2B5EF4-FFF2-40B4-BE49-F238E27FC236}">
                <a16:creationId xmlns:a16="http://schemas.microsoft.com/office/drawing/2014/main" id="{2DBC65CA-C543-47F4-9F47-98C9D2AA8C3D}"/>
              </a:ext>
            </a:extLst>
          </p:cNvPr>
          <p:cNvSpPr txBox="1"/>
          <p:nvPr/>
        </p:nvSpPr>
        <p:spPr bwMode="gray">
          <a:xfrm>
            <a:off x="1454636" y="2554431"/>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101" name="TextBox 100">
            <a:extLst>
              <a:ext uri="{FF2B5EF4-FFF2-40B4-BE49-F238E27FC236}">
                <a16:creationId xmlns:a16="http://schemas.microsoft.com/office/drawing/2014/main" id="{339A78E0-FE2D-4455-B77D-596C09901824}"/>
              </a:ext>
            </a:extLst>
          </p:cNvPr>
          <p:cNvSpPr txBox="1"/>
          <p:nvPr/>
        </p:nvSpPr>
        <p:spPr bwMode="gray">
          <a:xfrm>
            <a:off x="2213798" y="197948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2" name="TextBox 101">
            <a:extLst>
              <a:ext uri="{FF2B5EF4-FFF2-40B4-BE49-F238E27FC236}">
                <a16:creationId xmlns:a16="http://schemas.microsoft.com/office/drawing/2014/main" id="{187A18E5-E666-44B3-A13F-688278989EB2}"/>
              </a:ext>
            </a:extLst>
          </p:cNvPr>
          <p:cNvSpPr txBox="1"/>
          <p:nvPr/>
        </p:nvSpPr>
        <p:spPr bwMode="gray">
          <a:xfrm>
            <a:off x="1284851" y="2921159"/>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3" name="TextBox 102">
            <a:extLst>
              <a:ext uri="{FF2B5EF4-FFF2-40B4-BE49-F238E27FC236}">
                <a16:creationId xmlns:a16="http://schemas.microsoft.com/office/drawing/2014/main" id="{3CEDE6B8-F0EF-4EF9-BF99-7EDCD9942F46}"/>
              </a:ext>
            </a:extLst>
          </p:cNvPr>
          <p:cNvSpPr txBox="1"/>
          <p:nvPr/>
        </p:nvSpPr>
        <p:spPr bwMode="gray">
          <a:xfrm>
            <a:off x="1247097" y="1311756"/>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sp>
        <p:nvSpPr>
          <p:cNvPr id="104" name="TextBox 103">
            <a:extLst>
              <a:ext uri="{FF2B5EF4-FFF2-40B4-BE49-F238E27FC236}">
                <a16:creationId xmlns:a16="http://schemas.microsoft.com/office/drawing/2014/main" id="{12FA7C3C-F701-45D3-85D1-52458D58BA68}"/>
              </a:ext>
            </a:extLst>
          </p:cNvPr>
          <p:cNvSpPr txBox="1"/>
          <p:nvPr/>
        </p:nvSpPr>
        <p:spPr bwMode="gray">
          <a:xfrm>
            <a:off x="447822" y="2062600"/>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0.5</a:t>
            </a:r>
          </a:p>
        </p:txBody>
      </p:sp>
      <p:cxnSp>
        <p:nvCxnSpPr>
          <p:cNvPr id="105" name="Straight Arrow Connector 104">
            <a:extLst>
              <a:ext uri="{FF2B5EF4-FFF2-40B4-BE49-F238E27FC236}">
                <a16:creationId xmlns:a16="http://schemas.microsoft.com/office/drawing/2014/main" id="{11FF1545-010C-4D1C-8E3C-88100C171225}"/>
              </a:ext>
            </a:extLst>
          </p:cNvPr>
          <p:cNvCxnSpPr>
            <a:cxnSpLocks/>
            <a:stCxn id="5" idx="5"/>
            <a:endCxn id="8" idx="1"/>
          </p:cNvCxnSpPr>
          <p:nvPr/>
        </p:nvCxnSpPr>
        <p:spPr bwMode="gray">
          <a:xfrm>
            <a:off x="1002122" y="1824737"/>
            <a:ext cx="905028" cy="7557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29FED795-9570-42B3-8232-760AEBBCCBC6}"/>
              </a:ext>
            </a:extLst>
          </p:cNvPr>
          <p:cNvSpPr txBox="1"/>
          <p:nvPr/>
        </p:nvSpPr>
        <p:spPr bwMode="gray">
          <a:xfrm>
            <a:off x="1009199" y="1981144"/>
            <a:ext cx="395368" cy="28021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O.5</a:t>
            </a:r>
          </a:p>
        </p:txBody>
      </p:sp>
      <p:sp>
        <p:nvSpPr>
          <p:cNvPr id="4134" name="TextBox 4133">
            <a:extLst>
              <a:ext uri="{FF2B5EF4-FFF2-40B4-BE49-F238E27FC236}">
                <a16:creationId xmlns:a16="http://schemas.microsoft.com/office/drawing/2014/main" id="{66A71684-B70D-4A28-8C50-B4E6CC5D05CA}"/>
              </a:ext>
            </a:extLst>
          </p:cNvPr>
          <p:cNvSpPr txBox="1"/>
          <p:nvPr/>
        </p:nvSpPr>
        <p:spPr bwMode="gray">
          <a:xfrm>
            <a:off x="3152643" y="1877945"/>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10" name="TextBox 109">
            <a:extLst>
              <a:ext uri="{FF2B5EF4-FFF2-40B4-BE49-F238E27FC236}">
                <a16:creationId xmlns:a16="http://schemas.microsoft.com/office/drawing/2014/main" id="{0BEA2DED-C287-447B-A1A5-844457454864}"/>
              </a:ext>
            </a:extLst>
          </p:cNvPr>
          <p:cNvSpPr txBox="1"/>
          <p:nvPr/>
        </p:nvSpPr>
        <p:spPr bwMode="gray">
          <a:xfrm>
            <a:off x="3533319"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11" name="TextBox 110">
            <a:extLst>
              <a:ext uri="{FF2B5EF4-FFF2-40B4-BE49-F238E27FC236}">
                <a16:creationId xmlns:a16="http://schemas.microsoft.com/office/drawing/2014/main" id="{E4D61A04-529C-4DC0-B452-29E62BF9AD1E}"/>
              </a:ext>
            </a:extLst>
          </p:cNvPr>
          <p:cNvSpPr txBox="1"/>
          <p:nvPr/>
        </p:nvSpPr>
        <p:spPr bwMode="gray">
          <a:xfrm>
            <a:off x="4037908" y="1877944"/>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12" name="TextBox 111">
            <a:extLst>
              <a:ext uri="{FF2B5EF4-FFF2-40B4-BE49-F238E27FC236}">
                <a16:creationId xmlns:a16="http://schemas.microsoft.com/office/drawing/2014/main" id="{FD6B4B60-184A-4EDC-933C-0E2FBD838CAE}"/>
              </a:ext>
            </a:extLst>
          </p:cNvPr>
          <p:cNvSpPr txBox="1"/>
          <p:nvPr/>
        </p:nvSpPr>
        <p:spPr bwMode="gray">
          <a:xfrm>
            <a:off x="4433053" y="1869071"/>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DE0D726F-6C74-4E9D-AA0C-001EA69CEF39}"/>
                  </a:ext>
                </a:extLst>
              </p:cNvPr>
              <p:cNvSpPr txBox="1"/>
              <p:nvPr/>
            </p:nvSpPr>
            <p:spPr bwMode="gray">
              <a:xfrm>
                <a:off x="5126601" y="2157564"/>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X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0.25</m:t>
                              </m:r>
                            </m:e>
                          </m:mr>
                          <m:mr>
                            <m:e>
                              <m:r>
                                <a:rPr lang="en-US" b="0" i="1" smtClean="0">
                                  <a:latin typeface="Cambria Math" panose="02040503050406030204" pitchFamily="18" charset="0"/>
                                </a:rPr>
                                <m:t>0.25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0.25</m:t>
                                  </m:r>
                                </m:e>
                                <m:e>
                                  <m:r>
                                    <a:rPr lang="en-US" b="0" i="1" smtClean="0">
                                      <a:latin typeface="Cambria Math" panose="02040503050406030204" pitchFamily="18" charset="0"/>
                                    </a:rPr>
                                    <m:t>0.25</m:t>
                                  </m:r>
                                </m:e>
                              </m:eqArr>
                            </m:e>
                          </m:mr>
                        </m:m>
                      </m:e>
                    </m:d>
                  </m:oMath>
                </a14:m>
                <a:endParaRPr lang="en-US" dirty="0" err="1"/>
              </a:p>
            </p:txBody>
          </p:sp>
        </mc:Choice>
        <mc:Fallback>
          <p:sp>
            <p:nvSpPr>
              <p:cNvPr id="113" name="TextBox 112">
                <a:extLst>
                  <a:ext uri="{FF2B5EF4-FFF2-40B4-BE49-F238E27FC236}">
                    <a16:creationId xmlns:a16="http://schemas.microsoft.com/office/drawing/2014/main" id="{DE0D726F-6C74-4E9D-AA0C-001EA69CEF39}"/>
                  </a:ext>
                </a:extLst>
              </p:cNvPr>
              <p:cNvSpPr txBox="1">
                <a:spLocks noRot="1" noChangeAspect="1" noMove="1" noResize="1" noEditPoints="1" noAdjustHandles="1" noChangeArrowheads="1" noChangeShapeType="1" noTextEdit="1"/>
              </p:cNvSpPr>
              <p:nvPr/>
            </p:nvSpPr>
            <p:spPr bwMode="gray">
              <a:xfrm>
                <a:off x="5126601" y="2157564"/>
                <a:ext cx="1104246" cy="1010889"/>
              </a:xfrm>
              <a:prstGeom prst="rect">
                <a:avLst/>
              </a:prstGeom>
              <a:blipFill>
                <a:blip r:embed="rId3"/>
                <a:stretch>
                  <a:fillRect l="-13260" b="-6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8" name="TextBox 117">
                <a:extLst>
                  <a:ext uri="{FF2B5EF4-FFF2-40B4-BE49-F238E27FC236}">
                    <a16:creationId xmlns:a16="http://schemas.microsoft.com/office/drawing/2014/main" id="{71E1EE26-1C6B-4EE7-8AE5-236B9064EEF2}"/>
                  </a:ext>
                </a:extLst>
              </p:cNvPr>
              <p:cNvSpPr txBox="1"/>
              <p:nvPr/>
            </p:nvSpPr>
            <p:spPr bwMode="gray">
              <a:xfrm>
                <a:off x="6051702" y="2342819"/>
                <a:ext cx="479705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0∗0.25+0∗0.25+0.5∗0.5+0.5∗0.5</m:t>
                              </m:r>
                            </m:e>
                          </m:mr>
                          <m:mr>
                            <m:e>
                              <m:r>
                                <a:rPr lang="en-US" b="0" i="1" smtClean="0">
                                  <a:latin typeface="Cambria Math" panose="02040503050406030204" pitchFamily="18" charset="0"/>
                                </a:rPr>
                                <m:t>.</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m:t>
                                  </m:r>
                                </m:e>
                              </m:eqArr>
                            </m:e>
                          </m:mr>
                        </m:m>
                      </m:e>
                    </m:d>
                  </m:oMath>
                </a14:m>
                <a:endParaRPr lang="en-US" dirty="0" err="1"/>
              </a:p>
            </p:txBody>
          </p:sp>
        </mc:Choice>
        <mc:Fallback>
          <p:sp>
            <p:nvSpPr>
              <p:cNvPr id="118" name="TextBox 117">
                <a:extLst>
                  <a:ext uri="{FF2B5EF4-FFF2-40B4-BE49-F238E27FC236}">
                    <a16:creationId xmlns:a16="http://schemas.microsoft.com/office/drawing/2014/main" id="{71E1EE26-1C6B-4EE7-8AE5-236B9064EEF2}"/>
                  </a:ext>
                </a:extLst>
              </p:cNvPr>
              <p:cNvSpPr txBox="1">
                <a:spLocks noRot="1" noChangeAspect="1" noMove="1" noResize="1" noEditPoints="1" noAdjustHandles="1" noChangeArrowheads="1" noChangeShapeType="1" noTextEdit="1"/>
              </p:cNvSpPr>
              <p:nvPr/>
            </p:nvSpPr>
            <p:spPr bwMode="gray">
              <a:xfrm>
                <a:off x="6051702" y="2342819"/>
                <a:ext cx="4797055" cy="1010889"/>
              </a:xfrm>
              <a:prstGeom prst="rect">
                <a:avLst/>
              </a:prstGeom>
              <a:blipFill>
                <a:blip r:embed="rId4"/>
                <a:stretch>
                  <a:fillRect l="-13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F661163E-98E1-4EE3-9856-632BE02D4838}"/>
                  </a:ext>
                </a:extLst>
              </p:cNvPr>
              <p:cNvSpPr txBox="1"/>
              <p:nvPr/>
            </p:nvSpPr>
            <p:spPr bwMode="gray">
              <a:xfrm>
                <a:off x="10678972" y="2259703"/>
                <a:ext cx="1104246"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0.25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0.125</m:t>
                                  </m:r>
                                </m:e>
                                <m:e>
                                  <m:r>
                                    <a:rPr lang="en-US" b="0" i="1" smtClean="0">
                                      <a:latin typeface="Cambria Math" panose="02040503050406030204" pitchFamily="18" charset="0"/>
                                    </a:rPr>
                                    <m:t>0.25</m:t>
                                  </m:r>
                                </m:e>
                              </m:eqArr>
                            </m:e>
                          </m:mr>
                        </m:m>
                      </m:e>
                    </m:d>
                  </m:oMath>
                </a14:m>
                <a:endParaRPr lang="en-US" dirty="0" err="1"/>
              </a:p>
            </p:txBody>
          </p:sp>
        </mc:Choice>
        <mc:Fallback>
          <p:sp>
            <p:nvSpPr>
              <p:cNvPr id="123" name="TextBox 122">
                <a:extLst>
                  <a:ext uri="{FF2B5EF4-FFF2-40B4-BE49-F238E27FC236}">
                    <a16:creationId xmlns:a16="http://schemas.microsoft.com/office/drawing/2014/main" id="{F661163E-98E1-4EE3-9856-632BE02D4838}"/>
                  </a:ext>
                </a:extLst>
              </p:cNvPr>
              <p:cNvSpPr txBox="1">
                <a:spLocks noRot="1" noChangeAspect="1" noMove="1" noResize="1" noEditPoints="1" noAdjustHandles="1" noChangeArrowheads="1" noChangeShapeType="1" noTextEdit="1"/>
              </p:cNvSpPr>
              <p:nvPr/>
            </p:nvSpPr>
            <p:spPr bwMode="gray">
              <a:xfrm>
                <a:off x="10678972" y="2259703"/>
                <a:ext cx="1104246" cy="1010889"/>
              </a:xfrm>
              <a:prstGeom prst="rect">
                <a:avLst/>
              </a:prstGeom>
              <a:blipFill>
                <a:blip r:embed="rId5"/>
                <a:stretch>
                  <a:fillRect l="-13260" b="-6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35" name="TextBox 4134">
                <a:extLst>
                  <a:ext uri="{FF2B5EF4-FFF2-40B4-BE49-F238E27FC236}">
                    <a16:creationId xmlns:a16="http://schemas.microsoft.com/office/drawing/2014/main" id="{A73AF28D-1CAE-4D32-815C-042C70AFBC1E}"/>
                  </a:ext>
                </a:extLst>
              </p:cNvPr>
              <p:cNvSpPr txBox="1"/>
              <p:nvPr/>
            </p:nvSpPr>
            <p:spPr bwMode="gray">
              <a:xfrm>
                <a:off x="4781016" y="1087788"/>
                <a:ext cx="2991384" cy="81068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Uniform Prior probabilities before surfing</a:t>
                </a: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𝒐</m:t>
                          </m:r>
                        </m:sub>
                      </m:sSub>
                    </m:oMath>
                  </m:oMathPara>
                </a14:m>
                <a:endParaRPr lang="en-US" sz="1400" b="1" dirty="0"/>
              </a:p>
            </p:txBody>
          </p:sp>
        </mc:Choice>
        <mc:Fallback>
          <p:sp>
            <p:nvSpPr>
              <p:cNvPr id="4135" name="TextBox 4134">
                <a:extLst>
                  <a:ext uri="{FF2B5EF4-FFF2-40B4-BE49-F238E27FC236}">
                    <a16:creationId xmlns:a16="http://schemas.microsoft.com/office/drawing/2014/main" id="{A73AF28D-1CAE-4D32-815C-042C70AFBC1E}"/>
                  </a:ext>
                </a:extLst>
              </p:cNvPr>
              <p:cNvSpPr txBox="1">
                <a:spLocks noRot="1" noChangeAspect="1" noMove="1" noResize="1" noEditPoints="1" noAdjustHandles="1" noChangeArrowheads="1" noChangeShapeType="1" noTextEdit="1"/>
              </p:cNvSpPr>
              <p:nvPr/>
            </p:nvSpPr>
            <p:spPr bwMode="gray">
              <a:xfrm>
                <a:off x="4781016" y="1087788"/>
                <a:ext cx="2991384" cy="810683"/>
              </a:xfrm>
              <a:prstGeom prst="rect">
                <a:avLst/>
              </a:prstGeom>
              <a:blipFill>
                <a:blip r:embed="rId6"/>
                <a:stretch>
                  <a:fillRect t="-6767" r="-407"/>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538A4B40-A42B-4436-9416-464A4750D7C7}"/>
              </a:ext>
            </a:extLst>
          </p:cNvPr>
          <p:cNvCxnSpPr>
            <a:cxnSpLocks/>
            <a:stCxn id="4135" idx="2"/>
            <a:endCxn id="113" idx="0"/>
          </p:cNvCxnSpPr>
          <p:nvPr/>
        </p:nvCxnSpPr>
        <p:spPr bwMode="gray">
          <a:xfrm flipH="1">
            <a:off x="5678724" y="1898471"/>
            <a:ext cx="597984" cy="2590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2" name="TextBox 131">
                <a:extLst>
                  <a:ext uri="{FF2B5EF4-FFF2-40B4-BE49-F238E27FC236}">
                    <a16:creationId xmlns:a16="http://schemas.microsoft.com/office/drawing/2014/main" id="{7C6DFEC1-C152-412E-BD00-E72C18C60765}"/>
                  </a:ext>
                </a:extLst>
              </p:cNvPr>
              <p:cNvSpPr txBox="1"/>
              <p:nvPr/>
            </p:nvSpPr>
            <p:spPr bwMode="gray">
              <a:xfrm>
                <a:off x="2843775" y="1212524"/>
                <a:ext cx="1950612" cy="553998"/>
              </a:xfrm>
              <a:prstGeom prst="rect">
                <a:avLst/>
              </a:prstGeom>
              <a:noFill/>
            </p:spPr>
            <p:txBody>
              <a:bodyPr wrap="square">
                <a:spAutoFit/>
              </a:bodyPr>
              <a:lstStyle/>
              <a:p>
                <a:pPr algn="ctr">
                  <a:spcBef>
                    <a:spcPts val="300"/>
                  </a:spcBef>
                  <a:spcAft>
                    <a:spcPts val="300"/>
                  </a:spcAft>
                  <a:buClr>
                    <a:schemeClr val="accent1"/>
                  </a:buClr>
                  <a:buSzPct val="90000"/>
                </a:pPr>
                <a:r>
                  <a:rPr lang="en-US" sz="1400" b="1" dirty="0"/>
                  <a:t>Transition Matrix </a:t>
                </a:r>
                <a14:m>
                  <m:oMath xmlns:m="http://schemas.openxmlformats.org/officeDocument/2006/math">
                    <m:r>
                      <a:rPr lang="en-US" sz="1600" b="1" i="1" dirty="0" smtClean="0">
                        <a:latin typeface="Cambria Math" panose="02040503050406030204" pitchFamily="18" charset="0"/>
                      </a:rPr>
                      <m:t>𝑴</m:t>
                    </m:r>
                  </m:oMath>
                </a14:m>
                <a:endParaRPr lang="en-US" sz="1400" b="1" i="1" dirty="0"/>
              </a:p>
            </p:txBody>
          </p:sp>
        </mc:Choice>
        <mc:Fallback>
          <p:sp>
            <p:nvSpPr>
              <p:cNvPr id="132" name="TextBox 131">
                <a:extLst>
                  <a:ext uri="{FF2B5EF4-FFF2-40B4-BE49-F238E27FC236}">
                    <a16:creationId xmlns:a16="http://schemas.microsoft.com/office/drawing/2014/main" id="{7C6DFEC1-C152-412E-BD00-E72C18C60765}"/>
                  </a:ext>
                </a:extLst>
              </p:cNvPr>
              <p:cNvSpPr txBox="1">
                <a:spLocks noRot="1" noChangeAspect="1" noMove="1" noResize="1" noEditPoints="1" noAdjustHandles="1" noChangeArrowheads="1" noChangeShapeType="1" noTextEdit="1"/>
              </p:cNvSpPr>
              <p:nvPr/>
            </p:nvSpPr>
            <p:spPr bwMode="gray">
              <a:xfrm>
                <a:off x="2843775" y="1212524"/>
                <a:ext cx="1950612" cy="553998"/>
              </a:xfrm>
              <a:prstGeom prst="rect">
                <a:avLst/>
              </a:prstGeom>
              <a:blipFill>
                <a:blip r:embed="rId7"/>
                <a:stretch>
                  <a:fillRect t="-2198" r="-3125"/>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3C243F53-D81C-47AB-A69D-99D622DBCDF6}"/>
              </a:ext>
            </a:extLst>
          </p:cNvPr>
          <p:cNvSpPr txBox="1"/>
          <p:nvPr/>
        </p:nvSpPr>
        <p:spPr bwMode="gray">
          <a:xfrm>
            <a:off x="10303523" y="1221876"/>
            <a:ext cx="1718875" cy="676596"/>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b="1" dirty="0"/>
              <a:t>Probabilities after iteration </a:t>
            </a:r>
            <a:r>
              <a:rPr lang="en-US" sz="1600" b="1" dirty="0"/>
              <a:t>1</a:t>
            </a:r>
          </a:p>
        </p:txBody>
      </p:sp>
      <p:cxnSp>
        <p:nvCxnSpPr>
          <p:cNvPr id="135" name="Straight Arrow Connector 134">
            <a:extLst>
              <a:ext uri="{FF2B5EF4-FFF2-40B4-BE49-F238E27FC236}">
                <a16:creationId xmlns:a16="http://schemas.microsoft.com/office/drawing/2014/main" id="{AA6A3B39-C10C-44EA-8B0B-F8921F6933A7}"/>
              </a:ext>
            </a:extLst>
          </p:cNvPr>
          <p:cNvCxnSpPr>
            <a:cxnSpLocks/>
            <a:stCxn id="134" idx="2"/>
            <a:endCxn id="123" idx="0"/>
          </p:cNvCxnSpPr>
          <p:nvPr/>
        </p:nvCxnSpPr>
        <p:spPr bwMode="gray">
          <a:xfrm>
            <a:off x="11162961" y="1898472"/>
            <a:ext cx="68134" cy="36123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45" name="Connector: Curved 4144">
            <a:extLst>
              <a:ext uri="{FF2B5EF4-FFF2-40B4-BE49-F238E27FC236}">
                <a16:creationId xmlns:a16="http://schemas.microsoft.com/office/drawing/2014/main" id="{BC45F0D9-3A7B-46BE-8683-EC18CA4DA394}"/>
              </a:ext>
            </a:extLst>
          </p:cNvPr>
          <p:cNvCxnSpPr>
            <a:stCxn id="123" idx="2"/>
            <a:endCxn id="113" idx="2"/>
          </p:cNvCxnSpPr>
          <p:nvPr/>
        </p:nvCxnSpPr>
        <p:spPr bwMode="gray">
          <a:xfrm rot="5400000" flipH="1">
            <a:off x="8403840" y="443338"/>
            <a:ext cx="102139" cy="5552371"/>
          </a:xfrm>
          <a:prstGeom prst="curvedConnector3">
            <a:avLst>
              <a:gd name="adj1" fmla="val -555922"/>
            </a:avLst>
          </a:prstGeom>
          <a:ln>
            <a:solidFill>
              <a:schemeClr val="bg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47" name="TextBox 4146">
            <a:extLst>
              <a:ext uri="{FF2B5EF4-FFF2-40B4-BE49-F238E27FC236}">
                <a16:creationId xmlns:a16="http://schemas.microsoft.com/office/drawing/2014/main" id="{439413E9-837C-4CEF-BC78-86B335F591E5}"/>
              </a:ext>
            </a:extLst>
          </p:cNvPr>
          <p:cNvSpPr txBox="1"/>
          <p:nvPr/>
        </p:nvSpPr>
        <p:spPr bwMode="gray">
          <a:xfrm>
            <a:off x="7890386" y="3631823"/>
            <a:ext cx="2005781" cy="23962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t>Next iteration</a:t>
            </a:r>
          </a:p>
        </p:txBody>
      </p: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9B6D7568-CA6C-4A79-8652-8050D3FC42FA}"/>
                  </a:ext>
                </a:extLst>
              </p:cNvPr>
              <p:cNvSpPr txBox="1"/>
              <p:nvPr/>
            </p:nvSpPr>
            <p:spPr bwMode="gray">
              <a:xfrm>
                <a:off x="3152642" y="4142089"/>
                <a:ext cx="2171525"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e>
                    </m:acc>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0.185</m:t>
                              </m:r>
                            </m:e>
                          </m:mr>
                          <m:mr>
                            <m:e>
                              <m:r>
                                <a:rPr lang="en-US" b="0" i="1" smtClean="0">
                                  <a:latin typeface="Cambria Math" panose="02040503050406030204" pitchFamily="18" charset="0"/>
                                </a:rPr>
                                <m:t>0.375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0.185</m:t>
                                  </m:r>
                                </m:e>
                                <m:e>
                                  <m:r>
                                    <a:rPr lang="en-US" b="0" i="1" smtClean="0">
                                      <a:latin typeface="Cambria Math" panose="02040503050406030204" pitchFamily="18" charset="0"/>
                                    </a:rPr>
                                    <m:t>0.250</m:t>
                                  </m:r>
                                </m:e>
                              </m:eqArr>
                            </m:e>
                          </m:mr>
                        </m:m>
                      </m:e>
                    </m:d>
                  </m:oMath>
                </a14:m>
                <a:endParaRPr lang="en-US" dirty="0" err="1"/>
              </a:p>
            </p:txBody>
          </p:sp>
        </mc:Choice>
        <mc:Fallback>
          <p:sp>
            <p:nvSpPr>
              <p:cNvPr id="141" name="TextBox 140">
                <a:extLst>
                  <a:ext uri="{FF2B5EF4-FFF2-40B4-BE49-F238E27FC236}">
                    <a16:creationId xmlns:a16="http://schemas.microsoft.com/office/drawing/2014/main" id="{9B6D7568-CA6C-4A79-8652-8050D3FC42FA}"/>
                  </a:ext>
                </a:extLst>
              </p:cNvPr>
              <p:cNvSpPr txBox="1">
                <a:spLocks noRot="1" noChangeAspect="1" noMove="1" noResize="1" noEditPoints="1" noAdjustHandles="1" noChangeArrowheads="1" noChangeShapeType="1" noTextEdit="1"/>
              </p:cNvSpPr>
              <p:nvPr/>
            </p:nvSpPr>
            <p:spPr bwMode="gray">
              <a:xfrm>
                <a:off x="3152642" y="4142089"/>
                <a:ext cx="2171525" cy="1010889"/>
              </a:xfrm>
              <a:prstGeom prst="rect">
                <a:avLst/>
              </a:prstGeom>
              <a:blipFill>
                <a:blip r:embed="rId8"/>
                <a:stretch>
                  <a:fillRect b="-6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AC0A87C0-5D44-4C13-8580-5CB4E25BA015}"/>
                  </a:ext>
                </a:extLst>
              </p:cNvPr>
              <p:cNvSpPr txBox="1"/>
              <p:nvPr/>
            </p:nvSpPr>
            <p:spPr bwMode="gray">
              <a:xfrm>
                <a:off x="5567516" y="4179343"/>
                <a:ext cx="2655711" cy="1010889"/>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r>
                        <m:rPr>
                          <m:lit/>
                        </m:rPr>
                        <a:rPr lang="en-US" b="0" i="0" smtClean="0">
                          <a:latin typeface="Cambria Math" panose="02040503050406030204" pitchFamily="18" charset="0"/>
                        </a:rPr>
                        <m:t>.</m:t>
                      </m:r>
                      <m:r>
                        <a:rPr lang="en-US" b="0" i="0"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𝑡</m:t>
                              </m:r>
                            </m:sup>
                          </m:sSup>
                        </m:e>
                      </m:func>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0.217</m:t>
                                </m:r>
                              </m:e>
                            </m:mr>
                            <m:mr>
                              <m:e>
                                <m:r>
                                  <a:rPr lang="en-US" b="0" i="1" smtClean="0">
                                    <a:latin typeface="Cambria Math" panose="02040503050406030204" pitchFamily="18" charset="0"/>
                                  </a:rPr>
                                  <m:t>0.348</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0.174</m:t>
                                    </m:r>
                                  </m:e>
                                  <m:e>
                                    <m:r>
                                      <a:rPr lang="en-US" b="0" i="1" smtClean="0">
                                        <a:latin typeface="Cambria Math" panose="02040503050406030204" pitchFamily="18" charset="0"/>
                                      </a:rPr>
                                      <m:t>0.261</m:t>
                                    </m:r>
                                  </m:e>
                                </m:eqArr>
                              </m:e>
                            </m:mr>
                          </m:m>
                        </m:e>
                      </m:d>
                    </m:oMath>
                  </m:oMathPara>
                </a14:m>
                <a:endParaRPr lang="en-US" dirty="0" err="1"/>
              </a:p>
            </p:txBody>
          </p:sp>
        </mc:Choice>
        <mc:Fallback>
          <p:sp>
            <p:nvSpPr>
              <p:cNvPr id="142" name="TextBox 141">
                <a:extLst>
                  <a:ext uri="{FF2B5EF4-FFF2-40B4-BE49-F238E27FC236}">
                    <a16:creationId xmlns:a16="http://schemas.microsoft.com/office/drawing/2014/main" id="{AC0A87C0-5D44-4C13-8580-5CB4E25BA015}"/>
                  </a:ext>
                </a:extLst>
              </p:cNvPr>
              <p:cNvSpPr txBox="1">
                <a:spLocks noRot="1" noChangeAspect="1" noMove="1" noResize="1" noEditPoints="1" noAdjustHandles="1" noChangeArrowheads="1" noChangeShapeType="1" noTextEdit="1"/>
              </p:cNvSpPr>
              <p:nvPr/>
            </p:nvSpPr>
            <p:spPr bwMode="gray">
              <a:xfrm>
                <a:off x="5567516" y="4179343"/>
                <a:ext cx="2655711" cy="1010889"/>
              </a:xfrm>
              <a:prstGeom prst="rect">
                <a:avLst/>
              </a:prstGeom>
              <a:blipFill>
                <a:blip r:embed="rId9"/>
                <a:stretch>
                  <a:fillRect b="-6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52" name="TextBox 4151">
                <a:extLst>
                  <a:ext uri="{FF2B5EF4-FFF2-40B4-BE49-F238E27FC236}">
                    <a16:creationId xmlns:a16="http://schemas.microsoft.com/office/drawing/2014/main" id="{9FBE9918-67AF-401A-94F3-AA64AB0C272A}"/>
                  </a:ext>
                </a:extLst>
              </p:cNvPr>
              <p:cNvSpPr txBox="1"/>
              <p:nvPr/>
            </p:nvSpPr>
            <p:spPr bwMode="gray">
              <a:xfrm>
                <a:off x="7034978" y="5546867"/>
                <a:ext cx="1365228" cy="28849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Eigenvalues of </a:t>
                </a:r>
                <a14:m>
                  <m:oMath xmlns:m="http://schemas.openxmlformats.org/officeDocument/2006/math">
                    <m:r>
                      <a:rPr lang="en-US" sz="1200" i="1" dirty="0" smtClean="0">
                        <a:latin typeface="Cambria Math" panose="02040503050406030204" pitchFamily="18" charset="0"/>
                      </a:rPr>
                      <m:t>𝑀</m:t>
                    </m:r>
                  </m:oMath>
                </a14:m>
                <a:endParaRPr lang="en-US" sz="1200" dirty="0"/>
              </a:p>
            </p:txBody>
          </p:sp>
        </mc:Choice>
        <mc:Fallback>
          <p:sp>
            <p:nvSpPr>
              <p:cNvPr id="4152" name="TextBox 4151">
                <a:extLst>
                  <a:ext uri="{FF2B5EF4-FFF2-40B4-BE49-F238E27FC236}">
                    <a16:creationId xmlns:a16="http://schemas.microsoft.com/office/drawing/2014/main" id="{9FBE9918-67AF-401A-94F3-AA64AB0C272A}"/>
                  </a:ext>
                </a:extLst>
              </p:cNvPr>
              <p:cNvSpPr txBox="1">
                <a:spLocks noRot="1" noChangeAspect="1" noMove="1" noResize="1" noEditPoints="1" noAdjustHandles="1" noChangeArrowheads="1" noChangeShapeType="1" noTextEdit="1"/>
              </p:cNvSpPr>
              <p:nvPr/>
            </p:nvSpPr>
            <p:spPr bwMode="gray">
              <a:xfrm>
                <a:off x="7034978" y="5546867"/>
                <a:ext cx="1365228" cy="288493"/>
              </a:xfrm>
              <a:prstGeom prst="rect">
                <a:avLst/>
              </a:prstGeom>
              <a:blipFill>
                <a:blip r:embed="rId10"/>
                <a:stretch>
                  <a:fillRect l="-6696" t="-17021"/>
                </a:stretch>
              </a:blipFill>
            </p:spPr>
            <p:txBody>
              <a:bodyPr/>
              <a:lstStyle/>
              <a:p>
                <a:r>
                  <a:rPr lang="en-US">
                    <a:noFill/>
                  </a:rPr>
                  <a:t> </a:t>
                </a:r>
              </a:p>
            </p:txBody>
          </p:sp>
        </mc:Fallback>
      </mc:AlternateContent>
      <p:sp>
        <p:nvSpPr>
          <p:cNvPr id="148" name="TextBox 147">
            <a:extLst>
              <a:ext uri="{FF2B5EF4-FFF2-40B4-BE49-F238E27FC236}">
                <a16:creationId xmlns:a16="http://schemas.microsoft.com/office/drawing/2014/main" id="{2EF47DAC-308B-4A63-B98A-59F30709A67F}"/>
              </a:ext>
            </a:extLst>
          </p:cNvPr>
          <p:cNvSpPr txBox="1"/>
          <p:nvPr/>
        </p:nvSpPr>
        <p:spPr bwMode="gray">
          <a:xfrm>
            <a:off x="8245349" y="4179343"/>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A</a:t>
            </a:r>
          </a:p>
        </p:txBody>
      </p:sp>
      <p:sp>
        <p:nvSpPr>
          <p:cNvPr id="149" name="TextBox 148">
            <a:extLst>
              <a:ext uri="{FF2B5EF4-FFF2-40B4-BE49-F238E27FC236}">
                <a16:creationId xmlns:a16="http://schemas.microsoft.com/office/drawing/2014/main" id="{C3745743-40FB-445A-ABBA-E1FFFFC29C96}"/>
              </a:ext>
            </a:extLst>
          </p:cNvPr>
          <p:cNvSpPr txBox="1"/>
          <p:nvPr/>
        </p:nvSpPr>
        <p:spPr bwMode="gray">
          <a:xfrm>
            <a:off x="8245349" y="4465959"/>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B</a:t>
            </a:r>
          </a:p>
        </p:txBody>
      </p:sp>
      <p:sp>
        <p:nvSpPr>
          <p:cNvPr id="150" name="TextBox 149">
            <a:extLst>
              <a:ext uri="{FF2B5EF4-FFF2-40B4-BE49-F238E27FC236}">
                <a16:creationId xmlns:a16="http://schemas.microsoft.com/office/drawing/2014/main" id="{B7C2D20C-2946-4F68-BE1D-DF045E8E5E5B}"/>
              </a:ext>
            </a:extLst>
          </p:cNvPr>
          <p:cNvSpPr txBox="1"/>
          <p:nvPr/>
        </p:nvSpPr>
        <p:spPr bwMode="gray">
          <a:xfrm>
            <a:off x="8245349" y="4725536"/>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C</a:t>
            </a:r>
          </a:p>
        </p:txBody>
      </p:sp>
      <p:sp>
        <p:nvSpPr>
          <p:cNvPr id="151" name="TextBox 150">
            <a:extLst>
              <a:ext uri="{FF2B5EF4-FFF2-40B4-BE49-F238E27FC236}">
                <a16:creationId xmlns:a16="http://schemas.microsoft.com/office/drawing/2014/main" id="{5FCB9465-E5FE-4460-BBB2-D1755FFD5A23}"/>
              </a:ext>
            </a:extLst>
          </p:cNvPr>
          <p:cNvSpPr txBox="1"/>
          <p:nvPr/>
        </p:nvSpPr>
        <p:spPr bwMode="gray">
          <a:xfrm>
            <a:off x="8245349" y="4953078"/>
            <a:ext cx="221227" cy="28849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600" b="1" dirty="0"/>
              <a:t>D</a:t>
            </a:r>
          </a:p>
        </p:txBody>
      </p:sp>
      <p:cxnSp>
        <p:nvCxnSpPr>
          <p:cNvPr id="152" name="Straight Arrow Connector 151">
            <a:extLst>
              <a:ext uri="{FF2B5EF4-FFF2-40B4-BE49-F238E27FC236}">
                <a16:creationId xmlns:a16="http://schemas.microsoft.com/office/drawing/2014/main" id="{1560715D-9E14-4A6D-B8D9-907E8A2D1C60}"/>
              </a:ext>
            </a:extLst>
          </p:cNvPr>
          <p:cNvCxnSpPr>
            <a:cxnSpLocks/>
          </p:cNvCxnSpPr>
          <p:nvPr/>
        </p:nvCxnSpPr>
        <p:spPr bwMode="gray">
          <a:xfrm flipV="1">
            <a:off x="7617542" y="5302046"/>
            <a:ext cx="0" cy="18435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1838C456-0267-4A9C-B67F-B4EB62708927}"/>
              </a:ext>
            </a:extLst>
          </p:cNvPr>
          <p:cNvSpPr txBox="1"/>
          <p:nvPr/>
        </p:nvSpPr>
        <p:spPr bwMode="gray">
          <a:xfrm>
            <a:off x="1196845" y="6011167"/>
            <a:ext cx="9258276" cy="584775"/>
          </a:xfrm>
          <a:prstGeom prst="rect">
            <a:avLst/>
          </a:prstGeom>
          <a:solidFill>
            <a:schemeClr val="accent3">
              <a:lumMod val="20000"/>
              <a:lumOff val="80000"/>
            </a:schemeClr>
          </a:solidFill>
        </p:spPr>
        <p:txBody>
          <a:bodyPr wrap="square">
            <a:spAutoFit/>
          </a:bodyPr>
          <a:lstStyle/>
          <a:p>
            <a:pPr algn="ctr"/>
            <a:r>
              <a:rPr lang="en-US" sz="1600" dirty="0"/>
              <a:t>A Markov chain has a </a:t>
            </a:r>
            <a:r>
              <a:rPr lang="en-US" sz="1600" b="1" dirty="0"/>
              <a:t>stationary distribution </a:t>
            </a:r>
            <a:r>
              <a:rPr lang="en-US" sz="1600" dirty="0"/>
              <a:t>if and only if the Markov chain is ergodic. If the Markov chain is ergodic, the stationary distribution is unique. </a:t>
            </a:r>
          </a:p>
        </p:txBody>
      </p:sp>
    </p:spTree>
    <p:extLst>
      <p:ext uri="{BB962C8B-B14F-4D97-AF65-F5344CB8AC3E}">
        <p14:creationId xmlns:p14="http://schemas.microsoft.com/office/powerpoint/2010/main" val="3709431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4147"/>
                                        </p:tgtEl>
                                        <p:attrNameLst>
                                          <p:attrName>style.visibility</p:attrName>
                                        </p:attrNameLst>
                                      </p:cBhvr>
                                      <p:to>
                                        <p:strVal val="visible"/>
                                      </p:to>
                                    </p:set>
                                    <p:animEffect transition="in" filter="randombar(horizontal)">
                                      <p:cBhvr>
                                        <p:cTn id="55" dur="500"/>
                                        <p:tgtEl>
                                          <p:spTgt spid="4147"/>
                                        </p:tgtEl>
                                      </p:cBhvr>
                                    </p:animEffect>
                                  </p:childTnLst>
                                </p:cTn>
                              </p:par>
                              <p:par>
                                <p:cTn id="56" presetID="14" presetClass="entr" presetSubtype="10" fill="hold" nodeType="withEffect">
                                  <p:stCondLst>
                                    <p:cond delay="0"/>
                                  </p:stCondLst>
                                  <p:childTnLst>
                                    <p:set>
                                      <p:cBhvr>
                                        <p:cTn id="57" dur="1" fill="hold">
                                          <p:stCondLst>
                                            <p:cond delay="0"/>
                                          </p:stCondLst>
                                        </p:cTn>
                                        <p:tgtEl>
                                          <p:spTgt spid="4145"/>
                                        </p:tgtEl>
                                        <p:attrNameLst>
                                          <p:attrName>style.visibility</p:attrName>
                                        </p:attrNameLst>
                                      </p:cBhvr>
                                      <p:to>
                                        <p:strVal val="visible"/>
                                      </p:to>
                                    </p:set>
                                    <p:animEffect transition="in" filter="randombar(horizontal)">
                                      <p:cBhvr>
                                        <p:cTn id="58" dur="500"/>
                                        <p:tgtEl>
                                          <p:spTgt spid="414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5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 grpId="0"/>
      <p:bldP spid="110" grpId="0"/>
      <p:bldP spid="111" grpId="0"/>
      <p:bldP spid="112" grpId="0"/>
      <p:bldP spid="113" grpId="0"/>
      <p:bldP spid="118" grpId="0"/>
      <p:bldP spid="123" grpId="0"/>
      <p:bldP spid="4135" grpId="0"/>
      <p:bldP spid="132" grpId="0"/>
      <p:bldP spid="134" grpId="0"/>
      <p:bldP spid="4147" grpId="0"/>
      <p:bldP spid="141" grpId="0"/>
      <p:bldP spid="142" grpId="0"/>
      <p:bldP spid="4152" grpId="0"/>
      <p:bldP spid="148" grpId="0"/>
      <p:bldP spid="149" grpId="0"/>
      <p:bldP spid="150" grpId="0"/>
      <p:bldP spid="151" grpId="0"/>
      <p:bldP spid="1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57AB9882-1DA6-4F2A-AB60-6DC8E083C473}"/>
                  </a:ext>
                </a:extLst>
              </p:cNvPr>
              <p:cNvSpPr>
                <a:spLocks noGrp="1"/>
              </p:cNvSpPr>
              <p:nvPr>
                <p:ph type="body" sz="quarter" idx="13"/>
              </p:nvPr>
            </p:nvSpPr>
            <p:spPr>
              <a:xfrm>
                <a:off x="478369" y="1225486"/>
                <a:ext cx="11474451" cy="5426101"/>
              </a:xfrm>
            </p:spPr>
            <p:txBody>
              <a:bodyPr/>
              <a:lstStyle/>
              <a:p>
                <a:pPr>
                  <a:buFont typeface="Arial" panose="020B0604020202020204" pitchFamily="34" charset="0"/>
                  <a:buChar char="•"/>
                </a:pPr>
                <a:r>
                  <a:rPr lang="en-US" b="1" dirty="0"/>
                  <a:t>Reducible</a:t>
                </a:r>
                <a:r>
                  <a:rPr lang="en-US" dirty="0"/>
                  <a:t>: if it is possible to get to any state from any state. </a:t>
                </a:r>
              </a:p>
              <a:p>
                <a:pPr>
                  <a:buFont typeface="Arial" panose="020B0604020202020204" pitchFamily="34" charset="0"/>
                  <a:buChar char="•"/>
                </a:pPr>
                <a:r>
                  <a:rPr lang="en-US" b="1" dirty="0"/>
                  <a:t>Periodic</a:t>
                </a:r>
                <a:r>
                  <a:rPr lang="en-US" dirty="0"/>
                  <a:t>: a state in a Markov chain is periodic if the chain can return to the state </a:t>
                </a:r>
                <a:r>
                  <a:rPr lang="en-US" b="1" dirty="0"/>
                  <a:t>only</a:t>
                </a:r>
                <a:r>
                  <a:rPr lang="en-US" dirty="0"/>
                  <a:t> at multiples of some integer larger than 1. Thus, if we start at state </a:t>
                </a:r>
                <a:r>
                  <a:rPr lang="en-US" i="1" dirty="0" err="1"/>
                  <a:t>i</a:t>
                </a:r>
                <a:r>
                  <a:rPr lang="en-US" dirty="0"/>
                  <a:t>, the chain can return to this state </a:t>
                </a:r>
                <a:r>
                  <a:rPr lang="en-US" i="1" dirty="0" err="1"/>
                  <a:t>i</a:t>
                </a:r>
                <a:r>
                  <a:rPr lang="en-US" dirty="0"/>
                  <a:t> </a:t>
                </a:r>
                <a:r>
                  <a:rPr lang="en-US" b="1" dirty="0"/>
                  <a:t>only</a:t>
                </a:r>
                <a:r>
                  <a:rPr lang="en-US" dirty="0"/>
                  <a:t> at multiples of the period </a:t>
                </a: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&gt;</m:t>
                    </m:r>
                    <m:r>
                      <a:rPr lang="en-US" b="1" i="1" dirty="0" smtClean="0">
                        <a:latin typeface="Cambria Math" panose="02040503050406030204" pitchFamily="18" charset="0"/>
                      </a:rPr>
                      <m:t>𝟏</m:t>
                    </m:r>
                  </m:oMath>
                </a14:m>
                <a:r>
                  <a:rPr lang="en-US" dirty="0"/>
                  <a:t>. Conversely, if state </a:t>
                </a:r>
                <a:r>
                  <a:rPr lang="en-US" i="1" dirty="0" err="1"/>
                  <a:t>i</a:t>
                </a:r>
                <a:r>
                  <a:rPr lang="en-US" dirty="0"/>
                  <a:t> is aperiodic, then if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 = 1</m:t>
                    </m:r>
                  </m:oMath>
                </a14:m>
                <a:r>
                  <a:rPr lang="en-US" dirty="0"/>
                  <a:t>.</a:t>
                </a:r>
              </a:p>
              <a:p>
                <a:pPr>
                  <a:buFont typeface="Arial" panose="020B0604020202020204" pitchFamily="34" charset="0"/>
                  <a:buChar char="•"/>
                </a:pPr>
                <a:r>
                  <a:rPr lang="en-US" b="1" dirty="0"/>
                  <a:t>Transient</a:t>
                </a:r>
                <a:r>
                  <a:rPr lang="en-US" dirty="0"/>
                  <a:t>: if, given that we start in state </a:t>
                </a:r>
                <a:r>
                  <a:rPr lang="en-US" i="1" dirty="0" err="1"/>
                  <a:t>i</a:t>
                </a:r>
                <a:r>
                  <a:rPr lang="en-US" dirty="0"/>
                  <a:t>, there is a non-zero probability that the chain </a:t>
                </a:r>
                <a:r>
                  <a:rPr lang="en-US" b="1" dirty="0"/>
                  <a:t>will never</a:t>
                </a:r>
                <a:r>
                  <a:rPr lang="en-US" dirty="0"/>
                  <a:t> return to </a:t>
                </a:r>
                <a:r>
                  <a:rPr lang="en-US" i="1" dirty="0" err="1"/>
                  <a:t>i</a:t>
                </a:r>
                <a:r>
                  <a:rPr lang="en-US" dirty="0"/>
                  <a:t>. </a:t>
                </a:r>
              </a:p>
              <a:p>
                <a:pPr>
                  <a:buFont typeface="Arial" panose="020B0604020202020204" pitchFamily="34" charset="0"/>
                  <a:buChar char="•"/>
                </a:pPr>
                <a:r>
                  <a:rPr lang="en-US" b="1" dirty="0"/>
                  <a:t>Recurrent</a:t>
                </a:r>
                <a:r>
                  <a:rPr lang="en-US" dirty="0"/>
                  <a:t>: if it is expected to return to state </a:t>
                </a:r>
                <a:r>
                  <a:rPr lang="en-US" i="1" dirty="0" err="1"/>
                  <a:t>i</a:t>
                </a:r>
                <a:r>
                  <a:rPr lang="en-US" i="1" dirty="0"/>
                  <a:t> </a:t>
                </a:r>
                <a:r>
                  <a:rPr lang="en-US" dirty="0"/>
                  <a:t>within a finite number of steps.</a:t>
                </a:r>
              </a:p>
              <a:p>
                <a:pPr>
                  <a:buFont typeface="Arial" panose="020B0604020202020204" pitchFamily="34" charset="0"/>
                  <a:buChar char="•"/>
                </a:pPr>
                <a:r>
                  <a:rPr lang="en-US" b="1" dirty="0"/>
                  <a:t>Ergodicity</a:t>
                </a:r>
                <a:r>
                  <a:rPr lang="en-US" dirty="0"/>
                  <a:t>: a state </a:t>
                </a:r>
                <a:r>
                  <a:rPr lang="en-US" i="1" dirty="0" err="1"/>
                  <a:t>i</a:t>
                </a:r>
                <a:r>
                  <a:rPr lang="en-US" dirty="0"/>
                  <a:t> is ergodic if it is aperiodic and positive recurrent. If all states in an irreducible Markov chain are ergodic, then the chain is said to be ergodic.</a:t>
                </a:r>
              </a:p>
              <a:p>
                <a:pPr>
                  <a:buFont typeface="Arial" panose="020B0604020202020204" pitchFamily="34" charset="0"/>
                  <a:buChar char="•"/>
                </a:pPr>
                <a:r>
                  <a:rPr lang="en-US" b="1" dirty="0"/>
                  <a:t>Absorbing State</a:t>
                </a:r>
                <a:r>
                  <a:rPr lang="en-US" dirty="0"/>
                  <a:t>: a state </a:t>
                </a:r>
                <a:r>
                  <a:rPr lang="en-US" i="1" dirty="0" err="1"/>
                  <a:t>i</a:t>
                </a:r>
                <a:r>
                  <a:rPr lang="en-US" dirty="0"/>
                  <a:t> is called absorbing if it is impossible to leave this state. Therefore, the state </a:t>
                </a:r>
                <a:r>
                  <a:rPr lang="en-US" i="1" dirty="0" err="1"/>
                  <a:t>i</a:t>
                </a:r>
                <a:r>
                  <a:rPr lang="en-US" dirty="0"/>
                  <a:t> is absorbing if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𝑖𝑖</m:t>
                    </m:r>
                    <m:r>
                      <a:rPr lang="en-US" i="1" dirty="0" smtClean="0">
                        <a:latin typeface="Cambria Math" panose="02040503050406030204" pitchFamily="18" charset="0"/>
                      </a:rPr>
                      <m:t> = 1</m:t>
                    </m:r>
                  </m:oMath>
                </a14:m>
                <a:r>
                  <a:rPr lang="en-US" dirty="0"/>
                  <a:t> and </a:t>
                </a:r>
                <a14:m>
                  <m:oMath xmlns:m="http://schemas.openxmlformats.org/officeDocument/2006/math">
                    <m:r>
                      <a:rPr lang="en-US" i="1" dirty="0" smtClean="0">
                        <a:latin typeface="Cambria Math" panose="02040503050406030204" pitchFamily="18" charset="0"/>
                      </a:rPr>
                      <m:t>𝑝</m:t>
                    </m:r>
                    <m:r>
                      <a:rPr lang="en-US" i="1" baseline="-25000" dirty="0" err="1" smtClean="0">
                        <a:latin typeface="Cambria Math" panose="02040503050406030204" pitchFamily="18" charset="0"/>
                      </a:rPr>
                      <m:t>𝑖𝑗</m:t>
                    </m:r>
                    <m:r>
                      <a:rPr lang="en-US" i="1" dirty="0" smtClean="0">
                        <a:latin typeface="Cambria Math" panose="02040503050406030204" pitchFamily="18" charset="0"/>
                      </a:rPr>
                      <m:t> = 0 </m:t>
                    </m:r>
                    <m:r>
                      <a:rPr lang="en-US" i="1" dirty="0" smtClean="0">
                        <a:latin typeface="Cambria Math" panose="02040503050406030204" pitchFamily="18" charset="0"/>
                      </a:rPr>
                      <m:t>𝑓𝑜𝑟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 </m:t>
                    </m:r>
                    <m:r>
                      <a:rPr lang="en-US" i="1" dirty="0" smtClean="0">
                        <a:latin typeface="Cambria Math" panose="02040503050406030204" pitchFamily="18" charset="0"/>
                      </a:rPr>
                      <m:t>𝑗</m:t>
                    </m:r>
                  </m:oMath>
                </a14:m>
                <a:r>
                  <a:rPr lang="en-US" dirty="0"/>
                  <a:t>. If from every state we can reach an absorbing state, then the Markov chain is an absorbing Markov chain.</a:t>
                </a:r>
              </a:p>
              <a:p>
                <a:endParaRPr lang="en-US" dirty="0"/>
              </a:p>
            </p:txBody>
          </p:sp>
        </mc:Choice>
        <mc:Fallback>
          <p:sp>
            <p:nvSpPr>
              <p:cNvPr id="2" name="Text Placeholder 1">
                <a:extLst>
                  <a:ext uri="{FF2B5EF4-FFF2-40B4-BE49-F238E27FC236}">
                    <a16:creationId xmlns:a16="http://schemas.microsoft.com/office/drawing/2014/main" id="{57AB9882-1DA6-4F2A-AB60-6DC8E083C473}"/>
                  </a:ext>
                </a:extLst>
              </p:cNvPr>
              <p:cNvSpPr>
                <a:spLocks noGrp="1" noRot="1" noChangeAspect="1" noMove="1" noResize="1" noEditPoints="1" noAdjustHandles="1" noChangeArrowheads="1" noChangeShapeType="1" noTextEdit="1"/>
              </p:cNvSpPr>
              <p:nvPr>
                <p:ph type="body" sz="quarter" idx="13"/>
              </p:nvPr>
            </p:nvSpPr>
            <p:spPr>
              <a:xfrm>
                <a:off x="478369" y="1225486"/>
                <a:ext cx="11474451" cy="5426101"/>
              </a:xfrm>
              <a:blipFill>
                <a:blip r:embed="rId3"/>
                <a:stretch>
                  <a:fillRect l="-1168" t="-1011" r="-10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ED5CA68-B5D6-4A59-B439-DAD9C4354D5E}"/>
              </a:ext>
            </a:extLst>
          </p:cNvPr>
          <p:cNvSpPr>
            <a:spLocks noGrp="1"/>
          </p:cNvSpPr>
          <p:nvPr>
            <p:ph type="title"/>
          </p:nvPr>
        </p:nvSpPr>
        <p:spPr/>
        <p:txBody>
          <a:bodyPr/>
          <a:lstStyle/>
          <a:p>
            <a:r>
              <a:rPr lang="en-US" dirty="0"/>
              <a:t>Markov Chain properties</a:t>
            </a:r>
          </a:p>
        </p:txBody>
      </p:sp>
      <p:sp>
        <p:nvSpPr>
          <p:cNvPr id="4" name="Slide Number Placeholder 3">
            <a:extLst>
              <a:ext uri="{FF2B5EF4-FFF2-40B4-BE49-F238E27FC236}">
                <a16:creationId xmlns:a16="http://schemas.microsoft.com/office/drawing/2014/main" id="{4EB642F2-6C1A-4560-92AF-0E257E051DAB}"/>
              </a:ext>
            </a:extLst>
          </p:cNvPr>
          <p:cNvSpPr>
            <a:spLocks noGrp="1"/>
          </p:cNvSpPr>
          <p:nvPr>
            <p:ph type="sldNum" sz="quarter" idx="16"/>
          </p:nvPr>
        </p:nvSpPr>
        <p:spPr/>
        <p:txBody>
          <a:bodyPr/>
          <a:lstStyle/>
          <a:p>
            <a:fld id="{81561042-0DC2-4A04-AA50-F6D44EB20EBA}" type="slidenum">
              <a:rPr lang="en-US" smtClean="0"/>
              <a:t>12</a:t>
            </a:fld>
            <a:endParaRPr lang="en-US"/>
          </a:p>
        </p:txBody>
      </p:sp>
    </p:spTree>
    <p:extLst>
      <p:ext uri="{BB962C8B-B14F-4D97-AF65-F5344CB8AC3E}">
        <p14:creationId xmlns:p14="http://schemas.microsoft.com/office/powerpoint/2010/main" val="3478677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B75D0F-58AB-4BE0-AAC8-CA4FB1577F9C}"/>
              </a:ext>
            </a:extLst>
          </p:cNvPr>
          <p:cNvSpPr>
            <a:spLocks noGrp="1"/>
          </p:cNvSpPr>
          <p:nvPr>
            <p:ph type="title"/>
          </p:nvPr>
        </p:nvSpPr>
        <p:spPr/>
        <p:txBody>
          <a:bodyPr/>
          <a:lstStyle/>
          <a:p>
            <a:r>
              <a:rPr lang="en-US" dirty="0"/>
              <a:t>Dead-Ends </a:t>
            </a:r>
            <a:r>
              <a:rPr lang="en-US" sz="1800" dirty="0"/>
              <a:t>[Brin, Page, Motwani &amp; Winograd 99]</a:t>
            </a:r>
            <a:endParaRPr lang="en-US" dirty="0"/>
          </a:p>
        </p:txBody>
      </p:sp>
      <p:sp>
        <p:nvSpPr>
          <p:cNvPr id="4" name="Slide Number Placeholder 3">
            <a:extLst>
              <a:ext uri="{FF2B5EF4-FFF2-40B4-BE49-F238E27FC236}">
                <a16:creationId xmlns:a16="http://schemas.microsoft.com/office/drawing/2014/main" id="{C7E54101-DDEB-4E95-89E0-AB4D3DF9F484}"/>
              </a:ext>
            </a:extLst>
          </p:cNvPr>
          <p:cNvSpPr>
            <a:spLocks noGrp="1"/>
          </p:cNvSpPr>
          <p:nvPr>
            <p:ph type="sldNum" sz="quarter" idx="16"/>
          </p:nvPr>
        </p:nvSpPr>
        <p:spPr/>
        <p:txBody>
          <a:bodyPr/>
          <a:lstStyle/>
          <a:p>
            <a:fld id="{81561042-0DC2-4A04-AA50-F6D44EB20EBA}" type="slidenum">
              <a:rPr lang="en-US" smtClean="0"/>
              <a:t>13</a:t>
            </a:fld>
            <a:endParaRPr lang="en-US"/>
          </a:p>
        </p:txBody>
      </p:sp>
      <p:sp>
        <p:nvSpPr>
          <p:cNvPr id="5" name="Oval 4">
            <a:extLst>
              <a:ext uri="{FF2B5EF4-FFF2-40B4-BE49-F238E27FC236}">
                <a16:creationId xmlns:a16="http://schemas.microsoft.com/office/drawing/2014/main" id="{38817DC7-72C1-4A2B-9852-6FC4BF86581E}"/>
              </a:ext>
            </a:extLst>
          </p:cNvPr>
          <p:cNvSpPr/>
          <p:nvPr/>
        </p:nvSpPr>
        <p:spPr bwMode="gray">
          <a:xfrm>
            <a:off x="911096" y="2235219"/>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6" name="Oval 5">
            <a:extLst>
              <a:ext uri="{FF2B5EF4-FFF2-40B4-BE49-F238E27FC236}">
                <a16:creationId xmlns:a16="http://schemas.microsoft.com/office/drawing/2014/main" id="{B5954A00-2401-40BD-8CD7-5B35FA9384C2}"/>
              </a:ext>
            </a:extLst>
          </p:cNvPr>
          <p:cNvSpPr/>
          <p:nvPr/>
        </p:nvSpPr>
        <p:spPr bwMode="gray">
          <a:xfrm>
            <a:off x="919518" y="316754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7" name="Oval 6">
            <a:extLst>
              <a:ext uri="{FF2B5EF4-FFF2-40B4-BE49-F238E27FC236}">
                <a16:creationId xmlns:a16="http://schemas.microsoft.com/office/drawing/2014/main" id="{23A2629C-1396-4644-9A80-4EEB9A50BEE9}"/>
              </a:ext>
            </a:extLst>
          </p:cNvPr>
          <p:cNvSpPr/>
          <p:nvPr/>
        </p:nvSpPr>
        <p:spPr bwMode="gray">
          <a:xfrm>
            <a:off x="2463060" y="279097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8" name="Straight Arrow Connector 7">
            <a:extLst>
              <a:ext uri="{FF2B5EF4-FFF2-40B4-BE49-F238E27FC236}">
                <a16:creationId xmlns:a16="http://schemas.microsoft.com/office/drawing/2014/main" id="{7FF261B7-915D-4604-949B-D37014D7091C}"/>
              </a:ext>
            </a:extLst>
          </p:cNvPr>
          <p:cNvCxnSpPr>
            <a:cxnSpLocks/>
            <a:stCxn id="5" idx="4"/>
            <a:endCxn id="6" idx="0"/>
          </p:cNvCxnSpPr>
          <p:nvPr/>
        </p:nvCxnSpPr>
        <p:spPr bwMode="gray">
          <a:xfrm>
            <a:off x="1118204" y="2649435"/>
            <a:ext cx="8422" cy="51811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DE1CBA98-3EF0-41F3-AB06-CD08B4D0D94D}"/>
              </a:ext>
            </a:extLst>
          </p:cNvPr>
          <p:cNvSpPr/>
          <p:nvPr/>
        </p:nvSpPr>
        <p:spPr bwMode="gray">
          <a:xfrm>
            <a:off x="1905770" y="3205186"/>
            <a:ext cx="414216" cy="414216"/>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0" name="Oval 9">
            <a:extLst>
              <a:ext uri="{FF2B5EF4-FFF2-40B4-BE49-F238E27FC236}">
                <a16:creationId xmlns:a16="http://schemas.microsoft.com/office/drawing/2014/main" id="{C4773771-2C0A-4BC8-8FF4-9F459FF3BE7B}"/>
              </a:ext>
            </a:extLst>
          </p:cNvPr>
          <p:cNvSpPr/>
          <p:nvPr/>
        </p:nvSpPr>
        <p:spPr bwMode="gray">
          <a:xfrm>
            <a:off x="1847528" y="214600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1" name="Oval 10">
            <a:extLst>
              <a:ext uri="{FF2B5EF4-FFF2-40B4-BE49-F238E27FC236}">
                <a16:creationId xmlns:a16="http://schemas.microsoft.com/office/drawing/2014/main" id="{BF27953E-2C63-4435-A0C8-AE84D984A409}"/>
              </a:ext>
            </a:extLst>
          </p:cNvPr>
          <p:cNvSpPr/>
          <p:nvPr/>
        </p:nvSpPr>
        <p:spPr bwMode="gray">
          <a:xfrm>
            <a:off x="2846781" y="2197580"/>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2" name="Straight Arrow Connector 11">
            <a:extLst>
              <a:ext uri="{FF2B5EF4-FFF2-40B4-BE49-F238E27FC236}">
                <a16:creationId xmlns:a16="http://schemas.microsoft.com/office/drawing/2014/main" id="{CE522954-9211-4EB8-806F-6A8E1D5E9A65}"/>
              </a:ext>
            </a:extLst>
          </p:cNvPr>
          <p:cNvCxnSpPr>
            <a:cxnSpLocks/>
            <a:stCxn id="7" idx="1"/>
            <a:endCxn id="10" idx="5"/>
          </p:cNvCxnSpPr>
          <p:nvPr/>
        </p:nvCxnSpPr>
        <p:spPr bwMode="gray">
          <a:xfrm flipH="1" flipV="1">
            <a:off x="2201083" y="2499559"/>
            <a:ext cx="322638" cy="35207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3C18EF0-D168-487A-B554-1B7A76F21449}"/>
              </a:ext>
            </a:extLst>
          </p:cNvPr>
          <p:cNvCxnSpPr>
            <a:cxnSpLocks/>
            <a:stCxn id="7" idx="7"/>
            <a:endCxn id="11" idx="4"/>
          </p:cNvCxnSpPr>
          <p:nvPr/>
        </p:nvCxnSpPr>
        <p:spPr bwMode="gray">
          <a:xfrm flipV="1">
            <a:off x="2816615" y="2611796"/>
            <a:ext cx="237274" cy="23983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0F99874-C288-47F8-BC15-44BDB21355AC}"/>
              </a:ext>
            </a:extLst>
          </p:cNvPr>
          <p:cNvCxnSpPr>
            <a:cxnSpLocks/>
            <a:stCxn id="10" idx="6"/>
            <a:endCxn id="11" idx="1"/>
          </p:cNvCxnSpPr>
          <p:nvPr/>
        </p:nvCxnSpPr>
        <p:spPr bwMode="gray">
          <a:xfrm flipV="1">
            <a:off x="2261744" y="2258241"/>
            <a:ext cx="645698" cy="9487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45A4182-E702-45FA-A780-82A36145559C}"/>
              </a:ext>
            </a:extLst>
          </p:cNvPr>
          <p:cNvCxnSpPr>
            <a:cxnSpLocks/>
            <a:stCxn id="6" idx="6"/>
            <a:endCxn id="9" idx="2"/>
          </p:cNvCxnSpPr>
          <p:nvPr/>
        </p:nvCxnSpPr>
        <p:spPr bwMode="gray">
          <a:xfrm>
            <a:off x="1333734" y="3374655"/>
            <a:ext cx="572036" cy="3763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3B65E67-CE5E-48D2-8510-895CD5866B87}"/>
              </a:ext>
            </a:extLst>
          </p:cNvPr>
          <p:cNvCxnSpPr>
            <a:cxnSpLocks/>
            <a:stCxn id="5" idx="5"/>
            <a:endCxn id="9" idx="1"/>
          </p:cNvCxnSpPr>
          <p:nvPr/>
        </p:nvCxnSpPr>
        <p:spPr bwMode="gray">
          <a:xfrm>
            <a:off x="1264651" y="2588774"/>
            <a:ext cx="701780" cy="67707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5BB85623-043C-4320-A904-D8E16BBF443A}"/>
              </a:ext>
            </a:extLst>
          </p:cNvPr>
          <p:cNvSpPr/>
          <p:nvPr/>
        </p:nvSpPr>
        <p:spPr bwMode="gray">
          <a:xfrm>
            <a:off x="3505032" y="2686920"/>
            <a:ext cx="378488"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8" name="Oval 17">
            <a:extLst>
              <a:ext uri="{FF2B5EF4-FFF2-40B4-BE49-F238E27FC236}">
                <a16:creationId xmlns:a16="http://schemas.microsoft.com/office/drawing/2014/main" id="{87E50FED-B7EC-4160-B01D-A477D3E4E921}"/>
              </a:ext>
            </a:extLst>
          </p:cNvPr>
          <p:cNvSpPr/>
          <p:nvPr/>
        </p:nvSpPr>
        <p:spPr bwMode="gray">
          <a:xfrm>
            <a:off x="3822859" y="2131362"/>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9" name="Straight Arrow Connector 18">
            <a:extLst>
              <a:ext uri="{FF2B5EF4-FFF2-40B4-BE49-F238E27FC236}">
                <a16:creationId xmlns:a16="http://schemas.microsoft.com/office/drawing/2014/main" id="{836CA076-5C05-4398-BAE2-8720AEB3C977}"/>
              </a:ext>
            </a:extLst>
          </p:cNvPr>
          <p:cNvCxnSpPr>
            <a:cxnSpLocks/>
            <a:stCxn id="17" idx="7"/>
            <a:endCxn id="18" idx="4"/>
          </p:cNvCxnSpPr>
          <p:nvPr/>
        </p:nvCxnSpPr>
        <p:spPr bwMode="gray">
          <a:xfrm flipV="1">
            <a:off x="3828092" y="2545578"/>
            <a:ext cx="201875" cy="20200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1F19E16-6F41-44FF-86C4-569FCDEB88D4}"/>
              </a:ext>
            </a:extLst>
          </p:cNvPr>
          <p:cNvCxnSpPr>
            <a:cxnSpLocks/>
            <a:stCxn id="5" idx="6"/>
            <a:endCxn id="10" idx="2"/>
          </p:cNvCxnSpPr>
          <p:nvPr/>
        </p:nvCxnSpPr>
        <p:spPr bwMode="gray">
          <a:xfrm flipV="1">
            <a:off x="1325312" y="2353112"/>
            <a:ext cx="522216" cy="8921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9EA6D9-4BEE-452F-B4CA-87B3A77B9F09}"/>
              </a:ext>
            </a:extLst>
          </p:cNvPr>
          <p:cNvCxnSpPr>
            <a:cxnSpLocks/>
            <a:stCxn id="9" idx="7"/>
            <a:endCxn id="7" idx="3"/>
          </p:cNvCxnSpPr>
          <p:nvPr/>
        </p:nvCxnSpPr>
        <p:spPr bwMode="gray">
          <a:xfrm flipV="1">
            <a:off x="2259325" y="3144525"/>
            <a:ext cx="264396" cy="121322"/>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120F7B6-E790-47FB-8D18-7910B881CB69}"/>
              </a:ext>
            </a:extLst>
          </p:cNvPr>
          <p:cNvCxnSpPr>
            <a:cxnSpLocks/>
            <a:stCxn id="11" idx="5"/>
            <a:endCxn id="17" idx="2"/>
          </p:cNvCxnSpPr>
          <p:nvPr/>
        </p:nvCxnSpPr>
        <p:spPr bwMode="gray">
          <a:xfrm>
            <a:off x="3200336" y="2551135"/>
            <a:ext cx="304696" cy="34289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6238049-ED4D-4A0E-AF85-E68494BD76E7}"/>
              </a:ext>
            </a:extLst>
          </p:cNvPr>
          <p:cNvCxnSpPr>
            <a:cxnSpLocks/>
            <a:stCxn id="10" idx="4"/>
            <a:endCxn id="9" idx="0"/>
          </p:cNvCxnSpPr>
          <p:nvPr/>
        </p:nvCxnSpPr>
        <p:spPr bwMode="gray">
          <a:xfrm>
            <a:off x="2054636" y="2560220"/>
            <a:ext cx="58242" cy="6449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674BDA2-9E99-495E-BDA7-311B608BFDB2}"/>
              </a:ext>
            </a:extLst>
          </p:cNvPr>
          <p:cNvSpPr txBox="1"/>
          <p:nvPr/>
        </p:nvSpPr>
        <p:spPr bwMode="gray">
          <a:xfrm>
            <a:off x="478369" y="2035835"/>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25" name="TextBox 24">
            <a:extLst>
              <a:ext uri="{FF2B5EF4-FFF2-40B4-BE49-F238E27FC236}">
                <a16:creationId xmlns:a16="http://schemas.microsoft.com/office/drawing/2014/main" id="{71D8541F-02AB-4250-B700-765AD4B77B19}"/>
              </a:ext>
            </a:extLst>
          </p:cNvPr>
          <p:cNvSpPr txBox="1"/>
          <p:nvPr/>
        </p:nvSpPr>
        <p:spPr bwMode="gray">
          <a:xfrm>
            <a:off x="2349828" y="3640445"/>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26" name="TextBox 25">
            <a:extLst>
              <a:ext uri="{FF2B5EF4-FFF2-40B4-BE49-F238E27FC236}">
                <a16:creationId xmlns:a16="http://schemas.microsoft.com/office/drawing/2014/main" id="{76859D17-0671-4AEF-9803-DFEA399112EA}"/>
              </a:ext>
            </a:extLst>
          </p:cNvPr>
          <p:cNvSpPr txBox="1"/>
          <p:nvPr/>
        </p:nvSpPr>
        <p:spPr bwMode="gray">
          <a:xfrm>
            <a:off x="4150941" y="2434921"/>
            <a:ext cx="1638082" cy="555840"/>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solidFill>
                  <a:schemeClr val="accent1"/>
                </a:solidFill>
              </a:rPr>
              <a:t>Lose, dangling node</a:t>
            </a:r>
          </a:p>
          <a:p>
            <a:pPr algn="ctr">
              <a:spcBef>
                <a:spcPts val="300"/>
              </a:spcBef>
              <a:spcAft>
                <a:spcPts val="300"/>
              </a:spcAft>
              <a:buClr>
                <a:schemeClr val="accent1"/>
              </a:buClr>
              <a:buSzPct val="90000"/>
            </a:pPr>
            <a:r>
              <a:rPr lang="en-US" sz="1200" dirty="0">
                <a:solidFill>
                  <a:schemeClr val="accent1"/>
                </a:solidFill>
              </a:rPr>
              <a:t>(dead-end)</a:t>
            </a:r>
          </a:p>
        </p:txBody>
      </p:sp>
      <p:cxnSp>
        <p:nvCxnSpPr>
          <p:cNvPr id="28" name="Connector: Curved 27">
            <a:extLst>
              <a:ext uri="{FF2B5EF4-FFF2-40B4-BE49-F238E27FC236}">
                <a16:creationId xmlns:a16="http://schemas.microsoft.com/office/drawing/2014/main" id="{643B60CE-6BE6-4425-AFFA-53C368ECB73B}"/>
              </a:ext>
            </a:extLst>
          </p:cNvPr>
          <p:cNvCxnSpPr>
            <a:cxnSpLocks/>
            <a:stCxn id="18" idx="6"/>
            <a:endCxn id="29" idx="6"/>
          </p:cNvCxnSpPr>
          <p:nvPr/>
        </p:nvCxnSpPr>
        <p:spPr bwMode="gray">
          <a:xfrm flipH="1" flipV="1">
            <a:off x="3679734" y="1304898"/>
            <a:ext cx="557341" cy="1033572"/>
          </a:xfrm>
          <a:prstGeom prst="curvedConnector3">
            <a:avLst>
              <a:gd name="adj1" fmla="val -41016"/>
            </a:avLst>
          </a:prstGeom>
          <a:ln w="19050">
            <a:solidFill>
              <a:schemeClr val="accent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365DE8F-7F6C-4F28-946E-5F0DADC2ED99}"/>
              </a:ext>
            </a:extLst>
          </p:cNvPr>
          <p:cNvSpPr/>
          <p:nvPr/>
        </p:nvSpPr>
        <p:spPr bwMode="gray">
          <a:xfrm>
            <a:off x="2181152" y="1097790"/>
            <a:ext cx="1498582" cy="414216"/>
          </a:xfrm>
          <a:prstGeom prst="ellipse">
            <a:avLst/>
          </a:prstGeom>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Super Node</a:t>
            </a:r>
          </a:p>
        </p:txBody>
      </p:sp>
      <p:sp>
        <p:nvSpPr>
          <p:cNvPr id="32" name="TextBox 31">
            <a:extLst>
              <a:ext uri="{FF2B5EF4-FFF2-40B4-BE49-F238E27FC236}">
                <a16:creationId xmlns:a16="http://schemas.microsoft.com/office/drawing/2014/main" id="{52C63678-602F-480D-B2F5-086EE8F39AEF}"/>
              </a:ext>
            </a:extLst>
          </p:cNvPr>
          <p:cNvSpPr txBox="1"/>
          <p:nvPr/>
        </p:nvSpPr>
        <p:spPr bwMode="gray">
          <a:xfrm>
            <a:off x="4552471" y="1573341"/>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Teleports</a:t>
            </a:r>
          </a:p>
        </p:txBody>
      </p:sp>
      <p:cxnSp>
        <p:nvCxnSpPr>
          <p:cNvPr id="33" name="Straight Arrow Connector 32">
            <a:extLst>
              <a:ext uri="{FF2B5EF4-FFF2-40B4-BE49-F238E27FC236}">
                <a16:creationId xmlns:a16="http://schemas.microsoft.com/office/drawing/2014/main" id="{B19357DF-F6C2-4D13-9799-2F2E3D220D8D}"/>
              </a:ext>
            </a:extLst>
          </p:cNvPr>
          <p:cNvCxnSpPr>
            <a:cxnSpLocks/>
            <a:stCxn id="29" idx="4"/>
            <a:endCxn id="5" idx="7"/>
          </p:cNvCxnSpPr>
          <p:nvPr/>
        </p:nvCxnSpPr>
        <p:spPr bwMode="gray">
          <a:xfrm flipH="1">
            <a:off x="1264651" y="1512006"/>
            <a:ext cx="1665792" cy="7838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1F86014-7CE7-47F3-B0E7-FB8AB248DDA7}"/>
              </a:ext>
            </a:extLst>
          </p:cNvPr>
          <p:cNvCxnSpPr>
            <a:cxnSpLocks/>
            <a:stCxn id="29" idx="4"/>
            <a:endCxn id="6" idx="7"/>
          </p:cNvCxnSpPr>
          <p:nvPr/>
        </p:nvCxnSpPr>
        <p:spPr bwMode="gray">
          <a:xfrm flipH="1">
            <a:off x="1273073" y="1512006"/>
            <a:ext cx="1657370" cy="1716202"/>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AD86F05-A4D2-4D7C-B2B1-4C8A28156ABB}"/>
              </a:ext>
            </a:extLst>
          </p:cNvPr>
          <p:cNvCxnSpPr>
            <a:cxnSpLocks/>
            <a:stCxn id="29" idx="4"/>
            <a:endCxn id="10" idx="0"/>
          </p:cNvCxnSpPr>
          <p:nvPr/>
        </p:nvCxnSpPr>
        <p:spPr bwMode="gray">
          <a:xfrm flipH="1">
            <a:off x="2054636" y="1512006"/>
            <a:ext cx="875807" cy="633998"/>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5C2BB9F-DC79-4B58-9244-144F67DA36DA}"/>
              </a:ext>
            </a:extLst>
          </p:cNvPr>
          <p:cNvCxnSpPr>
            <a:cxnSpLocks/>
            <a:stCxn id="29" idx="4"/>
            <a:endCxn id="11" idx="0"/>
          </p:cNvCxnSpPr>
          <p:nvPr/>
        </p:nvCxnSpPr>
        <p:spPr bwMode="gray">
          <a:xfrm>
            <a:off x="2930443" y="1512006"/>
            <a:ext cx="123446" cy="68557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4C44CF4A-69C9-4D27-864D-93E072219ACD}"/>
              </a:ext>
            </a:extLst>
          </p:cNvPr>
          <p:cNvCxnSpPr>
            <a:cxnSpLocks/>
            <a:stCxn id="29" idx="4"/>
            <a:endCxn id="18" idx="0"/>
          </p:cNvCxnSpPr>
          <p:nvPr/>
        </p:nvCxnSpPr>
        <p:spPr bwMode="gray">
          <a:xfrm>
            <a:off x="2930443" y="1512006"/>
            <a:ext cx="1099524" cy="619356"/>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939B49B5-15E9-460E-AD73-83FCB0468DD0}"/>
              </a:ext>
            </a:extLst>
          </p:cNvPr>
          <p:cNvCxnSpPr>
            <a:cxnSpLocks/>
            <a:stCxn id="29" idx="4"/>
            <a:endCxn id="9" idx="7"/>
          </p:cNvCxnSpPr>
          <p:nvPr/>
        </p:nvCxnSpPr>
        <p:spPr bwMode="gray">
          <a:xfrm flipH="1">
            <a:off x="2259325" y="1512006"/>
            <a:ext cx="671118" cy="1753841"/>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24FB395-E12F-4A0E-9FA7-4B5E3D0059C1}"/>
              </a:ext>
            </a:extLst>
          </p:cNvPr>
          <p:cNvCxnSpPr>
            <a:cxnSpLocks/>
            <a:stCxn id="29" idx="4"/>
            <a:endCxn id="7" idx="0"/>
          </p:cNvCxnSpPr>
          <p:nvPr/>
        </p:nvCxnSpPr>
        <p:spPr bwMode="gray">
          <a:xfrm flipH="1">
            <a:off x="2670168" y="1512006"/>
            <a:ext cx="260275" cy="127896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D4D263F8-17CE-47DB-B7D4-16E416940609}"/>
              </a:ext>
            </a:extLst>
          </p:cNvPr>
          <p:cNvCxnSpPr>
            <a:cxnSpLocks/>
            <a:stCxn id="29" idx="4"/>
            <a:endCxn id="17" idx="0"/>
          </p:cNvCxnSpPr>
          <p:nvPr/>
        </p:nvCxnSpPr>
        <p:spPr bwMode="gray">
          <a:xfrm>
            <a:off x="2930443" y="1512006"/>
            <a:ext cx="763833" cy="1174914"/>
          </a:xfrm>
          <a:prstGeom prst="straightConnector1">
            <a:avLst/>
          </a:prstGeom>
          <a:ln w="12700">
            <a:solidFill>
              <a:srgbClr val="B1063A"/>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92BE2D16-4823-4EA1-9EB8-6B0380052806}"/>
                  </a:ext>
                </a:extLst>
              </p:cNvPr>
              <p:cNvSpPr txBox="1"/>
              <p:nvPr/>
            </p:nvSpPr>
            <p:spPr bwMode="gray">
              <a:xfrm>
                <a:off x="5946060" y="1027590"/>
                <a:ext cx="6245940" cy="2247795"/>
              </a:xfrm>
              <a:prstGeom prst="rect">
                <a:avLst/>
              </a:prstGeom>
              <a:noFill/>
            </p:spPr>
            <p:txBody>
              <a:bodyPr wrap="square">
                <a:spAutoFit/>
              </a:bodyPr>
              <a:lstStyle/>
              <a:p>
                <a:r>
                  <a:rPr lang="en-US" b="1" u="sng" dirty="0"/>
                  <a:t>Implications of a super node:</a:t>
                </a:r>
              </a:p>
              <a:p>
                <a:pPr marL="285750" indent="-285750">
                  <a:buFontTx/>
                  <a:buChar char="-"/>
                </a:pPr>
                <a:r>
                  <a:rPr lang="en-US" dirty="0"/>
                  <a:t>It creates a super connected component</a:t>
                </a:r>
              </a:p>
              <a:p>
                <a:pPr marL="285750" indent="-285750">
                  <a:buFontTx/>
                  <a:buChar char="-"/>
                </a:pPr>
                <a:r>
                  <a:rPr lang="en-US" dirty="0"/>
                  <a:t>Which has a unique stationary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m:t>
                            </m:r>
                          </m:sub>
                        </m:sSub>
                      </m:e>
                    </m:acc>
                  </m:oMath>
                </a14:m>
                <a:endParaRPr lang="en-US" dirty="0"/>
              </a:p>
              <a:p>
                <a:pPr marL="285750" indent="-285750">
                  <a:buFontTx/>
                  <a:buChar char="-"/>
                </a:pPr>
                <a:r>
                  <a:rPr lang="en-US" dirty="0"/>
                  <a:t>Which we can guarantee to reach regardless of initial state distribution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e>
                    </m:acc>
                  </m:oMath>
                </a14:m>
                <a:endParaRPr lang="en-US" dirty="0"/>
              </a:p>
              <a:p>
                <a:pPr marL="285750" indent="-285750">
                  <a:buFontTx/>
                  <a:buChar char="-"/>
                </a:pPr>
                <a:endParaRPr lang="en-US" dirty="0"/>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lim>
                          </m:limLow>
                        </m:fName>
                        <m:e>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𝑡</m:t>
                              </m:r>
                            </m:sup>
                          </m:sSup>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e>
                          </m:acc>
                        </m:e>
                      </m:func>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𝑠</m:t>
                              </m:r>
                            </m:sub>
                          </m:sSub>
                        </m:e>
                      </m:acc>
                    </m:oMath>
                  </m:oMathPara>
                </a14:m>
                <a:endParaRPr lang="en-US" dirty="0"/>
              </a:p>
            </p:txBody>
          </p:sp>
        </mc:Choice>
        <mc:Fallback>
          <p:sp>
            <p:nvSpPr>
              <p:cNvPr id="110" name="TextBox 109">
                <a:extLst>
                  <a:ext uri="{FF2B5EF4-FFF2-40B4-BE49-F238E27FC236}">
                    <a16:creationId xmlns:a16="http://schemas.microsoft.com/office/drawing/2014/main" id="{92BE2D16-4823-4EA1-9EB8-6B0380052806}"/>
                  </a:ext>
                </a:extLst>
              </p:cNvPr>
              <p:cNvSpPr txBox="1">
                <a:spLocks noRot="1" noChangeAspect="1" noMove="1" noResize="1" noEditPoints="1" noAdjustHandles="1" noChangeArrowheads="1" noChangeShapeType="1" noTextEdit="1"/>
              </p:cNvSpPr>
              <p:nvPr/>
            </p:nvSpPr>
            <p:spPr bwMode="gray">
              <a:xfrm>
                <a:off x="5946060" y="1027590"/>
                <a:ext cx="6245940" cy="2247795"/>
              </a:xfrm>
              <a:prstGeom prst="rect">
                <a:avLst/>
              </a:prstGeom>
              <a:blipFill>
                <a:blip r:embed="rId3"/>
                <a:stretch>
                  <a:fillRect l="-780" t="-16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427277EB-8326-430C-B36C-48830BAD1E2F}"/>
                  </a:ext>
                </a:extLst>
              </p:cNvPr>
              <p:cNvSpPr txBox="1"/>
              <p:nvPr/>
            </p:nvSpPr>
            <p:spPr bwMode="gray">
              <a:xfrm>
                <a:off x="1847528" y="3972098"/>
                <a:ext cx="9291483" cy="2022348"/>
              </a:xfrm>
              <a:prstGeom prst="rect">
                <a:avLst/>
              </a:prstGeom>
              <a:noFill/>
            </p:spPr>
            <p:txBody>
              <a:bodyPr wrap="square">
                <a:spAutoFit/>
              </a:bodyPr>
              <a:lstStyle/>
              <a:p>
                <a:r>
                  <a:rPr lang="en-US" b="1" u="sng" dirty="0"/>
                  <a:t>At each step:</a:t>
                </a:r>
              </a:p>
              <a:p>
                <a:pPr marL="285750" indent="-285750">
                  <a:buFontTx/>
                  <a:buChar char="-"/>
                </a:pPr>
                <a:r>
                  <a:rPr lang="en-US" dirty="0"/>
                  <a:t>With probability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dirty="0"/>
                  <a:t>, follow the link in the Markov Chain</a:t>
                </a:r>
              </a:p>
              <a:p>
                <a:pPr marL="285750" indent="-285750">
                  <a:buFontTx/>
                  <a:buChar char="-"/>
                </a:pPr>
                <a:r>
                  <a:rPr lang="en-US" dirty="0"/>
                  <a:t>With probability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r>
                      <a:rPr lang="en-US" i="1">
                        <a:latin typeface="Cambria Math" panose="02040503050406030204" pitchFamily="18" charset="0"/>
                      </a:rPr>
                      <m:t> </m:t>
                    </m:r>
                  </m:oMath>
                </a14:m>
                <a:r>
                  <a:rPr lang="en-US" dirty="0"/>
                  <a:t>, jump to some random page with probability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err="1" smtClean="0">
                            <a:latin typeface="Cambria Math" panose="02040503050406030204" pitchFamily="18" charset="0"/>
                          </a:rPr>
                          <m:t>𝑁</m:t>
                        </m:r>
                      </m:den>
                    </m:f>
                  </m:oMath>
                </a14:m>
                <a:endParaRPr lang="en-US" dirty="0"/>
              </a:p>
              <a:p>
                <a:r>
                  <a:rPr lang="en-US" dirty="0"/>
                  <a:t>Hence, the new ranking is computed as follows</a:t>
                </a:r>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𝑁𝑟</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up/>
                            <m:e>
                              <m:f>
                                <m:fPr>
                                  <m:ctrlPr>
                                    <a:rPr lang="en-US" i="1">
                                      <a:latin typeface="Cambria Math" panose="02040503050406030204" pitchFamily="18" charset="0"/>
                                    </a:rPr>
                                  </m:ctrlPr>
                                </m:fPr>
                                <m:num>
                                  <m:r>
                                    <a:rPr lang="en-US" b="0" i="1" smtClean="0">
                                      <a:latin typeface="Cambria Math" panose="02040503050406030204" pitchFamily="18" charset="0"/>
                                    </a:rPr>
                                    <m:t>𝛼</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um>
                        <m:den>
                          <m:r>
                            <a:rPr lang="en-US" b="0" i="1" smtClean="0">
                              <a:latin typeface="Cambria Math" panose="02040503050406030204" pitchFamily="18" charset="0"/>
                            </a:rPr>
                            <m:t>𝑁</m:t>
                          </m:r>
                        </m:den>
                      </m:f>
                    </m:oMath>
                  </m:oMathPara>
                </a14:m>
                <a:endParaRPr lang="en-US" dirty="0"/>
              </a:p>
            </p:txBody>
          </p:sp>
        </mc:Choice>
        <mc:Fallback>
          <p:sp>
            <p:nvSpPr>
              <p:cNvPr id="39" name="TextBox 38">
                <a:extLst>
                  <a:ext uri="{FF2B5EF4-FFF2-40B4-BE49-F238E27FC236}">
                    <a16:creationId xmlns:a16="http://schemas.microsoft.com/office/drawing/2014/main" id="{427277EB-8326-430C-B36C-48830BAD1E2F}"/>
                  </a:ext>
                </a:extLst>
              </p:cNvPr>
              <p:cNvSpPr txBox="1">
                <a:spLocks noRot="1" noChangeAspect="1" noMove="1" noResize="1" noEditPoints="1" noAdjustHandles="1" noChangeArrowheads="1" noChangeShapeType="1" noTextEdit="1"/>
              </p:cNvSpPr>
              <p:nvPr/>
            </p:nvSpPr>
            <p:spPr bwMode="gray">
              <a:xfrm>
                <a:off x="1847528" y="3972098"/>
                <a:ext cx="9291483" cy="2022348"/>
              </a:xfrm>
              <a:prstGeom prst="rect">
                <a:avLst/>
              </a:prstGeom>
              <a:blipFill>
                <a:blip r:embed="rId4"/>
                <a:stretch>
                  <a:fillRect l="-525" t="-1813"/>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FA55ABB5-FA5E-42BC-9618-AC3EED301A4D}"/>
              </a:ext>
            </a:extLst>
          </p:cNvPr>
          <p:cNvSpPr txBox="1"/>
          <p:nvPr/>
        </p:nvSpPr>
        <p:spPr bwMode="gray">
          <a:xfrm>
            <a:off x="93687" y="6562197"/>
            <a:ext cx="10785907" cy="276999"/>
          </a:xfrm>
          <a:prstGeom prst="rect">
            <a:avLst/>
          </a:prstGeom>
          <a:noFill/>
        </p:spPr>
        <p:txBody>
          <a:bodyPr wrap="square">
            <a:spAutoFit/>
          </a:bodyPr>
          <a:lstStyle/>
          <a:p>
            <a:r>
              <a:rPr lang="en-US" sz="1200" dirty="0"/>
              <a:t>Page, L., Brin, S., Motwani, R., &amp; Winograd, T. (1999). </a:t>
            </a:r>
            <a:r>
              <a:rPr lang="en-US" sz="1200" i="1" dirty="0"/>
              <a:t>The PageRank citation ranking: Bringing order to the web</a:t>
            </a:r>
            <a:r>
              <a:rPr lang="en-US" sz="1200" dirty="0"/>
              <a:t>. Stanford </a:t>
            </a:r>
            <a:r>
              <a:rPr lang="en-US" sz="1200" dirty="0" err="1"/>
              <a:t>InfoLab</a:t>
            </a:r>
            <a:r>
              <a:rPr lang="en-US" sz="1200" dirty="0"/>
              <a:t>.</a:t>
            </a:r>
          </a:p>
        </p:txBody>
      </p:sp>
    </p:spTree>
    <p:extLst>
      <p:ext uri="{BB962C8B-B14F-4D97-AF65-F5344CB8AC3E}">
        <p14:creationId xmlns:p14="http://schemas.microsoft.com/office/powerpoint/2010/main" val="2353703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p:bldP spid="110"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4A604A5C-0197-4FEB-9900-8597ED4F053B}"/>
                  </a:ext>
                </a:extLst>
              </p:cNvPr>
              <p:cNvSpPr>
                <a:spLocks noGrp="1"/>
              </p:cNvSpPr>
              <p:nvPr>
                <p:ph type="body" sz="quarter" idx="13"/>
              </p:nvPr>
            </p:nvSpPr>
            <p:spPr>
              <a:xfrm>
                <a:off x="478369" y="1225485"/>
                <a:ext cx="11474451" cy="4206280"/>
              </a:xfrm>
            </p:spPr>
            <p:txBody>
              <a:bodyPr/>
              <a:lstStyle/>
              <a:p>
                <a:pPr marL="0" marR="0">
                  <a:spcBef>
                    <a:spcPts val="0"/>
                  </a:spcBef>
                  <a:spcAft>
                    <a:spcPts val="0"/>
                  </a:spcAft>
                </a:pPr>
                <a:r>
                  <a:rPr lang="en-US" sz="2400" dirty="0">
                    <a:effectLst/>
                    <a:latin typeface="+mj-lt"/>
                  </a:rPr>
                  <a:t>For every row of </a:t>
                </a:r>
                <a14:m>
                  <m:oMath xmlns:m="http://schemas.openxmlformats.org/officeDocument/2006/math">
                    <m:r>
                      <a:rPr lang="en-US" sz="2400" i="1" dirty="0" smtClean="0">
                        <a:effectLst/>
                        <a:latin typeface="+mj-lt"/>
                      </a:rPr>
                      <m:t>𝐴</m:t>
                    </m:r>
                  </m:oMath>
                </a14:m>
                <a:r>
                  <a:rPr lang="en-US" sz="2400" dirty="0">
                    <a:effectLst/>
                    <a:latin typeface="+mj-lt"/>
                  </a:rPr>
                  <a:t> that has no 1, replace each element for </a:t>
                </a:r>
                <a14:m>
                  <m:oMath xmlns:m="http://schemas.openxmlformats.org/officeDocument/2006/math">
                    <m:f>
                      <m:fPr>
                        <m:ctrlPr>
                          <a:rPr lang="en-US" sz="2400" i="1">
                            <a:effectLst/>
                            <a:latin typeface="+mj-lt"/>
                          </a:rPr>
                        </m:ctrlPr>
                      </m:fPr>
                      <m:num>
                        <m:r>
                          <a:rPr lang="en-US" sz="2400">
                            <a:effectLst/>
                            <a:latin typeface="+mj-lt"/>
                          </a:rPr>
                          <m:t>1</m:t>
                        </m:r>
                      </m:num>
                      <m:den>
                        <m:r>
                          <a:rPr lang="en-US" sz="2400">
                            <a:effectLst/>
                            <a:latin typeface="+mj-lt"/>
                          </a:rPr>
                          <m:t>𝑁</m:t>
                        </m:r>
                      </m:den>
                    </m:f>
                  </m:oMath>
                </a14:m>
                <a:endParaRPr lang="en-US" sz="2400" dirty="0">
                  <a:effectLst/>
                  <a:latin typeface="+mj-lt"/>
                </a:endParaRPr>
              </a:p>
              <a:p>
                <a:pPr marL="0" marR="0">
                  <a:spcBef>
                    <a:spcPts val="0"/>
                  </a:spcBef>
                  <a:spcAft>
                    <a:spcPts val="0"/>
                  </a:spcAft>
                </a:pPr>
                <a:endParaRPr lang="en-US" sz="2400" dirty="0">
                  <a:effectLst/>
                  <a:latin typeface="+mj-lt"/>
                </a:endParaRPr>
              </a:p>
              <a:p>
                <a:pPr marL="0" marR="0">
                  <a:spcBef>
                    <a:spcPts val="0"/>
                  </a:spcBef>
                  <a:spcAft>
                    <a:spcPts val="0"/>
                  </a:spcAft>
                </a:pPr>
                <a:r>
                  <a:rPr lang="en-US" sz="2400" dirty="0">
                    <a:effectLst/>
                    <a:latin typeface="+mj-lt"/>
                  </a:rPr>
                  <a:t>For all the other rows:</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Divide each 1 occurrence in </a:t>
                </a:r>
                <a14:m>
                  <m:oMath xmlns:m="http://schemas.openxmlformats.org/officeDocument/2006/math">
                    <m:r>
                      <a:rPr lang="en-US" sz="2400" i="1" dirty="0" smtClean="0">
                        <a:effectLst/>
                        <a:latin typeface="+mj-lt"/>
                      </a:rPr>
                      <m:t>𝐴</m:t>
                    </m:r>
                  </m:oMath>
                </a14:m>
                <a:r>
                  <a:rPr lang="en-US" sz="2400" dirty="0">
                    <a:effectLst/>
                    <a:latin typeface="+mj-lt"/>
                  </a:rPr>
                  <a:t> by the number of 1's in the row (which is the out-degree)</a:t>
                </a: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Multiply the resulting matrix by </a:t>
                </a:r>
                <a14:m>
                  <m:oMath xmlns:m="http://schemas.openxmlformats.org/officeDocument/2006/math">
                    <m:r>
                      <a:rPr lang="en-US" sz="2400" b="0" i="0" smtClean="0">
                        <a:effectLst/>
                        <a:latin typeface="+mj-lt"/>
                      </a:rPr>
                      <m:t>(</m:t>
                    </m:r>
                    <m:r>
                      <a:rPr lang="en-US" sz="2400">
                        <a:effectLst/>
                        <a:latin typeface="+mj-lt"/>
                      </a:rPr>
                      <m:t>1−</m:t>
                    </m:r>
                    <m:r>
                      <a:rPr lang="en-US" sz="2400">
                        <a:effectLst/>
                        <a:latin typeface="+mj-lt"/>
                      </a:rPr>
                      <m:t>𝛼</m:t>
                    </m:r>
                    <m:r>
                      <a:rPr lang="en-US" sz="2400" b="0" i="0" smtClean="0">
                        <a:effectLst/>
                        <a:latin typeface="+mj-lt"/>
                      </a:rPr>
                      <m:t>)</m:t>
                    </m:r>
                  </m:oMath>
                </a14:m>
                <a:endParaRPr lang="en-US" sz="2400" dirty="0">
                  <a:effectLst/>
                  <a:latin typeface="+mj-lt"/>
                </a:endParaRPr>
              </a:p>
              <a:p>
                <a:pPr marL="342900" rtl="0" fontAlgn="ctr">
                  <a:spcBef>
                    <a:spcPts val="0"/>
                  </a:spcBef>
                  <a:spcAft>
                    <a:spcPts val="0"/>
                  </a:spcAft>
                  <a:buFont typeface="Arial" panose="020B0604020202020204" pitchFamily="34" charset="0"/>
                  <a:buChar char="•"/>
                </a:pPr>
                <a:endParaRPr lang="en-US" sz="2400" dirty="0">
                  <a:effectLst/>
                  <a:latin typeface="+mj-lt"/>
                </a:endParaRPr>
              </a:p>
              <a:p>
                <a:pPr marL="342900" rtl="0" fontAlgn="ctr">
                  <a:spcBef>
                    <a:spcPts val="0"/>
                  </a:spcBef>
                  <a:spcAft>
                    <a:spcPts val="0"/>
                  </a:spcAft>
                  <a:buFont typeface="Arial" panose="020B0604020202020204" pitchFamily="34" charset="0"/>
                  <a:buChar char="•"/>
                </a:pPr>
                <a:r>
                  <a:rPr lang="en-US" sz="2400" dirty="0">
                    <a:effectLst/>
                    <a:latin typeface="+mj-lt"/>
                  </a:rPr>
                  <a:t>Add </a:t>
                </a:r>
                <a:r>
                  <a:rPr lang="pt-BR" sz="2400" dirty="0">
                    <a:effectLst/>
                    <a:latin typeface="+mj-lt"/>
                  </a:rPr>
                  <a:t> </a:t>
                </a:r>
                <a14:m>
                  <m:oMath xmlns:m="http://schemas.openxmlformats.org/officeDocument/2006/math">
                    <m:f>
                      <m:fPr>
                        <m:ctrlPr>
                          <a:rPr lang="en-US" sz="3200" i="1">
                            <a:effectLst/>
                            <a:latin typeface="+mj-lt"/>
                          </a:rPr>
                        </m:ctrlPr>
                      </m:fPr>
                      <m:num>
                        <m:r>
                          <a:rPr lang="en-US" sz="3200">
                            <a:effectLst/>
                            <a:latin typeface="+mj-lt"/>
                          </a:rPr>
                          <m:t>𝛼</m:t>
                        </m:r>
                      </m:num>
                      <m:den>
                        <m:r>
                          <a:rPr lang="en-US" sz="3200">
                            <a:effectLst/>
                            <a:latin typeface="+mj-lt"/>
                          </a:rPr>
                          <m:t>𝑁</m:t>
                        </m:r>
                      </m:den>
                    </m:f>
                  </m:oMath>
                </a14:m>
                <a:r>
                  <a:rPr lang="en-US" sz="3200" dirty="0">
                    <a:effectLst/>
                    <a:latin typeface="+mj-lt"/>
                  </a:rPr>
                  <a:t> </a:t>
                </a:r>
                <a:r>
                  <a:rPr lang="en-US" sz="2400" dirty="0">
                    <a:effectLst/>
                    <a:latin typeface="+mj-lt"/>
                  </a:rPr>
                  <a:t>to every entry of the resulting matrix to obtain transition matrix </a:t>
                </a:r>
                <a14:m>
                  <m:oMath xmlns:m="http://schemas.openxmlformats.org/officeDocument/2006/math">
                    <m:r>
                      <a:rPr lang="en-US" sz="2400" i="1" dirty="0" smtClean="0">
                        <a:effectLst/>
                        <a:latin typeface="+mj-lt"/>
                      </a:rPr>
                      <m:t>𝑀</m:t>
                    </m:r>
                  </m:oMath>
                </a14:m>
                <a:r>
                  <a:rPr lang="en-US" sz="2400" dirty="0">
                    <a:effectLst/>
                    <a:latin typeface="+mj-lt"/>
                  </a:rPr>
                  <a:t>.</a:t>
                </a:r>
              </a:p>
              <a:p>
                <a:endParaRPr lang="en-US" sz="2400" dirty="0"/>
              </a:p>
            </p:txBody>
          </p:sp>
        </mc:Choice>
        <mc:Fallback>
          <p:sp>
            <p:nvSpPr>
              <p:cNvPr id="2" name="Text Placeholder 1">
                <a:extLst>
                  <a:ext uri="{FF2B5EF4-FFF2-40B4-BE49-F238E27FC236}">
                    <a16:creationId xmlns:a16="http://schemas.microsoft.com/office/drawing/2014/main" id="{4A604A5C-0197-4FEB-9900-8597ED4F053B}"/>
                  </a:ext>
                </a:extLst>
              </p:cNvPr>
              <p:cNvSpPr>
                <a:spLocks noGrp="1" noRot="1" noChangeAspect="1" noMove="1" noResize="1" noEditPoints="1" noAdjustHandles="1" noChangeArrowheads="1" noChangeShapeType="1" noTextEdit="1"/>
              </p:cNvSpPr>
              <p:nvPr>
                <p:ph type="body" sz="quarter" idx="13"/>
              </p:nvPr>
            </p:nvSpPr>
            <p:spPr>
              <a:xfrm>
                <a:off x="478369" y="1225485"/>
                <a:ext cx="11474451" cy="4206280"/>
              </a:xfrm>
              <a:blipFill>
                <a:blip r:embed="rId2"/>
                <a:stretch>
                  <a:fillRect l="-1487" t="-3768" r="-1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2F8E10E7-DE0E-47CF-A384-2E766505C15F}"/>
                  </a:ext>
                </a:extLst>
              </p:cNvPr>
              <p:cNvSpPr>
                <a:spLocks noGrp="1"/>
              </p:cNvSpPr>
              <p:nvPr>
                <p:ph type="title"/>
              </p:nvPr>
            </p:nvSpPr>
            <p:spPr>
              <a:xfrm>
                <a:off x="478369" y="144001"/>
                <a:ext cx="9169401" cy="514738"/>
              </a:xfrm>
            </p:spPr>
            <p:txBody>
              <a:bodyPr/>
              <a:lstStyle/>
              <a:p>
                <a:r>
                  <a:rPr lang="en-US" sz="2400" dirty="0"/>
                  <a:t>Derivation of Transition matrix </a:t>
                </a:r>
                <a14:m>
                  <m:oMath xmlns:m="http://schemas.openxmlformats.org/officeDocument/2006/math">
                    <m:r>
                      <a:rPr lang="en-US" sz="2400" i="1" dirty="0" smtClean="0">
                        <a:latin typeface="Cambria Math" panose="02040503050406030204" pitchFamily="18" charset="0"/>
                      </a:rPr>
                      <m:t>𝑀</m:t>
                    </m:r>
                  </m:oMath>
                </a14:m>
                <a:r>
                  <a:rPr lang="en-US" sz="2400" dirty="0"/>
                  <a:t> from Adjacency matrix </a:t>
                </a:r>
                <a14:m>
                  <m:oMath xmlns:m="http://schemas.openxmlformats.org/officeDocument/2006/math">
                    <m:r>
                      <a:rPr lang="en-US" sz="2400" i="1" dirty="0" smtClean="0">
                        <a:latin typeface="Cambria Math" panose="02040503050406030204" pitchFamily="18" charset="0"/>
                      </a:rPr>
                      <m:t>𝐴</m:t>
                    </m:r>
                  </m:oMath>
                </a14:m>
                <a:endParaRPr lang="en-US" sz="2800" dirty="0"/>
              </a:p>
            </p:txBody>
          </p:sp>
        </mc:Choice>
        <mc:Fallback>
          <p:sp>
            <p:nvSpPr>
              <p:cNvPr id="3" name="Title 2">
                <a:extLst>
                  <a:ext uri="{FF2B5EF4-FFF2-40B4-BE49-F238E27FC236}">
                    <a16:creationId xmlns:a16="http://schemas.microsoft.com/office/drawing/2014/main" id="{2F8E10E7-DE0E-47CF-A384-2E766505C15F}"/>
                  </a:ext>
                </a:extLst>
              </p:cNvPr>
              <p:cNvSpPr>
                <a:spLocks noGrp="1" noRot="1" noChangeAspect="1" noMove="1" noResize="1" noEditPoints="1" noAdjustHandles="1" noChangeArrowheads="1" noChangeShapeType="1" noTextEdit="1"/>
              </p:cNvSpPr>
              <p:nvPr>
                <p:ph type="title"/>
              </p:nvPr>
            </p:nvSpPr>
            <p:spPr>
              <a:xfrm>
                <a:off x="478369" y="144001"/>
                <a:ext cx="9169401" cy="514738"/>
              </a:xfrm>
              <a:blipFill>
                <a:blip r:embed="rId3"/>
                <a:stretch>
                  <a:fillRect l="-1993" b="-345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C8982A-1817-4A28-972E-1CF9A1343098}"/>
              </a:ext>
            </a:extLst>
          </p:cNvPr>
          <p:cNvSpPr>
            <a:spLocks noGrp="1"/>
          </p:cNvSpPr>
          <p:nvPr>
            <p:ph type="sldNum" sz="quarter" idx="16"/>
          </p:nvPr>
        </p:nvSpPr>
        <p:spPr/>
        <p:txBody>
          <a:bodyPr/>
          <a:lstStyle/>
          <a:p>
            <a:fld id="{81561042-0DC2-4A04-AA50-F6D44EB20EBA}" type="slidenum">
              <a:rPr lang="en-US" smtClean="0"/>
              <a:t>14</a:t>
            </a:fld>
            <a:endParaRPr lang="en-US"/>
          </a:p>
        </p:txBody>
      </p:sp>
    </p:spTree>
    <p:extLst>
      <p:ext uri="{BB962C8B-B14F-4D97-AF65-F5344CB8AC3E}">
        <p14:creationId xmlns:p14="http://schemas.microsoft.com/office/powerpoint/2010/main" val="34379021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t>
            </a:r>
            <a:r>
              <a:rPr lang="pt-BR" dirty="0" err="1"/>
              <a:t>and</a:t>
            </a:r>
            <a:r>
              <a:rPr lang="pt-BR" dirty="0"/>
              <a:t>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4797724"/>
          </a:xfrm>
        </p:spPr>
        <p:txBody>
          <a:bodyPr/>
          <a:lstStyle/>
          <a:p>
            <a:endParaRPr lang="pt-BR" dirty="0"/>
          </a:p>
          <a:p>
            <a:pPr marL="457200" indent="-457200">
              <a:buFont typeface="+mj-lt"/>
              <a:buAutoNum type="arabicPeriod"/>
            </a:pPr>
            <a:r>
              <a:rPr lang="pt-BR" dirty="0"/>
              <a:t>Compute </a:t>
            </a:r>
            <a:r>
              <a:rPr lang="pt-BR" dirty="0" err="1"/>
              <a:t>and</a:t>
            </a:r>
            <a:r>
              <a:rPr lang="pt-BR" dirty="0"/>
              <a:t> compare </a:t>
            </a:r>
            <a:r>
              <a:rPr lang="pt-BR" dirty="0" err="1"/>
              <a:t>graph</a:t>
            </a:r>
            <a:r>
              <a:rPr lang="pt-BR" dirty="0"/>
              <a:t> </a:t>
            </a:r>
            <a:r>
              <a:rPr lang="pt-BR" dirty="0" err="1"/>
              <a:t>metrics</a:t>
            </a:r>
            <a:r>
              <a:rPr lang="pt-BR" dirty="0"/>
              <a:t> (</a:t>
            </a:r>
            <a:r>
              <a:rPr lang="pt-BR" dirty="0" err="1"/>
              <a:t>Wednesday</a:t>
            </a:r>
            <a:r>
              <a:rPr lang="pt-BR" dirty="0"/>
              <a:t>, 2.12)</a:t>
            </a:r>
          </a:p>
          <a:p>
            <a:pPr marL="698494" lvl="1" indent="-457200"/>
            <a:r>
              <a:rPr lang="pt-BR" dirty="0" err="1"/>
              <a:t>Any</a:t>
            </a:r>
            <a:r>
              <a:rPr lang="pt-BR" dirty="0"/>
              <a:t> </a:t>
            </a:r>
            <a:r>
              <a:rPr lang="pt-BR" dirty="0" err="1"/>
              <a:t>metrics</a:t>
            </a:r>
            <a:r>
              <a:rPr lang="pt-BR" dirty="0"/>
              <a:t> </a:t>
            </a:r>
            <a:r>
              <a:rPr lang="pt-BR" dirty="0" err="1"/>
              <a:t>and</a:t>
            </a:r>
            <a:r>
              <a:rPr lang="pt-BR" dirty="0"/>
              <a:t> networks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First</a:t>
            </a:r>
            <a:r>
              <a:rPr lang="pt-BR" dirty="0"/>
              <a:t> draft </a:t>
            </a:r>
            <a:r>
              <a:rPr lang="pt-BR" dirty="0" err="1"/>
              <a:t>of</a:t>
            </a:r>
            <a:r>
              <a:rPr lang="pt-BR" dirty="0"/>
              <a:t> </a:t>
            </a:r>
            <a:r>
              <a:rPr lang="pt-BR" b="1" dirty="0"/>
              <a:t>abstract</a:t>
            </a:r>
            <a:r>
              <a:rPr lang="pt-BR" dirty="0"/>
              <a:t> (Friday, 4.12)</a:t>
            </a:r>
          </a:p>
          <a:p>
            <a:pPr marL="457200" indent="-457200">
              <a:buFont typeface="+mj-lt"/>
              <a:buAutoNum type="arabicPeriod"/>
            </a:pPr>
            <a:r>
              <a:rPr lang="pt-BR" dirty="0" err="1"/>
              <a:t>Predictions</a:t>
            </a:r>
            <a:r>
              <a:rPr lang="pt-BR" dirty="0"/>
              <a:t> </a:t>
            </a:r>
            <a:r>
              <a:rPr lang="pt-BR" dirty="0" err="1"/>
              <a:t>using</a:t>
            </a:r>
            <a:r>
              <a:rPr lang="pt-BR" dirty="0"/>
              <a:t> </a:t>
            </a:r>
            <a:r>
              <a:rPr lang="pt-BR" dirty="0" err="1"/>
              <a:t>traditional</a:t>
            </a:r>
            <a:r>
              <a:rPr lang="pt-BR" dirty="0"/>
              <a:t> </a:t>
            </a:r>
            <a:r>
              <a:rPr lang="pt-BR" dirty="0" err="1"/>
              <a:t>method</a:t>
            </a:r>
            <a:r>
              <a:rPr lang="pt-BR" dirty="0"/>
              <a:t> (</a:t>
            </a:r>
            <a:r>
              <a:rPr lang="pt-BR" dirty="0" err="1"/>
              <a:t>Wednesday</a:t>
            </a:r>
            <a:r>
              <a:rPr lang="pt-BR" dirty="0"/>
              <a:t>, 9.12)</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457200" indent="-457200">
              <a:buFont typeface="+mj-lt"/>
              <a:buAutoNum type="arabicPeriod"/>
            </a:pPr>
            <a:r>
              <a:rPr lang="pt-BR" dirty="0" err="1"/>
              <a:t>Related</a:t>
            </a:r>
            <a:r>
              <a:rPr lang="pt-BR" dirty="0"/>
              <a:t> </a:t>
            </a:r>
            <a:r>
              <a:rPr lang="pt-BR" dirty="0" err="1"/>
              <a:t>work</a:t>
            </a:r>
            <a:r>
              <a:rPr lang="pt-BR" dirty="0"/>
              <a:t> draft (Friday, 11.12)</a:t>
            </a:r>
          </a:p>
          <a:p>
            <a:pPr marL="457200" indent="-457200">
              <a:buFont typeface="+mj-lt"/>
              <a:buAutoNum type="arabicPeriod"/>
            </a:pPr>
            <a:r>
              <a:rPr lang="pt-BR" dirty="0"/>
              <a:t>Node </a:t>
            </a:r>
            <a:r>
              <a:rPr lang="pt-BR" dirty="0" err="1"/>
              <a:t>and</a:t>
            </a:r>
            <a:r>
              <a:rPr lang="pt-BR" dirty="0"/>
              <a:t>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r>
              <a:rPr lang="pt-BR" dirty="0" err="1"/>
              <a:t>Any</a:t>
            </a:r>
            <a:r>
              <a:rPr lang="pt-BR" dirty="0"/>
              <a:t> </a:t>
            </a:r>
            <a:r>
              <a:rPr lang="pt-BR" dirty="0" err="1"/>
              <a:t>two</a:t>
            </a:r>
            <a:r>
              <a:rPr lang="pt-BR" dirty="0"/>
              <a:t> </a:t>
            </a:r>
            <a:r>
              <a:rPr lang="pt-BR" dirty="0" err="1"/>
              <a:t>methods</a:t>
            </a:r>
            <a:r>
              <a:rPr lang="pt-BR" dirty="0"/>
              <a:t> </a:t>
            </a:r>
            <a:r>
              <a:rPr lang="pt-BR" dirty="0" err="1"/>
              <a:t>of</a:t>
            </a:r>
            <a:r>
              <a:rPr lang="pt-BR" dirty="0"/>
              <a:t> </a:t>
            </a:r>
            <a:r>
              <a:rPr lang="pt-BR" dirty="0" err="1"/>
              <a:t>your</a:t>
            </a:r>
            <a:r>
              <a:rPr lang="pt-BR" dirty="0"/>
              <a:t> </a:t>
            </a:r>
            <a:r>
              <a:rPr lang="pt-BR" dirty="0" err="1"/>
              <a:t>choice</a:t>
            </a:r>
            <a:endParaRPr lang="pt-BR" dirty="0"/>
          </a:p>
          <a:p>
            <a:pPr marL="342900" indent="-342900">
              <a:buFont typeface="Arial" panose="020B0604020202020204" pitchFamily="34" charset="0"/>
              <a:buChar char="•"/>
            </a:pPr>
            <a:endParaRPr lang="pt-BR" dirty="0"/>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15</a:t>
            </a:fld>
            <a:endParaRPr lang="en-US"/>
          </a:p>
        </p:txBody>
      </p:sp>
    </p:spTree>
    <p:extLst>
      <p:ext uri="{BB962C8B-B14F-4D97-AF65-F5344CB8AC3E}">
        <p14:creationId xmlns:p14="http://schemas.microsoft.com/office/powerpoint/2010/main" val="101758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16</a:t>
            </a:fld>
            <a:endParaRPr lang="en-US"/>
          </a:p>
        </p:txBody>
      </p:sp>
    </p:spTree>
    <p:extLst>
      <p:ext uri="{BB962C8B-B14F-4D97-AF65-F5344CB8AC3E}">
        <p14:creationId xmlns:p14="http://schemas.microsoft.com/office/powerpoint/2010/main" val="121351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Breaking news on Learning on Networks</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901129"/>
            <a:ext cx="6526316" cy="1077218"/>
          </a:xfrm>
          <a:prstGeom prst="rect">
            <a:avLst/>
          </a:prstGeom>
          <a:noFill/>
        </p:spPr>
        <p:txBody>
          <a:bodyPr wrap="square">
            <a:spAutoFit/>
          </a:bodyPr>
          <a:lstStyle/>
          <a:p>
            <a:r>
              <a:rPr lang="en-US" sz="1600" b="1" dirty="0">
                <a:solidFill>
                  <a:srgbClr val="222222"/>
                </a:solidFill>
                <a:latin typeface="+mj-lt"/>
              </a:rPr>
              <a:t>Goal</a:t>
            </a:r>
            <a:r>
              <a:rPr lang="en-US" sz="1600" dirty="0">
                <a:solidFill>
                  <a:srgbClr val="222222"/>
                </a:solidFill>
                <a:latin typeface="+mj-lt"/>
              </a:rPr>
              <a:t>: predict the p</a:t>
            </a:r>
            <a:r>
              <a:rPr lang="en-US" sz="1600" b="0" i="0" dirty="0">
                <a:solidFill>
                  <a:srgbClr val="222222"/>
                </a:solidFill>
                <a:effectLst/>
                <a:latin typeface="+mj-lt"/>
              </a:rPr>
              <a:t>rotein’s constituent parts = a string of different amino acids </a:t>
            </a:r>
            <a:r>
              <a:rPr lang="en-US" sz="1600" dirty="0">
                <a:solidFill>
                  <a:srgbClr val="222222"/>
                </a:solidFill>
                <a:latin typeface="+mj-lt"/>
              </a:rPr>
              <a:t>and </a:t>
            </a:r>
            <a:r>
              <a:rPr lang="en-US" sz="1600" b="0" i="0" dirty="0">
                <a:solidFill>
                  <a:srgbClr val="222222"/>
                </a:solidFill>
                <a:effectLst/>
                <a:latin typeface="+mj-lt"/>
              </a:rPr>
              <a:t>map out the many twists and folds of its eventual shape. </a:t>
            </a:r>
            <a:r>
              <a:rPr lang="en-US" sz="1600" dirty="0">
                <a:solidFill>
                  <a:srgbClr val="222222"/>
                </a:solidFill>
                <a:latin typeface="+mj-lt"/>
              </a:rPr>
              <a:t>Poor predictions in </a:t>
            </a:r>
            <a:r>
              <a:rPr lang="en-US" sz="1600" b="0" i="0" dirty="0">
                <a:solidFill>
                  <a:srgbClr val="222222"/>
                </a:solidFill>
                <a:effectLst/>
                <a:latin typeface="+mj-lt"/>
              </a:rPr>
              <a:t>1980s and 1990s.</a:t>
            </a:r>
          </a:p>
          <a:p>
            <a:endParaRPr lang="en-US" sz="1600" b="1" dirty="0">
              <a:solidFill>
                <a:srgbClr val="222222"/>
              </a:solidFill>
              <a:latin typeface="+mj-lt"/>
            </a:endParaRP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382495" y="3306321"/>
            <a:ext cx="6245940" cy="577081"/>
          </a:xfrm>
          <a:prstGeom prst="rect">
            <a:avLst/>
          </a:prstGeom>
          <a:noFill/>
        </p:spPr>
        <p:txBody>
          <a:bodyPr wrap="square">
            <a:spAutoFit/>
          </a:bodyPr>
          <a:lstStyle/>
          <a:p>
            <a:r>
              <a:rPr lang="en-US" sz="1050" dirty="0"/>
              <a:t>[Nature 2020] It will change everything: DeepMind’s AI makes gigantic leap in solving protein structures - Google’s deep-learning for determining the 3D shapes of proteins https://www.nature.com/articles/d41586-020-03348-4</a:t>
            </a:r>
          </a:p>
        </p:txBody>
      </p:sp>
      <p:pic>
        <p:nvPicPr>
          <p:cNvPr id="2050" name="Picture 2" descr="Infographic: Structure solver. DeepMind's AlphaFold 2 algorithm outperformed other teams at the CASP14 protein folding contest.">
            <a:extLst>
              <a:ext uri="{FF2B5EF4-FFF2-40B4-BE49-F238E27FC236}">
                <a16:creationId xmlns:a16="http://schemas.microsoft.com/office/drawing/2014/main" id="{6978F843-1269-42EC-BBB2-DB188EA70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772" y="842965"/>
            <a:ext cx="3582870" cy="388144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B5C4236-853D-456E-A3C3-F5DE643AB7D5}"/>
              </a:ext>
            </a:extLst>
          </p:cNvPr>
          <p:cNvSpPr txBox="1"/>
          <p:nvPr/>
        </p:nvSpPr>
        <p:spPr bwMode="gray">
          <a:xfrm>
            <a:off x="322727" y="4224661"/>
            <a:ext cx="11047636" cy="2092881"/>
          </a:xfrm>
          <a:prstGeom prst="rect">
            <a:avLst/>
          </a:prstGeom>
          <a:noFill/>
        </p:spPr>
        <p:txBody>
          <a:bodyPr wrap="square">
            <a:spAutoFit/>
          </a:bodyPr>
          <a:lstStyle/>
          <a:p>
            <a:r>
              <a:rPr lang="en-US" b="1" dirty="0"/>
              <a:t>Can a Computer Devise a Theory of Everything?*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Feynman Lectures on Physics </a:t>
            </a:r>
            <a:r>
              <a:rPr lang="en-US" sz="1600" b="1" dirty="0"/>
              <a:t>-&gt;</a:t>
            </a:r>
            <a:r>
              <a:rPr lang="en-US" sz="1600" dirty="0"/>
              <a:t> used them to generate data that was then fed to a neural network. DL was able to recover all 100 formulas</a:t>
            </a:r>
          </a:p>
          <a:p>
            <a:pPr marL="285750" indent="-285750">
              <a:buFont typeface="Arial" panose="020B0604020202020204" pitchFamily="34" charset="0"/>
              <a:buChar char="•"/>
            </a:pPr>
            <a:r>
              <a:rPr lang="en-US" sz="1600" dirty="0"/>
              <a:t>Data from the Large Hadron Collider </a:t>
            </a:r>
            <a:r>
              <a:rPr lang="en-US" sz="1600" b="1" dirty="0"/>
              <a:t>-&gt;</a:t>
            </a:r>
            <a:r>
              <a:rPr lang="en-US" sz="1600" dirty="0"/>
              <a:t> the system successfully identified and distinguished between quarks and gluons, without ever knowing what either was.</a:t>
            </a:r>
          </a:p>
          <a:p>
            <a:endParaRPr lang="en-US" sz="1600" dirty="0"/>
          </a:p>
          <a:p>
            <a:endParaRPr lang="en-US" sz="1600" dirty="0"/>
          </a:p>
        </p:txBody>
      </p:sp>
      <p:sp>
        <p:nvSpPr>
          <p:cNvPr id="17" name="TextBox 16">
            <a:extLst>
              <a:ext uri="{FF2B5EF4-FFF2-40B4-BE49-F238E27FC236}">
                <a16:creationId xmlns:a16="http://schemas.microsoft.com/office/drawing/2014/main" id="{CBA3D5C7-CE43-4543-BD23-45C23BF5ED46}"/>
              </a:ext>
            </a:extLst>
          </p:cNvPr>
          <p:cNvSpPr txBox="1"/>
          <p:nvPr/>
        </p:nvSpPr>
        <p:spPr bwMode="gray">
          <a:xfrm>
            <a:off x="6980772" y="5636781"/>
            <a:ext cx="4199233" cy="1077218"/>
          </a:xfrm>
          <a:prstGeom prst="rect">
            <a:avLst/>
          </a:prstGeom>
          <a:solidFill>
            <a:schemeClr val="accent3">
              <a:lumMod val="20000"/>
              <a:lumOff val="80000"/>
            </a:schemeClr>
          </a:solidFill>
        </p:spPr>
        <p:txBody>
          <a:bodyPr wrap="square">
            <a:spAutoFit/>
          </a:bodyPr>
          <a:lstStyle/>
          <a:p>
            <a:r>
              <a:rPr lang="en-US" sz="1600" b="1" dirty="0"/>
              <a:t>*</a:t>
            </a:r>
            <a:r>
              <a:rPr lang="en-US" sz="1600" dirty="0"/>
              <a:t>It might be possible, physicists say, but not anytime soon. And there’s no guarantee that we humans will understand the result…</a:t>
            </a:r>
          </a:p>
        </p:txBody>
      </p:sp>
      <p:sp>
        <p:nvSpPr>
          <p:cNvPr id="18" name="TextBox 17">
            <a:extLst>
              <a:ext uri="{FF2B5EF4-FFF2-40B4-BE49-F238E27FC236}">
                <a16:creationId xmlns:a16="http://schemas.microsoft.com/office/drawing/2014/main" id="{8D66A840-FA79-465F-8D15-796D11A8BD5E}"/>
              </a:ext>
            </a:extLst>
          </p:cNvPr>
          <p:cNvSpPr txBox="1"/>
          <p:nvPr/>
        </p:nvSpPr>
        <p:spPr bwMode="gray">
          <a:xfrm>
            <a:off x="478369" y="5956871"/>
            <a:ext cx="6245748" cy="430887"/>
          </a:xfrm>
          <a:prstGeom prst="rect">
            <a:avLst/>
          </a:prstGeom>
          <a:noFill/>
        </p:spPr>
        <p:txBody>
          <a:bodyPr wrap="square">
            <a:spAutoFit/>
          </a:bodyPr>
          <a:lstStyle/>
          <a:p>
            <a:r>
              <a:rPr lang="en-US" sz="1100" dirty="0"/>
              <a:t>NY Times - https://www.nytimes.com/2020/11/23/science/artificial-intelligence-ai-physics-theory.html</a:t>
            </a:r>
          </a:p>
        </p:txBody>
      </p:sp>
      <p:sp>
        <p:nvSpPr>
          <p:cNvPr id="20" name="TextBox 19">
            <a:extLst>
              <a:ext uri="{FF2B5EF4-FFF2-40B4-BE49-F238E27FC236}">
                <a16:creationId xmlns:a16="http://schemas.microsoft.com/office/drawing/2014/main" id="{1D793082-8FDB-479D-BB55-06FC761DCFCA}"/>
              </a:ext>
            </a:extLst>
          </p:cNvPr>
          <p:cNvSpPr txBox="1"/>
          <p:nvPr/>
        </p:nvSpPr>
        <p:spPr bwMode="gray">
          <a:xfrm>
            <a:off x="240244" y="1872094"/>
            <a:ext cx="6637634" cy="1323439"/>
          </a:xfrm>
          <a:prstGeom prst="rect">
            <a:avLst/>
          </a:prstGeom>
          <a:noFill/>
        </p:spPr>
        <p:txBody>
          <a:bodyPr wrap="square">
            <a:spAutoFit/>
          </a:bodyPr>
          <a:lstStyle/>
          <a:p>
            <a:r>
              <a:rPr lang="en-US" sz="1600" b="1" dirty="0">
                <a:solidFill>
                  <a:srgbClr val="222222"/>
                </a:solidFill>
                <a:latin typeface="+mj-lt"/>
              </a:rPr>
              <a:t>AphaFold-1</a:t>
            </a:r>
            <a:r>
              <a:rPr lang="en-US" sz="1600" dirty="0">
                <a:solidFill>
                  <a:srgbClr val="222222"/>
                </a:solidFill>
                <a:latin typeface="+mj-lt"/>
              </a:rPr>
              <a:t> (2018):</a:t>
            </a:r>
          </a:p>
          <a:p>
            <a:r>
              <a:rPr lang="en-US" sz="1600" dirty="0">
                <a:solidFill>
                  <a:srgbClr val="222222"/>
                </a:solidFill>
                <a:latin typeface="+mj-lt"/>
              </a:rPr>
              <a:t>1- </a:t>
            </a:r>
            <a:r>
              <a:rPr lang="en-US" sz="1600" b="0" i="0" dirty="0">
                <a:solidFill>
                  <a:srgbClr val="222222"/>
                </a:solidFill>
                <a:effectLst/>
                <a:latin typeface="+mj-lt"/>
              </a:rPr>
              <a:t> apply deep learning to structural and genetic data to predict the distance between pairs of amino acids in a protein</a:t>
            </a:r>
            <a:endParaRPr lang="en-US" sz="1600" dirty="0">
              <a:solidFill>
                <a:srgbClr val="222222"/>
              </a:solidFill>
              <a:latin typeface="+mj-lt"/>
            </a:endParaRPr>
          </a:p>
          <a:p>
            <a:r>
              <a:rPr lang="en-US" sz="1600" dirty="0">
                <a:solidFill>
                  <a:srgbClr val="222222"/>
                </a:solidFill>
                <a:latin typeface="+mj-lt"/>
              </a:rPr>
              <a:t>2- </a:t>
            </a:r>
            <a:r>
              <a:rPr lang="en-US" sz="1600" b="0" i="0" dirty="0">
                <a:solidFill>
                  <a:srgbClr val="222222"/>
                </a:solidFill>
                <a:effectLst/>
                <a:latin typeface="+mj-lt"/>
              </a:rPr>
              <a:t>use this information to build ‘consensus’ model of how the protein should look like</a:t>
            </a:r>
            <a:endParaRPr lang="en-US" sz="1600" dirty="0">
              <a:latin typeface="+mj-lt"/>
            </a:endParaRP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4" grpId="0"/>
      <p:bldP spid="17" grpId="0" animBg="1"/>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 </a:t>
            </a:r>
            <a:r>
              <a:rPr lang="en-US" sz="1800" dirty="0"/>
              <a:t>[Cisco Annual Internet report 2020]</a:t>
            </a:r>
            <a:endParaRPr lang="en-US" dirty="0"/>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3</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17116" y="4992227"/>
            <a:ext cx="11983936" cy="1396793"/>
          </a:xfrm>
          <a:prstGeom prst="rect">
            <a:avLst/>
          </a:prstGeom>
          <a:solidFill>
            <a:schemeClr val="accent3">
              <a:lumMod val="20000"/>
              <a:lumOff val="80000"/>
            </a:schemeClr>
          </a:solidFill>
        </p:spPr>
        <p:txBody>
          <a:bodyPr wrap="square">
            <a:spAutoFit/>
          </a:bodyPr>
          <a:lstStyle/>
          <a:p>
            <a:r>
              <a:rPr lang="en-US" sz="1600" b="1" dirty="0">
                <a:latin typeface="+mj-lt"/>
              </a:rPr>
              <a:t>How to make predictions on networks of hundreds of billions of nodes which are constantly evolving? </a:t>
            </a:r>
          </a:p>
          <a:p>
            <a:pPr marL="342900" indent="-342900">
              <a:lnSpc>
                <a:spcPct val="150000"/>
              </a:lnSpc>
              <a:buFont typeface="+mj-lt"/>
              <a:buAutoNum type="arabicPeriod"/>
            </a:pPr>
            <a:r>
              <a:rPr lang="en-US" sz="1600" dirty="0">
                <a:latin typeface="+mj-lt"/>
              </a:rPr>
              <a:t>We need to sample effectively = node ranking</a:t>
            </a:r>
          </a:p>
          <a:p>
            <a:pPr marL="342900" indent="-342900">
              <a:lnSpc>
                <a:spcPct val="150000"/>
              </a:lnSpc>
              <a:buFont typeface="+mj-lt"/>
              <a:buAutoNum type="arabicPeriod"/>
            </a:pPr>
            <a:r>
              <a:rPr lang="en-US" sz="1600" dirty="0">
                <a:latin typeface="+mj-lt"/>
              </a:rPr>
              <a:t>This allows better search and more efficient monitoring</a:t>
            </a:r>
          </a:p>
          <a:p>
            <a:pPr marL="342900" indent="-342900">
              <a:lnSpc>
                <a:spcPct val="150000"/>
              </a:lnSpc>
              <a:buFont typeface="+mj-lt"/>
              <a:buAutoNum type="arabicPeriod"/>
            </a:pPr>
            <a:endParaRPr lang="en-US" sz="1600" dirty="0">
              <a:latin typeface="+mj-lt"/>
            </a:endParaRPr>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240244" y="1228932"/>
            <a:ext cx="5929968" cy="1077218"/>
          </a:xfrm>
          <a:prstGeom prst="rect">
            <a:avLst/>
          </a:prstGeom>
          <a:noFill/>
        </p:spPr>
        <p:txBody>
          <a:bodyPr wrap="square">
            <a:spAutoFit/>
          </a:bodyPr>
          <a:lstStyle/>
          <a:p>
            <a:r>
              <a:rPr lang="en-US" sz="1600" dirty="0"/>
              <a:t>Nearly 2/3 of the global population will have Internet access by 2023, i.e., 5.3 billion total Internet users (66% of global population) and up from 3.9 billion (51% of global population) in 2018. </a:t>
            </a:r>
          </a:p>
        </p:txBody>
      </p:sp>
      <p:pic>
        <p:nvPicPr>
          <p:cNvPr id="5" name="Picture 4">
            <a:extLst>
              <a:ext uri="{FF2B5EF4-FFF2-40B4-BE49-F238E27FC236}">
                <a16:creationId xmlns:a16="http://schemas.microsoft.com/office/drawing/2014/main" id="{C271B7A5-5DE9-46B2-AD8E-A2CD0AF2AF63}"/>
              </a:ext>
            </a:extLst>
          </p:cNvPr>
          <p:cNvPicPr>
            <a:picLocks noChangeAspect="1"/>
          </p:cNvPicPr>
          <p:nvPr/>
        </p:nvPicPr>
        <p:blipFill>
          <a:blip r:embed="rId2"/>
          <a:stretch>
            <a:fillRect/>
          </a:stretch>
        </p:blipFill>
        <p:spPr>
          <a:xfrm>
            <a:off x="6486184" y="826022"/>
            <a:ext cx="4572000" cy="2105025"/>
          </a:xfrm>
          <a:prstGeom prst="rect">
            <a:avLst/>
          </a:prstGeom>
        </p:spPr>
      </p:pic>
      <p:sp>
        <p:nvSpPr>
          <p:cNvPr id="22" name="TextBox 21">
            <a:extLst>
              <a:ext uri="{FF2B5EF4-FFF2-40B4-BE49-F238E27FC236}">
                <a16:creationId xmlns:a16="http://schemas.microsoft.com/office/drawing/2014/main" id="{847570BF-4811-47D3-BBFF-91610C8F85F2}"/>
              </a:ext>
            </a:extLst>
          </p:cNvPr>
          <p:cNvSpPr txBox="1"/>
          <p:nvPr/>
        </p:nvSpPr>
        <p:spPr bwMode="gray">
          <a:xfrm>
            <a:off x="296846" y="3011170"/>
            <a:ext cx="5352369" cy="1323439"/>
          </a:xfrm>
          <a:prstGeom prst="rect">
            <a:avLst/>
          </a:prstGeom>
          <a:noFill/>
        </p:spPr>
        <p:txBody>
          <a:bodyPr wrap="square">
            <a:spAutoFit/>
          </a:bodyPr>
          <a:lstStyle/>
          <a:p>
            <a:r>
              <a:rPr lang="en-US" sz="1600" b="1" dirty="0"/>
              <a:t>2023</a:t>
            </a:r>
            <a:r>
              <a:rPr lang="en-US" sz="1600" dirty="0"/>
              <a:t>:</a:t>
            </a:r>
          </a:p>
          <a:p>
            <a:pPr marL="285750" indent="-285750">
              <a:buFont typeface="Arial" panose="020B0604020202020204" pitchFamily="34" charset="0"/>
              <a:buChar char="•"/>
            </a:pPr>
            <a:r>
              <a:rPr lang="en-US" sz="1600" dirty="0"/>
              <a:t>29.3 billion networked devices (compared with 18.4 billion in 2018)</a:t>
            </a:r>
          </a:p>
          <a:p>
            <a:pPr marL="285750" indent="-285750">
              <a:buFont typeface="Arial" panose="020B0604020202020204" pitchFamily="34" charset="0"/>
              <a:buChar char="•"/>
            </a:pPr>
            <a:r>
              <a:rPr lang="en-US" sz="1600" dirty="0"/>
              <a:t>14.7 billion IoT connections (33% growth over 2-18)</a:t>
            </a:r>
          </a:p>
        </p:txBody>
      </p:sp>
      <p:sp>
        <p:nvSpPr>
          <p:cNvPr id="26" name="TextBox 25">
            <a:extLst>
              <a:ext uri="{FF2B5EF4-FFF2-40B4-BE49-F238E27FC236}">
                <a16:creationId xmlns:a16="http://schemas.microsoft.com/office/drawing/2014/main" id="{745A9DC1-E947-46A8-9B24-D57038B1D4DE}"/>
              </a:ext>
            </a:extLst>
          </p:cNvPr>
          <p:cNvSpPr txBox="1"/>
          <p:nvPr/>
        </p:nvSpPr>
        <p:spPr bwMode="gray">
          <a:xfrm>
            <a:off x="5794297" y="3011170"/>
            <a:ext cx="6245940" cy="1815882"/>
          </a:xfrm>
          <a:prstGeom prst="rect">
            <a:avLst/>
          </a:prstGeom>
          <a:noFill/>
        </p:spPr>
        <p:txBody>
          <a:bodyPr wrap="square">
            <a:spAutoFit/>
          </a:bodyPr>
          <a:lstStyle/>
          <a:p>
            <a:pPr marL="285750" indent="-285750">
              <a:buFont typeface="Arial" panose="020B0604020202020204" pitchFamily="34" charset="0"/>
              <a:buChar char="•"/>
            </a:pPr>
            <a:r>
              <a:rPr lang="en-US" sz="1600" dirty="0"/>
              <a:t>Connected </a:t>
            </a:r>
            <a:r>
              <a:rPr lang="en-US" sz="1600" b="1" dirty="0"/>
              <a:t>home</a:t>
            </a:r>
            <a:r>
              <a:rPr lang="en-US" sz="1600" dirty="0"/>
              <a:t> apps will have the largest share and connected </a:t>
            </a:r>
            <a:r>
              <a:rPr lang="en-US" sz="1600" b="1" dirty="0"/>
              <a:t>cars</a:t>
            </a:r>
            <a:r>
              <a:rPr lang="en-US" sz="1600" dirty="0"/>
              <a:t> will be the fastest growing application type. </a:t>
            </a:r>
          </a:p>
          <a:p>
            <a:pPr marL="285750" indent="-285750">
              <a:buFont typeface="Arial" panose="020B0604020202020204" pitchFamily="34" charset="0"/>
              <a:buChar char="•"/>
            </a:pPr>
            <a:r>
              <a:rPr lang="en-US" sz="1600" dirty="0"/>
              <a:t>Connected home apps will have nearly half or 48% of IoT share by 2023 and Connected car applications will grow the fastest at 30% over the forecast period (2018–2023).</a:t>
            </a:r>
          </a:p>
        </p:txBody>
      </p:sp>
      <p:sp>
        <p:nvSpPr>
          <p:cNvPr id="28" name="TextBox 27">
            <a:extLst>
              <a:ext uri="{FF2B5EF4-FFF2-40B4-BE49-F238E27FC236}">
                <a16:creationId xmlns:a16="http://schemas.microsoft.com/office/drawing/2014/main" id="{14818763-3BB2-4FB8-B925-D9FA92DB2F0B}"/>
              </a:ext>
            </a:extLst>
          </p:cNvPr>
          <p:cNvSpPr txBox="1"/>
          <p:nvPr/>
        </p:nvSpPr>
        <p:spPr bwMode="gray">
          <a:xfrm>
            <a:off x="1" y="6375403"/>
            <a:ext cx="8480322" cy="461665"/>
          </a:xfrm>
          <a:prstGeom prst="rect">
            <a:avLst/>
          </a:prstGeom>
          <a:noFill/>
        </p:spPr>
        <p:txBody>
          <a:bodyPr wrap="square">
            <a:spAutoFit/>
          </a:bodyPr>
          <a:lstStyle/>
          <a:p>
            <a:r>
              <a:rPr lang="en-US" sz="1200" dirty="0"/>
              <a:t>[Cisco 2020] Cisco Annual Internet report , https://www.cisco.com/c/en/us/solutions/collateral/executive-perspectives/annual-internet-report/white-paper-c11-741490.html</a:t>
            </a:r>
          </a:p>
        </p:txBody>
      </p:sp>
      <p:sp>
        <p:nvSpPr>
          <p:cNvPr id="11" name="TextBox 10">
            <a:extLst>
              <a:ext uri="{FF2B5EF4-FFF2-40B4-BE49-F238E27FC236}">
                <a16:creationId xmlns:a16="http://schemas.microsoft.com/office/drawing/2014/main" id="{58AF2C3E-1DAA-41F1-8FEE-D11472E68B9F}"/>
              </a:ext>
            </a:extLst>
          </p:cNvPr>
          <p:cNvSpPr txBox="1"/>
          <p:nvPr/>
        </p:nvSpPr>
        <p:spPr bwMode="gray">
          <a:xfrm>
            <a:off x="6491672" y="5354012"/>
            <a:ext cx="5460084" cy="923330"/>
          </a:xfrm>
          <a:prstGeom prst="rect">
            <a:avLst/>
          </a:prstGeom>
          <a:solidFill>
            <a:schemeClr val="accent3">
              <a:lumMod val="40000"/>
              <a:lumOff val="60000"/>
            </a:schemeClr>
          </a:solidFill>
        </p:spPr>
        <p:txBody>
          <a:bodyPr wrap="square">
            <a:spAutoFit/>
          </a:bodyPr>
          <a:lstStyle/>
          <a:p>
            <a:r>
              <a:rPr lang="en-US" dirty="0"/>
              <a:t>Google </a:t>
            </a:r>
            <a:r>
              <a:rPr lang="en-US" b="1" dirty="0"/>
              <a:t>PageRank</a:t>
            </a:r>
            <a:r>
              <a:rPr lang="en-US" dirty="0"/>
              <a:t> takes few weeks for the crawlers to map of the entire web and a few hours to recompute the importance of pages.</a:t>
            </a:r>
          </a:p>
        </p:txBody>
      </p:sp>
    </p:spTree>
    <p:extLst>
      <p:ext uri="{BB962C8B-B14F-4D97-AF65-F5344CB8AC3E}">
        <p14:creationId xmlns:p14="http://schemas.microsoft.com/office/powerpoint/2010/main" val="39598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p:bldP spid="26"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253C-1D92-4DB5-A1C1-4CCEE3DF73EC}"/>
              </a:ext>
            </a:extLst>
          </p:cNvPr>
          <p:cNvSpPr>
            <a:spLocks noGrp="1"/>
          </p:cNvSpPr>
          <p:nvPr>
            <p:ph type="title"/>
          </p:nvPr>
        </p:nvSpPr>
        <p:spPr>
          <a:xfrm>
            <a:off x="478369" y="144001"/>
            <a:ext cx="9169401" cy="555840"/>
          </a:xfrm>
        </p:spPr>
        <p:txBody>
          <a:bodyPr anchor="t">
            <a:normAutofit/>
          </a:bodyPr>
          <a:lstStyle/>
          <a:p>
            <a:r>
              <a:rPr lang="en-US" dirty="0"/>
              <a:t>What we want</a:t>
            </a:r>
          </a:p>
        </p:txBody>
      </p:sp>
      <p:sp>
        <p:nvSpPr>
          <p:cNvPr id="3" name="Content Placeholder 2">
            <a:extLst>
              <a:ext uri="{FF2B5EF4-FFF2-40B4-BE49-F238E27FC236}">
                <a16:creationId xmlns:a16="http://schemas.microsoft.com/office/drawing/2014/main" id="{5F9D0125-DA5B-4EA0-86AA-CF6F00D0B943}"/>
              </a:ext>
            </a:extLst>
          </p:cNvPr>
          <p:cNvSpPr>
            <a:spLocks noGrp="1"/>
          </p:cNvSpPr>
          <p:nvPr>
            <p:ph type="body" sz="quarter" idx="13"/>
          </p:nvPr>
        </p:nvSpPr>
        <p:spPr>
          <a:xfrm>
            <a:off x="478369" y="1210058"/>
            <a:ext cx="10409590" cy="939254"/>
          </a:xfrm>
        </p:spPr>
        <p:txBody>
          <a:bodyPr anchor="t">
            <a:normAutofit/>
          </a:bodyPr>
          <a:lstStyle/>
          <a:p>
            <a:r>
              <a:rPr lang="en-US" dirty="0"/>
              <a:t>If I spend time randomly surfing the web, assuming equal time between clicks, what percent of time would I be on each page? i.e., how important is each node?</a:t>
            </a:r>
          </a:p>
          <a:p>
            <a:endParaRPr lang="en-US" dirty="0"/>
          </a:p>
          <a:p>
            <a:endParaRPr lang="en-US" dirty="0"/>
          </a:p>
        </p:txBody>
      </p:sp>
      <p:sp>
        <p:nvSpPr>
          <p:cNvPr id="4" name="Slide Number Placeholder 3">
            <a:extLst>
              <a:ext uri="{FF2B5EF4-FFF2-40B4-BE49-F238E27FC236}">
                <a16:creationId xmlns:a16="http://schemas.microsoft.com/office/drawing/2014/main" id="{D80A1940-189B-41D4-B739-51BCC7983506}"/>
              </a:ext>
            </a:extLst>
          </p:cNvPr>
          <p:cNvSpPr>
            <a:spLocks noGrp="1"/>
          </p:cNvSpPr>
          <p:nvPr>
            <p:ph type="sldNum" sz="quarter" idx="17"/>
          </p:nvPr>
        </p:nvSpPr>
        <p:spPr>
          <a:xfrm>
            <a:off x="11180006" y="6486805"/>
            <a:ext cx="771750" cy="260792"/>
          </a:xfrm>
        </p:spPr>
        <p:txBody>
          <a:bodyPr anchor="b">
            <a:normAutofit/>
          </a:bodyPr>
          <a:lstStyle/>
          <a:p>
            <a:pPr>
              <a:spcAft>
                <a:spcPts val="600"/>
              </a:spcAft>
            </a:pPr>
            <a:fld id="{81561042-0DC2-4A04-AA50-F6D44EB20EBA}" type="slidenum">
              <a:rPr lang="en-US" smtClean="0"/>
              <a:pPr>
                <a:spcAft>
                  <a:spcPts val="600"/>
                </a:spcAft>
              </a:pPr>
              <a:t>4</a:t>
            </a:fld>
            <a:endParaRPr lang="en-US"/>
          </a:p>
        </p:txBody>
      </p:sp>
      <p:sp>
        <p:nvSpPr>
          <p:cNvPr id="6" name="TextBox 5">
            <a:extLst>
              <a:ext uri="{FF2B5EF4-FFF2-40B4-BE49-F238E27FC236}">
                <a16:creationId xmlns:a16="http://schemas.microsoft.com/office/drawing/2014/main" id="{5F7DF021-A5E1-4D52-AF3B-35F001C953EF}"/>
              </a:ext>
            </a:extLst>
          </p:cNvPr>
          <p:cNvSpPr txBox="1"/>
          <p:nvPr/>
        </p:nvSpPr>
        <p:spPr bwMode="gray">
          <a:xfrm>
            <a:off x="6096000" y="2263621"/>
            <a:ext cx="5960660" cy="2031325"/>
          </a:xfrm>
          <a:prstGeom prst="rect">
            <a:avLst/>
          </a:prstGeom>
          <a:noFill/>
        </p:spPr>
        <p:txBody>
          <a:bodyPr wrap="square">
            <a:spAutoFit/>
          </a:bodyPr>
          <a:lstStyle/>
          <a:p>
            <a:r>
              <a:rPr lang="en-US" b="1" u="sng" dirty="0"/>
              <a:t>Importance of a node (</a:t>
            </a:r>
            <a:r>
              <a:rPr lang="en-US" b="1" i="1" u="sng" dirty="0" err="1"/>
              <a:t>Pr</a:t>
            </a:r>
            <a:r>
              <a:rPr lang="en-US" b="1" u="sng" dirty="0"/>
              <a:t>):</a:t>
            </a:r>
          </a:p>
          <a:p>
            <a:pPr marL="285750" indent="-285750">
              <a:buFontTx/>
              <a:buChar char="-"/>
            </a:pPr>
            <a:r>
              <a:rPr lang="en-US" dirty="0"/>
              <a:t>In-links are less prone to be manipulated</a:t>
            </a:r>
          </a:p>
          <a:p>
            <a:pPr marL="285750" indent="-285750">
              <a:buFontTx/>
              <a:buChar char="-"/>
            </a:pPr>
            <a:r>
              <a:rPr lang="en-US" dirty="0"/>
              <a:t>Importance is proportional to its neighbors</a:t>
            </a:r>
          </a:p>
          <a:p>
            <a:pPr marL="742950" lvl="1" indent="-285750">
              <a:buFontTx/>
              <a:buChar char="-"/>
            </a:pPr>
            <a:r>
              <a:rPr lang="en-US" dirty="0"/>
              <a:t>Flow/Message passing way to computing</a:t>
            </a:r>
          </a:p>
          <a:p>
            <a:pPr marL="742950" lvl="1" indent="-285750">
              <a:buFontTx/>
              <a:buChar char="-"/>
            </a:pPr>
            <a:endParaRPr lang="en-US" dirty="0"/>
          </a:p>
          <a:p>
            <a:pPr marL="742950" lvl="1" indent="-285750">
              <a:buFontTx/>
              <a:buChar char="-"/>
            </a:pPr>
            <a:endParaRPr lang="en-US" dirty="0"/>
          </a:p>
          <a:p>
            <a:pPr lvl="1"/>
            <a:endParaRPr lang="en-US" b="0" dirty="0"/>
          </a:p>
        </p:txBody>
      </p:sp>
      <p:sp>
        <p:nvSpPr>
          <p:cNvPr id="29" name="Oval 28">
            <a:extLst>
              <a:ext uri="{FF2B5EF4-FFF2-40B4-BE49-F238E27FC236}">
                <a16:creationId xmlns:a16="http://schemas.microsoft.com/office/drawing/2014/main" id="{987C9B2C-F72D-41E0-A066-9605DB6E1A9E}"/>
              </a:ext>
            </a:extLst>
          </p:cNvPr>
          <p:cNvSpPr/>
          <p:nvPr/>
        </p:nvSpPr>
        <p:spPr bwMode="gray">
          <a:xfrm>
            <a:off x="1150374" y="2728452"/>
            <a:ext cx="489905" cy="462264"/>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30" name="Oval 29">
            <a:extLst>
              <a:ext uri="{FF2B5EF4-FFF2-40B4-BE49-F238E27FC236}">
                <a16:creationId xmlns:a16="http://schemas.microsoft.com/office/drawing/2014/main" id="{5D93A98F-672D-48E7-A056-C3A116F85C7E}"/>
              </a:ext>
            </a:extLst>
          </p:cNvPr>
          <p:cNvSpPr/>
          <p:nvPr/>
        </p:nvSpPr>
        <p:spPr bwMode="gray">
          <a:xfrm>
            <a:off x="947039" y="3737184"/>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1" name="Oval 30">
            <a:extLst>
              <a:ext uri="{FF2B5EF4-FFF2-40B4-BE49-F238E27FC236}">
                <a16:creationId xmlns:a16="http://schemas.microsoft.com/office/drawing/2014/main" id="{BF32CBE1-D707-4812-ADFC-A4594465E835}"/>
              </a:ext>
            </a:extLst>
          </p:cNvPr>
          <p:cNvSpPr/>
          <p:nvPr/>
        </p:nvSpPr>
        <p:spPr bwMode="gray">
          <a:xfrm>
            <a:off x="2660706" y="3379247"/>
            <a:ext cx="649896" cy="632314"/>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2" name="Straight Arrow Connector 31">
            <a:extLst>
              <a:ext uri="{FF2B5EF4-FFF2-40B4-BE49-F238E27FC236}">
                <a16:creationId xmlns:a16="http://schemas.microsoft.com/office/drawing/2014/main" id="{42D44F06-9F79-4106-AFB5-B4A1413097B9}"/>
              </a:ext>
            </a:extLst>
          </p:cNvPr>
          <p:cNvCxnSpPr>
            <a:cxnSpLocks/>
            <a:stCxn id="29" idx="3"/>
            <a:endCxn id="30" idx="0"/>
          </p:cNvCxnSpPr>
          <p:nvPr/>
        </p:nvCxnSpPr>
        <p:spPr bwMode="gray">
          <a:xfrm flipH="1">
            <a:off x="1154147" y="3123019"/>
            <a:ext cx="67972" cy="614165"/>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4A65BC13-65E3-4A0B-8EA3-170CEDCADBB6}"/>
              </a:ext>
            </a:extLst>
          </p:cNvPr>
          <p:cNvSpPr/>
          <p:nvPr/>
        </p:nvSpPr>
        <p:spPr bwMode="gray">
          <a:xfrm>
            <a:off x="1644611" y="3820498"/>
            <a:ext cx="925611" cy="950894"/>
          </a:xfrm>
          <a:prstGeom prst="ellipse">
            <a:avLst/>
          </a:prstGeom>
          <a:solidFill>
            <a:schemeClr val="accent4">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4" name="Oval 33">
            <a:extLst>
              <a:ext uri="{FF2B5EF4-FFF2-40B4-BE49-F238E27FC236}">
                <a16:creationId xmlns:a16="http://schemas.microsoft.com/office/drawing/2014/main" id="{C44B65FA-FD3E-495F-B8FA-986CC1243A4D}"/>
              </a:ext>
            </a:extLst>
          </p:cNvPr>
          <p:cNvSpPr/>
          <p:nvPr/>
        </p:nvSpPr>
        <p:spPr bwMode="gray">
          <a:xfrm>
            <a:off x="2162495"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5" name="Oval 34">
            <a:extLst>
              <a:ext uri="{FF2B5EF4-FFF2-40B4-BE49-F238E27FC236}">
                <a16:creationId xmlns:a16="http://schemas.microsoft.com/office/drawing/2014/main" id="{09813D0B-03E8-4E1F-99B2-ED4B2F201AFB}"/>
              </a:ext>
            </a:extLst>
          </p:cNvPr>
          <p:cNvSpPr/>
          <p:nvPr/>
        </p:nvSpPr>
        <p:spPr bwMode="gray">
          <a:xfrm>
            <a:off x="3184749" y="2687285"/>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8" name="Straight Arrow Connector 37">
            <a:extLst>
              <a:ext uri="{FF2B5EF4-FFF2-40B4-BE49-F238E27FC236}">
                <a16:creationId xmlns:a16="http://schemas.microsoft.com/office/drawing/2014/main" id="{F6DFBF6A-8910-4885-B7D8-4ED204D607BC}"/>
              </a:ext>
            </a:extLst>
          </p:cNvPr>
          <p:cNvCxnSpPr>
            <a:cxnSpLocks/>
            <a:stCxn id="34" idx="6"/>
            <a:endCxn id="35" idx="1"/>
          </p:cNvCxnSpPr>
          <p:nvPr/>
        </p:nvCxnSpPr>
        <p:spPr bwMode="gray">
          <a:xfrm flipV="1">
            <a:off x="2576711" y="2747946"/>
            <a:ext cx="668699" cy="14644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3DB92AA-7F9F-40DD-8218-2E966E2C91FC}"/>
              </a:ext>
            </a:extLst>
          </p:cNvPr>
          <p:cNvCxnSpPr>
            <a:cxnSpLocks/>
            <a:stCxn id="30" idx="5"/>
            <a:endCxn id="33" idx="2"/>
          </p:cNvCxnSpPr>
          <p:nvPr/>
        </p:nvCxnSpPr>
        <p:spPr bwMode="gray">
          <a:xfrm>
            <a:off x="1300594" y="4090739"/>
            <a:ext cx="344017" cy="20520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2DB846F-B31C-42AA-B324-256E38C7FFF2}"/>
              </a:ext>
            </a:extLst>
          </p:cNvPr>
          <p:cNvCxnSpPr>
            <a:cxnSpLocks/>
            <a:stCxn id="29" idx="4"/>
            <a:endCxn id="33" idx="1"/>
          </p:cNvCxnSpPr>
          <p:nvPr/>
        </p:nvCxnSpPr>
        <p:spPr bwMode="gray">
          <a:xfrm>
            <a:off x="1395327" y="3190716"/>
            <a:ext cx="384837" cy="76903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BADFB7E6-BA50-4DDB-A824-5E2665FBD3B2}"/>
              </a:ext>
            </a:extLst>
          </p:cNvPr>
          <p:cNvSpPr/>
          <p:nvPr/>
        </p:nvSpPr>
        <p:spPr bwMode="gray">
          <a:xfrm>
            <a:off x="3414097" y="353007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4EE6E02A-6DB4-4958-986D-D6D3ECC8E3BA}"/>
              </a:ext>
            </a:extLst>
          </p:cNvPr>
          <p:cNvSpPr/>
          <p:nvPr/>
        </p:nvSpPr>
        <p:spPr bwMode="gray">
          <a:xfrm>
            <a:off x="3953219" y="2983608"/>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7DF70B1B-0D2F-4356-8CE1-8A8FEDF433C5}"/>
              </a:ext>
            </a:extLst>
          </p:cNvPr>
          <p:cNvCxnSpPr>
            <a:cxnSpLocks/>
            <a:stCxn id="41" idx="7"/>
            <a:endCxn id="42" idx="3"/>
          </p:cNvCxnSpPr>
          <p:nvPr/>
        </p:nvCxnSpPr>
        <p:spPr bwMode="gray">
          <a:xfrm flipV="1">
            <a:off x="3767652" y="3337163"/>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0E123E6-D8D4-43B6-B6F2-E1AC70B49776}"/>
              </a:ext>
            </a:extLst>
          </p:cNvPr>
          <p:cNvCxnSpPr>
            <a:cxnSpLocks/>
            <a:stCxn id="29" idx="6"/>
            <a:endCxn id="34" idx="2"/>
          </p:cNvCxnSpPr>
          <p:nvPr/>
        </p:nvCxnSpPr>
        <p:spPr bwMode="gray">
          <a:xfrm flipV="1">
            <a:off x="1640279" y="2894393"/>
            <a:ext cx="522216" cy="65191"/>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6DDD8AB-B945-48DA-896C-4C8B347F26E6}"/>
              </a:ext>
            </a:extLst>
          </p:cNvPr>
          <p:cNvCxnSpPr>
            <a:cxnSpLocks/>
            <a:stCxn id="33" idx="7"/>
            <a:endCxn id="31" idx="2"/>
          </p:cNvCxnSpPr>
          <p:nvPr/>
        </p:nvCxnSpPr>
        <p:spPr bwMode="gray">
          <a:xfrm flipV="1">
            <a:off x="2434669" y="3695404"/>
            <a:ext cx="226037" cy="26434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A5F5C2B-552B-4CE0-A4EF-5C6B97E7A44E}"/>
              </a:ext>
            </a:extLst>
          </p:cNvPr>
          <p:cNvCxnSpPr>
            <a:cxnSpLocks/>
            <a:stCxn id="35" idx="5"/>
            <a:endCxn id="41" idx="0"/>
          </p:cNvCxnSpPr>
          <p:nvPr/>
        </p:nvCxnSpPr>
        <p:spPr bwMode="gray">
          <a:xfrm>
            <a:off x="3538304" y="3040840"/>
            <a:ext cx="82901" cy="48923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8A17B34-5FEA-44D5-9DCF-2755988BD7A8}"/>
              </a:ext>
            </a:extLst>
          </p:cNvPr>
          <p:cNvCxnSpPr>
            <a:cxnSpLocks/>
            <a:stCxn id="34" idx="4"/>
            <a:endCxn id="33" idx="0"/>
          </p:cNvCxnSpPr>
          <p:nvPr/>
        </p:nvCxnSpPr>
        <p:spPr bwMode="gray">
          <a:xfrm flipH="1">
            <a:off x="2107417" y="3101501"/>
            <a:ext cx="262186" cy="71899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D73A2D-4C55-4F49-B75D-6134B6FBF89B}"/>
              </a:ext>
            </a:extLst>
          </p:cNvPr>
          <p:cNvSpPr txBox="1"/>
          <p:nvPr/>
        </p:nvSpPr>
        <p:spPr bwMode="gray">
          <a:xfrm>
            <a:off x="761633" y="2577116"/>
            <a:ext cx="441149" cy="31727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Hub</a:t>
            </a:r>
          </a:p>
        </p:txBody>
      </p:sp>
      <p:sp>
        <p:nvSpPr>
          <p:cNvPr id="49" name="TextBox 48">
            <a:extLst>
              <a:ext uri="{FF2B5EF4-FFF2-40B4-BE49-F238E27FC236}">
                <a16:creationId xmlns:a16="http://schemas.microsoft.com/office/drawing/2014/main" id="{0A5371F9-4043-4156-B7FC-B9D76ABEF96A}"/>
              </a:ext>
            </a:extLst>
          </p:cNvPr>
          <p:cNvSpPr txBox="1"/>
          <p:nvPr/>
        </p:nvSpPr>
        <p:spPr bwMode="gray">
          <a:xfrm>
            <a:off x="2627311" y="4569078"/>
            <a:ext cx="934170" cy="27666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Authority</a:t>
            </a:r>
          </a:p>
        </p:txBody>
      </p:sp>
      <p:sp>
        <p:nvSpPr>
          <p:cNvPr id="50" name="TextBox 49">
            <a:extLst>
              <a:ext uri="{FF2B5EF4-FFF2-40B4-BE49-F238E27FC236}">
                <a16:creationId xmlns:a16="http://schemas.microsoft.com/office/drawing/2014/main" id="{DC2C4CF1-CA11-40E0-A1DD-961064C4BA05}"/>
              </a:ext>
            </a:extLst>
          </p:cNvPr>
          <p:cNvSpPr txBox="1"/>
          <p:nvPr/>
        </p:nvSpPr>
        <p:spPr bwMode="gray">
          <a:xfrm>
            <a:off x="4457918" y="3285652"/>
            <a:ext cx="1638082" cy="55584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Lose, dangling node</a:t>
            </a:r>
          </a:p>
          <a:p>
            <a:pPr>
              <a:spcBef>
                <a:spcPts val="300"/>
              </a:spcBef>
              <a:spcAft>
                <a:spcPts val="300"/>
              </a:spcAft>
              <a:buClr>
                <a:schemeClr val="accent1"/>
              </a:buClr>
              <a:buSzPct val="90000"/>
            </a:pPr>
            <a:r>
              <a:rPr lang="en-US" sz="1200" dirty="0"/>
              <a:t>(dead-end)</a:t>
            </a:r>
          </a:p>
        </p:txBody>
      </p:sp>
      <p:cxnSp>
        <p:nvCxnSpPr>
          <p:cNvPr id="81" name="Straight Arrow Connector 80">
            <a:extLst>
              <a:ext uri="{FF2B5EF4-FFF2-40B4-BE49-F238E27FC236}">
                <a16:creationId xmlns:a16="http://schemas.microsoft.com/office/drawing/2014/main" id="{5EBC701D-3B4A-4F4F-B271-467B6F2F7EF7}"/>
              </a:ext>
            </a:extLst>
          </p:cNvPr>
          <p:cNvCxnSpPr>
            <a:cxnSpLocks/>
            <a:stCxn id="31" idx="4"/>
            <a:endCxn id="33" idx="6"/>
          </p:cNvCxnSpPr>
          <p:nvPr/>
        </p:nvCxnSpPr>
        <p:spPr bwMode="gray">
          <a:xfrm flipH="1">
            <a:off x="2570222" y="4011561"/>
            <a:ext cx="415432" cy="2843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A36778BA-3E4B-4DC3-A9CF-9B56663398F3}"/>
              </a:ext>
            </a:extLst>
          </p:cNvPr>
          <p:cNvCxnSpPr>
            <a:cxnSpLocks/>
            <a:stCxn id="31" idx="1"/>
            <a:endCxn id="34" idx="5"/>
          </p:cNvCxnSpPr>
          <p:nvPr/>
        </p:nvCxnSpPr>
        <p:spPr bwMode="gray">
          <a:xfrm flipH="1" flipV="1">
            <a:off x="2516050" y="3040840"/>
            <a:ext cx="239831" cy="43100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679BEFE2-881D-4530-BE16-4BC55D5B4F97}"/>
                  </a:ext>
                </a:extLst>
              </p:cNvPr>
              <p:cNvSpPr txBox="1"/>
              <p:nvPr/>
            </p:nvSpPr>
            <p:spPr bwMode="gray">
              <a:xfrm>
                <a:off x="420477" y="5079546"/>
                <a:ext cx="5347838"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𝑃𝑟</m:t>
                          </m:r>
                        </m:e>
                      </m:func>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m:t>
                          </m:r>
                        </m:e>
                      </m:d>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𝑃</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𝑃𝑟</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e>
                      </m:func>
                    </m:oMath>
                  </m:oMathPara>
                </a14:m>
                <a:endParaRPr lang="en-US" b="0" i="1" dirty="0"/>
              </a:p>
            </p:txBody>
          </p:sp>
        </mc:Choice>
        <mc:Fallback>
          <p:sp>
            <p:nvSpPr>
              <p:cNvPr id="108" name="TextBox 107">
                <a:extLst>
                  <a:ext uri="{FF2B5EF4-FFF2-40B4-BE49-F238E27FC236}">
                    <a16:creationId xmlns:a16="http://schemas.microsoft.com/office/drawing/2014/main" id="{679BEFE2-881D-4530-BE16-4BC55D5B4F97}"/>
                  </a:ext>
                </a:extLst>
              </p:cNvPr>
              <p:cNvSpPr txBox="1">
                <a:spLocks noRot="1" noChangeAspect="1" noMove="1" noResize="1" noEditPoints="1" noAdjustHandles="1" noChangeArrowheads="1" noChangeShapeType="1" noTextEdit="1"/>
              </p:cNvSpPr>
              <p:nvPr/>
            </p:nvSpPr>
            <p:spPr bwMode="gray">
              <a:xfrm>
                <a:off x="420477" y="5079546"/>
                <a:ext cx="5347838" cy="6127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F77FACC7-1AA4-4731-B637-ECDEBD4F45C8}"/>
                  </a:ext>
                </a:extLst>
              </p:cNvPr>
              <p:cNvSpPr txBox="1"/>
              <p:nvPr/>
            </p:nvSpPr>
            <p:spPr bwMode="gray">
              <a:xfrm>
                <a:off x="3223771" y="4028099"/>
                <a:ext cx="2427004"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e>
                      </m:func>
                    </m:oMath>
                  </m:oMathPara>
                </a14:m>
                <a:endParaRPr lang="en-US" b="0" dirty="0"/>
              </a:p>
            </p:txBody>
          </p:sp>
        </mc:Choice>
        <mc:Fallback>
          <p:sp>
            <p:nvSpPr>
              <p:cNvPr id="109" name="TextBox 108">
                <a:extLst>
                  <a:ext uri="{FF2B5EF4-FFF2-40B4-BE49-F238E27FC236}">
                    <a16:creationId xmlns:a16="http://schemas.microsoft.com/office/drawing/2014/main" id="{F77FACC7-1AA4-4731-B637-ECDEBD4F45C8}"/>
                  </a:ext>
                </a:extLst>
              </p:cNvPr>
              <p:cNvSpPr txBox="1">
                <a:spLocks noRot="1" noChangeAspect="1" noMove="1" noResize="1" noEditPoints="1" noAdjustHandles="1" noChangeArrowheads="1" noChangeShapeType="1" noTextEdit="1"/>
              </p:cNvSpPr>
              <p:nvPr/>
            </p:nvSpPr>
            <p:spPr bwMode="gray">
              <a:xfrm>
                <a:off x="3223771" y="4028099"/>
                <a:ext cx="2427004"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51B4D836-ECD9-479A-BD04-42F5B7EFA90C}"/>
                  </a:ext>
                </a:extLst>
              </p:cNvPr>
              <p:cNvSpPr txBox="1"/>
              <p:nvPr/>
            </p:nvSpPr>
            <p:spPr bwMode="gray">
              <a:xfrm>
                <a:off x="1634661" y="1989634"/>
                <a:ext cx="3474110" cy="6127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e>
                      </m:func>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𝑃</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en-US" b="0" dirty="0"/>
              </a:p>
            </p:txBody>
          </p:sp>
        </mc:Choice>
        <mc:Fallback>
          <p:sp>
            <p:nvSpPr>
              <p:cNvPr id="110" name="TextBox 109">
                <a:extLst>
                  <a:ext uri="{FF2B5EF4-FFF2-40B4-BE49-F238E27FC236}">
                    <a16:creationId xmlns:a16="http://schemas.microsoft.com/office/drawing/2014/main" id="{51B4D836-ECD9-479A-BD04-42F5B7EFA90C}"/>
                  </a:ext>
                </a:extLst>
              </p:cNvPr>
              <p:cNvSpPr txBox="1">
                <a:spLocks noRot="1" noChangeAspect="1" noMove="1" noResize="1" noEditPoints="1" noAdjustHandles="1" noChangeArrowheads="1" noChangeShapeType="1" noTextEdit="1"/>
              </p:cNvSpPr>
              <p:nvPr/>
            </p:nvSpPr>
            <p:spPr bwMode="gray">
              <a:xfrm>
                <a:off x="1634661" y="1989634"/>
                <a:ext cx="3474110" cy="612732"/>
              </a:xfrm>
              <a:prstGeom prst="rect">
                <a:avLst/>
              </a:prstGeom>
              <a:blipFill>
                <a:blip r:embed="rId4"/>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C218A98-2830-494A-A092-13A6C75F4F05}"/>
              </a:ext>
            </a:extLst>
          </p:cNvPr>
          <p:cNvSpPr txBox="1"/>
          <p:nvPr/>
        </p:nvSpPr>
        <p:spPr bwMode="gray">
          <a:xfrm>
            <a:off x="6740013" y="5611761"/>
            <a:ext cx="45719" cy="45719"/>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AE847714-1A5F-4694-939B-A09F2745610B}"/>
                  </a:ext>
                </a:extLst>
              </p:cNvPr>
              <p:cNvSpPr txBox="1"/>
              <p:nvPr/>
            </p:nvSpPr>
            <p:spPr bwMode="gray">
              <a:xfrm>
                <a:off x="5888892" y="3548824"/>
                <a:ext cx="6062864" cy="795218"/>
              </a:xfrm>
              <a:prstGeom prst="rect">
                <a:avLst/>
              </a:prstGeom>
              <a:noFill/>
            </p:spPr>
            <p:txBody>
              <a:bodyPr wrap="square">
                <a:spAutoFit/>
              </a:bodyPr>
              <a:lstStyle/>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up/>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𝑗</m:t>
                                    </m:r>
                                  </m:sub>
                                </m:sSub>
                              </m:den>
                            </m:f>
                            <m:r>
                              <a:rPr lang="en-US" i="1">
                                <a:latin typeface="Cambria Math" panose="02040503050406030204" pitchFamily="18" charset="0"/>
                              </a:rPr>
                              <m:t>𝑃𝑟</m:t>
                            </m:r>
                            <m:d>
                              <m:dPr>
                                <m:ctrlPr>
                                  <a:rPr lang="en-US" i="1">
                                    <a:latin typeface="Cambria Math" panose="02040503050406030204" pitchFamily="18" charset="0"/>
                                  </a:rPr>
                                </m:ctrlPr>
                              </m:dPr>
                              <m:e>
                                <m:r>
                                  <a:rPr lang="en-US" i="1">
                                    <a:latin typeface="Cambria Math" panose="02040503050406030204" pitchFamily="18" charset="0"/>
                                  </a:rPr>
                                  <m:t>𝑗</m:t>
                                </m:r>
                              </m:e>
                            </m:d>
                          </m:e>
                        </m:nary>
                      </m:e>
                    </m:func>
                  </m:oMath>
                </a14:m>
                <a:r>
                  <a:rPr lang="en-US" b="0" dirty="0"/>
                  <a:t>, </a:t>
                </a:r>
                <a:r>
                  <a:rPr lang="en-US" sz="1600" b="0" dirty="0"/>
                  <a:t>where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𝑖</m:t>
                        </m:r>
                      </m:sub>
                    </m:sSub>
                  </m:oMath>
                </a14:m>
                <a:r>
                  <a:rPr lang="en-US" sz="1600" b="0" i="0" dirty="0">
                    <a:latin typeface="+mj-lt"/>
                  </a:rPr>
                  <a:t> is the out-degree of node </a:t>
                </a:r>
                <a:r>
                  <a:rPr lang="en-US" sz="1600" b="0" i="0" dirty="0" err="1">
                    <a:latin typeface="+mj-lt"/>
                  </a:rPr>
                  <a:t>i</a:t>
                </a:r>
                <a:endParaRPr lang="en-US" b="0" dirty="0"/>
              </a:p>
            </p:txBody>
          </p:sp>
        </mc:Choice>
        <mc:Fallback>
          <p:sp>
            <p:nvSpPr>
              <p:cNvPr id="115" name="TextBox 114">
                <a:extLst>
                  <a:ext uri="{FF2B5EF4-FFF2-40B4-BE49-F238E27FC236}">
                    <a16:creationId xmlns:a16="http://schemas.microsoft.com/office/drawing/2014/main" id="{AE847714-1A5F-4694-939B-A09F2745610B}"/>
                  </a:ext>
                </a:extLst>
              </p:cNvPr>
              <p:cNvSpPr txBox="1">
                <a:spLocks noRot="1" noChangeAspect="1" noMove="1" noResize="1" noEditPoints="1" noAdjustHandles="1" noChangeArrowheads="1" noChangeShapeType="1" noTextEdit="1"/>
              </p:cNvSpPr>
              <p:nvPr/>
            </p:nvSpPr>
            <p:spPr bwMode="gray">
              <a:xfrm>
                <a:off x="5888892" y="3548824"/>
                <a:ext cx="6062864" cy="795218"/>
              </a:xfrm>
              <a:prstGeom prst="rect">
                <a:avLst/>
              </a:prstGeom>
              <a:blipFill>
                <a:blip r:embed="rId5"/>
                <a:stretch>
                  <a:fillRect t="-48092" b="-396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D08F54ED-5EDE-43A4-87A8-32490FA003CC}"/>
                  </a:ext>
                </a:extLst>
              </p:cNvPr>
              <p:cNvSpPr txBox="1"/>
              <p:nvPr/>
            </p:nvSpPr>
            <p:spPr bwMode="gray">
              <a:xfrm>
                <a:off x="7035709" y="4554972"/>
                <a:ext cx="4144297" cy="226828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Add one more constraint </a:t>
                </a:r>
                <a14:m>
                  <m:oMath xmlns:m="http://schemas.openxmlformats.org/officeDocument/2006/math">
                    <m:r>
                      <a:rPr lang="en-US" b="0" i="1" smtClean="0">
                        <a:latin typeface="Cambria Math" panose="02040503050406030204" pitchFamily="18" charset="0"/>
                      </a:rPr>
                      <m:t>1=</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𝑁</m:t>
                        </m:r>
                      </m:sub>
                      <m:sup/>
                      <m:e>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oMath>
                </a14:m>
                <a:endParaRPr lang="en-US" sz="1400" dirty="0"/>
              </a:p>
              <a:p>
                <a:pPr>
                  <a:spcBef>
                    <a:spcPts val="300"/>
                  </a:spcBef>
                  <a:spcAft>
                    <a:spcPts val="300"/>
                  </a:spcAft>
                  <a:buClr>
                    <a:schemeClr val="accent1"/>
                  </a:buClr>
                  <a:buSzPct val="90000"/>
                </a:pPr>
                <a:r>
                  <a:rPr lang="en-US" sz="1400" dirty="0"/>
                  <a:t>Solve the system of equations</a:t>
                </a:r>
                <a:r>
                  <a:rPr lang="en-US" sz="1200" dirty="0"/>
                  <a:t>:</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eqArr>
                                <m:eqArrPr>
                                  <m:ctrlPr>
                                    <a:rPr lang="en-US" sz="1400" i="1">
                                      <a:latin typeface="Cambria Math" panose="02040503050406030204" pitchFamily="18" charset="0"/>
                                    </a:rPr>
                                  </m:ctrlPr>
                                </m:eqArrPr>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𝐴</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𝐵</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i="1" dirty="0">
                                      <a:latin typeface="Cambria Math" panose="02040503050406030204" pitchFamily="18" charset="0"/>
                                    </a:rPr>
                                    <m:t> </m:t>
                                  </m:r>
                                </m:e>
                              </m:eqArr>
                            </m:e>
                            <m:e>
                              <m:r>
                                <m:rPr>
                                  <m:lit/>
                                </m:rPr>
                                <a:rPr lang="en-US" sz="1400" i="1">
                                  <a:latin typeface="Cambria Math" panose="02040503050406030204" pitchFamily="18" charset="0"/>
                                </a:rPr>
                                <m:t>…</m:t>
                              </m:r>
                              <m:r>
                                <m:rPr>
                                  <m:nor/>
                                </m:rPr>
                                <a:rPr lang="en-US" sz="1400" dirty="0"/>
                                <m:t> </m:t>
                              </m:r>
                            </m:e>
                            <m:e>
                              <m:r>
                                <m:rPr>
                                  <m:nor/>
                                </m:rPr>
                                <a:rPr lang="en-US" sz="1400" dirty="0"/>
                                <m:t> </m:t>
                              </m:r>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Pr</m:t>
                                  </m:r>
                                </m:fName>
                                <m:e>
                                  <m:d>
                                    <m:dPr>
                                      <m:ctrlPr>
                                        <a:rPr lang="en-US" sz="1400" i="1">
                                          <a:latin typeface="Cambria Math" panose="02040503050406030204" pitchFamily="18" charset="0"/>
                                        </a:rPr>
                                      </m:ctrlPr>
                                    </m:dPr>
                                    <m:e>
                                      <m:r>
                                        <a:rPr lang="en-US" sz="1400" i="1">
                                          <a:latin typeface="Cambria Math" panose="02040503050406030204" pitchFamily="18" charset="0"/>
                                        </a:rPr>
                                        <m:t>𝐻</m:t>
                                      </m:r>
                                    </m:e>
                                  </m:d>
                                </m:e>
                              </m:func>
                              <m:r>
                                <a:rPr lang="en-US" sz="1400" i="1">
                                  <a:latin typeface="Cambria Math" panose="02040503050406030204" pitchFamily="18" charset="0"/>
                                </a:rPr>
                                <m:t>=</m:t>
                              </m:r>
                              <m:r>
                                <m:rPr>
                                  <m:lit/>
                                </m:rPr>
                                <a:rPr lang="en-US" sz="1400" i="1">
                                  <a:latin typeface="Cambria Math" panose="02040503050406030204" pitchFamily="18" charset="0"/>
                                </a:rPr>
                                <m:t>…</m:t>
                              </m:r>
                              <m:r>
                                <m:rPr>
                                  <m:nor/>
                                </m:rPr>
                                <a:rPr lang="en-US" sz="1400" dirty="0"/>
                                <m:t> </m:t>
                              </m:r>
                            </m:e>
                            <m:e>
                              <m:r>
                                <a:rPr lang="en-US" sz="1400" i="1">
                                  <a:latin typeface="Cambria Math" panose="02040503050406030204" pitchFamily="18" charset="0"/>
                                </a:rPr>
                                <m:t>1=</m:t>
                              </m:r>
                              <m:nary>
                                <m:naryPr>
                                  <m:chr m:val="∑"/>
                                  <m:supHide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𝑁</m:t>
                                  </m:r>
                                </m:sub>
                                <m:sup/>
                                <m:e>
                                  <m:r>
                                    <m:rPr>
                                      <m:sty m:val="p"/>
                                    </m:rPr>
                                    <a:rPr lang="en-US" sz="1400">
                                      <a:latin typeface="Cambria Math" panose="02040503050406030204" pitchFamily="18" charset="0"/>
                                    </a:rPr>
                                    <m:t>Pr</m:t>
                                  </m:r>
                                  <m:r>
                                    <a:rPr lang="en-US" sz="1400" i="1">
                                      <a:latin typeface="Cambria Math" panose="02040503050406030204" pitchFamily="18" charset="0"/>
                                    </a:rPr>
                                    <m:t>⁡(</m:t>
                                  </m:r>
                                  <m:r>
                                    <a:rPr lang="en-US" sz="1400" i="1">
                                      <a:latin typeface="Cambria Math" panose="02040503050406030204" pitchFamily="18" charset="0"/>
                                    </a:rPr>
                                    <m:t>𝑖</m:t>
                                  </m:r>
                                  <m:r>
                                    <a:rPr lang="en-US" sz="1400" i="1">
                                      <a:latin typeface="Cambria Math" panose="02040503050406030204" pitchFamily="18" charset="0"/>
                                    </a:rPr>
                                    <m:t>)</m:t>
                                  </m:r>
                                </m:e>
                              </m:nary>
                            </m:e>
                          </m:eqArr>
                        </m:e>
                      </m:d>
                    </m:oMath>
                  </m:oMathPara>
                </a14:m>
                <a:endParaRPr lang="en-US" sz="1400" dirty="0"/>
              </a:p>
              <a:p>
                <a:pPr algn="ct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b="0" dirty="0"/>
              </a:p>
              <a:p>
                <a:pPr>
                  <a:spcBef>
                    <a:spcPts val="300"/>
                  </a:spcBef>
                  <a:spcAft>
                    <a:spcPts val="300"/>
                  </a:spcAft>
                  <a:buClr>
                    <a:schemeClr val="accent1"/>
                  </a:buClr>
                  <a:buSzPct val="90000"/>
                </a:pPr>
                <a:endParaRPr lang="en-US" sz="1200" dirty="0"/>
              </a:p>
            </p:txBody>
          </p:sp>
        </mc:Choice>
        <mc:Fallback>
          <p:sp>
            <p:nvSpPr>
              <p:cNvPr id="114" name="TextBox 113">
                <a:extLst>
                  <a:ext uri="{FF2B5EF4-FFF2-40B4-BE49-F238E27FC236}">
                    <a16:creationId xmlns:a16="http://schemas.microsoft.com/office/drawing/2014/main" id="{D08F54ED-5EDE-43A4-87A8-32490FA003CC}"/>
                  </a:ext>
                </a:extLst>
              </p:cNvPr>
              <p:cNvSpPr txBox="1">
                <a:spLocks noRot="1" noChangeAspect="1" noMove="1" noResize="1" noEditPoints="1" noAdjustHandles="1" noChangeArrowheads="1" noChangeShapeType="1" noTextEdit="1"/>
              </p:cNvSpPr>
              <p:nvPr/>
            </p:nvSpPr>
            <p:spPr bwMode="gray">
              <a:xfrm>
                <a:off x="7035709" y="4554972"/>
                <a:ext cx="4144297" cy="2268284"/>
              </a:xfrm>
              <a:prstGeom prst="rect">
                <a:avLst/>
              </a:prstGeom>
              <a:blipFill>
                <a:blip r:embed="rId6"/>
                <a:stretch>
                  <a:fillRect l="-2647" t="-21237"/>
                </a:stretch>
              </a:blipFill>
            </p:spPr>
            <p:txBody>
              <a:bodyPr/>
              <a:lstStyle/>
              <a:p>
                <a:r>
                  <a:rPr lang="en-US">
                    <a:noFill/>
                  </a:rPr>
                  <a:t> </a:t>
                </a:r>
              </a:p>
            </p:txBody>
          </p:sp>
        </mc:Fallback>
      </mc:AlternateContent>
      <p:sp>
        <p:nvSpPr>
          <p:cNvPr id="121" name="TextBox 120">
            <a:extLst>
              <a:ext uri="{FF2B5EF4-FFF2-40B4-BE49-F238E27FC236}">
                <a16:creationId xmlns:a16="http://schemas.microsoft.com/office/drawing/2014/main" id="{C9CE6486-9BC5-4469-9AF5-66CA35044E59}"/>
              </a:ext>
            </a:extLst>
          </p:cNvPr>
          <p:cNvSpPr txBox="1"/>
          <p:nvPr/>
        </p:nvSpPr>
        <p:spPr bwMode="gray">
          <a:xfrm>
            <a:off x="830249" y="5970662"/>
            <a:ext cx="6245940" cy="646331"/>
          </a:xfrm>
          <a:prstGeom prst="rect">
            <a:avLst/>
          </a:prstGeom>
          <a:solidFill>
            <a:schemeClr val="accent3">
              <a:lumMod val="20000"/>
              <a:lumOff val="80000"/>
            </a:schemeClr>
          </a:solidFill>
        </p:spPr>
        <p:txBody>
          <a:bodyPr wrap="square">
            <a:spAutoFit/>
          </a:bodyPr>
          <a:lstStyle/>
          <a:p>
            <a:pPr algn="ctr"/>
            <a:r>
              <a:rPr lang="en-US" b="1" dirty="0">
                <a:latin typeface="+mj-lt"/>
              </a:rPr>
              <a:t>Caveat</a:t>
            </a:r>
            <a:r>
              <a:rPr lang="en-US" dirty="0">
                <a:latin typeface="+mj-lt"/>
              </a:rPr>
              <a:t>: this does not scale well for large graphs</a:t>
            </a:r>
          </a:p>
          <a:p>
            <a:pPr algn="ctr"/>
            <a:r>
              <a:rPr lang="en-US" b="1" dirty="0">
                <a:latin typeface="+mj-lt"/>
              </a:rPr>
              <a:t>Solution: </a:t>
            </a:r>
            <a:r>
              <a:rPr lang="en-US" dirty="0">
                <a:latin typeface="+mj-lt"/>
              </a:rPr>
              <a:t>we need to sample!</a:t>
            </a:r>
          </a:p>
        </p:txBody>
      </p:sp>
    </p:spTree>
    <p:extLst>
      <p:ext uri="{BB962C8B-B14F-4D97-AF65-F5344CB8AC3E}">
        <p14:creationId xmlns:p14="http://schemas.microsoft.com/office/powerpoint/2010/main" val="2506615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animBg="1"/>
      <p:bldP spid="30" grpId="0" animBg="1"/>
      <p:bldP spid="31" grpId="0" animBg="1"/>
      <p:bldP spid="33" grpId="0" animBg="1"/>
      <p:bldP spid="34" grpId="0" animBg="1"/>
      <p:bldP spid="35" grpId="0" animBg="1"/>
      <p:bldP spid="41" grpId="0" animBg="1"/>
      <p:bldP spid="42" grpId="0" animBg="1"/>
      <p:bldP spid="48" grpId="0"/>
      <p:bldP spid="49" grpId="0"/>
      <p:bldP spid="50" grpId="0"/>
      <p:bldP spid="108" grpId="0"/>
      <p:bldP spid="109" grpId="0"/>
      <p:bldP spid="110" grpId="0"/>
      <p:bldP spid="115" grpId="0"/>
      <p:bldP spid="114" grpId="0"/>
      <p:bldP spid="1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2A34-B0CB-42A2-A17B-FC8AE0536D3A}"/>
              </a:ext>
            </a:extLst>
          </p:cNvPr>
          <p:cNvSpPr>
            <a:spLocks noGrp="1"/>
          </p:cNvSpPr>
          <p:nvPr>
            <p:ph type="title"/>
          </p:nvPr>
        </p:nvSpPr>
        <p:spPr/>
        <p:txBody>
          <a:bodyPr/>
          <a:lstStyle/>
          <a:p>
            <a:r>
              <a:rPr lang="en-US" dirty="0"/>
              <a:t>Sampling on Networks = Random Walking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329A42-BAA7-4AEC-85DC-05D644A612C9}"/>
                  </a:ext>
                </a:extLst>
              </p:cNvPr>
              <p:cNvSpPr>
                <a:spLocks noGrp="1"/>
              </p:cNvSpPr>
              <p:nvPr>
                <p:ph idx="1"/>
              </p:nvPr>
            </p:nvSpPr>
            <p:spPr>
              <a:xfrm>
                <a:off x="478369" y="1213308"/>
                <a:ext cx="11473384" cy="4695131"/>
              </a:xfrm>
            </p:spPr>
            <p:txBody>
              <a:bodyPr/>
              <a:lstStyle/>
              <a:p>
                <a:pPr algn="l"/>
                <a:r>
                  <a:rPr lang="en-US" sz="1800" b="1" i="0" u="sng" strike="noStrike" baseline="0" dirty="0">
                    <a:latin typeface="+mj-lt"/>
                  </a:rPr>
                  <a:t>Goal</a:t>
                </a:r>
                <a:r>
                  <a:rPr lang="en-US" sz="1800" b="0" i="0" u="none" strike="noStrike" baseline="0" dirty="0">
                    <a:latin typeface="+mj-lt"/>
                  </a:rPr>
                  <a:t>: model a random process in which the system transitions from one state to another at discrete time steps.</a:t>
                </a:r>
              </a:p>
              <a:p>
                <a:pPr marL="285750" indent="-285750" algn="l">
                  <a:buFont typeface="Arial" panose="020B0604020202020204" pitchFamily="34" charset="0"/>
                  <a:buChar char="•"/>
                </a:pPr>
                <a:r>
                  <a:rPr lang="en-US" sz="1800" dirty="0">
                    <a:latin typeface="+mj-lt"/>
                  </a:rPr>
                  <a:t>States are nodes</a:t>
                </a:r>
              </a:p>
              <a:p>
                <a:pPr marL="285750" indent="-285750" algn="l">
                  <a:buFont typeface="Arial" panose="020B0604020202020204" pitchFamily="34" charset="0"/>
                  <a:buChar char="•"/>
                </a:pPr>
                <a:r>
                  <a:rPr lang="en-US" sz="1800" b="0" i="0" u="none" strike="noStrike" baseline="0" dirty="0">
                    <a:latin typeface="+mj-lt"/>
                  </a:rPr>
                  <a:t>Transitions are edges</a:t>
                </a:r>
              </a:p>
              <a:p>
                <a:pPr algn="l"/>
                <a:r>
                  <a:rPr lang="en-US" sz="1800" b="0" i="0" u="none" strike="noStrike" baseline="0" dirty="0">
                    <a:latin typeface="+mj-lt"/>
                  </a:rPr>
                  <a:t>At each time, </a:t>
                </a:r>
              </a:p>
              <a:p>
                <a:pPr marL="285750" indent="-285750" algn="l">
                  <a:buFont typeface="Arial" panose="020B0604020202020204" pitchFamily="34" charset="0"/>
                  <a:buChar char="•"/>
                </a:pPr>
                <a:r>
                  <a:rPr lang="en-US" sz="1800" dirty="0">
                    <a:latin typeface="+mj-lt"/>
                  </a:rPr>
                  <a:t>t</a:t>
                </a:r>
                <a:r>
                  <a:rPr lang="en-US" sz="1800" b="0" i="0" u="none" strike="noStrike" baseline="0" dirty="0">
                    <a:latin typeface="+mj-lt"/>
                  </a:rPr>
                  <a:t>here are </a:t>
                </a:r>
                <a14:m>
                  <m:oMath xmlns:m="http://schemas.openxmlformats.org/officeDocument/2006/math">
                    <m:r>
                      <a:rPr lang="en-US" sz="1800" b="0" i="1" u="none" strike="noStrike" baseline="0" dirty="0" smtClean="0">
                        <a:latin typeface="Cambria Math" panose="02040503050406030204" pitchFamily="18" charset="0"/>
                      </a:rPr>
                      <m:t>𝑁</m:t>
                    </m:r>
                  </m:oMath>
                </a14:m>
                <a:r>
                  <a:rPr lang="en-US" sz="1800" b="0" i="0" u="none" strike="noStrike" baseline="0" dirty="0">
                    <a:latin typeface="+mj-lt"/>
                  </a:rPr>
                  <a:t> states the system could be in.</a:t>
                </a:r>
              </a:p>
              <a:p>
                <a:pPr marL="285750" indent="-285750" algn="l">
                  <a:buFont typeface="Arial" panose="020B0604020202020204" pitchFamily="34" charset="0"/>
                  <a:buChar char="•"/>
                </a:pPr>
                <a:r>
                  <a:rPr lang="en-US" sz="1800" b="0" i="0" u="none" strike="noStrike" baseline="0" dirty="0">
                    <a:latin typeface="+mj-lt"/>
                  </a:rPr>
                  <a:t>we model the system as a vector </a:t>
                </a:r>
                <a14:m>
                  <m:oMath xmlns:m="http://schemas.openxmlformats.org/officeDocument/2006/math">
                    <m:r>
                      <a:rPr lang="en-US" sz="1800" b="0" i="0" u="none" strike="noStrike" baseline="0" smtClean="0">
                        <a:latin typeface="Cambria Math" panose="02040503050406030204" pitchFamily="18" charset="0"/>
                      </a:rPr>
                      <m:t> </m:t>
                    </m:r>
                    <m:acc>
                      <m:accPr>
                        <m:chr m:val="⃗"/>
                        <m:ctrlPr>
                          <a:rPr lang="en-US" sz="1800" b="0" i="1" u="none" strike="noStrike" baseline="0" smtClean="0">
                            <a:latin typeface="Cambria Math" panose="02040503050406030204" pitchFamily="18" charset="0"/>
                          </a:rPr>
                        </m:ctrlPr>
                      </m:accPr>
                      <m:e>
                        <m:sSub>
                          <m:sSubPr>
                            <m:ctrlPr>
                              <a:rPr lang="pt-BR"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𝑅</m:t>
                            </m:r>
                          </m:e>
                          <m:sub>
                            <m:r>
                              <a:rPr lang="pt-BR" sz="1800" b="0" i="1" u="none" strike="noStrike" baseline="0" smtClean="0">
                                <a:latin typeface="Cambria Math" panose="02040503050406030204" pitchFamily="18" charset="0"/>
                              </a:rPr>
                              <m:t>𝑡</m:t>
                            </m:r>
                          </m:sub>
                        </m:sSub>
                      </m:e>
                    </m:acc>
                    <m:r>
                      <a:rPr lang="en-US" sz="1800" b="0" i="1" u="none" strike="noStrike" baseline="0" smtClean="0">
                        <a:latin typeface="Cambria Math" panose="02040503050406030204" pitchFamily="18" charset="0"/>
                      </a:rPr>
                      <m:t>∈</m:t>
                    </m:r>
                    <m:sSup>
                      <m:sSupPr>
                        <m:ctrlPr>
                          <a:rPr lang="en-US" sz="1800" b="0" i="1" u="none" strike="noStrike" baseline="0" smtClean="0">
                            <a:latin typeface="Cambria Math" panose="02040503050406030204" pitchFamily="18" charset="0"/>
                            <a:ea typeface="Cambria Math" panose="02040503050406030204" pitchFamily="18" charset="0"/>
                          </a:rPr>
                        </m:ctrlPr>
                      </m:sSupPr>
                      <m:e>
                        <m:r>
                          <a:rPr lang="en-US" sz="1800" b="0" i="1" u="none" strike="noStrike" baseline="0" smtClean="0">
                            <a:latin typeface="Cambria Math" panose="02040503050406030204" pitchFamily="18" charset="0"/>
                            <a:ea typeface="Cambria Math" panose="02040503050406030204" pitchFamily="18" charset="0"/>
                          </a:rPr>
                          <m:t>ℝ</m:t>
                        </m:r>
                      </m:e>
                      <m:sup>
                        <m:r>
                          <a:rPr lang="en-US" sz="1800" b="0" i="1" u="none" strike="noStrike" baseline="0" smtClean="0">
                            <a:latin typeface="Cambria Math" panose="02040503050406030204" pitchFamily="18" charset="0"/>
                            <a:ea typeface="Cambria Math" panose="02040503050406030204" pitchFamily="18" charset="0"/>
                          </a:rPr>
                          <m:t>𝑛</m:t>
                        </m:r>
                      </m:sup>
                    </m:sSup>
                  </m:oMath>
                </a14:m>
                <a:r>
                  <a:rPr lang="en-US" sz="1800" b="0" i="0" u="none" strike="noStrike" baseline="0" dirty="0">
                    <a:latin typeface="+mj-lt"/>
                  </a:rPr>
                  <a:t> , </a:t>
                </a:r>
                <a:endParaRPr lang="en-US" sz="1800" b="0" i="1" u="none" strike="noStrike" baseline="0" dirty="0">
                  <a:latin typeface="Cambria Math" panose="02040503050406030204" pitchFamily="18" charset="0"/>
                </a:endParaRPr>
              </a:p>
              <a:p>
                <a:pPr algn="l"/>
                <a14:m>
                  <m:oMath xmlns:m="http://schemas.openxmlformats.org/officeDocument/2006/math">
                    <m:acc>
                      <m:accPr>
                        <m:chr m:val="⃗"/>
                        <m:ctrlPr>
                          <a:rPr lang="en-US" sz="2400" b="1" i="1" u="none" strike="noStrike" baseline="0" smtClean="0">
                            <a:latin typeface="Cambria Math" panose="02040503050406030204" pitchFamily="18" charset="0"/>
                          </a:rPr>
                        </m:ctrlPr>
                      </m:accPr>
                      <m:e>
                        <m:sSub>
                          <m:sSubPr>
                            <m:ctrlPr>
                              <a:rPr lang="pt-BR" sz="2400" b="1" i="1" u="none" strike="noStrike" baseline="0" smtClean="0">
                                <a:latin typeface="Cambria Math" panose="02040503050406030204" pitchFamily="18" charset="0"/>
                              </a:rPr>
                            </m:ctrlPr>
                          </m:sSubPr>
                          <m:e>
                            <m:r>
                              <a:rPr lang="en-US" sz="2400" b="1" i="1" u="none" strike="noStrike" baseline="0" smtClean="0">
                                <a:latin typeface="Cambria Math" panose="02040503050406030204" pitchFamily="18" charset="0"/>
                              </a:rPr>
                              <m:t>𝑹</m:t>
                            </m:r>
                          </m:e>
                          <m:sub>
                            <m:r>
                              <a:rPr lang="pt-BR" sz="2400" b="1" i="1" u="none" strike="noStrike" baseline="0" smtClean="0">
                                <a:latin typeface="Cambria Math" panose="02040503050406030204" pitchFamily="18" charset="0"/>
                              </a:rPr>
                              <m:t>𝒕</m:t>
                            </m:r>
                          </m:sub>
                        </m:sSub>
                      </m:e>
                    </m:acc>
                    <m:r>
                      <a:rPr lang="pt-BR" sz="2400" b="1" i="1" u="none" strike="noStrike" baseline="0" smtClean="0">
                        <a:latin typeface="Cambria Math" panose="02040503050406030204" pitchFamily="18" charset="0"/>
                      </a:rPr>
                      <m:t> </m:t>
                    </m:r>
                  </m:oMath>
                </a14:m>
                <a:r>
                  <a:rPr lang="en-US" sz="1800" b="0" i="0" u="none" strike="noStrike" baseline="0" dirty="0">
                    <a:latin typeface="+mj-lt"/>
                  </a:rPr>
                  <a:t>represents</a:t>
                </a:r>
                <a:r>
                  <a:rPr lang="en-US" sz="1800" b="0" i="0" u="none" strike="noStrike" dirty="0">
                    <a:latin typeface="+mj-lt"/>
                  </a:rPr>
                  <a:t> the probability of being at any given state.</a:t>
                </a:r>
              </a:p>
              <a:p>
                <a:pPr marL="285750" indent="-285750" algn="l">
                  <a:buFont typeface="Arial" panose="020B0604020202020204" pitchFamily="34" charset="0"/>
                  <a:buChar char="•"/>
                </a:pPr>
                <a:r>
                  <a:rPr lang="en-US" sz="1800" dirty="0">
                    <a:latin typeface="+mj-lt"/>
                  </a:rPr>
                  <a:t>wh</a:t>
                </a:r>
                <a:r>
                  <a:rPr lang="en-US" sz="1800" b="0" i="0" u="none" strike="noStrike" baseline="0" dirty="0">
                    <a:latin typeface="+mj-lt"/>
                  </a:rPr>
                  <a:t>ere, </a:t>
                </a:r>
                <a14:m>
                  <m:oMath xmlns:m="http://schemas.openxmlformats.org/officeDocument/2006/math">
                    <m:r>
                      <a:rPr lang="en-US" sz="1800" b="0" i="1" u="none" strike="noStrike" baseline="0" smtClean="0">
                        <a:latin typeface="Cambria Math" panose="02040503050406030204" pitchFamily="18" charset="0"/>
                      </a:rPr>
                      <m:t>𝑡</m:t>
                    </m:r>
                    <m:r>
                      <a:rPr lang="en-US" sz="1800" b="0" i="1" u="none" strike="noStrike" baseline="0" smtClean="0">
                        <a:latin typeface="Cambria Math" panose="02040503050406030204" pitchFamily="18" charset="0"/>
                      </a:rPr>
                      <m:t>=0,1,2, …, </m:t>
                    </m:r>
                    <m:r>
                      <a:rPr lang="en-US" sz="1800" b="0" i="1" u="none" strike="noStrike" baseline="0" smtClean="0">
                        <a:latin typeface="Cambria Math" panose="02040503050406030204" pitchFamily="18" charset="0"/>
                      </a:rPr>
                      <m:t>𝑇</m:t>
                    </m:r>
                  </m:oMath>
                </a14:m>
                <a:r>
                  <a:rPr lang="en-US" sz="1800" b="0" i="0" u="none" strike="noStrike" baseline="0" dirty="0">
                    <a:latin typeface="+mj-lt"/>
                  </a:rPr>
                  <a:t> , where the “initial state" is the vector</a:t>
                </a:r>
                <a:r>
                  <a:rPr lang="en-US" sz="1800" dirty="0">
                    <a:latin typeface="+mj-lt"/>
                  </a:rPr>
                  <a:t> </a:t>
                </a:r>
                <a14:m>
                  <m:oMath xmlns:m="http://schemas.openxmlformats.org/officeDocument/2006/math">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b="0" i="1" smtClean="0">
                                <a:latin typeface="Cambria Math" panose="02040503050406030204" pitchFamily="18" charset="0"/>
                              </a:rPr>
                              <m:t>0</m:t>
                            </m:r>
                          </m:sub>
                        </m:sSub>
                      </m:e>
                    </m:acc>
                  </m:oMath>
                </a14:m>
                <a:r>
                  <a:rPr lang="en-US" sz="1800" b="0" i="0" u="none" strike="noStrike" baseline="0" dirty="0">
                    <a:latin typeface="+mj-lt"/>
                  </a:rPr>
                  <a:t> .</a:t>
                </a:r>
              </a:p>
              <a:p>
                <a:pPr marL="285750" indent="-285750" algn="l">
                  <a:buFont typeface="Arial" panose="020B0604020202020204" pitchFamily="34" charset="0"/>
                  <a:buChar char="•"/>
                </a:pPr>
                <a:r>
                  <a:rPr lang="en-US" sz="2000" b="0" i="0" u="none" strike="noStrike" dirty="0">
                    <a:latin typeface="+mj-lt"/>
                  </a:rPr>
                  <a:t>the total probability of being at any given state should be 1, i.e.,</a:t>
                </a:r>
                <a14:m>
                  <m:oMath xmlns:m="http://schemas.openxmlformats.org/officeDocument/2006/math">
                    <m:r>
                      <a:rPr lang="en-US" sz="2000" b="0" i="0" u="none" strike="noStrike" smtClean="0">
                        <a:latin typeface="Cambria Math" panose="02040503050406030204" pitchFamily="18" charset="0"/>
                      </a:rPr>
                      <m:t>1=</m:t>
                    </m:r>
                    <m:nary>
                      <m:naryPr>
                        <m:chr m:val="∑"/>
                        <m:supHide m:val="on"/>
                        <m:ctrlPr>
                          <a:rPr lang="en-US" sz="2000" b="0" i="1" u="none" strike="noStrike" smtClean="0">
                            <a:latin typeface="Cambria Math" panose="02040503050406030204" pitchFamily="18" charset="0"/>
                          </a:rPr>
                        </m:ctrlPr>
                      </m:naryPr>
                      <m:sub>
                        <m:r>
                          <a:rPr lang="en-US" sz="2000" b="0" i="1" u="none" strike="noStrike" smtClean="0">
                            <a:latin typeface="Cambria Math" panose="02040503050406030204" pitchFamily="18" charset="0"/>
                          </a:rPr>
                          <m:t>𝑖</m:t>
                        </m:r>
                        <m:r>
                          <a:rPr lang="en-US" sz="2000" b="0" i="1" u="none" strike="noStrike" smtClean="0">
                            <a:latin typeface="Cambria Math" panose="02040503050406030204" pitchFamily="18" charset="0"/>
                          </a:rPr>
                          <m:t>∈</m:t>
                        </m:r>
                        <m:r>
                          <a:rPr lang="en-US" sz="2000" b="0" i="1" u="none" strike="noStrike" smtClean="0">
                            <a:latin typeface="Cambria Math" panose="02040503050406030204" pitchFamily="18" charset="0"/>
                          </a:rPr>
                          <m:t>𝑁</m:t>
                        </m:r>
                      </m:sub>
                      <m:sup/>
                      <m:e>
                        <m:sSub>
                          <m:sSubPr>
                            <m:ctrlPr>
                              <a:rPr lang="en-US" sz="2000" b="0" i="1" u="none" strike="noStrike" smtClean="0">
                                <a:latin typeface="Cambria Math" panose="02040503050406030204" pitchFamily="18" charset="0"/>
                              </a:rPr>
                            </m:ctrlPr>
                          </m:sSubPr>
                          <m:e>
                            <m:sSub>
                              <m:sSubPr>
                                <m:ctrlPr>
                                  <a:rPr lang="en-US" sz="2000" b="0" i="1" u="none" strike="noStrike" smtClean="0">
                                    <a:latin typeface="Cambria Math" panose="02040503050406030204" pitchFamily="18" charset="0"/>
                                  </a:rPr>
                                </m:ctrlPr>
                              </m:sSubPr>
                              <m:e>
                                <m:r>
                                  <a:rPr lang="en-US" sz="2000" b="0" i="1" u="none" strike="noStrike" smtClean="0">
                                    <a:latin typeface="Cambria Math" panose="02040503050406030204" pitchFamily="18" charset="0"/>
                                  </a:rPr>
                                  <m:t>𝑅</m:t>
                                </m:r>
                              </m:e>
                              <m:sub>
                                <m:r>
                                  <a:rPr lang="en-US" sz="2000" b="0" i="1" u="none" strike="noStrike" smtClean="0">
                                    <a:latin typeface="Cambria Math" panose="02040503050406030204" pitchFamily="18" charset="0"/>
                                  </a:rPr>
                                  <m:t>𝑡</m:t>
                                </m:r>
                              </m:sub>
                            </m:sSub>
                          </m:e>
                          <m:sub>
                            <m:r>
                              <a:rPr lang="en-US" sz="2000" b="0" i="1" u="none" strike="noStrike" smtClean="0">
                                <a:latin typeface="Cambria Math" panose="02040503050406030204" pitchFamily="18" charset="0"/>
                              </a:rPr>
                              <m:t>𝑖</m:t>
                            </m:r>
                          </m:sub>
                        </m:sSub>
                      </m:e>
                    </m:nary>
                  </m:oMath>
                </a14:m>
                <a:endParaRPr lang="en-US" sz="2000" b="0" i="0" u="none" strike="noStrike" baseline="0" dirty="0">
                  <a:latin typeface="+mj-lt"/>
                </a:endParaRPr>
              </a:p>
              <a:p>
                <a:pPr algn="l"/>
                <a:endParaRPr lang="en-US" dirty="0">
                  <a:latin typeface="+mj-lt"/>
                </a:endParaRPr>
              </a:p>
            </p:txBody>
          </p:sp>
        </mc:Choice>
        <mc:Fallback>
          <p:sp>
            <p:nvSpPr>
              <p:cNvPr id="3" name="Content Placeholder 2">
                <a:extLst>
                  <a:ext uri="{FF2B5EF4-FFF2-40B4-BE49-F238E27FC236}">
                    <a16:creationId xmlns:a16="http://schemas.microsoft.com/office/drawing/2014/main" id="{42329A42-BAA7-4AEC-85DC-05D644A612C9}"/>
                  </a:ext>
                </a:extLst>
              </p:cNvPr>
              <p:cNvSpPr>
                <a:spLocks noGrp="1" noRot="1" noChangeAspect="1" noMove="1" noResize="1" noEditPoints="1" noAdjustHandles="1" noChangeArrowheads="1" noChangeShapeType="1" noTextEdit="1"/>
              </p:cNvSpPr>
              <p:nvPr>
                <p:ph idx="1"/>
              </p:nvPr>
            </p:nvSpPr>
            <p:spPr>
              <a:xfrm>
                <a:off x="478369" y="1213308"/>
                <a:ext cx="11473384" cy="4695131"/>
              </a:xfrm>
              <a:blipFill>
                <a:blip r:embed="rId2"/>
                <a:stretch>
                  <a:fillRect l="-1275" t="-1039" b="-66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E69612-9925-46C3-B689-5F9E305D9FD5}"/>
              </a:ext>
            </a:extLst>
          </p:cNvPr>
          <p:cNvSpPr>
            <a:spLocks noGrp="1"/>
          </p:cNvSpPr>
          <p:nvPr>
            <p:ph type="sldNum" sz="quarter" idx="12"/>
          </p:nvPr>
        </p:nvSpPr>
        <p:spPr/>
        <p:txBody>
          <a:bodyPr/>
          <a:lstStyle/>
          <a:p>
            <a:fld id="{81561042-0DC2-4A04-AA50-F6D44EB20EBA}" type="slidenum">
              <a:rPr lang="en-US" smtClean="0"/>
              <a:t>5</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49C1A09-E2F6-4B59-B023-E6F7827373B8}"/>
                  </a:ext>
                </a:extLst>
              </p:cNvPr>
              <p:cNvSpPr txBox="1"/>
              <p:nvPr/>
            </p:nvSpPr>
            <p:spPr bwMode="gray">
              <a:xfrm>
                <a:off x="2375177" y="5775575"/>
                <a:ext cx="6245940" cy="705642"/>
              </a:xfrm>
              <a:prstGeom prst="rect">
                <a:avLst/>
              </a:prstGeom>
              <a:solidFill>
                <a:schemeClr val="accent3">
                  <a:lumMod val="20000"/>
                  <a:lumOff val="80000"/>
                </a:schemeClr>
              </a:solidFill>
            </p:spPr>
            <p:txBody>
              <a:bodyPr wrap="square">
                <a:spAutoFit/>
              </a:bodyPr>
              <a:lstStyle/>
              <a:p>
                <a:pPr algn="ctr"/>
                <a:r>
                  <a:rPr lang="en-US" dirty="0">
                    <a:latin typeface="+mj-lt"/>
                  </a:rPr>
                  <a:t>A sequence of probability vectors</a:t>
                </a:r>
                <a14:m>
                  <m:oMath xmlns:m="http://schemas.openxmlformats.org/officeDocument/2006/math">
                    <m:r>
                      <a:rPr lang="en-US" sz="1800" b="0" i="0" smtClean="0">
                        <a:latin typeface="Cambria Math" panose="02040503050406030204" pitchFamily="18" charset="0"/>
                      </a:rPr>
                      <m:t>  </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pt-BR" sz="1800" i="1">
                                <a:latin typeface="Cambria Math" panose="02040503050406030204" pitchFamily="18" charset="0"/>
                              </a:rPr>
                              <m:t>0</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e>
                    </m:acc>
                    <m:r>
                      <a:rPr lang="en-US" sz="1800" b="0" i="1" smtClean="0">
                        <a:latin typeface="Cambria Math" panose="02040503050406030204" pitchFamily="18" charset="0"/>
                      </a:rPr>
                      <m:t>,…,</m:t>
                    </m:r>
                    <m:acc>
                      <m:accPr>
                        <m:chr m:val="⃗"/>
                        <m:ctrlPr>
                          <a:rPr lang="en-US" sz="1800" i="1">
                            <a:latin typeface="Cambria Math" panose="02040503050406030204" pitchFamily="18" charset="0"/>
                          </a:rPr>
                        </m:ctrlPr>
                      </m:accPr>
                      <m:e>
                        <m:sSub>
                          <m:sSubPr>
                            <m:ctrlPr>
                              <a:rPr lang="pt-BR"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𝑡</m:t>
                            </m:r>
                          </m:sub>
                        </m:sSub>
                      </m:e>
                    </m:acc>
                  </m:oMath>
                </a14:m>
                <a:r>
                  <a:rPr lang="en-US" dirty="0">
                    <a:latin typeface="+mj-lt"/>
                  </a:rPr>
                  <a:t> is called a </a:t>
                </a:r>
                <a:r>
                  <a:rPr lang="en-US" b="1" dirty="0">
                    <a:latin typeface="+mj-lt"/>
                  </a:rPr>
                  <a:t>Markov Chain</a:t>
                </a:r>
              </a:p>
            </p:txBody>
          </p:sp>
        </mc:Choice>
        <mc:Fallback>
          <p:sp>
            <p:nvSpPr>
              <p:cNvPr id="6" name="TextBox 5">
                <a:extLst>
                  <a:ext uri="{FF2B5EF4-FFF2-40B4-BE49-F238E27FC236}">
                    <a16:creationId xmlns:a16="http://schemas.microsoft.com/office/drawing/2014/main" id="{949C1A09-E2F6-4B59-B023-E6F7827373B8}"/>
                  </a:ext>
                </a:extLst>
              </p:cNvPr>
              <p:cNvSpPr txBox="1">
                <a:spLocks noRot="1" noChangeAspect="1" noMove="1" noResize="1" noEditPoints="1" noAdjustHandles="1" noChangeArrowheads="1" noChangeShapeType="1" noTextEdit="1"/>
              </p:cNvSpPr>
              <p:nvPr/>
            </p:nvSpPr>
            <p:spPr bwMode="gray">
              <a:xfrm>
                <a:off x="2375177" y="5775575"/>
                <a:ext cx="6245940" cy="705642"/>
              </a:xfrm>
              <a:prstGeom prst="rect">
                <a:avLst/>
              </a:prstGeom>
              <a:blipFill>
                <a:blip r:embed="rId3"/>
                <a:stretch>
                  <a:fillRect b="-9483"/>
                </a:stretch>
              </a:blipFill>
            </p:spPr>
            <p:txBody>
              <a:bodyPr/>
              <a:lstStyle/>
              <a:p>
                <a:r>
                  <a:rPr lang="en-US">
                    <a:noFill/>
                  </a:rPr>
                  <a:t> </a:t>
                </a:r>
              </a:p>
            </p:txBody>
          </p:sp>
        </mc:Fallback>
      </mc:AlternateContent>
    </p:spTree>
    <p:extLst>
      <p:ext uri="{BB962C8B-B14F-4D97-AF65-F5344CB8AC3E}">
        <p14:creationId xmlns:p14="http://schemas.microsoft.com/office/powerpoint/2010/main" val="330509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Intro to Discrete Time Markov Chains</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B82E6082-8869-4C9A-AA8E-F2611E1F814D}"/>
                  </a:ext>
                </a:extLst>
              </p:cNvPr>
              <p:cNvSpPr>
                <a:spLocks noGrp="1"/>
              </p:cNvSpPr>
              <p:nvPr>
                <p:ph type="body" sz="quarter" idx="13"/>
              </p:nvPr>
            </p:nvSpPr>
            <p:spPr>
              <a:xfrm>
                <a:off x="478369" y="933991"/>
                <a:ext cx="11474451" cy="5695405"/>
              </a:xfrm>
            </p:spPr>
            <p:txBody>
              <a:bodyPr/>
              <a:lstStyle/>
              <a:p>
                <a:r>
                  <a:rPr lang="en-US" b="1" dirty="0"/>
                  <a:t>Hidden elements</a:t>
                </a:r>
              </a:p>
              <a:p>
                <a:pPr lvl="1"/>
                <a:r>
                  <a:rPr lang="en-US" dirty="0"/>
                  <a:t>Events: infection, failures, rumor spread, toxic contamination, traffic accident, etc.</a:t>
                </a:r>
              </a:p>
              <a:p>
                <a:pPr lvl="1"/>
                <a:r>
                  <a:rPr lang="en-US" dirty="0"/>
                  <a:t>Entities: components, people, infrastructure, that have </a:t>
                </a:r>
                <a:r>
                  <a:rPr lang="en-US" b="1" dirty="0"/>
                  <a:t>states</a:t>
                </a:r>
                <a:r>
                  <a:rPr lang="en-US" dirty="0"/>
                  <a:t> and are affected by </a:t>
                </a:r>
                <a:r>
                  <a:rPr lang="en-US" b="1" dirty="0"/>
                  <a:t>events</a:t>
                </a:r>
              </a:p>
              <a:p>
                <a:r>
                  <a:rPr lang="en-US" b="1" dirty="0"/>
                  <a:t>Observable elements</a:t>
                </a:r>
              </a:p>
              <a:p>
                <a:pPr lvl="1"/>
                <a:r>
                  <a:rPr lang="en-US" dirty="0"/>
                  <a:t>State (</a:t>
                </a:r>
                <a:r>
                  <a:rPr lang="en-US" i="1" dirty="0"/>
                  <a:t>S</a:t>
                </a:r>
                <a:r>
                  <a:rPr lang="en-US" dirty="0"/>
                  <a:t>): </a:t>
                </a:r>
              </a:p>
              <a:p>
                <a:pPr lvl="2"/>
                <a:r>
                  <a:rPr lang="en-US" dirty="0"/>
                  <a:t>operational (no failure/not infected): </a:t>
                </a:r>
                <a14:m>
                  <m:oMath xmlns:m="http://schemas.openxmlformats.org/officeDocument/2006/math">
                    <m:r>
                      <a:rPr lang="en-US" i="1" dirty="0" smtClean="0">
                        <a:latin typeface="Cambria Math" panose="02040503050406030204" pitchFamily="18" charset="0"/>
                      </a:rPr>
                      <m:t>𝑆𝑜</m:t>
                    </m:r>
                  </m:oMath>
                </a14:m>
                <a:r>
                  <a:rPr lang="en-US" dirty="0"/>
                  <a:t> </a:t>
                </a:r>
              </a:p>
              <a:p>
                <a:pPr lvl="2"/>
                <a:r>
                  <a:rPr lang="en-US" dirty="0"/>
                  <a:t>degraded (performance): </a:t>
                </a:r>
                <a14:m>
                  <m:oMath xmlns:m="http://schemas.openxmlformats.org/officeDocument/2006/math">
                    <m:r>
                      <a:rPr lang="en-US" b="0" i="1" smtClean="0">
                        <a:latin typeface="Cambria Math" panose="02040503050406030204" pitchFamily="18" charset="0"/>
                      </a:rPr>
                      <m:t>𝑆𝑑</m:t>
                    </m:r>
                  </m:oMath>
                </a14:m>
                <a:endParaRPr lang="en-US" dirty="0"/>
              </a:p>
              <a:p>
                <a:pPr lvl="2"/>
                <a:r>
                  <a:rPr lang="en-US" dirty="0"/>
                  <a:t>unresponsive (disabled): </a:t>
                </a:r>
                <a14:m>
                  <m:oMath xmlns:m="http://schemas.openxmlformats.org/officeDocument/2006/math">
                    <m:r>
                      <a:rPr lang="en-US" b="0" i="1" smtClean="0">
                        <a:latin typeface="Cambria Math" panose="02040503050406030204" pitchFamily="18" charset="0"/>
                      </a:rPr>
                      <m:t>𝑆𝑢</m:t>
                    </m:r>
                  </m:oMath>
                </a14:m>
                <a:endParaRPr lang="en-US" dirty="0"/>
              </a:p>
              <a:p>
                <a:pPr lvl="1"/>
                <a:r>
                  <a:rPr lang="en-US" dirty="0"/>
                  <a:t>Transition (</a:t>
                </a:r>
                <a:r>
                  <a:rPr lang="en-US" i="1" dirty="0"/>
                  <a:t>T</a:t>
                </a:r>
                <a:r>
                  <a:rPr lang="en-US" dirty="0"/>
                  <a:t>): change from one state to another state (self-loops included)</a:t>
                </a:r>
              </a:p>
              <a:p>
                <a:r>
                  <a:rPr lang="en-US" b="1" dirty="0"/>
                  <a:t>State Traces</a:t>
                </a:r>
                <a:endParaRPr lang="en-US" dirty="0"/>
              </a:p>
              <a:p>
                <a:pPr lvl="1"/>
                <a:r>
                  <a:rPr lang="en-US" dirty="0"/>
                  <a:t>A sequence of states that happened within a given time horizon:</a:t>
                </a:r>
              </a:p>
              <a:p>
                <a:pPr lvl="2"/>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i="1">
                            <a:latin typeface="Cambria Math" panose="02040503050406030204" pitchFamily="18" charset="0"/>
                          </a:rPr>
                          <m:t>3</m:t>
                        </m:r>
                      </m:sub>
                    </m:sSub>
                  </m:oMath>
                </a14:m>
                <a:endParaRPr lang="en-US" dirty="0"/>
              </a:p>
              <a:p>
                <a:pPr lvl="1"/>
                <a:r>
                  <a:rPr lang="en-US" dirty="0"/>
                  <a:t>Obtained from system logs, contact tracing (GPS), sensors (traffic, water pipes), etc.</a:t>
                </a:r>
              </a:p>
            </p:txBody>
          </p:sp>
        </mc:Choice>
        <mc:Fallback xmlns="">
          <p:sp>
            <p:nvSpPr>
              <p:cNvPr id="2" name="Text Placeholder 1">
                <a:extLst>
                  <a:ext uri="{FF2B5EF4-FFF2-40B4-BE49-F238E27FC236}">
                    <a16:creationId xmlns:a16="http://schemas.microsoft.com/office/drawing/2014/main" id="{B82E6082-8869-4C9A-AA8E-F2611E1F814D}"/>
                  </a:ext>
                </a:extLst>
              </p:cNvPr>
              <p:cNvSpPr>
                <a:spLocks noGrp="1" noRot="1" noChangeAspect="1" noMove="1" noResize="1" noEditPoints="1" noAdjustHandles="1" noChangeArrowheads="1" noChangeShapeType="1" noTextEdit="1"/>
              </p:cNvSpPr>
              <p:nvPr>
                <p:ph type="body" sz="quarter" idx="13"/>
              </p:nvPr>
            </p:nvSpPr>
            <p:spPr>
              <a:xfrm>
                <a:off x="478369" y="933991"/>
                <a:ext cx="11474451" cy="5695405"/>
              </a:xfrm>
              <a:blipFill>
                <a:blip r:embed="rId2"/>
                <a:stretch>
                  <a:fillRect l="-1168" t="-964" r="-106" b="-160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8A5A40-95BF-4061-A8F2-38E923324C59}"/>
              </a:ext>
            </a:extLst>
          </p:cNvPr>
          <p:cNvSpPr>
            <a:spLocks noGrp="1"/>
          </p:cNvSpPr>
          <p:nvPr>
            <p:ph type="title"/>
          </p:nvPr>
        </p:nvSpPr>
        <p:spPr/>
        <p:txBody>
          <a:bodyPr/>
          <a:lstStyle/>
          <a:p>
            <a:r>
              <a:rPr lang="en-US" dirty="0"/>
              <a:t>Definitions for the DTMC project</a:t>
            </a:r>
          </a:p>
        </p:txBody>
      </p:sp>
      <p:sp>
        <p:nvSpPr>
          <p:cNvPr id="4" name="Slide Number Placeholder 3">
            <a:extLst>
              <a:ext uri="{FF2B5EF4-FFF2-40B4-BE49-F238E27FC236}">
                <a16:creationId xmlns:a16="http://schemas.microsoft.com/office/drawing/2014/main" id="{C1C2E05E-AA44-4A57-AA16-81C3E820DBC6}"/>
              </a:ext>
            </a:extLst>
          </p:cNvPr>
          <p:cNvSpPr>
            <a:spLocks noGrp="1"/>
          </p:cNvSpPr>
          <p:nvPr>
            <p:ph type="sldNum" sz="quarter" idx="16"/>
          </p:nvPr>
        </p:nvSpPr>
        <p:spPr/>
        <p:txBody>
          <a:bodyPr/>
          <a:lstStyle/>
          <a:p>
            <a:fld id="{1915DC07-6425-4740-9695-FB9F2ED48CC1}" type="slidenum">
              <a:rPr lang="en-US" smtClean="0"/>
              <a:t>7</a:t>
            </a:fld>
            <a:endParaRPr lang="en-US"/>
          </a:p>
        </p:txBody>
      </p:sp>
    </p:spTree>
    <p:extLst>
      <p:ext uri="{BB962C8B-B14F-4D97-AF65-F5344CB8AC3E}">
        <p14:creationId xmlns:p14="http://schemas.microsoft.com/office/powerpoint/2010/main" val="9170673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4695131"/>
              </a:xfrm>
            </p:spPr>
            <p:txBody>
              <a:bodyPr/>
              <a:lstStyle/>
              <a:p>
                <a:pPr marL="457200" indent="-457200">
                  <a:buFont typeface="+mj-lt"/>
                  <a:buAutoNum type="arabicPeriod"/>
                </a:pPr>
                <a:r>
                  <a:rPr lang="en-US" dirty="0"/>
                  <a:t>Markov property </a:t>
                </a:r>
              </a:p>
              <a:p>
                <a:pPr lvl="1"/>
                <a:r>
                  <a:rPr lang="en-US" b="0" dirty="0">
                    <a:ea typeface="Cambria Math" panose="02040503050406030204" pitchFamily="18" charset="0"/>
                  </a:rPr>
                  <a:t>(</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−1 </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or</m:t>
                    </m:r>
                    <m:r>
                      <a:rPr lang="en-US" b="0" i="0" smtClean="0">
                        <a:latin typeface="Cambria Math" panose="02040503050406030204" pitchFamily="18" charset="0"/>
                        <a:ea typeface="Cambria Math" panose="02040503050406030204" pitchFamily="18" charset="0"/>
                      </a:rPr>
                      <m:t> </m:t>
                    </m:r>
                  </m:oMath>
                </a14:m>
                <a:endParaRPr lang="en-US" b="0" i="0" dirty="0">
                  <a:latin typeface="Cambria Math" panose="02040503050406030204" pitchFamily="18" charset="0"/>
                  <a:ea typeface="Cambria Math" panose="02040503050406030204" pitchFamily="18" charset="0"/>
                </a:endParaRPr>
              </a:p>
              <a:p>
                <a:pPr lvl="1"/>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m:rPr>
                                <m:sty m:val="p"/>
                              </m:rPr>
                              <a:rPr lang="en-US" b="0" i="0" smtClean="0">
                                <a:latin typeface="Cambria Math" panose="02040503050406030204" pitchFamily="18" charset="0"/>
                                <a:ea typeface="Cambria Math" panose="02040503050406030204" pitchFamily="18" charset="0"/>
                              </a:rPr>
                              <m:t>t</m:t>
                            </m:r>
                            <m:r>
                              <a:rPr lang="en-US" b="0" i="0" smtClean="0">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S</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m:rPr>
                                <m:sty m:val="p"/>
                              </m:rPr>
                              <a:rPr lang="en-US">
                                <a:latin typeface="Cambria Math" panose="02040503050406030204" pitchFamily="18" charset="0"/>
                                <a:ea typeface="Cambria Math" panose="02040503050406030204" pitchFamily="18" charset="0"/>
                              </a:rPr>
                              <m:t>t</m:t>
                            </m:r>
                            <m:r>
                              <a:rPr lang="en-US">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S</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e>
                    </m:d>
                  </m:oMath>
                </a14:m>
                <a:endParaRPr lang="en-US" b="0" dirty="0">
                  <a:ea typeface="Cambria Math" panose="02040503050406030204" pitchFamily="18" charset="0"/>
                </a:endParaRPr>
              </a:p>
              <a:p>
                <a:pPr lvl="1"/>
                <a:r>
                  <a:rPr lang="en-US" dirty="0"/>
                  <a:t>Memoryless, we do not keep the information from previous states, but the state is rich enough to estimate the transition probabilities.</a:t>
                </a:r>
              </a:p>
              <a:p>
                <a:pPr marL="457200" indent="-457200">
                  <a:buFont typeface="+mj-lt"/>
                  <a:buAutoNum type="arabicPeriod"/>
                </a:pPr>
                <a:endParaRPr lang="en-US" dirty="0"/>
              </a:p>
              <a:p>
                <a:pPr marL="457200" indent="-457200">
                  <a:buFont typeface="+mj-lt"/>
                  <a:buAutoNum type="arabicPeriod"/>
                </a:pPr>
                <a:r>
                  <a:rPr lang="en-US" dirty="0"/>
                  <a:t>Events might cause other events</a:t>
                </a:r>
              </a:p>
              <a:p>
                <a:pPr marL="457200" indent="-457200">
                  <a:buFont typeface="+mj-lt"/>
                  <a:buAutoNum type="arabicPeriod"/>
                </a:pPr>
                <a:endParaRPr lang="en-US" dirty="0"/>
              </a:p>
              <a:p>
                <a:pPr marL="457200" indent="-457200">
                  <a:buFont typeface="+mj-lt"/>
                  <a:buAutoNum type="arabicPeriod"/>
                </a:pPr>
                <a:r>
                  <a:rPr lang="en-US" dirty="0"/>
                  <a:t>Root-causes of events are unknown, but should be able to estimate</a:t>
                </a:r>
              </a:p>
              <a:p>
                <a:pPr marL="457200" indent="-457200">
                  <a:buFont typeface="+mj-lt"/>
                  <a:buAutoNum type="arabicPeriod"/>
                </a:pPr>
                <a:endParaRPr lang="en-US" dirty="0"/>
              </a:p>
              <a:p>
                <a:pPr marL="457200" indent="-457200">
                  <a:buFont typeface="+mj-lt"/>
                  <a:buAutoNum type="arabicPeriod"/>
                </a:pPr>
                <a:r>
                  <a:rPr lang="en-US" dirty="0"/>
                  <a:t>Transitions might have prior probabilities</a:t>
                </a:r>
              </a:p>
            </p:txBody>
          </p:sp>
        </mc:Choice>
        <mc:Fallback xmlns="">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4695131"/>
              </a:xfrm>
              <a:blipFill>
                <a:blip r:embed="rId2"/>
                <a:stretch>
                  <a:fillRect l="-1275" t="-1169" b="-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Assumptions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8</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 of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9</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370840">
                    <a:tc>
                      <a:txBody>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m:t>
                                </m:r>
                              </m:oMath>
                            </m:oMathPara>
                          </a14:m>
                          <a:endParaRPr lang="en-US"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Choice>
        <mc:Fallback>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3943909351"/>
                  </p:ext>
                </p:extLst>
              </p:nvPr>
            </p:nvGraphicFramePr>
            <p:xfrm>
              <a:off x="4366330" y="2603105"/>
              <a:ext cx="6332690" cy="36863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500" r="-503378"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2500" r="-400000"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2500" r="-302703"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2500" r="-200671"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2500" r="-102027" b="-6762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2500" r="-1342" b="-6762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9333" r="-599329" b="-621333"/>
                          </a:stretch>
                        </a:blip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9333" r="-599329" b="-5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9333" r="-599329" b="-4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9333" r="-599329" b="-321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221333"/>
                          </a:stretch>
                        </a:blip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121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709333" r="-599329" b="-21333"/>
                          </a:stretch>
                        </a:blip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0118069"/>
                      </a:ext>
                    </a:extLst>
                  </a:tr>
                </a:tbl>
              </a:graphicData>
            </a:graphic>
          </p:graphicFrame>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6715885" cy="123131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Markov matrix</a:t>
                </a:r>
                <a:r>
                  <a:rPr lang="en-US" sz="2000" b="1" dirty="0"/>
                  <a:t> </a:t>
                </a:r>
                <a14:m>
                  <m:oMath xmlns:m="http://schemas.openxmlformats.org/officeDocument/2006/math">
                    <m:r>
                      <a:rPr lang="en-US" sz="2400" b="1" i="1" smtClean="0">
                        <a:latin typeface="Cambria Math" panose="02040503050406030204" pitchFamily="18" charset="0"/>
                      </a:rPr>
                      <m:t>𝑴</m:t>
                    </m:r>
                  </m:oMath>
                </a14:m>
                <a:endParaRPr lang="en-US" sz="2000" b="1" dirty="0"/>
              </a:p>
              <a:p>
                <a:pPr>
                  <a:spcBef>
                    <a:spcPts val="300"/>
                  </a:spcBef>
                  <a:spcAft>
                    <a:spcPts val="300"/>
                  </a:spcAft>
                  <a:buClr>
                    <a:schemeClr val="accent1"/>
                  </a:buClr>
                  <a:buSzPct val="90000"/>
                </a:pPr>
                <a:r>
                  <a:rPr lang="en-US" dirty="0">
                    <a:latin typeface="+mj-lt"/>
                  </a:rPr>
                  <a:t>Also called stochastic matrix or transition matrix)</a:t>
                </a:r>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𝑀</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probability vectors </a:t>
                </a:r>
                <a14:m>
                  <m:oMath xmlns:m="http://schemas.openxmlformats.org/officeDocument/2006/math">
                    <m:acc>
                      <m:accPr>
                        <m:chr m:val="⃗"/>
                        <m:ctrlPr>
                          <a:rPr lang="en-US" sz="2000" b="0" i="1" u="none" strike="noStrike" baseline="0" smtClean="0">
                            <a:latin typeface="Cambria Math" panose="02040503050406030204" pitchFamily="18" charset="0"/>
                          </a:rPr>
                        </m:ctrlPr>
                      </m:accPr>
                      <m:e>
                        <m:sSub>
                          <m:sSubPr>
                            <m:ctrlPr>
                              <a:rPr lang="pt-BR" sz="2000" b="0" i="1" u="none" strike="noStrike" baseline="0" smtClean="0">
                                <a:latin typeface="Cambria Math" panose="02040503050406030204" pitchFamily="18" charset="0"/>
                              </a:rPr>
                            </m:ctrlPr>
                          </m:sSubPr>
                          <m:e>
                            <m:r>
                              <a:rPr lang="pt-BR" sz="2000" b="0" i="1" u="none" strike="noStrike" baseline="0" smtClean="0">
                                <a:latin typeface="Cambria Math" panose="02040503050406030204" pitchFamily="18" charset="0"/>
                              </a:rPr>
                              <m:t>𝑥</m:t>
                            </m:r>
                          </m:e>
                          <m:sub>
                            <m:r>
                              <a:rPr lang="pt-BR" sz="2000" b="0" i="1" u="none" strike="noStrike" baseline="0" smtClean="0">
                                <a:latin typeface="Cambria Math" panose="02040503050406030204" pitchFamily="18" charset="0"/>
                              </a:rPr>
                              <m:t>𝑡</m:t>
                            </m:r>
                          </m:sub>
                        </m:sSub>
                      </m:e>
                    </m:acc>
                  </m:oMath>
                </a14:m>
                <a:r>
                  <a:rPr lang="en-US" sz="1600" b="0" i="0" u="none" strike="noStrike" baseline="0" dirty="0">
                    <a:solidFill>
                      <a:srgbClr val="000000"/>
                    </a:solidFill>
                    <a:latin typeface="+mj-lt"/>
                  </a:rPr>
                  <a:t>.</a:t>
                </a:r>
              </a:p>
            </p:txBody>
          </p:sp>
        </mc:Choice>
        <mc:Fallback xmlns="">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6715885" cy="1231316"/>
              </a:xfrm>
              <a:prstGeom prst="rect">
                <a:avLst/>
              </a:prstGeom>
              <a:blipFill>
                <a:blip r:embed="rId9"/>
                <a:stretch>
                  <a:fillRect l="-2269" t="-2475"/>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775E7A1-398C-4B8C-87C2-B91839BAEC66}"/>
              </a:ext>
            </a:extLst>
          </p:cNvPr>
          <p:cNvSpPr/>
          <p:nvPr/>
        </p:nvSpPr>
        <p:spPr bwMode="gray">
          <a:xfrm>
            <a:off x="9724800" y="2449662"/>
            <a:ext cx="1004758" cy="41649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09201" y="2283253"/>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245329" y="4482481"/>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36D07EB-4D36-4E08-A01D-A10CC9730A53}"/>
                  </a:ext>
                </a:extLst>
              </p:cNvPr>
              <p:cNvSpPr txBox="1"/>
              <p:nvPr/>
            </p:nvSpPr>
            <p:spPr bwMode="gray">
              <a:xfrm>
                <a:off x="9983978" y="1890796"/>
                <a:ext cx="490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u="none" strike="noStrike" baseline="0" smtClean="0">
                              <a:latin typeface="Cambria Math" panose="02040503050406030204" pitchFamily="18" charset="0"/>
                            </a:rPr>
                          </m:ctrlPr>
                        </m:accPr>
                        <m:e>
                          <m:sSub>
                            <m:sSubPr>
                              <m:ctrlPr>
                                <a:rPr lang="pt-BR" sz="2400" b="0" i="1" u="none" strike="noStrike" baseline="0" smtClean="0">
                                  <a:latin typeface="Cambria Math" panose="02040503050406030204" pitchFamily="18" charset="0"/>
                                </a:rPr>
                              </m:ctrlPr>
                            </m:sSubPr>
                            <m:e>
                              <m:r>
                                <a:rPr lang="pt-BR" sz="2400" b="0" i="1" u="none" strike="noStrike" baseline="0" smtClean="0">
                                  <a:latin typeface="Cambria Math" panose="02040503050406030204" pitchFamily="18" charset="0"/>
                                </a:rPr>
                                <m:t>𝑥</m:t>
                              </m:r>
                            </m:e>
                            <m:sub>
                              <m:r>
                                <a:rPr lang="pt-BR" sz="2400" b="0" i="1" u="none" strike="noStrike" baseline="0" smtClean="0">
                                  <a:latin typeface="Cambria Math" panose="02040503050406030204" pitchFamily="18" charset="0"/>
                                </a:rPr>
                                <m:t>𝑡</m:t>
                              </m:r>
                            </m:sub>
                          </m:sSub>
                        </m:e>
                      </m:acc>
                    </m:oMath>
                  </m:oMathPara>
                </a14:m>
                <a:endParaRPr lang="en-US" sz="2400" dirty="0"/>
              </a:p>
            </p:txBody>
          </p:sp>
        </mc:Choice>
        <mc:Fallback xmlns="">
          <p:sp>
            <p:nvSpPr>
              <p:cNvPr id="34" name="TextBox 33">
                <a:extLst>
                  <a:ext uri="{FF2B5EF4-FFF2-40B4-BE49-F238E27FC236}">
                    <a16:creationId xmlns:a16="http://schemas.microsoft.com/office/drawing/2014/main" id="{036D07EB-4D36-4E08-A01D-A10CC9730A53}"/>
                  </a:ext>
                </a:extLst>
              </p:cNvPr>
              <p:cNvSpPr txBox="1">
                <a:spLocks noRot="1" noChangeAspect="1" noMove="1" noResize="1" noEditPoints="1" noAdjustHandles="1" noChangeArrowheads="1" noChangeShapeType="1" noTextEdit="1"/>
              </p:cNvSpPr>
              <p:nvPr/>
            </p:nvSpPr>
            <p:spPr bwMode="gray">
              <a:xfrm>
                <a:off x="9983978" y="1890796"/>
                <a:ext cx="490382" cy="461665"/>
              </a:xfrm>
              <a:prstGeom prst="rect">
                <a:avLst/>
              </a:prstGeom>
              <a:blipFill>
                <a:blip r:embed="rId10"/>
                <a:stretch>
                  <a:fillRect b="-3947"/>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2058</Words>
  <Application>Microsoft Office PowerPoint</Application>
  <PresentationFormat>Widescreen</PresentationFormat>
  <Paragraphs>330</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Slack-Lato</vt:lpstr>
      <vt:lpstr>Verdana</vt:lpstr>
      <vt:lpstr>HPI PPT-Template</vt:lpstr>
      <vt:lpstr>PageRank and Markov Chains lecture-6  Course on Graph Neural Networks (Winter Term 20/21)</vt:lpstr>
      <vt:lpstr>Breaking news on Learning on Networks</vt:lpstr>
      <vt:lpstr>Motivation [Cisco Annual Internet report 2020]</vt:lpstr>
      <vt:lpstr>What we want</vt:lpstr>
      <vt:lpstr>Sampling on Networks = Random Walking</vt:lpstr>
      <vt:lpstr>Intro to Discrete Time Markov Chains</vt:lpstr>
      <vt:lpstr>Definitions for the DTMC project</vt:lpstr>
      <vt:lpstr>Assumptions</vt:lpstr>
      <vt:lpstr>Example of Markov Chain</vt:lpstr>
      <vt:lpstr>Types of Traces</vt:lpstr>
      <vt:lpstr>Computation using a Markov Chain</vt:lpstr>
      <vt:lpstr>Markov Chain properties</vt:lpstr>
      <vt:lpstr>Dead-Ends [Brin, Page, Motwani &amp; Winograd 99]</vt:lpstr>
      <vt:lpstr>Derivation of Transition matrix M from Adjacency matrix A</vt:lpstr>
      <vt:lpstr>Next and Future Tasks </vt:lpstr>
      <vt:lpstr>Abstract format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PageRank and Markov Chains lecture-6  Course on Graph Neural Networks (Winter Term 20/21)</dc:title>
  <dc:creator>Christian Adriano</dc:creator>
  <cp:lastModifiedBy>Christian Adriano</cp:lastModifiedBy>
  <cp:revision>43</cp:revision>
  <dcterms:created xsi:type="dcterms:W3CDTF">2020-12-01T00:00:06Z</dcterms:created>
  <dcterms:modified xsi:type="dcterms:W3CDTF">2020-12-01T09:59:04Z</dcterms:modified>
</cp:coreProperties>
</file>