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367" r:id="rId3"/>
    <p:sldId id="496" r:id="rId4"/>
    <p:sldId id="498" r:id="rId5"/>
    <p:sldId id="497" r:id="rId6"/>
    <p:sldId id="464" r:id="rId7"/>
    <p:sldId id="494" r:id="rId8"/>
    <p:sldId id="495" r:id="rId9"/>
    <p:sldId id="377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67"/>
            <p14:sldId id="496"/>
            <p14:sldId id="498"/>
            <p14:sldId id="497"/>
            <p14:sldId id="464"/>
            <p14:sldId id="494"/>
            <p14:sldId id="495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91396" autoAdjust="0"/>
  </p:normalViewPr>
  <p:slideViewPr>
    <p:cSldViewPr snapToGrid="0">
      <p:cViewPr>
        <p:scale>
          <a:sx n="90" d="100"/>
          <a:sy n="90" d="100"/>
        </p:scale>
        <p:origin x="111" y="-747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Attention Networks</a:t>
            </a:r>
            <a:br>
              <a:rPr lang="en-US" sz="4400" b="1" dirty="0"/>
            </a:br>
            <a:r>
              <a:rPr lang="en-US" sz="3200" dirty="0"/>
              <a:t>lecture-8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232624" y="1063679"/>
            <a:ext cx="65263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Random Walk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Node and Graphs Embeddings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endParaRPr lang="en-US" sz="1600" b="0" i="0" dirty="0">
              <a:solidFill>
                <a:srgbClr val="222222"/>
              </a:solidFill>
              <a:effectLst/>
              <a:latin typeface="+mj-lt"/>
            </a:endParaRPr>
          </a:p>
          <a:p>
            <a:endParaRPr lang="en-US" sz="1600" b="1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518245" y="4474505"/>
            <a:ext cx="110476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do we need Graph Attention Networks?</a:t>
            </a:r>
          </a:p>
          <a:p>
            <a:r>
              <a:rPr lang="en-US" sz="1600" dirty="0"/>
              <a:t>We need a way to scale without having to make large random walks in the graph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AD1-0894-49C4-8125-12D983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 – AI connections in Natural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454C-CDB8-4A37-B2F6-2C132C3D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A910-533C-41CF-A7F5-AD46307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B5CF0-39D8-4084-B191-083BA3C9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7" y="922084"/>
            <a:ext cx="75247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8656C-9443-4C2E-B4B1-E28D3E1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5717750"/>
            <a:ext cx="50101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7749C-D6FD-49F9-ABAF-8FADFC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0" y="4585422"/>
            <a:ext cx="197167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4CDA51-BEBD-49ED-947A-5011F8B6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2" y="5390024"/>
            <a:ext cx="1562100" cy="1323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DC21B-A07D-4986-B199-5B5E409665F5}"/>
              </a:ext>
            </a:extLst>
          </p:cNvPr>
          <p:cNvSpPr txBox="1"/>
          <p:nvPr/>
        </p:nvSpPr>
        <p:spPr bwMode="gray">
          <a:xfrm>
            <a:off x="50231" y="6401757"/>
            <a:ext cx="6244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Network effect: visualizing AI connections in the natural sciences, 2020</a:t>
            </a:r>
          </a:p>
          <a:p>
            <a:r>
              <a:rPr lang="en-US" sz="1100" dirty="0"/>
              <a:t>https://www.nature.com/articles/d41586-020-03410-1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1FB60-A27C-4666-890A-6F4AC99D8E80}"/>
              </a:ext>
            </a:extLst>
          </p:cNvPr>
          <p:cNvSpPr txBox="1"/>
          <p:nvPr/>
        </p:nvSpPr>
        <p:spPr bwMode="gray">
          <a:xfrm>
            <a:off x="5277800" y="4110862"/>
            <a:ext cx="658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CERN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72F6B-D4FF-4871-AE35-4DDC9876C2CE}"/>
              </a:ext>
            </a:extLst>
          </p:cNvPr>
          <p:cNvSpPr txBox="1"/>
          <p:nvPr/>
        </p:nvSpPr>
        <p:spPr bwMode="gray">
          <a:xfrm>
            <a:off x="6597715" y="1873368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National Institute Of Nuclear Physics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B49-818E-499A-8BD5-60B618760B2D}"/>
              </a:ext>
            </a:extLst>
          </p:cNvPr>
          <p:cNvCxnSpPr/>
          <p:nvPr/>
        </p:nvCxnSpPr>
        <p:spPr bwMode="gray">
          <a:xfrm flipV="1">
            <a:off x="6215061" y="2134978"/>
            <a:ext cx="391479" cy="653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E551C-DE73-43F8-85B6-55D01953775B}"/>
              </a:ext>
            </a:extLst>
          </p:cNvPr>
          <p:cNvSpPr txBox="1"/>
          <p:nvPr/>
        </p:nvSpPr>
        <p:spPr bwMode="gray">
          <a:xfrm>
            <a:off x="2589595" y="2153308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Harvard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D0554-2CBE-44C4-9F05-42B47AACBFE7}"/>
              </a:ext>
            </a:extLst>
          </p:cNvPr>
          <p:cNvSpPr txBox="1"/>
          <p:nvPr/>
        </p:nvSpPr>
        <p:spPr bwMode="gray">
          <a:xfrm>
            <a:off x="3084895" y="3315553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MIT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8FB18-C583-45BF-AE04-8F1E8CF05282}"/>
              </a:ext>
            </a:extLst>
          </p:cNvPr>
          <p:cNvSpPr txBox="1"/>
          <p:nvPr/>
        </p:nvSpPr>
        <p:spPr bwMode="gray">
          <a:xfrm>
            <a:off x="2348361" y="4790057"/>
            <a:ext cx="96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Stanford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863FC-A86A-43C0-8F0D-4A92D758DEA9}"/>
              </a:ext>
            </a:extLst>
          </p:cNvPr>
          <p:cNvSpPr txBox="1"/>
          <p:nvPr/>
        </p:nvSpPr>
        <p:spPr bwMode="gray">
          <a:xfrm>
            <a:off x="7117427" y="2554700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Max Planck Society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FE14A0-F178-42DF-B281-F55779062447}"/>
              </a:ext>
            </a:extLst>
          </p:cNvPr>
          <p:cNvSpPr txBox="1"/>
          <p:nvPr/>
        </p:nvSpPr>
        <p:spPr bwMode="gray">
          <a:xfrm>
            <a:off x="7456452" y="3465583"/>
            <a:ext cx="3260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Helmholtz Association of German Research Centers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AE2B-9B67-463C-B09F-5D0E4602B556}"/>
              </a:ext>
            </a:extLst>
          </p:cNvPr>
          <p:cNvCxnSpPr>
            <a:cxnSpLocks/>
          </p:cNvCxnSpPr>
          <p:nvPr/>
        </p:nvCxnSpPr>
        <p:spPr bwMode="gray">
          <a:xfrm flipV="1">
            <a:off x="7117427" y="2788920"/>
            <a:ext cx="177060" cy="2943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94E-7FAD-4BE3-A9FE-5FCA9CBCC033}"/>
              </a:ext>
            </a:extLst>
          </p:cNvPr>
          <p:cNvSpPr txBox="1"/>
          <p:nvPr/>
        </p:nvSpPr>
        <p:spPr bwMode="gray">
          <a:xfrm>
            <a:off x="369095" y="2303546"/>
            <a:ext cx="1293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San Francisco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8F25E-4B61-4D38-8F77-28283830A856}"/>
              </a:ext>
            </a:extLst>
          </p:cNvPr>
          <p:cNvSpPr txBox="1"/>
          <p:nvPr/>
        </p:nvSpPr>
        <p:spPr bwMode="gray">
          <a:xfrm>
            <a:off x="-516" y="3597316"/>
            <a:ext cx="1293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</a:t>
            </a:r>
            <a:r>
              <a:rPr lang="en-US" sz="1100" b="1" dirty="0" err="1"/>
              <a:t>Berkely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81461-33C9-4856-9F3F-5F8D77DAEF23}"/>
              </a:ext>
            </a:extLst>
          </p:cNvPr>
          <p:cNvSpPr txBox="1"/>
          <p:nvPr/>
        </p:nvSpPr>
        <p:spPr bwMode="gray">
          <a:xfrm>
            <a:off x="0" y="4073452"/>
            <a:ext cx="1503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Los Angeles</a:t>
            </a:r>
            <a:endParaRPr lang="en-US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7F2B2-7741-4D3D-B39F-A743C6A6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80" y="834489"/>
            <a:ext cx="1293665" cy="8344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FDDB9C-D1EE-4849-BD60-C65CE935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12" y="889653"/>
            <a:ext cx="996339" cy="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AE00-631E-42B6-A33B-9F6B55ED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– Language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C4B2-2E1A-41D5-99AA-388F809D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493B-DE0B-42BA-995D-5D6F48E9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72585-2AFD-4979-A468-65E7D4FBFDD7}"/>
              </a:ext>
            </a:extLst>
          </p:cNvPr>
          <p:cNvSpPr/>
          <p:nvPr/>
        </p:nvSpPr>
        <p:spPr bwMode="gray">
          <a:xfrm>
            <a:off x="1435394" y="2062716"/>
            <a:ext cx="1116419" cy="467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FE143-9A49-4410-A3B4-A8173214B9BC}"/>
              </a:ext>
            </a:extLst>
          </p:cNvPr>
          <p:cNvSpPr/>
          <p:nvPr/>
        </p:nvSpPr>
        <p:spPr bwMode="gray">
          <a:xfrm>
            <a:off x="2847752" y="2062715"/>
            <a:ext cx="1116419" cy="467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3198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14B-7852-4F6D-9C11-F48FB049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06C1C-8245-4A74-8E58-2410AAAF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F6D02E-8FD8-43B5-B217-8AA293908959}"/>
                  </a:ext>
                </a:extLst>
              </p:cNvPr>
              <p:cNvSpPr txBox="1"/>
              <p:nvPr/>
            </p:nvSpPr>
            <p:spPr bwMode="gray">
              <a:xfrm>
                <a:off x="899161" y="2286000"/>
                <a:ext cx="3890806" cy="998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200" b="0" dirty="0"/>
                  <a:t>: amount of attention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/>
                  <a:t> should pay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sz="12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′=1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2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F6D02E-8FD8-43B5-B217-8AA293908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9161" y="2286000"/>
                <a:ext cx="3890806" cy="998220"/>
              </a:xfrm>
              <a:prstGeom prst="rect">
                <a:avLst/>
              </a:prstGeom>
              <a:blipFill>
                <a:blip r:embed="rId2"/>
                <a:stretch>
                  <a:fillRect l="-2194" t="-5488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24B0B99-2A02-47E0-8ED2-3F6C3C0AD17F}"/>
              </a:ext>
            </a:extLst>
          </p:cNvPr>
          <p:cNvSpPr/>
          <p:nvPr/>
        </p:nvSpPr>
        <p:spPr bwMode="gray">
          <a:xfrm>
            <a:off x="3572445" y="3159387"/>
            <a:ext cx="273788" cy="12052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A1005-831A-4040-AB3F-52B14221F529}"/>
              </a:ext>
            </a:extLst>
          </p:cNvPr>
          <p:cNvSpPr/>
          <p:nvPr/>
        </p:nvSpPr>
        <p:spPr bwMode="gray">
          <a:xfrm>
            <a:off x="3585070" y="3203378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A3707E-3FC4-4C52-B838-6CC8641ACABF}"/>
              </a:ext>
            </a:extLst>
          </p:cNvPr>
          <p:cNvSpPr/>
          <p:nvPr/>
        </p:nvSpPr>
        <p:spPr bwMode="gray">
          <a:xfrm>
            <a:off x="3585070" y="3488658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B4F7A8-F0B9-4CC9-ADA9-88814D034229}"/>
              </a:ext>
            </a:extLst>
          </p:cNvPr>
          <p:cNvSpPr/>
          <p:nvPr/>
        </p:nvSpPr>
        <p:spPr bwMode="gray">
          <a:xfrm>
            <a:off x="3585070" y="3773938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D61E54-596E-4291-9EBC-64CED446D0BC}"/>
                  </a:ext>
                </a:extLst>
              </p:cNvPr>
              <p:cNvSpPr txBox="1"/>
              <p:nvPr/>
            </p:nvSpPr>
            <p:spPr bwMode="gray">
              <a:xfrm>
                <a:off x="2695733" y="3684940"/>
                <a:ext cx="588683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D61E54-596E-4291-9EBC-64CED446D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95733" y="3684940"/>
                <a:ext cx="588683" cy="372538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3406D-F9C7-4A10-ACA9-0911C382669B}"/>
                  </a:ext>
                </a:extLst>
              </p:cNvPr>
              <p:cNvSpPr txBox="1"/>
              <p:nvPr/>
            </p:nvSpPr>
            <p:spPr bwMode="gray">
              <a:xfrm>
                <a:off x="2683108" y="3180019"/>
                <a:ext cx="5886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3406D-F9C7-4A10-ACA9-0911C382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83108" y="3180019"/>
                <a:ext cx="58868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AD39D4-BFEF-4BB9-BE8E-D7090AD39191}"/>
                  </a:ext>
                </a:extLst>
              </p:cNvPr>
              <p:cNvSpPr txBox="1"/>
              <p:nvPr/>
            </p:nvSpPr>
            <p:spPr bwMode="gray">
              <a:xfrm>
                <a:off x="4161128" y="3573247"/>
                <a:ext cx="588683" cy="393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AD39D4-BFEF-4BB9-BE8E-D7090AD39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1128" y="3573247"/>
                <a:ext cx="588683" cy="393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FCCEFC5C-9B7C-4E74-AB99-BCC884157A9D}"/>
              </a:ext>
            </a:extLst>
          </p:cNvPr>
          <p:cNvSpPr/>
          <p:nvPr/>
        </p:nvSpPr>
        <p:spPr bwMode="gray">
          <a:xfrm>
            <a:off x="3585070" y="4069301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84F723-C735-486E-919A-9532ADA39CB7}"/>
              </a:ext>
            </a:extLst>
          </p:cNvPr>
          <p:cNvCxnSpPr>
            <a:cxnSpLocks/>
            <a:stCxn id="16" idx="3"/>
          </p:cNvCxnSpPr>
          <p:nvPr/>
        </p:nvCxnSpPr>
        <p:spPr bwMode="gray">
          <a:xfrm>
            <a:off x="3271791" y="3416785"/>
            <a:ext cx="288029" cy="14098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46F825-5A46-4F88-ACCD-E95BBD38CA5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 bwMode="gray">
          <a:xfrm flipV="1">
            <a:off x="3284416" y="3762026"/>
            <a:ext cx="288029" cy="109183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CA8239-1E4F-4792-B2A0-D045EFF7BDD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 bwMode="gray">
          <a:xfrm>
            <a:off x="3846233" y="3762026"/>
            <a:ext cx="314895" cy="8102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34D851-4C48-4821-9ADC-14A3A5657BF1}"/>
              </a:ext>
            </a:extLst>
          </p:cNvPr>
          <p:cNvSpPr txBox="1"/>
          <p:nvPr/>
        </p:nvSpPr>
        <p:spPr bwMode="gray">
          <a:xfrm>
            <a:off x="3110830" y="4345695"/>
            <a:ext cx="119701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0" dirty="0"/>
              <a:t>Attention Mechanism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5937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/>
              <a:t>Brief background on Attention Models</a:t>
            </a:r>
          </a:p>
          <a:p>
            <a:r>
              <a:rPr lang="en-US" dirty="0"/>
              <a:t>Attention models in Language Translation</a:t>
            </a:r>
          </a:p>
          <a:p>
            <a:r>
              <a:rPr lang="en-US" dirty="0"/>
              <a:t>Attention models in RNN</a:t>
            </a:r>
          </a:p>
          <a:p>
            <a:r>
              <a:rPr lang="en-US" dirty="0"/>
              <a:t>Graph Attention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C83A-B7E2-4291-9BD6-0D4D9E0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436B-1EB3-4A33-8368-D4C64968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791AB-949A-4E6E-B798-9E1CB83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DD808-D356-4364-84CF-58155FA0CEB8}"/>
              </a:ext>
            </a:extLst>
          </p:cNvPr>
          <p:cNvSpPr txBox="1"/>
          <p:nvPr/>
        </p:nvSpPr>
        <p:spPr bwMode="gray">
          <a:xfrm>
            <a:off x="241935" y="5225326"/>
            <a:ext cx="1170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C83A-B7E2-4291-9BD6-0D4D9E0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436B-1EB3-4A33-8368-D4C64968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791AB-949A-4E6E-B798-9E1CB83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DD808-D356-4364-84CF-58155FA0CEB8}"/>
              </a:ext>
            </a:extLst>
          </p:cNvPr>
          <p:cNvSpPr txBox="1"/>
          <p:nvPr/>
        </p:nvSpPr>
        <p:spPr bwMode="gray">
          <a:xfrm>
            <a:off x="241935" y="5225326"/>
            <a:ext cx="11709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</p:txBody>
      </p:sp>
    </p:spTree>
    <p:extLst>
      <p:ext uri="{BB962C8B-B14F-4D97-AF65-F5344CB8AC3E}">
        <p14:creationId xmlns:p14="http://schemas.microsoft.com/office/powerpoint/2010/main" val="11000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Tasks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5"/>
                </a:solidFill>
              </a:rPr>
              <a:t>Compute </a:t>
            </a:r>
            <a:r>
              <a:rPr lang="pt-BR" dirty="0" err="1">
                <a:solidFill>
                  <a:schemeClr val="accent5"/>
                </a:solidFill>
              </a:rPr>
              <a:t>and</a:t>
            </a:r>
            <a:r>
              <a:rPr lang="pt-BR" dirty="0">
                <a:solidFill>
                  <a:schemeClr val="accent5"/>
                </a:solidFill>
              </a:rPr>
              <a:t> compare </a:t>
            </a:r>
            <a:r>
              <a:rPr lang="pt-BR" dirty="0" err="1">
                <a:solidFill>
                  <a:schemeClr val="accent5"/>
                </a:solidFill>
              </a:rPr>
              <a:t>graph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metrics</a:t>
            </a:r>
            <a:r>
              <a:rPr lang="pt-BR" dirty="0">
                <a:solidFill>
                  <a:schemeClr val="accent5"/>
                </a:solidFill>
              </a:rPr>
              <a:t> (</a:t>
            </a:r>
            <a:r>
              <a:rPr lang="pt-BR" dirty="0" err="1">
                <a:solidFill>
                  <a:schemeClr val="accent5"/>
                </a:solidFill>
              </a:rPr>
              <a:t>Wednesday</a:t>
            </a:r>
            <a:r>
              <a:rPr lang="pt-BR" dirty="0">
                <a:solidFill>
                  <a:schemeClr val="accent5"/>
                </a:solidFill>
              </a:rPr>
              <a:t>, 2.12)</a:t>
            </a:r>
          </a:p>
          <a:p>
            <a:pPr marL="698494" lvl="1" indent="-457200"/>
            <a:r>
              <a:rPr lang="pt-BR" dirty="0" err="1">
                <a:solidFill>
                  <a:schemeClr val="accent5"/>
                </a:solidFill>
              </a:rPr>
              <a:t>Any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metrics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and</a:t>
            </a:r>
            <a:r>
              <a:rPr lang="pt-BR" dirty="0">
                <a:solidFill>
                  <a:schemeClr val="accent5"/>
                </a:solidFill>
              </a:rPr>
              <a:t> networks </a:t>
            </a:r>
            <a:r>
              <a:rPr lang="pt-BR" dirty="0" err="1">
                <a:solidFill>
                  <a:schemeClr val="accent5"/>
                </a:solidFill>
              </a:rPr>
              <a:t>of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your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choice</a:t>
            </a:r>
            <a:endParaRPr lang="pt-BR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5"/>
                </a:solidFill>
              </a:rPr>
              <a:t>First</a:t>
            </a:r>
            <a:r>
              <a:rPr lang="pt-BR" dirty="0">
                <a:solidFill>
                  <a:schemeClr val="accent5"/>
                </a:solidFill>
              </a:rPr>
              <a:t> draft </a:t>
            </a:r>
            <a:r>
              <a:rPr lang="pt-BR" dirty="0" err="1">
                <a:solidFill>
                  <a:schemeClr val="accent5"/>
                </a:solidFill>
              </a:rPr>
              <a:t>of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b="1" dirty="0">
                <a:solidFill>
                  <a:schemeClr val="accent5"/>
                </a:solidFill>
              </a:rPr>
              <a:t>abstract</a:t>
            </a:r>
            <a:r>
              <a:rPr lang="pt-BR" dirty="0">
                <a:solidFill>
                  <a:schemeClr val="accent5"/>
                </a:solidFill>
              </a:rPr>
              <a:t>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Predictions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traditional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(</a:t>
            </a:r>
            <a:r>
              <a:rPr lang="pt-BR" dirty="0" err="1"/>
              <a:t>Wednesday</a:t>
            </a:r>
            <a:r>
              <a:rPr lang="pt-BR" dirty="0"/>
              <a:t>, 9.12)</a:t>
            </a:r>
          </a:p>
          <a:p>
            <a:pPr marL="698494" lvl="1" indent="-457200"/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Learning (</a:t>
            </a:r>
            <a:r>
              <a:rPr lang="pt-BR" dirty="0" err="1"/>
              <a:t>Wednesday</a:t>
            </a:r>
            <a:r>
              <a:rPr lang="pt-BR" dirty="0"/>
              <a:t>, 16.12) </a:t>
            </a:r>
          </a:p>
          <a:p>
            <a:pPr marL="698494" lvl="1" indent="-457200"/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Design </a:t>
            </a:r>
            <a:r>
              <a:rPr lang="pt-BR" dirty="0" err="1"/>
              <a:t>alternative</a:t>
            </a:r>
            <a:r>
              <a:rPr lang="pt-BR" dirty="0"/>
              <a:t> pipelines for </a:t>
            </a:r>
            <a:r>
              <a:rPr lang="pt-BR" dirty="0" err="1"/>
              <a:t>your</a:t>
            </a:r>
            <a:r>
              <a:rPr lang="pt-BR" dirty="0"/>
              <a:t> GNN (</a:t>
            </a:r>
            <a:r>
              <a:rPr lang="pt-BR" dirty="0" err="1"/>
              <a:t>Wednesday</a:t>
            </a:r>
            <a:r>
              <a:rPr lang="pt-BR" dirty="0"/>
              <a:t>, 06.01)</a:t>
            </a:r>
          </a:p>
          <a:p>
            <a:pPr marL="698494" lvl="1" indent="-457200"/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 for </a:t>
            </a:r>
            <a:r>
              <a:rPr lang="pt-BR" dirty="0" err="1"/>
              <a:t>embedding</a:t>
            </a:r>
            <a:r>
              <a:rPr lang="pt-BR" dirty="0"/>
              <a:t>, </a:t>
            </a:r>
            <a:r>
              <a:rPr lang="pt-BR" dirty="0" err="1"/>
              <a:t>aggregation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enconding</a:t>
            </a:r>
            <a:endParaRPr lang="pt-BR" dirty="0"/>
          </a:p>
          <a:p>
            <a:pPr marL="698494" lvl="1" indent="-457200"/>
            <a:r>
              <a:rPr lang="pt-BR" dirty="0"/>
              <a:t>Test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404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Verdana</vt:lpstr>
      <vt:lpstr>HPI PPT-Template</vt:lpstr>
      <vt:lpstr>Graph Attention Networks lecture-8  Course on Graph Neural Networks (Winter Term 20/21)</vt:lpstr>
      <vt:lpstr>Quick recap</vt:lpstr>
      <vt:lpstr>Network effect – AI connections in Natural Sciences</vt:lpstr>
      <vt:lpstr>Attention Mechanism – Language Translation </vt:lpstr>
      <vt:lpstr>Computing Attention</vt:lpstr>
      <vt:lpstr>Topics</vt:lpstr>
      <vt:lpstr>Seminal work</vt:lpstr>
      <vt:lpstr>Neighborhood Aggregation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117</cp:revision>
  <dcterms:created xsi:type="dcterms:W3CDTF">2020-12-01T00:00:06Z</dcterms:created>
  <dcterms:modified xsi:type="dcterms:W3CDTF">2020-12-12T21:42:13Z</dcterms:modified>
</cp:coreProperties>
</file>