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7" r:id="rId2"/>
    <p:sldId id="523" r:id="rId3"/>
    <p:sldId id="574" r:id="rId4"/>
    <p:sldId id="590" r:id="rId5"/>
    <p:sldId id="571" r:id="rId6"/>
    <p:sldId id="572" r:id="rId7"/>
    <p:sldId id="577" r:id="rId8"/>
    <p:sldId id="580" r:id="rId9"/>
    <p:sldId id="581" r:id="rId10"/>
    <p:sldId id="587" r:id="rId11"/>
    <p:sldId id="584" r:id="rId12"/>
    <p:sldId id="585" r:id="rId13"/>
    <p:sldId id="586" r:id="rId14"/>
    <p:sldId id="588" r:id="rId15"/>
    <p:sldId id="592" r:id="rId16"/>
    <p:sldId id="575" r:id="rId17"/>
    <p:sldId id="589" r:id="rId18"/>
    <p:sldId id="583" r:id="rId19"/>
    <p:sldId id="591" r:id="rId20"/>
    <p:sldId id="593" r:id="rId21"/>
    <p:sldId id="594" r:id="rId22"/>
    <p:sldId id="595" r:id="rId23"/>
    <p:sldId id="596" r:id="rId24"/>
    <p:sldId id="377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523"/>
            <p14:sldId id="574"/>
            <p14:sldId id="590"/>
            <p14:sldId id="571"/>
            <p14:sldId id="572"/>
            <p14:sldId id="577"/>
            <p14:sldId id="580"/>
            <p14:sldId id="581"/>
            <p14:sldId id="587"/>
            <p14:sldId id="584"/>
            <p14:sldId id="585"/>
            <p14:sldId id="586"/>
            <p14:sldId id="588"/>
            <p14:sldId id="592"/>
            <p14:sldId id="575"/>
            <p14:sldId id="589"/>
            <p14:sldId id="583"/>
            <p14:sldId id="591"/>
            <p14:sldId id="593"/>
            <p14:sldId id="594"/>
            <p14:sldId id="595"/>
            <p14:sldId id="596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 autoAdjust="0"/>
    <p:restoredTop sz="84911" autoAdjust="0"/>
  </p:normalViewPr>
  <p:slideViewPr>
    <p:cSldViewPr snapToGrid="0">
      <p:cViewPr varScale="1">
        <p:scale>
          <a:sx n="58" d="100"/>
          <a:sy n="58" d="100"/>
        </p:scale>
        <p:origin x="927" y="48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nishing_gradient_proble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RomNo9L-Regu"/>
              </a:rPr>
              <a:t>function </a:t>
            </a:r>
            <a:r>
              <a:rPr lang="en-US" sz="1800" b="0" i="0" u="none" strike="noStrike" baseline="0" dirty="0">
                <a:latin typeface="CMR10"/>
              </a:rPr>
              <a:t>phi</a:t>
            </a:r>
            <a:r>
              <a:rPr lang="en-US" sz="1800" b="0" i="0" u="none" strike="noStrike" baseline="0" dirty="0">
                <a:latin typeface="NimbusRomNo9L-Regu"/>
              </a:rPr>
              <a:t> is parameterized by a 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3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[46] </a:t>
            </a:r>
            <a:r>
              <a:rPr lang="en-US" sz="1800" b="0" i="0" u="none" strike="noStrike" baseline="0" dirty="0" err="1">
                <a:latin typeface="NimbusRomNo9L-Regu"/>
              </a:rPr>
              <a:t>Rubanova</a:t>
            </a:r>
            <a:r>
              <a:rPr lang="en-US" sz="1800" b="0" i="0" u="none" strike="noStrike" baseline="0" dirty="0">
                <a:latin typeface="NimbusRomNo9L-Regu"/>
              </a:rPr>
              <a:t>, Y., Chen, T. Q., and </a:t>
            </a:r>
            <a:r>
              <a:rPr lang="en-US" sz="1800" b="0" i="0" u="none" strike="noStrike" baseline="0" dirty="0" err="1">
                <a:latin typeface="NimbusRomNo9L-Regu"/>
              </a:rPr>
              <a:t>Duvenaud</a:t>
            </a:r>
            <a:r>
              <a:rPr lang="en-US" sz="1800" b="0" i="0" u="none" strike="noStrike" baseline="0" dirty="0">
                <a:latin typeface="NimbusRomNo9L-Regu"/>
              </a:rPr>
              <a:t>, D. K. (2019). Latent ordinary differential equations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for irregularly-sampled time series. In </a:t>
            </a:r>
            <a:r>
              <a:rPr lang="en-US" sz="1800" b="0" i="0" u="none" strike="noStrike" baseline="0" dirty="0">
                <a:latin typeface="NimbusRomNo9L-ReguItal"/>
              </a:rPr>
              <a:t>Advances in Neural Information Processing Systems</a:t>
            </a:r>
            <a:r>
              <a:rPr lang="en-US" sz="1800" b="0" i="0" u="none" strike="noStrike" baseline="0" dirty="0">
                <a:latin typeface="NimbusRomNo9L-Regu"/>
              </a:rPr>
              <a:t>, pages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5321–5331.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3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Krishnan, Rahul, Uri </a:t>
            </a:r>
            <a:r>
              <a:rPr lang="en-US" dirty="0" err="1"/>
              <a:t>Shalit</a:t>
            </a:r>
            <a:r>
              <a:rPr lang="en-US" dirty="0"/>
              <a:t>, and David Sontag. "Structured inference networks for nonlinear state space models." </a:t>
            </a:r>
            <a:r>
              <a:rPr lang="en-US" i="1" dirty="0"/>
              <a:t>Proceedings of the AAAI Conference on Artificial Intelligence</a:t>
            </a:r>
            <a:r>
              <a:rPr lang="en-US" dirty="0"/>
              <a:t>. Vol. 31. No. 1. 2017.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He, K., Zhang, X., Ren, S., and Sun, J. (2016). Deep residual learning for image recognition. In proceedings of the IEEE conference on computer vision and pattern recognition, pages 770–778.</a:t>
                </a: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 output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the input of dimension</a:t>
                </a:r>
                <a:r>
                  <a:rPr lang="en-US" baseline="0" dirty="0"/>
                  <a:t> that allows it to be added to the features of the previous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He, K., Zhang, X., Ren, S., and Sun, J. (2016). Deep residual learning for image recognition. In proceedings of the IEEE conference on computer vision and pattern recognition, pages 770–778.</a:t>
                </a: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 output dimension of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𝑓_</a:t>
                </a:r>
                <a:r>
                  <a:rPr lang="en-US" b="0" i="0">
                    <a:latin typeface="Cambria Math" panose="02040503050406030204" pitchFamily="18" charset="0"/>
                  </a:rPr>
                  <a:t>t (Z_t)</a:t>
                </a:r>
                <a:r>
                  <a:rPr lang="en-US" dirty="0"/>
                  <a:t> is the same as the input of dimension</a:t>
                </a:r>
                <a:r>
                  <a:rPr lang="en-US" baseline="0" dirty="0"/>
                  <a:t> that allows it to be added to the features of the previous layer </a:t>
                </a:r>
                <a:r>
                  <a:rPr lang="en-US" b="0" i="0">
                    <a:latin typeface="Cambria Math" panose="02040503050406030204" pitchFamily="18" charset="0"/>
                  </a:rPr>
                  <a:t>Z_t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neural networks use </a:t>
            </a:r>
            <a:r>
              <a:rPr lang="en-US" i="1" dirty="0"/>
              <a:t>skip connections</a:t>
            </a:r>
            <a:r>
              <a:rPr lang="en-US" dirty="0"/>
              <a:t>, or </a:t>
            </a:r>
            <a:r>
              <a:rPr lang="en-US" i="1" dirty="0"/>
              <a:t>shortcuts</a:t>
            </a:r>
            <a:r>
              <a:rPr lang="en-US" dirty="0"/>
              <a:t> to jump over some layers.</a:t>
            </a:r>
          </a:p>
          <a:p>
            <a:r>
              <a:rPr lang="en-US" dirty="0"/>
              <a:t>Skipping over layers helps avoid the problem of </a:t>
            </a:r>
            <a:r>
              <a:rPr lang="en-US" dirty="0">
                <a:hlinkClick r:id="rId3" tooltip="Vanishing gradient problem"/>
              </a:rPr>
              <a:t>vanishing gradients</a:t>
            </a:r>
            <a:r>
              <a:rPr lang="en-US" dirty="0"/>
              <a:t>, by reusing activations from a previous layer until the adjacent layer learns its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Ghosh, Arnab, et al., (2020) "STEER: Simple Temporal Regularization For Neural ODEs." </a:t>
            </a:r>
            <a:r>
              <a:rPr lang="en-US" i="1" dirty="0" err="1"/>
              <a:t>arXiv</a:t>
            </a:r>
            <a:r>
              <a:rPr lang="en-US" i="1" dirty="0"/>
              <a:t> preprint arXiv:2006.10711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Lev </a:t>
            </a:r>
            <a:r>
              <a:rPr lang="en-US" sz="1800" b="0" i="0" u="none" strike="noStrike" baseline="0" dirty="0" err="1">
                <a:latin typeface="NimbusRomNo9L-Regu"/>
              </a:rPr>
              <a:t>Semenovich</a:t>
            </a:r>
            <a:r>
              <a:rPr lang="en-US" sz="1800" b="0" i="0" u="none" strike="noStrike" baseline="0" dirty="0">
                <a:latin typeface="NimbusRomNo9L-Regu"/>
              </a:rPr>
              <a:t> </a:t>
            </a:r>
            <a:r>
              <a:rPr lang="en-US" sz="1800" b="0" i="0" u="none" strike="noStrike" baseline="0" dirty="0" err="1">
                <a:latin typeface="NimbusRomNo9L-Regu"/>
              </a:rPr>
              <a:t>Pontryagin</a:t>
            </a:r>
            <a:r>
              <a:rPr lang="en-US" sz="1800" b="0" i="0" u="none" strike="noStrike" baseline="0" dirty="0">
                <a:latin typeface="NimbusRomNo9L-Regu"/>
              </a:rPr>
              <a:t>, EF </a:t>
            </a:r>
            <a:r>
              <a:rPr lang="en-US" sz="1800" b="0" i="0" u="none" strike="noStrike" baseline="0" dirty="0" err="1">
                <a:latin typeface="NimbusRomNo9L-Regu"/>
              </a:rPr>
              <a:t>Mishchenko</a:t>
            </a:r>
            <a:r>
              <a:rPr lang="en-US" sz="1800" b="0" i="0" u="none" strike="noStrike" baseline="0" dirty="0">
                <a:latin typeface="NimbusRomNo9L-Regu"/>
              </a:rPr>
              <a:t>, VG </a:t>
            </a:r>
            <a:r>
              <a:rPr lang="en-US" sz="1800" b="0" i="0" u="none" strike="noStrike" baseline="0" dirty="0" err="1">
                <a:latin typeface="NimbusRomNo9L-Regu"/>
              </a:rPr>
              <a:t>Boltyanskii</a:t>
            </a:r>
            <a:r>
              <a:rPr lang="en-US" sz="1800" b="0" i="0" u="none" strike="noStrike" baseline="0" dirty="0">
                <a:latin typeface="NimbusRomNo9L-Regu"/>
              </a:rPr>
              <a:t>, and RV Gamkrelidze. The mathematical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theory of optimal processes. 1962.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The adjoint sensitivity 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method 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NimbusRomNo9L-Regu"/>
              </a:rPr>
              <a:t>(</a:t>
            </a:r>
            <a:r>
              <a:rPr lang="nl-NL" sz="1800" b="0" i="0" u="none" strike="noStrike" baseline="0" dirty="0">
                <a:solidFill>
                  <a:srgbClr val="001473"/>
                </a:solidFill>
                <a:latin typeface="NimbusRomNo9L-Regu"/>
              </a:rPr>
              <a:t>Pontryagin et al.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nl-NL" sz="1800" b="0" i="0" u="none" strike="noStrike" baseline="0" dirty="0">
                <a:solidFill>
                  <a:srgbClr val="001473"/>
                </a:solidFill>
                <a:latin typeface="NimbusRomNo9L-Regu"/>
              </a:rPr>
              <a:t>1962</a:t>
            </a:r>
            <a:r>
              <a:rPr lang="nl-NL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computes gradients by solving a second, augmented ODE backwards in time, and is applicable to all ODE solvers.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scales linearly with problem size, has low memory cost, and explicitly controls numerical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holger.giese@hpi.uni-potsdam.de)" TargetMode="Externa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schumacher2@uni-potsdam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pyro.ai/examples/dmm.html" TargetMode="Externa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Graph Neural Differential Equations </a:t>
            </a:r>
            <a:br>
              <a:rPr lang="en-US" sz="4400" b="1" dirty="0"/>
            </a:br>
            <a:r>
              <a:rPr lang="en-US" sz="3200" dirty="0"/>
              <a:t>lecture-11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000369"/>
            <a:ext cx="5369800" cy="1857632"/>
          </a:xfrm>
        </p:spPr>
        <p:txBody>
          <a:bodyPr>
            <a:normAutofit fontScale="77500" lnSpcReduction="20000"/>
          </a:bodyPr>
          <a:lstStyle/>
          <a:p>
            <a:r>
              <a:rPr lang="en-US" altLang="x-none" sz="1500" b="1" dirty="0">
                <a:ea typeface="ＭＳ Ｐゴシック" charset="-128"/>
              </a:rPr>
              <a:t>Christian Medeiros Adriano </a:t>
            </a:r>
            <a:r>
              <a:rPr lang="en-US" altLang="x-none" sz="1500" dirty="0">
                <a:ea typeface="ＭＳ Ｐゴシック" charset="-128"/>
              </a:rPr>
              <a:t>(</a:t>
            </a:r>
            <a:r>
              <a:rPr lang="en-US" altLang="x-none" sz="1500" dirty="0">
                <a:ea typeface="ＭＳ Ｐゴシック" charset="-128"/>
                <a:hlinkClick r:id="rId3"/>
              </a:rPr>
              <a:t>christian.adriano@hpi.de</a:t>
            </a:r>
            <a:r>
              <a:rPr lang="en-US" altLang="x-none" sz="1500" dirty="0">
                <a:ea typeface="ＭＳ Ｐゴシック" charset="-128"/>
              </a:rPr>
              <a:t>) - </a:t>
            </a:r>
            <a:r>
              <a:rPr lang="en-US" altLang="x-none" sz="1500" b="1" dirty="0">
                <a:ea typeface="ＭＳ Ｐゴシック" charset="-128"/>
              </a:rPr>
              <a:t>“Chris”</a:t>
            </a:r>
          </a:p>
          <a:p>
            <a:r>
              <a:rPr lang="en-US" altLang="x-none" sz="1500" b="1" dirty="0">
                <a:ea typeface="ＭＳ Ｐゴシック" charset="-128"/>
              </a:rPr>
              <a:t>Max Schumacher (</a:t>
            </a:r>
            <a:r>
              <a:rPr lang="en-US" sz="1500" dirty="0">
                <a:hlinkClick r:id="rId4"/>
              </a:rPr>
              <a:t>schumacher2@uni-potsdam.de</a:t>
            </a:r>
            <a:r>
              <a:rPr lang="en-US" sz="1500" dirty="0"/>
              <a:t>)</a:t>
            </a:r>
            <a:endParaRPr lang="en-US" altLang="x-none" sz="15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6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endParaRPr lang="en-US" altLang="x-none" sz="12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7BCC-1897-4DA4-98A0-8677569F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Ital"/>
              </a:rPr>
              <a:t>How to </a:t>
            </a:r>
            <a:r>
              <a:rPr lang="en-US" sz="2800" dirty="0">
                <a:solidFill>
                  <a:srgbClr val="000000"/>
                </a:solidFill>
                <a:latin typeface="NimbusRomNo9L-ReguItal"/>
              </a:rPr>
              <a:t>update the network (backpropagation)?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54FD-8894-4577-8E72-AFE1D825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pPr algn="l"/>
            <a:r>
              <a:rPr lang="en-US" sz="2000" dirty="0">
                <a:latin typeface="+mj-lt"/>
              </a:rPr>
              <a:t>Apply the </a:t>
            </a:r>
            <a:r>
              <a:rPr lang="en-US" sz="2000" b="1" dirty="0">
                <a:latin typeface="+mj-lt"/>
              </a:rPr>
              <a:t>adjoint sensitivity method</a:t>
            </a:r>
            <a:r>
              <a:rPr lang="en-US" sz="2000" dirty="0">
                <a:latin typeface="+mj-lt"/>
              </a:rPr>
              <a:t> [</a:t>
            </a:r>
            <a:r>
              <a:rPr lang="en-US" sz="2000" dirty="0" err="1">
                <a:latin typeface="+mj-lt"/>
              </a:rPr>
              <a:t>Pontryagin</a:t>
            </a:r>
            <a:r>
              <a:rPr lang="en-US" sz="2000" dirty="0">
                <a:latin typeface="+mj-lt"/>
              </a:rPr>
              <a:t> et al., 1962]</a:t>
            </a:r>
          </a:p>
          <a:p>
            <a:pPr algn="l"/>
            <a:r>
              <a:rPr lang="en-US" sz="2000" u="sng" dirty="0">
                <a:latin typeface="+mj-lt"/>
              </a:rPr>
              <a:t>How it works?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j-lt"/>
              </a:rPr>
              <a:t>computes gradients by solving a second, augmented ODE backwards in time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it is </a:t>
            </a:r>
            <a:r>
              <a:rPr lang="en-US" sz="2000" b="0" i="0" u="none" strike="noStrike" baseline="0" dirty="0">
                <a:latin typeface="+mj-lt"/>
              </a:rPr>
              <a:t>applicable to all ODE solvers. </a:t>
            </a:r>
          </a:p>
          <a:p>
            <a:pPr algn="l"/>
            <a:endParaRPr lang="en-US" sz="2000" dirty="0">
              <a:latin typeface="+mj-lt"/>
            </a:endParaRPr>
          </a:p>
          <a:p>
            <a:pPr algn="l"/>
            <a:r>
              <a:rPr lang="en-US" sz="2000" u="sng" dirty="0">
                <a:latin typeface="+mj-lt"/>
              </a:rPr>
              <a:t>Advantages</a:t>
            </a:r>
            <a:r>
              <a:rPr lang="en-US" sz="2000" dirty="0">
                <a:latin typeface="+mj-lt"/>
              </a:rPr>
              <a:t>:</a:t>
            </a:r>
            <a:endParaRPr lang="en-US" sz="2000" b="0" i="0" u="none" strike="noStrike" baseline="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j-lt"/>
              </a:rPr>
              <a:t>scales linearly with problem size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j-lt"/>
              </a:rPr>
              <a:t>has low memory cost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j-lt"/>
              </a:rPr>
              <a:t>explicitly controls numerical error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F1D2B-6A6C-4047-9CCC-BFE9205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6ACE0-ED02-4665-A809-651571E08E1F}"/>
              </a:ext>
            </a:extLst>
          </p:cNvPr>
          <p:cNvSpPr txBox="1"/>
          <p:nvPr/>
        </p:nvSpPr>
        <p:spPr bwMode="gray">
          <a:xfrm>
            <a:off x="15677" y="6497827"/>
            <a:ext cx="11164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 err="1">
                <a:latin typeface="NimbusRomNo9L-Regu"/>
              </a:rPr>
              <a:t>Pontryagin</a:t>
            </a:r>
            <a:r>
              <a:rPr lang="en-US" sz="1400" b="0" i="0" u="none" strike="noStrike" baseline="0" dirty="0">
                <a:latin typeface="NimbusRomNo9L-Regu"/>
              </a:rPr>
              <a:t>, L., et al., (1962) The mathematical theory of optimal processes.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249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9FFD-F34E-41A1-B0A9-BEA6B6BA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</a:t>
            </a:r>
            <a:r>
              <a:rPr lang="en-US" i="1" dirty="0"/>
              <a:t>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A0B7-3F09-467E-ADFE-681BCBD13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376" y="1599292"/>
                <a:ext cx="11696380" cy="1199944"/>
              </a:xfrm>
            </p:spPr>
            <p:txBody>
              <a:bodyPr/>
              <a:lstStyle/>
              <a:p>
                <a:pPr marL="342900" indent="-342900" algn="l">
                  <a:buFont typeface="+mj-lt"/>
                  <a:buAutoNum type="arabicPeriod"/>
                </a:pPr>
                <a:r>
                  <a:rPr lang="en-US" sz="1600" dirty="0"/>
                  <a:t>Minimize L by computing the gradients </a:t>
                </a:r>
                <a:r>
                  <a:rPr lang="en-US" sz="1600" dirty="0" err="1"/>
                  <a:t>w.r.t.</a:t>
                </a:r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l-GR" sz="1600" dirty="0"/>
                      <m:t>𝜃</m:t>
                    </m:r>
                  </m:oMath>
                </a14:m>
                <a:r>
                  <a:rPr lang="el-GR" sz="1600" dirty="0"/>
                  <a:t>.</a:t>
                </a:r>
                <a:endParaRPr lang="en-US" sz="1600" dirty="0"/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600" dirty="0"/>
                  <a:t>Gradient L depends on the hidden state </a:t>
                </a:r>
                <a14:m>
                  <m:oMath xmlns:m="http://schemas.openxmlformats.org/officeDocument/2006/math">
                    <m:r>
                      <a:rPr lang="en-US" sz="1600" dirty="0"/>
                      <m:t>𝑧</m:t>
                    </m:r>
                    <m:r>
                      <a:rPr lang="en-US" sz="1600" dirty="0"/>
                      <m:t>(</m:t>
                    </m:r>
                    <m:r>
                      <a:rPr lang="en-US" sz="1600" dirty="0"/>
                      <m:t>𝑡</m:t>
                    </m:r>
                    <m:r>
                      <a:rPr lang="en-US" sz="1600" dirty="0"/>
                      <m:t>)</m:t>
                    </m:r>
                  </m:oMath>
                </a14:m>
                <a:r>
                  <a:rPr lang="en-US" sz="1600" dirty="0"/>
                  <a:t> at each time t. This quantity is called the adjoint a(t) = ∂L/∂z(t) 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600" dirty="0"/>
                  <a:t>The dynamics of the adjoint is an ODE that can be represented by an instantaneous analog of the chain rule: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A0B7-3F09-467E-ADFE-681BCBD13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376" y="1599292"/>
                <a:ext cx="11696380" cy="1199944"/>
              </a:xfrm>
              <a:blipFill>
                <a:blip r:embed="rId3"/>
                <a:stretch>
                  <a:fillRect l="-1094" t="-508" b="-9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0DD3-4564-4DF4-BC45-932DAC39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006" y="6552708"/>
            <a:ext cx="771750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28B06-6B3F-47C4-9D7B-F4572E12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7" y="3065681"/>
            <a:ext cx="4830496" cy="3294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3B2C4-A2CC-471F-A5DD-69C49B04D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54" y="906965"/>
            <a:ext cx="8151823" cy="691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C33050-7214-42AE-8D9D-15D1BA3C5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2152" y="2877674"/>
            <a:ext cx="3710244" cy="7879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EB4771-E391-4858-ABFD-192E8C4B1CF7}"/>
                  </a:ext>
                </a:extLst>
              </p:cNvPr>
              <p:cNvSpPr txBox="1"/>
              <p:nvPr/>
            </p:nvSpPr>
            <p:spPr bwMode="gray">
              <a:xfrm>
                <a:off x="5492152" y="3785180"/>
                <a:ext cx="63907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/>
                      <m:t>𝜕</m:t>
                    </m:r>
                    <m:r>
                      <a:rPr lang="en-US"/>
                      <m:t>𝐿</m:t>
                    </m:r>
                    <m:r>
                      <a:rPr lang="en-US"/>
                      <m:t>/(</m:t>
                    </m:r>
                    <m:r>
                      <a:rPr lang="en-US"/>
                      <m:t>𝜕</m:t>
                    </m:r>
                    <m:r>
                      <a:rPr lang="en-US"/>
                      <m:t>𝑍</m:t>
                    </m:r>
                    <m:r>
                      <a:rPr lang="en-US"/>
                      <m:t>(</m:t>
                    </m:r>
                    <m:r>
                      <a:rPr lang="en-US"/>
                      <m:t>𝑡</m:t>
                    </m:r>
                    <m:r>
                      <a:rPr lang="en-US"/>
                      <m:t>))</m:t>
                    </m:r>
                  </m:oMath>
                </a14:m>
                <a:r>
                  <a:rPr lang="en-US" dirty="0"/>
                  <a:t> with an ODE solver starting with the initial value of </a:t>
                </a:r>
                <a14:m>
                  <m:oMath xmlns:m="http://schemas.openxmlformats.org/officeDocument/2006/math">
                    <m:r>
                      <a:rPr lang="en-US"/>
                      <m:t>𝜕</m:t>
                    </m:r>
                    <m:r>
                      <a:rPr lang="en-US"/>
                      <m:t>𝐿</m:t>
                    </m:r>
                    <m:r>
                      <a:rPr lang="en-US"/>
                      <m:t>/(</m:t>
                    </m:r>
                    <m:r>
                      <a:rPr lang="en-US"/>
                      <m:t>𝜕</m:t>
                    </m:r>
                    <m:r>
                      <a:rPr lang="en-US"/>
                      <m:t>𝑍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𝑡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)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. This is done backwards starting at </a:t>
                </a:r>
                <a14:m>
                  <m:oMath xmlns:m="http://schemas.openxmlformats.org/officeDocument/2006/math">
                    <m:r>
                      <a:rPr lang="en-US" dirty="0"/>
                      <m:t>𝑧</m:t>
                    </m:r>
                    <m:r>
                      <a:rPr lang="en-US" dirty="0"/>
                      <m:t>(</m:t>
                    </m:r>
                    <m:sSub>
                      <m:sSubPr>
                        <m:ctrlPr>
                          <a:rPr lang="en-US" dirty="0"/>
                        </m:ctrlPr>
                      </m:sSubPr>
                      <m:e>
                        <m:r>
                          <a:rPr lang="en-US" dirty="0"/>
                          <m:t>𝑡</m:t>
                        </m:r>
                      </m:e>
                      <m:sub>
                        <m:r>
                          <a:rPr lang="en-US" dirty="0"/>
                          <m:t>1</m:t>
                        </m:r>
                      </m:sub>
                    </m:sSub>
                    <m:r>
                      <a:rPr lang="en-US" dirty="0"/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EB4771-E391-4858-ABFD-192E8C4B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92152" y="3785180"/>
                <a:ext cx="6390762" cy="923330"/>
              </a:xfrm>
              <a:prstGeom prst="rect">
                <a:avLst/>
              </a:prstGeom>
              <a:blipFill>
                <a:blip r:embed="rId7"/>
                <a:stretch>
                  <a:fillRect l="-859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48EC41-CCCD-4E2B-B7A5-7B2F587F4D84}"/>
                  </a:ext>
                </a:extLst>
              </p:cNvPr>
              <p:cNvSpPr txBox="1"/>
              <p:nvPr/>
            </p:nvSpPr>
            <p:spPr bwMode="gray">
              <a:xfrm>
                <a:off x="5492152" y="4974955"/>
                <a:ext cx="67116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/>
                  <a:t>Computing the gradients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/>
                      <m:t>𝜃</m:t>
                    </m:r>
                  </m:oMath>
                </a14:m>
                <a:r>
                  <a:rPr lang="en-US" dirty="0"/>
                  <a:t> requires evaluating the following integral: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48EC41-CCCD-4E2B-B7A5-7B2F587F4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92152" y="4974955"/>
                <a:ext cx="6711671" cy="646331"/>
              </a:xfrm>
              <a:prstGeom prst="rect">
                <a:avLst/>
              </a:prstGeom>
              <a:blipFill>
                <a:blip r:embed="rId8"/>
                <a:stretch>
                  <a:fillRect l="-817" t="-4717" r="-109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89F3CB9-2CE2-4ABE-9A85-ED6E9502F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5644692"/>
            <a:ext cx="47434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463F-F7E3-4535-ABAD-0A5794E2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Backpropagation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082EC-226E-4CB1-A08A-BC5EC682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202FA-87BA-400B-819C-5749677A3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0" y="1348950"/>
            <a:ext cx="9885405" cy="26782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A718F8-CC71-418E-AE59-07992CBADC22}"/>
                  </a:ext>
                </a:extLst>
              </p:cNvPr>
              <p:cNvSpPr txBox="1"/>
              <p:nvPr/>
            </p:nvSpPr>
            <p:spPr bwMode="gray">
              <a:xfrm>
                <a:off x="5169242" y="5465505"/>
                <a:ext cx="6240162" cy="776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All integrals for solving </a:t>
                </a:r>
                <a:r>
                  <a:rPr lang="en-US" sz="1800" b="0" i="0" u="none" strike="noStrike" baseline="0" dirty="0">
                    <a:latin typeface="CMBX10"/>
                  </a:rPr>
                  <a:t>z</a:t>
                </a:r>
                <a:r>
                  <a:rPr lang="en-US" sz="1800" b="0" i="0" u="none" strike="noStrike" baseline="0" dirty="0">
                    <a:latin typeface="NimbusRomNo9L-Regu"/>
                  </a:rPr>
                  <a:t>, </a:t>
                </a:r>
                <a:r>
                  <a:rPr lang="en-US" sz="1800" b="0" i="0" u="none" strike="noStrike" baseline="0" dirty="0">
                    <a:latin typeface="CMBX10"/>
                  </a:rPr>
                  <a:t>a </a:t>
                </a:r>
                <a:r>
                  <a:rPr lang="en-US" sz="1800" b="0" i="0" u="none" strike="noStrike" baseline="0" dirty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r>
                  <a:rPr lang="en-US" sz="800" b="0" i="0" u="none" strike="noStrike" baseline="0" dirty="0">
                    <a:latin typeface="CMMI7"/>
                  </a:rPr>
                  <a:t>  </a:t>
                </a:r>
                <a:r>
                  <a:rPr lang="en-US" sz="1800" b="0" i="0" u="none" strike="noStrike" baseline="0" dirty="0">
                    <a:latin typeface="NimbusRomNo9L-Regu"/>
                  </a:rPr>
                  <a:t>can be computed in a single call to an ODE solver</a:t>
                </a: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A718F8-CC71-418E-AE59-07992CBA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9242" y="5465505"/>
                <a:ext cx="6240162" cy="776623"/>
              </a:xfrm>
              <a:prstGeom prst="rect">
                <a:avLst/>
              </a:prstGeom>
              <a:blipFill>
                <a:blip r:embed="rId4"/>
                <a:stretch>
                  <a:fillRect l="-879" b="-12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AFE2A7-440B-4604-A43E-1F6677D6705A}"/>
              </a:ext>
            </a:extLst>
          </p:cNvPr>
          <p:cNvSpPr txBox="1"/>
          <p:nvPr/>
        </p:nvSpPr>
        <p:spPr bwMode="gray">
          <a:xfrm>
            <a:off x="3573162" y="4597697"/>
            <a:ext cx="6240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vector-Jacobian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can be efficiently evaluated by automatic differentiation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B9945-4736-495F-89C0-7B9E00A7154C}"/>
              </a:ext>
            </a:extLst>
          </p:cNvPr>
          <p:cNvSpPr/>
          <p:nvPr/>
        </p:nvSpPr>
        <p:spPr bwMode="gray">
          <a:xfrm>
            <a:off x="1167916" y="2776151"/>
            <a:ext cx="4606808" cy="33775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A12A9AF-BEEE-4103-BBB1-073A6EF26F57}"/>
              </a:ext>
            </a:extLst>
          </p:cNvPr>
          <p:cNvCxnSpPr>
            <a:stCxn id="10" idx="1"/>
            <a:endCxn id="11" idx="1"/>
          </p:cNvCxnSpPr>
          <p:nvPr/>
        </p:nvCxnSpPr>
        <p:spPr bwMode="gray">
          <a:xfrm rot="10800000">
            <a:off x="1167916" y="2945027"/>
            <a:ext cx="2405246" cy="1975836"/>
          </a:xfrm>
          <a:prstGeom prst="bentConnector3">
            <a:avLst>
              <a:gd name="adj1" fmla="val 13039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9D20B39-5A33-4B22-8092-44B311A13AC1}"/>
              </a:ext>
            </a:extLst>
          </p:cNvPr>
          <p:cNvCxnSpPr>
            <a:cxnSpLocks/>
            <a:stCxn id="8" idx="3"/>
            <a:endCxn id="16" idx="3"/>
          </p:cNvCxnSpPr>
          <p:nvPr/>
        </p:nvCxnSpPr>
        <p:spPr bwMode="gray">
          <a:xfrm flipH="1" flipV="1">
            <a:off x="10453814" y="3335379"/>
            <a:ext cx="955590" cy="2518438"/>
          </a:xfrm>
          <a:prstGeom prst="bentConnector3">
            <a:avLst>
              <a:gd name="adj1" fmla="val -23922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E02DC8-2F80-4EF2-96D5-4D3D976926B1}"/>
              </a:ext>
            </a:extLst>
          </p:cNvPr>
          <p:cNvSpPr/>
          <p:nvPr/>
        </p:nvSpPr>
        <p:spPr bwMode="gray">
          <a:xfrm>
            <a:off x="809569" y="3166503"/>
            <a:ext cx="9644245" cy="337751"/>
          </a:xfrm>
          <a:prstGeom prst="rect">
            <a:avLst/>
          </a:prstGeom>
          <a:solidFill>
            <a:schemeClr val="accent3">
              <a:lumMod val="7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1BB98-5A4B-4920-9E88-B810C9D74362}"/>
              </a:ext>
            </a:extLst>
          </p:cNvPr>
          <p:cNvSpPr txBox="1"/>
          <p:nvPr/>
        </p:nvSpPr>
        <p:spPr bwMode="gray">
          <a:xfrm>
            <a:off x="0" y="6507860"/>
            <a:ext cx="10849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Chen, et al., (2018) Neural Ordinary Differential Equations, </a:t>
            </a:r>
            <a:r>
              <a:rPr lang="en-US" sz="1400" dirty="0" err="1"/>
              <a:t>NeurIPS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05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B40A-FE41-4FF8-AEFC-99F26B48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TorchDyn</a:t>
            </a:r>
            <a:r>
              <a:rPr lang="en-US" dirty="0"/>
              <a:t> </a:t>
            </a:r>
            <a:r>
              <a:rPr lang="en-US" sz="2000" dirty="0"/>
              <a:t>[</a:t>
            </a:r>
            <a:r>
              <a:rPr lang="en-US" sz="2000" dirty="0" err="1"/>
              <a:t>Poli</a:t>
            </a:r>
            <a:r>
              <a:rPr lang="en-US" sz="2000" dirty="0"/>
              <a:t> et al. 2020]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89A2-29C8-46F3-9B6B-BA4E4FC6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8" y="6507414"/>
            <a:ext cx="6885829" cy="383325"/>
          </a:xfrm>
        </p:spPr>
        <p:txBody>
          <a:bodyPr/>
          <a:lstStyle/>
          <a:p>
            <a:r>
              <a:rPr lang="en-US" sz="1800" b="0" i="0" u="none" strike="noStrike" baseline="0" dirty="0" err="1">
                <a:latin typeface="CMBX12"/>
              </a:rPr>
              <a:t>Poli</a:t>
            </a:r>
            <a:r>
              <a:rPr lang="en-US" sz="1800" dirty="0">
                <a:latin typeface="CMBX12"/>
              </a:rPr>
              <a:t>, et al., 2020, </a:t>
            </a:r>
            <a:r>
              <a:rPr lang="en-US" sz="1800" b="0" i="0" u="none" strike="noStrike" baseline="0" dirty="0" err="1">
                <a:latin typeface="CMBX12"/>
              </a:rPr>
              <a:t>TorchDyn</a:t>
            </a:r>
            <a:r>
              <a:rPr lang="en-US" sz="1800" b="0" i="0" u="none" strike="noStrike" baseline="0" dirty="0">
                <a:latin typeface="CMBX12"/>
              </a:rPr>
              <a:t>: A Neural Differential Equations Library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7F9A-4D21-457B-996F-AA9F7BFA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840C85-21BE-418B-AD1C-44492BE6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" y="1320736"/>
            <a:ext cx="4240175" cy="43657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D3B389-7C06-4A1D-B2A1-7D0528A8AE1C}"/>
              </a:ext>
            </a:extLst>
          </p:cNvPr>
          <p:cNvSpPr txBox="1"/>
          <p:nvPr/>
        </p:nvSpPr>
        <p:spPr bwMode="gray">
          <a:xfrm>
            <a:off x="181543" y="848392"/>
            <a:ext cx="1167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9"/>
              </a:rPr>
              <a:t>The Neural ODE can instance can be passed tensor data directly, implicitly utilizing the </a:t>
            </a:r>
            <a:r>
              <a:rPr lang="en-US" sz="1800" b="0" i="0" u="none" strike="noStrike" baseline="0" dirty="0">
                <a:latin typeface="CMTT9"/>
              </a:rPr>
              <a:t>.</a:t>
            </a:r>
            <a:r>
              <a:rPr lang="en-US" sz="1800" b="1" i="0" u="none" strike="noStrike" baseline="0" dirty="0">
                <a:latin typeface="CMTT9"/>
              </a:rPr>
              <a:t>forward</a:t>
            </a:r>
            <a:r>
              <a:rPr lang="en-US" sz="1800" b="1" i="0" u="none" strike="noStrike" baseline="0" dirty="0">
                <a:latin typeface="CMR9"/>
              </a:rPr>
              <a:t>.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FF7B21-3B7D-4D72-B7FF-F337E586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10" y="3798412"/>
            <a:ext cx="4902990" cy="2688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1B40D8-B223-4560-9BDC-B9B120344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39" y="1320736"/>
            <a:ext cx="4506558" cy="36106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C476F8-75FD-41A0-ACF5-136524FB681F}"/>
              </a:ext>
            </a:extLst>
          </p:cNvPr>
          <p:cNvSpPr txBox="1"/>
          <p:nvPr/>
        </p:nvSpPr>
        <p:spPr bwMode="gray">
          <a:xfrm>
            <a:off x="9253166" y="3242183"/>
            <a:ext cx="2352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MR9"/>
              </a:rPr>
              <a:t>Support in </a:t>
            </a:r>
            <a:r>
              <a:rPr lang="en-US" sz="1800" b="1" i="0" u="none" strike="noStrike" baseline="0" dirty="0" err="1">
                <a:latin typeface="CMTT9"/>
              </a:rPr>
              <a:t>torchdyn</a:t>
            </a:r>
            <a:r>
              <a:rPr lang="en-US" sz="1800" b="1" i="0" u="none" strike="noStrike" baseline="0" dirty="0">
                <a:latin typeface="CMTT9"/>
              </a:rPr>
              <a:t> </a:t>
            </a:r>
            <a:r>
              <a:rPr lang="en-US" sz="1800" b="1" i="0" u="none" strike="noStrike" baseline="0" dirty="0">
                <a:latin typeface="CMR9"/>
              </a:rPr>
              <a:t>of different SOTA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94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A30-0351-485A-BF0D-606A72DB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Models with Neural 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D58AA-4E8A-41CC-9CDB-F19757C8EB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0817" y="1201709"/>
                <a:ext cx="4900939" cy="2002087"/>
              </a:xfrm>
            </p:spPr>
            <p:txBody>
              <a:bodyPr/>
              <a:lstStyle/>
              <a:p>
                <a:r>
                  <a:rPr lang="en-US" dirty="0"/>
                  <a:t>Specify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Factorization: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Integrate 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using MCMC, Variational Inference,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an RNN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D58AA-4E8A-41CC-9CDB-F19757C8E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0817" y="1201709"/>
                <a:ext cx="4900939" cy="2002087"/>
              </a:xfrm>
              <a:blipFill>
                <a:blip r:embed="rId2"/>
                <a:stretch>
                  <a:fillRect l="-2985" t="-7295" b="-6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86C64-FC29-4A76-BB34-E2AD3472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ODE J, ">
            <a:extLst>
              <a:ext uri="{FF2B5EF4-FFF2-40B4-BE49-F238E27FC236}">
                <a16:creationId xmlns:a16="http://schemas.microsoft.com/office/drawing/2014/main" id="{8B8A8577-E2AE-42EB-BF6A-5F2E08AD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3821713"/>
            <a:ext cx="5050954" cy="259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07F9F60-97B9-4A0D-A54E-1A3379804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5" y="1092554"/>
            <a:ext cx="6228279" cy="233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0973B4-8113-47E5-B24B-920D0F716B20}"/>
              </a:ext>
            </a:extLst>
          </p:cNvPr>
          <p:cNvSpPr txBox="1"/>
          <p:nvPr/>
        </p:nvSpPr>
        <p:spPr bwMode="gray">
          <a:xfrm>
            <a:off x="1340709" y="3337787"/>
            <a:ext cx="4293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https://pyro.ai/examples/dmm.html</a:t>
            </a:r>
            <a:r>
              <a:rPr lang="en-US" sz="12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42141-303C-4E37-8AB4-54B250FC9989}"/>
              </a:ext>
            </a:extLst>
          </p:cNvPr>
          <p:cNvSpPr txBox="1"/>
          <p:nvPr/>
        </p:nvSpPr>
        <p:spPr bwMode="gray">
          <a:xfrm>
            <a:off x="7050817" y="4538487"/>
            <a:ext cx="39397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 model the internal states and their emission probabilities as a single Ordinary Differential Equation</a:t>
            </a:r>
          </a:p>
        </p:txBody>
      </p:sp>
    </p:spTree>
    <p:extLst>
      <p:ext uri="{BB962C8B-B14F-4D97-AF65-F5344CB8AC3E}">
        <p14:creationId xmlns:p14="http://schemas.microsoft.com/office/powerpoint/2010/main" val="9456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B7B5-FA8E-4C64-B67A-B545C243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Hidden States Trajectories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B8CA8-A9BD-4526-91C0-F4CFE8E4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32517-97B3-4B45-8B2D-60918247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6" y="1459375"/>
            <a:ext cx="4120729" cy="4522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61FEDA-C723-4CCF-8984-4B87D84DE8AB}"/>
              </a:ext>
            </a:extLst>
          </p:cNvPr>
          <p:cNvSpPr txBox="1"/>
          <p:nvPr/>
        </p:nvSpPr>
        <p:spPr bwMode="gray">
          <a:xfrm>
            <a:off x="0" y="6486805"/>
            <a:ext cx="11238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Rubanova</a:t>
            </a:r>
            <a:r>
              <a:rPr lang="en-US" sz="1400" dirty="0"/>
              <a:t>, et al., (2019) Latent ordinary differential equations for irregularly-sampled time series, </a:t>
            </a:r>
            <a:r>
              <a:rPr lang="en-US" sz="1400" dirty="0" err="1"/>
              <a:t>NeurIPS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81617-F7D1-4C5B-9EAF-4AD9BC4AE1AF}"/>
              </a:ext>
            </a:extLst>
          </p:cNvPr>
          <p:cNvSpPr txBox="1"/>
          <p:nvPr/>
        </p:nvSpPr>
        <p:spPr bwMode="gray">
          <a:xfrm>
            <a:off x="5225440" y="1831586"/>
            <a:ext cx="5439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j-lt"/>
              </a:rPr>
              <a:t>States are constant or </a:t>
            </a:r>
            <a:r>
              <a:rPr lang="en-US" sz="1800" b="0" i="0" u="none" strike="noStrike" baseline="0" dirty="0">
                <a:latin typeface="+mj-lt"/>
              </a:rPr>
              <a:t>undefined between observations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9E7C3-7C51-4621-A746-CC7C9132C869}"/>
              </a:ext>
            </a:extLst>
          </p:cNvPr>
          <p:cNvSpPr txBox="1"/>
          <p:nvPr/>
        </p:nvSpPr>
        <p:spPr bwMode="gray">
          <a:xfrm>
            <a:off x="5192320" y="2963332"/>
            <a:ext cx="5353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j-lt"/>
              </a:rPr>
              <a:t>S</a:t>
            </a:r>
            <a:r>
              <a:rPr lang="en-US" sz="1800" b="0" i="0" u="none" strike="noStrike" baseline="0" dirty="0">
                <a:latin typeface="+mj-lt"/>
              </a:rPr>
              <a:t>tates which exponentially decay towards zero</a:t>
            </a:r>
            <a:endParaRPr 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8CA33-4A69-4C00-BA95-590D9EB9D8A6}"/>
              </a:ext>
            </a:extLst>
          </p:cNvPr>
          <p:cNvSpPr txBox="1"/>
          <p:nvPr/>
        </p:nvSpPr>
        <p:spPr bwMode="gray">
          <a:xfrm>
            <a:off x="5192321" y="3958399"/>
            <a:ext cx="5532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States follow a complex trajectory,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but are still determined by the initial state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EC1F1-978B-4DD2-8B69-7F6CA4246659}"/>
              </a:ext>
            </a:extLst>
          </p:cNvPr>
          <p:cNvSpPr txBox="1"/>
          <p:nvPr/>
        </p:nvSpPr>
        <p:spPr bwMode="gray">
          <a:xfrm>
            <a:off x="5192320" y="5031894"/>
            <a:ext cx="578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Sates </a:t>
            </a:r>
            <a:r>
              <a:rPr lang="en-US" dirty="0">
                <a:latin typeface="+mj-lt"/>
              </a:rPr>
              <a:t>that follow</a:t>
            </a:r>
            <a:r>
              <a:rPr lang="en-US" sz="1800" b="0" i="0" u="none" strike="noStrike" baseline="0" dirty="0">
                <a:latin typeface="+mj-lt"/>
              </a:rPr>
              <a:t> an ODE between observations, 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but are updated at each new observation</a:t>
            </a:r>
            <a:endParaRPr 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F40BB-9541-409F-A6D5-007C729FA0D0}"/>
              </a:ext>
            </a:extLst>
          </p:cNvPr>
          <p:cNvSpPr txBox="1"/>
          <p:nvPr/>
        </p:nvSpPr>
        <p:spPr bwMode="gray">
          <a:xfrm>
            <a:off x="910422" y="877390"/>
            <a:ext cx="448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+mj-lt"/>
              </a:rPr>
              <a:t>Lines represent different dimensions of the hidden states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984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E617-1E66-4F83-BB44-3C0FC699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Latent ODE with an ODE-RNN 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A1E7-C5E8-4080-BF22-04BE84E7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02091-0138-4F81-BF4F-CB0F6D6A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54" y="1053724"/>
            <a:ext cx="5010150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69D960-3B31-40BF-90E8-9F89CE81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76" y="819764"/>
            <a:ext cx="4886325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0C1EBC-F0EC-4F1E-89FA-726AEF31E391}"/>
              </a:ext>
            </a:extLst>
          </p:cNvPr>
          <p:cNvSpPr txBox="1"/>
          <p:nvPr/>
        </p:nvSpPr>
        <p:spPr bwMode="gray">
          <a:xfrm>
            <a:off x="7467" y="6396335"/>
            <a:ext cx="10849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Chen, et al., (2018) Neural Ordinary Differential Equations, </a:t>
            </a:r>
            <a:r>
              <a:rPr lang="en-US" sz="1200" dirty="0" err="1"/>
              <a:t>NeurIPS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Rubanova</a:t>
            </a:r>
            <a:r>
              <a:rPr lang="en-US" sz="1200" dirty="0"/>
              <a:t>, et al., (2019) Latent ordinary differential equations for irregularly-sampled time series, </a:t>
            </a:r>
            <a:r>
              <a:rPr lang="en-US" sz="1200" dirty="0" err="1"/>
              <a:t>NeurIPS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0D761-1CC1-4737-A205-ABDDF3167849}"/>
              </a:ext>
            </a:extLst>
          </p:cNvPr>
          <p:cNvSpPr txBox="1"/>
          <p:nvPr/>
        </p:nvSpPr>
        <p:spPr bwMode="gray">
          <a:xfrm>
            <a:off x="6054811" y="2296214"/>
            <a:ext cx="486032" cy="501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b="1" dirty="0"/>
              <a:t>~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177CC-8EAC-432E-96CB-85E0D2841ABD}"/>
              </a:ext>
            </a:extLst>
          </p:cNvPr>
          <p:cNvSpPr txBox="1"/>
          <p:nvPr/>
        </p:nvSpPr>
        <p:spPr bwMode="gray">
          <a:xfrm>
            <a:off x="6867498" y="4380982"/>
            <a:ext cx="4312508" cy="501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To make predictions in this model, the ODE-RNN encoder is run backwards in time to produce an approximate posterior over the initial state: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1B99C7-E5E2-430F-9A18-841288B37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106" y="5541581"/>
            <a:ext cx="2028825" cy="400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D6A450-2102-4EE0-A087-645DDD98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75" y="4064018"/>
            <a:ext cx="4312508" cy="23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7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ECD8-FB63-4A2D-AE5C-432450FC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GRU and ODE [De Brower et al. 2019]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933C-36BC-47C7-B1C9-B1AB846A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92" y="2759208"/>
            <a:ext cx="5855753" cy="2703112"/>
          </a:xfrm>
        </p:spPr>
        <p:txBody>
          <a:bodyPr/>
          <a:lstStyle/>
          <a:p>
            <a:pPr algn="l"/>
            <a:r>
              <a:rPr lang="en-US" sz="1800" b="1" dirty="0">
                <a:latin typeface="NimbusRomNo9L-Regu"/>
              </a:rPr>
              <a:t>Advantages</a:t>
            </a:r>
            <a:r>
              <a:rPr lang="en-US" sz="1800" dirty="0">
                <a:latin typeface="NimbusRomNo9L-Regu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smaller errors and smaller variance of GRU-ODE-Bayes vs. </a:t>
            </a:r>
            <a:r>
              <a:rPr lang="en-US" sz="1800" b="0" i="0" u="none" strike="noStrike" baseline="0" dirty="0" err="1">
                <a:latin typeface="NimbusRomNo9L-Regu"/>
              </a:rPr>
              <a:t>NeuralODE</a:t>
            </a:r>
            <a:r>
              <a:rPr lang="en-US" sz="1800" b="0" i="0" u="none" strike="noStrike" baseline="0" dirty="0">
                <a:latin typeface="NimbusRomNo9L-Regu"/>
              </a:rPr>
              <a:t>-VAE.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GRU-ODE-Bayes can infer that a jump in one variable also implies a jump in the other unobserved one (red arrows).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it also learns the reduction of variance resulting from a new incoming observation.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D50A-35D9-4FD4-9E1A-7E74AECC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C791A-7D04-4180-B6F0-C572E8C9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5" y="2326698"/>
            <a:ext cx="5495117" cy="4160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8FCF2-5B94-4AEC-A628-0FA2BE909A19}"/>
              </a:ext>
            </a:extLst>
          </p:cNvPr>
          <p:cNvSpPr txBox="1"/>
          <p:nvPr/>
        </p:nvSpPr>
        <p:spPr bwMode="gray">
          <a:xfrm>
            <a:off x="0" y="6572377"/>
            <a:ext cx="11294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De Brower, et al., 2019, </a:t>
            </a:r>
            <a:r>
              <a:rPr lang="en-US" sz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Gru</a:t>
            </a:r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-ode-bayes: Continuous modeling of sporadically-observed time series, </a:t>
            </a:r>
            <a:r>
              <a:rPr lang="en-US" sz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NeurIPS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39F18-6051-452C-9218-7B6BE0E8DEE1}"/>
              </a:ext>
            </a:extLst>
          </p:cNvPr>
          <p:cNvSpPr txBox="1"/>
          <p:nvPr/>
        </p:nvSpPr>
        <p:spPr bwMode="gray">
          <a:xfrm>
            <a:off x="418071" y="1003317"/>
            <a:ext cx="5233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Regu"/>
              </a:rPr>
              <a:t>GRU-ODE-Bayes vs </a:t>
            </a:r>
            <a:r>
              <a:rPr lang="en-US" sz="1800" b="1" i="0" u="none" strike="noStrike" baseline="0" dirty="0" err="1">
                <a:latin typeface="NimbusRomNo9L-Regu"/>
              </a:rPr>
              <a:t>NeuralODE</a:t>
            </a:r>
            <a:r>
              <a:rPr lang="en-US" sz="1800" b="1" i="0" u="none" strike="noStrike" baseline="0" dirty="0">
                <a:latin typeface="NimbusRomNo9L-Regu"/>
              </a:rPr>
              <a:t>-VAE </a:t>
            </a:r>
          </a:p>
          <a:p>
            <a:pPr algn="l"/>
            <a:r>
              <a:rPr lang="en-US" dirty="0">
                <a:latin typeface="NimbusRomNo9L-Regu"/>
              </a:rPr>
              <a:t>Process= </a:t>
            </a:r>
            <a:r>
              <a:rPr lang="en-US" sz="1800" b="0" i="0" u="none" strike="noStrike" baseline="0" dirty="0">
                <a:latin typeface="NimbusRomNo9L-Regu"/>
              </a:rPr>
              <a:t>2D Ornstein-</a:t>
            </a:r>
            <a:r>
              <a:rPr lang="en-US" sz="1800" b="0" i="0" u="none" strike="noStrike" baseline="0" dirty="0" err="1">
                <a:latin typeface="NimbusRomNo9L-Regu"/>
              </a:rPr>
              <a:t>Uhlenbeck</a:t>
            </a:r>
            <a:r>
              <a:rPr lang="en-US" sz="1800" b="0" i="0" u="none" strike="noStrike" baseline="0" dirty="0">
                <a:latin typeface="NimbusRomNo9L-Regu"/>
              </a:rPr>
              <a:t> process with highly correlated Wiener processes (</a:t>
            </a:r>
            <a:r>
              <a:rPr lang="en-US" sz="1800" b="0" i="0" u="none" strike="noStrike" baseline="0" dirty="0">
                <a:latin typeface="CMMI10"/>
              </a:rPr>
              <a:t>⇢ </a:t>
            </a:r>
            <a:r>
              <a:rPr lang="en-US" sz="1800" b="0" i="0" u="none" strike="noStrike" baseline="0" dirty="0">
                <a:latin typeface="CMR10"/>
              </a:rPr>
              <a:t>= 0</a:t>
            </a:r>
            <a:r>
              <a:rPr lang="en-US" sz="1800" b="0" i="0" u="none" strike="noStrike" baseline="0" dirty="0">
                <a:latin typeface="CMMI10"/>
              </a:rPr>
              <a:t>.</a:t>
            </a:r>
            <a:r>
              <a:rPr lang="en-US" sz="1800" b="0" i="0" u="none" strike="noStrike" baseline="0" dirty="0">
                <a:latin typeface="CMR10"/>
              </a:rPr>
              <a:t>99)</a:t>
            </a:r>
            <a:r>
              <a:rPr lang="en-US" sz="1800" b="0" i="0" u="none" strike="noStrike" baseline="0" dirty="0">
                <a:latin typeface="NimbusRomNo9L-Regu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02BD6-E521-4BC8-A280-843E0F20446C}"/>
              </a:ext>
            </a:extLst>
          </p:cNvPr>
          <p:cNvSpPr txBox="1"/>
          <p:nvPr/>
        </p:nvSpPr>
        <p:spPr bwMode="gray">
          <a:xfrm>
            <a:off x="5750483" y="1003317"/>
            <a:ext cx="6323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Dotted lines = the underlying process </a:t>
            </a:r>
            <a:r>
              <a:rPr lang="en-US" dirty="0">
                <a:latin typeface="NimbusRomNo9L-Regu"/>
              </a:rPr>
              <a:t>of</a:t>
            </a:r>
            <a:r>
              <a:rPr lang="en-US" sz="1800" b="0" i="0" u="none" strike="noStrike" baseline="0" dirty="0">
                <a:latin typeface="NimbusRomNo9L-Regu"/>
              </a:rPr>
              <a:t> sporadic observations.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Solid lines </a:t>
            </a:r>
            <a:r>
              <a:rPr lang="en-US" dirty="0">
                <a:latin typeface="NimbusRomNo9L-Regu"/>
              </a:rPr>
              <a:t>= </a:t>
            </a:r>
            <a:r>
              <a:rPr lang="en-US" sz="1800" b="0" i="0" u="none" strike="noStrike" baseline="0" dirty="0">
                <a:latin typeface="NimbusRomNo9L-Regu"/>
              </a:rPr>
              <a:t>inferred means.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Shaded area = </a:t>
            </a:r>
            <a:r>
              <a:rPr lang="en-US" sz="1800" b="0" i="0" u="none" strike="noStrike" baseline="0" dirty="0">
                <a:latin typeface="NimbusRomNo9L-Regu"/>
              </a:rPr>
              <a:t>95% confidence intervals. </a:t>
            </a:r>
          </a:p>
        </p:txBody>
      </p:sp>
    </p:spTree>
    <p:extLst>
      <p:ext uri="{BB962C8B-B14F-4D97-AF65-F5344CB8AC3E}">
        <p14:creationId xmlns:p14="http://schemas.microsoft.com/office/powerpoint/2010/main" val="12676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82AA-749A-44C1-8CDF-686731E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1EDE-45FD-415A-BC87-281E1D2C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09512"/>
            <a:ext cx="11473384" cy="5604098"/>
          </a:xfrm>
        </p:spPr>
        <p:txBody>
          <a:bodyPr/>
          <a:lstStyle/>
          <a:p>
            <a:pPr algn="l"/>
            <a:r>
              <a:rPr lang="en-US" sz="1800" b="1" dirty="0">
                <a:latin typeface="NimbusRomNo9L-Regu"/>
              </a:rPr>
              <a:t>Dynamical Systems</a:t>
            </a:r>
            <a:r>
              <a:rPr lang="en-US" sz="1800" dirty="0">
                <a:latin typeface="NimbusRomNo9L-Regu"/>
              </a:rPr>
              <a:t>: </a:t>
            </a:r>
            <a:r>
              <a:rPr lang="en-US" sz="1800" b="0" i="0" u="none" strike="noStrike" baseline="0" dirty="0" err="1">
                <a:latin typeface="NimbusRomNo9L-Regu"/>
              </a:rPr>
              <a:t>Lagaris</a:t>
            </a:r>
            <a:r>
              <a:rPr lang="en-US" sz="1800" b="0" i="0" u="none" strike="noStrike" baseline="0" dirty="0">
                <a:latin typeface="NimbusRomNo9L-Regu"/>
              </a:rPr>
              <a:t>, et al., (1998). Artificial neural networks for solving ordinary and partial differential equations. </a:t>
            </a:r>
            <a:r>
              <a:rPr lang="en-US" sz="1800" b="0" i="0" u="none" strike="noStrike" baseline="0" dirty="0">
                <a:latin typeface="NimbusRomNo9L-ReguItal"/>
              </a:rPr>
              <a:t>IEEE transactions on neural networks</a:t>
            </a:r>
            <a:r>
              <a:rPr lang="en-US" sz="1800" b="0" i="0" u="none" strike="noStrike" baseline="0" dirty="0">
                <a:latin typeface="NimbusRomNo9L-Regu"/>
              </a:rPr>
              <a:t>, 9(5):987–1000.</a:t>
            </a:r>
          </a:p>
          <a:p>
            <a:pPr algn="l"/>
            <a:r>
              <a:rPr lang="en-US" sz="1800" b="1" dirty="0">
                <a:latin typeface="NimbusRomNo9L-Regu"/>
              </a:rPr>
              <a:t>Residual Networks and Dynamical Systems</a:t>
            </a:r>
            <a:r>
              <a:rPr lang="en-US" sz="1800" dirty="0">
                <a:latin typeface="NimbusRomNo9L-Regu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err="1">
                <a:latin typeface="NimbusRomNo9L-Regu"/>
              </a:rPr>
              <a:t>Weinan</a:t>
            </a:r>
            <a:r>
              <a:rPr lang="en-US" sz="1600" b="0" i="0" u="none" strike="noStrike" baseline="0" dirty="0">
                <a:latin typeface="NimbusRomNo9L-Regu"/>
              </a:rPr>
              <a:t>, E., (2017). A proposal on machine learning via dynamical systems.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NimbusRomNo9L-Regu"/>
              </a:rPr>
              <a:t>Lu, Y., et al., (2017). Beyond finite layer neural networks: Bridging deep architectures and numerical differential equations. </a:t>
            </a:r>
            <a:endParaRPr lang="en-US" sz="160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err="1">
                <a:latin typeface="NimbusRomNo9L-Regu"/>
              </a:rPr>
              <a:t>Ruthotto</a:t>
            </a:r>
            <a:r>
              <a:rPr lang="en-US" sz="1600" b="0" i="0" u="none" strike="noStrike" baseline="0" dirty="0">
                <a:latin typeface="NimbusRomNo9L-Regu"/>
              </a:rPr>
              <a:t>, L. and Haber, E., (2019). Deep neural networks motivated by partial differential equations. </a:t>
            </a:r>
            <a:endParaRPr lang="en-US" sz="160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err="1">
                <a:latin typeface="NimbusRomNo9L-Regu"/>
              </a:rPr>
              <a:t>Avelin</a:t>
            </a:r>
            <a:r>
              <a:rPr lang="en-US" sz="1600" b="0" i="0" u="none" strike="noStrike" baseline="0" dirty="0">
                <a:latin typeface="NimbusRomNo9L-Regu"/>
              </a:rPr>
              <a:t>, B. and </a:t>
            </a:r>
            <a:r>
              <a:rPr lang="en-US" sz="1600" b="0" i="0" u="none" strike="noStrike" baseline="0" dirty="0" err="1">
                <a:latin typeface="NimbusRomNo9L-Regu"/>
              </a:rPr>
              <a:t>Nyström</a:t>
            </a:r>
            <a:r>
              <a:rPr lang="en-US" sz="1600" b="0" i="0" u="none" strike="noStrike" baseline="0" dirty="0">
                <a:latin typeface="NimbusRomNo9L-Regu"/>
              </a:rPr>
              <a:t>, K., (2019). Neural odes as the deep limit of </a:t>
            </a:r>
            <a:r>
              <a:rPr lang="en-US" sz="1600" b="0" i="0" u="none" strike="noStrike" baseline="0" dirty="0" err="1">
                <a:latin typeface="NimbusRomNo9L-Regu"/>
              </a:rPr>
              <a:t>resnets</a:t>
            </a:r>
            <a:r>
              <a:rPr lang="en-US" sz="1600" b="0" i="0" u="none" strike="noStrike" baseline="0" dirty="0">
                <a:latin typeface="NimbusRomNo9L-Regu"/>
              </a:rPr>
              <a:t> with constant weights..</a:t>
            </a:r>
          </a:p>
          <a:p>
            <a:pPr algn="l"/>
            <a:r>
              <a:rPr lang="en-US" sz="1800" b="1" dirty="0">
                <a:latin typeface="NimbusRomNo9L-Regu"/>
              </a:rPr>
              <a:t>Stochastic Differential Equations</a:t>
            </a:r>
            <a:r>
              <a:rPr lang="en-US" sz="180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Li, et al., (2020). Scalable gradients for stochastic differential equations. </a:t>
            </a:r>
            <a:endParaRPr lang="en-US" sz="1800" b="0" i="0" u="none" strike="noStrike" baseline="0" dirty="0">
              <a:latin typeface="NimbusRomNo9L-ReguItal"/>
            </a:endParaRPr>
          </a:p>
          <a:p>
            <a:pPr algn="l"/>
            <a:r>
              <a:rPr lang="en-US" sz="1800" b="1" dirty="0">
                <a:latin typeface="NimbusRomNo9L-ReguItal"/>
              </a:rPr>
              <a:t>Latent Models</a:t>
            </a:r>
            <a:r>
              <a:rPr lang="en-US" sz="1800" dirty="0">
                <a:latin typeface="NimbusRomNo9L-ReguItal"/>
              </a:rPr>
              <a:t>: </a:t>
            </a:r>
            <a:r>
              <a:rPr lang="en-US" sz="1800" b="0" i="0" u="none" strike="noStrike" baseline="0" dirty="0" err="1">
                <a:latin typeface="NimbusRomNo9L-Regu"/>
              </a:rPr>
              <a:t>Rubanova</a:t>
            </a:r>
            <a:r>
              <a:rPr lang="en-US" sz="1800" b="0" i="0" u="none" strike="noStrike" baseline="0" dirty="0">
                <a:latin typeface="NimbusRomNo9L-Regu"/>
              </a:rPr>
              <a:t>, et al. (2019). Latent ordinary differential equations for irregularly-sampled time series. </a:t>
            </a:r>
          </a:p>
          <a:p>
            <a:r>
              <a:rPr lang="en-US" sz="1800" b="1" dirty="0">
                <a:latin typeface="NimbusRomNo9L-Regu"/>
              </a:rPr>
              <a:t>Graph Neural Differential Equations (GNE):</a:t>
            </a:r>
            <a:endParaRPr lang="en-US" sz="180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latin typeface="NimbusRomNo9L-Regu"/>
              </a:rPr>
              <a:t>Xhonneux</a:t>
            </a:r>
            <a:r>
              <a:rPr lang="en-US" sz="1800" b="0" i="0" u="none" strike="noStrike" baseline="0" dirty="0">
                <a:latin typeface="NimbusRomNo9L-Regu"/>
              </a:rPr>
              <a:t>, et al., (2019). Continuous graph neural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imbusRomNo9L-Medi"/>
              </a:rPr>
              <a:t>Zhuang, et al., (2020). Ordinary differential equations on graph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NimbusRomNo9L-Medi"/>
              </a:rPr>
              <a:t>Poli</a:t>
            </a:r>
            <a:r>
              <a:rPr lang="en-US" sz="1800" dirty="0">
                <a:latin typeface="NimbusRomNo9L-Medi"/>
              </a:rPr>
              <a:t>, et al., (2020). Graph Neural Ordinary Differential Equations.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BAB8-220C-445F-ACF0-B13402BD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982B-D7C2-4E72-9CCA-070BFAAF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44" y="144002"/>
            <a:ext cx="10328901" cy="613880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</a:rPr>
              <a:t>ODEs on graph networks 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[Zhuang et al. 2020]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7988-AA79-49C0-8216-ACD38C8B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755" y="2499168"/>
            <a:ext cx="6432445" cy="1465658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latin typeface="+mj-lt"/>
              </a:rPr>
              <a:t>Laplacian for the Continuous</a:t>
            </a:r>
            <a:r>
              <a:rPr lang="en-US" sz="1800" b="1" i="0" u="none" strike="noStrike" dirty="0">
                <a:latin typeface="+mj-lt"/>
              </a:rPr>
              <a:t> Model</a:t>
            </a:r>
            <a:endParaRPr lang="en-US" sz="1800" b="1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All eigenvalues of the ODE are real and non-positive because the  eigenvalues of the symmetrically normalized Laplacian are real and non-negative.</a:t>
            </a:r>
            <a:endParaRPr lang="en-US" sz="1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36C39-D453-4C3B-B56D-7FE49C66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909B0-83DA-407A-AAB8-9EB9F18A2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64" y="3257493"/>
            <a:ext cx="3067050" cy="7715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72DEEE-7F30-450B-A546-5B39B1004FED}"/>
              </a:ext>
            </a:extLst>
          </p:cNvPr>
          <p:cNvSpPr txBox="1">
            <a:spLocks/>
          </p:cNvSpPr>
          <p:nvPr/>
        </p:nvSpPr>
        <p:spPr bwMode="gray">
          <a:xfrm>
            <a:off x="2963315" y="1002989"/>
            <a:ext cx="2755020" cy="6537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j-lt"/>
              </a:rPr>
              <a:t>Substitutes the </a:t>
            </a:r>
            <a:r>
              <a:rPr lang="en-US" sz="1800" b="1" i="1" dirty="0">
                <a:latin typeface="+mj-lt"/>
              </a:rPr>
              <a:t>f</a:t>
            </a:r>
            <a:r>
              <a:rPr lang="en-US" sz="1800" b="1" dirty="0">
                <a:latin typeface="+mj-lt"/>
              </a:rPr>
              <a:t> by the message-passing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2B5F23-814B-438E-881B-05746A93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71" y="1417614"/>
            <a:ext cx="2095500" cy="7239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2D5D99-CF8C-4C71-9D2D-5036989FBD8C}"/>
              </a:ext>
            </a:extLst>
          </p:cNvPr>
          <p:cNvSpPr/>
          <p:nvPr/>
        </p:nvSpPr>
        <p:spPr bwMode="gray">
          <a:xfrm>
            <a:off x="3334038" y="1758098"/>
            <a:ext cx="1661278" cy="3128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C04405-E91F-40F0-B546-49A766038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02" y="1002989"/>
            <a:ext cx="4429125" cy="1581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F20187-4046-4DF7-92AC-F5C4CD4EE3C4}"/>
              </a:ext>
            </a:extLst>
          </p:cNvPr>
          <p:cNvSpPr txBox="1"/>
          <p:nvPr/>
        </p:nvSpPr>
        <p:spPr bwMode="gray">
          <a:xfrm>
            <a:off x="57823" y="6525012"/>
            <a:ext cx="8566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Zhuang, et al. 2020, Ordinary differential equations on graph networks, ICLR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5B0DC7-3234-49CE-AB7C-A237399EB891}"/>
              </a:ext>
            </a:extLst>
          </p:cNvPr>
          <p:cNvSpPr txBox="1"/>
          <p:nvPr/>
        </p:nvSpPr>
        <p:spPr bwMode="gray">
          <a:xfrm>
            <a:off x="7471719" y="6047958"/>
            <a:ext cx="359054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NimbusRomNo9L-Regu"/>
              </a:rPr>
              <a:t>The h</a:t>
            </a:r>
            <a:r>
              <a:rPr lang="en-US" sz="1800" b="0" i="0" u="none" strike="noStrike" baseline="0" dirty="0">
                <a:latin typeface="NimbusRomNo9L-Regu"/>
              </a:rPr>
              <a:t>idden states of each node evolves continuously in time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4BFE5E-77AD-4593-8673-69A185575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755" y="3995075"/>
            <a:ext cx="10001250" cy="1962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121515-9F47-41AD-93BA-C1B046B34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3464" y="2829246"/>
            <a:ext cx="3067050" cy="3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864-B173-4806-ACB5-2D6326A4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Continuous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5FD-8ED4-4A07-9E04-AC3BEAD1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66592"/>
            <a:ext cx="9571793" cy="4348883"/>
          </a:xfrm>
        </p:spPr>
        <p:txBody>
          <a:bodyPr/>
          <a:lstStyle/>
          <a:p>
            <a:r>
              <a:rPr lang="en-US" dirty="0"/>
              <a:t>Observational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not arrive at regular time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comprise of different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emerge from various data generation processes (not only Gaussian)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News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Patient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B899-6023-4410-A9E5-CAC9AE32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D789F-09B7-4C6C-8E10-7141FFA5B005}"/>
              </a:ext>
            </a:extLst>
          </p:cNvPr>
          <p:cNvSpPr txBox="1"/>
          <p:nvPr/>
        </p:nvSpPr>
        <p:spPr bwMode="gray">
          <a:xfrm>
            <a:off x="5404022" y="5345853"/>
            <a:ext cx="6087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Example of irregularly sample data from patients</a:t>
            </a:r>
          </a:p>
          <a:p>
            <a:r>
              <a:rPr lang="en-US" sz="1200" dirty="0"/>
              <a:t>Source: [</a:t>
            </a:r>
            <a:r>
              <a:rPr lang="en-US" sz="1200" b="0" i="0" u="none" strike="noStrike" baseline="0" dirty="0" err="1">
                <a:latin typeface="NimbusRomNo9L-Regu"/>
              </a:rPr>
              <a:t>Rubanova</a:t>
            </a:r>
            <a:r>
              <a:rPr lang="en-US" sz="1200" b="0" i="0" u="none" strike="noStrike" baseline="0" dirty="0">
                <a:latin typeface="NimbusRomNo9L-Regu"/>
              </a:rPr>
              <a:t>,</a:t>
            </a:r>
            <a:r>
              <a:rPr lang="en-US" sz="1200" dirty="0"/>
              <a:t> et al. 2019]</a:t>
            </a:r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1BB03-46E7-465F-9E8F-A579419AD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44" y="3888260"/>
            <a:ext cx="6737277" cy="1445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FA214-10C8-4B4E-800D-AC8D267859D3}"/>
              </a:ext>
            </a:extLst>
          </p:cNvPr>
          <p:cNvSpPr txBox="1"/>
          <p:nvPr/>
        </p:nvSpPr>
        <p:spPr bwMode="gray">
          <a:xfrm>
            <a:off x="65903" y="6473258"/>
            <a:ext cx="1097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 err="1">
                <a:latin typeface="NimbusRomNo9L-Regu"/>
              </a:rPr>
              <a:t>Rubanova</a:t>
            </a:r>
            <a:r>
              <a:rPr lang="en-US" sz="1400" b="0" i="0" u="none" strike="noStrike" baseline="0" dirty="0">
                <a:latin typeface="NimbusRomNo9L-Regu"/>
              </a:rPr>
              <a:t>, Y., Chen, T. Q., and </a:t>
            </a:r>
            <a:r>
              <a:rPr lang="en-US" sz="1400" b="0" i="0" u="none" strike="noStrike" baseline="0" dirty="0" err="1">
                <a:latin typeface="NimbusRomNo9L-Regu"/>
              </a:rPr>
              <a:t>Duvenaud</a:t>
            </a:r>
            <a:r>
              <a:rPr lang="en-US" sz="1400" b="0" i="0" u="none" strike="noStrike" baseline="0" dirty="0">
                <a:latin typeface="NimbusRomNo9L-Regu"/>
              </a:rPr>
              <a:t>, D. K. (2019). Latent ordinary differential equations for irregularly-sampled time series. </a:t>
            </a:r>
            <a:r>
              <a:rPr lang="en-US" sz="1400" b="0" i="0" u="none" strike="noStrike" baseline="0" dirty="0" err="1">
                <a:latin typeface="NimbusRomNo9L-Regu"/>
              </a:rPr>
              <a:t>NeurIPS</a:t>
            </a:r>
            <a:r>
              <a:rPr lang="en-US" sz="1400" b="0" i="0" u="none" strike="noStrike" baseline="0" dirty="0">
                <a:latin typeface="NimbusRomNo9L-Regu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6785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381C-953C-48BF-987E-8FB0E53F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810767" cy="576293"/>
          </a:xfrm>
        </p:spPr>
        <p:txBody>
          <a:bodyPr/>
          <a:lstStyle/>
          <a:p>
            <a:r>
              <a:rPr lang="en-US" dirty="0"/>
              <a:t>Continuous Graph Neural Networks </a:t>
            </a:r>
            <a:r>
              <a:rPr lang="en-US" sz="2000" dirty="0"/>
              <a:t>[</a:t>
            </a:r>
            <a:r>
              <a:rPr lang="en-US" sz="2000" b="0" i="0" u="none" strike="noStrike" baseline="0" dirty="0" err="1">
                <a:latin typeface="NimbusRomNo9L-Regu"/>
              </a:rPr>
              <a:t>Xhonneux</a:t>
            </a:r>
            <a:r>
              <a:rPr lang="en-US" sz="2000" b="0" i="0" u="none" strike="noStrike" baseline="0" dirty="0">
                <a:latin typeface="NimbusRomNo9L-Regu"/>
              </a:rPr>
              <a:t>, et al. 2019]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3F719-8862-405C-90C7-28F5C42FE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3462338"/>
                <a:ext cx="11473384" cy="300056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+mj-lt"/>
                  </a:rPr>
                  <a:t>input </a:t>
                </a:r>
                <a:r>
                  <a:rPr lang="en-US" sz="1800" dirty="0">
                    <a:latin typeface="+mj-lt"/>
                  </a:rPr>
                  <a:t>the </a:t>
                </a:r>
                <a:r>
                  <a:rPr lang="en-US" sz="1800" dirty="0">
                    <a:effectLst/>
                    <a:latin typeface="+mj-lt"/>
                  </a:rPr>
                  <a:t>graph with node features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+mj-lt"/>
                  </a:rPr>
                  <a:t>encode these node features using a single neural network layer (ignore the graph structure)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+mj-lt"/>
                  </a:rPr>
                  <a:t>use a differential equation to change the representation over time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600" b="1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effectLst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+mj-lt"/>
                  </a:rPr>
                  <a:t>= latent vectors</a:t>
                </a:r>
              </a:p>
              <a:p>
                <a:pPr marL="527044" lvl="1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+mj-lt"/>
                  </a:rPr>
                  <a:t>t</a:t>
                </a:r>
                <a:r>
                  <a:rPr lang="en-US" sz="1800" dirty="0">
                    <a:effectLst/>
                    <a:latin typeface="+mj-lt"/>
                  </a:rPr>
                  <a:t>he red lines represent the information transfer as defined by the ODE</a:t>
                </a:r>
                <a:endParaRPr lang="en-US" sz="1800" dirty="0">
                  <a:latin typeface="+mj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+mj-lt"/>
                  </a:rPr>
                  <a:t>project the representation using another single neural network layer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+mj-lt"/>
                  </a:rPr>
                  <a:t>apply a </a:t>
                </a:r>
                <a:r>
                  <a:rPr lang="en-US" sz="1800" dirty="0" err="1">
                    <a:effectLst/>
                    <a:latin typeface="+mj-lt"/>
                  </a:rPr>
                  <a:t>softmax</a:t>
                </a:r>
                <a:r>
                  <a:rPr lang="en-US" sz="1800" dirty="0">
                    <a:effectLst/>
                    <a:latin typeface="+mj-lt"/>
                  </a:rPr>
                  <a:t> function to a one-hot encoding of the classes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3F719-8862-405C-90C7-28F5C42FE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3462338"/>
                <a:ext cx="11473384" cy="3000565"/>
              </a:xfrm>
              <a:blipFill>
                <a:blip r:embed="rId2"/>
                <a:stretch>
                  <a:fillRect l="-1221" t="-1626" b="-3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F7B30-9F57-420A-A10A-2B7C46AC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536AA-5B00-48EE-972E-681CB4C56337}"/>
              </a:ext>
            </a:extLst>
          </p:cNvPr>
          <p:cNvSpPr txBox="1"/>
          <p:nvPr/>
        </p:nvSpPr>
        <p:spPr bwMode="gray">
          <a:xfrm>
            <a:off x="0" y="6529333"/>
            <a:ext cx="624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latin typeface="NimbusRomNo9L-Regu"/>
              </a:rPr>
              <a:t>Xhonneux</a:t>
            </a:r>
            <a:r>
              <a:rPr lang="en-US" sz="1800" b="0" i="0" u="none" strike="noStrike" baseline="0" dirty="0">
                <a:latin typeface="NimbusRomNo9L-Regu"/>
              </a:rPr>
              <a:t>, et al., (2019). Continuous graph neural networks.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9BA17-76F2-4124-BE78-F865726C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68" y="808187"/>
            <a:ext cx="8161234" cy="26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634B-77AE-4586-A13E-9EC63605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Graph Neural Networks </a:t>
            </a:r>
            <a:r>
              <a:rPr lang="en-US" sz="2000" dirty="0"/>
              <a:t>[</a:t>
            </a:r>
            <a:r>
              <a:rPr lang="en-US" sz="2000" b="0" i="0" u="none" strike="noStrike" baseline="0" dirty="0" err="1">
                <a:latin typeface="NimbusRomNo9L-Regu"/>
              </a:rPr>
              <a:t>Xhonneux</a:t>
            </a:r>
            <a:r>
              <a:rPr lang="en-US" sz="2000" b="0" i="0" u="none" strike="noStrike" baseline="0" dirty="0">
                <a:latin typeface="NimbusRomNo9L-Regu"/>
              </a:rPr>
              <a:t>, et al. 2019]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5FEC-4DBE-4772-A47B-53207450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5300"/>
            <a:ext cx="11473384" cy="309315"/>
          </a:xfrm>
        </p:spPr>
        <p:txBody>
          <a:bodyPr/>
          <a:lstStyle/>
          <a:p>
            <a:r>
              <a:rPr lang="en-US" dirty="0"/>
              <a:t>How to update the features with 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A48BD-E700-4A1F-8172-38D1B3CD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ADE4E-08F9-4FE1-99AD-926E5E5A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0" y="1327668"/>
            <a:ext cx="5938171" cy="1614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D6BA6-7AD8-420B-B21C-F8A03870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787" y="1959141"/>
            <a:ext cx="3895725" cy="923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850143-8E33-4BC3-AE3F-445D83C56801}"/>
              </a:ext>
            </a:extLst>
          </p:cNvPr>
          <p:cNvSpPr txBox="1"/>
          <p:nvPr/>
        </p:nvSpPr>
        <p:spPr bwMode="gray">
          <a:xfrm>
            <a:off x="6416540" y="1247916"/>
            <a:ext cx="5541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ln is intractable, we need to rely on a Taylor expansion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98BE02-F6BD-4B85-B036-2B1ED281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357" y="1581409"/>
            <a:ext cx="2028825" cy="371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084C6E-FC0C-427A-B910-962E87D51797}"/>
                  </a:ext>
                </a:extLst>
              </p:cNvPr>
              <p:cNvSpPr txBox="1"/>
              <p:nvPr/>
            </p:nvSpPr>
            <p:spPr bwMode="gray">
              <a:xfrm>
                <a:off x="169564" y="3025412"/>
                <a:ext cx="6246976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effectLst/>
                    <a:latin typeface="+mj-lt"/>
                  </a:rPr>
                  <a:t>Intuition:</a:t>
                </a:r>
              </a:p>
              <a:p>
                <a:r>
                  <a:rPr lang="en-US" dirty="0">
                    <a:effectLst/>
                    <a:latin typeface="+mj-lt"/>
                  </a:rPr>
                  <a:t>ODE as epidemic model to study the dynamics of infection in a population affected by three factors: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+mj-lt"/>
                  </a:rPr>
                  <a:t>the infection from neighbors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𝑨𝑯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effectLst/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+mj-lt"/>
                  </a:rPr>
                  <a:t>the natural recovery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effectLst/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+mj-lt"/>
                  </a:rPr>
                  <a:t>the natural physique of people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084C6E-FC0C-427A-B910-962E87D5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564" y="3025412"/>
                <a:ext cx="6246976" cy="1754326"/>
              </a:xfrm>
              <a:prstGeom prst="rect">
                <a:avLst/>
              </a:prstGeom>
              <a:blipFill>
                <a:blip r:embed="rId5"/>
                <a:stretch>
                  <a:fillRect l="-878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EBA40E-AA02-4F9D-8E84-B76E24F6459A}"/>
                  </a:ext>
                </a:extLst>
              </p:cNvPr>
              <p:cNvSpPr txBox="1"/>
              <p:nvPr/>
            </p:nvSpPr>
            <p:spPr bwMode="gray">
              <a:xfrm>
                <a:off x="6524281" y="2883066"/>
                <a:ext cx="62469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+mj-lt"/>
                  </a:rPr>
                  <a:t>with the initial value being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dirty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effectLst/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1" i="1" dirty="0">
                        <a:effectLst/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b="1" i="1" dirty="0">
                  <a:latin typeface="+mj-l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EBA40E-AA02-4F9D-8E84-B76E24F64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4281" y="2883066"/>
                <a:ext cx="6246976" cy="369332"/>
              </a:xfrm>
              <a:prstGeom prst="rect">
                <a:avLst/>
              </a:prstGeom>
              <a:blipFill>
                <a:blip r:embed="rId6"/>
                <a:stretch>
                  <a:fillRect l="-78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1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1D3B-D3ED-4E20-B0BA-61745445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Solution of the 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B3E96-6122-4B98-B4E0-D74D8CF1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A9870-04DB-484F-B2DE-B929A3FE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74" y="1346172"/>
            <a:ext cx="6057900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545A7-93E8-4B23-814D-F39A038F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61" y="2934237"/>
            <a:ext cx="2752725" cy="419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E003F-CB73-442D-9B24-FCAA98378C24}"/>
                  </a:ext>
                </a:extLst>
              </p:cNvPr>
              <p:cNvSpPr txBox="1"/>
              <p:nvPr/>
            </p:nvSpPr>
            <p:spPr bwMode="gray">
              <a:xfrm>
                <a:off x="2567519" y="2287906"/>
                <a:ext cx="61028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Because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 the eigenvalues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are in the interval[−1,0),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E003F-CB73-442D-9B24-FCAA98378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67519" y="2287906"/>
                <a:ext cx="6102812" cy="646331"/>
              </a:xfrm>
              <a:prstGeom prst="rect">
                <a:avLst/>
              </a:prstGeom>
              <a:blipFill>
                <a:blip r:embed="rId4"/>
                <a:stretch>
                  <a:fillRect l="-799" t="-4717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A2BCDA4-9262-405F-B9E4-B3D035365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375" y="4158198"/>
            <a:ext cx="4991100" cy="1209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DB510B-347E-4F98-856D-38338F31B3FA}"/>
                  </a:ext>
                </a:extLst>
              </p:cNvPr>
              <p:cNvSpPr txBox="1"/>
              <p:nvPr/>
            </p:nvSpPr>
            <p:spPr bwMode="gray">
              <a:xfrm>
                <a:off x="2716428" y="3739098"/>
                <a:ext cx="6240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+mj-lt"/>
                  </a:rPr>
                  <a:t>for large enough t we can approximate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effectLst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+mj-lt"/>
                  </a:rPr>
                  <a:t> as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DB510B-347E-4F98-856D-38338F31B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428" y="3739098"/>
                <a:ext cx="6240162" cy="369332"/>
              </a:xfrm>
              <a:prstGeom prst="rect">
                <a:avLst/>
              </a:prstGeom>
              <a:blipFill>
                <a:blip r:embed="rId6"/>
                <a:stretch>
                  <a:fillRect l="-88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0BF2D8-BCF4-462C-B69C-9D290400664A}"/>
                  </a:ext>
                </a:extLst>
              </p:cNvPr>
              <p:cNvSpPr txBox="1"/>
              <p:nvPr/>
            </p:nvSpPr>
            <p:spPr bwMode="gray">
              <a:xfrm>
                <a:off x="2716428" y="5563475"/>
                <a:ext cx="664175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can be seen as the summation of all different orders of propagated information, i.e., an infinite number of discrete propagation layer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0BF2D8-BCF4-462C-B69C-9D2904006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428" y="5563475"/>
                <a:ext cx="6641756" cy="923330"/>
              </a:xfrm>
              <a:prstGeom prst="rect">
                <a:avLst/>
              </a:prstGeom>
              <a:blipFill>
                <a:blip r:embed="rId7"/>
                <a:stretch>
                  <a:fillRect l="-82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59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B73B-EB0F-4E58-8A3F-E6A49816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3016-E9EC-44C4-BD56-FEBBEA44B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553520"/>
          </a:xfrm>
        </p:spPr>
        <p:txBody>
          <a:bodyPr/>
          <a:lstStyle/>
          <a:p>
            <a:r>
              <a:rPr lang="en-US" sz="1800" dirty="0" err="1">
                <a:latin typeface="NimbusRomNo9L-Medi"/>
              </a:rPr>
              <a:t>Poli</a:t>
            </a:r>
            <a:r>
              <a:rPr lang="en-US" sz="1800" dirty="0">
                <a:latin typeface="NimbusRomNo9L-Medi"/>
              </a:rPr>
              <a:t>, et al., (2020). Graph Neural Ordinary Differential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Medi"/>
              </a:rPr>
              <a:t>Graph convolution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latin typeface="NimbusRomNo9L-Medi"/>
              </a:rPr>
              <a:t>Spatio</a:t>
            </a:r>
            <a:r>
              <a:rPr lang="en-US" sz="1800" b="0" i="0" u="none" strike="noStrike" baseline="0" dirty="0">
                <a:latin typeface="NimbusRomNo9L-Medi"/>
              </a:rPr>
              <a:t>–Temporal Models</a:t>
            </a:r>
            <a:endParaRPr lang="en-US" sz="1800" dirty="0"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Medi"/>
              </a:rPr>
              <a:t>Autoregressive GDEs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6299F-6B7D-4928-92CA-1770B707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5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and Future Tasks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47977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 and compare graph metrics (Wednesday, 2.12)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draft of abstract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Predictions using traditional method (Wednesday, 9.12)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Related work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Node and Graph Feature Learning (Wednesday, 16.12)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alternative pipelines for your GNN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Three alternative with different options for embedding, aggregation, and encoding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Test at least 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pipeline for different configurations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Sensitivity Analysis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Ablation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27DC-ED75-4C9E-A628-EFA1534B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 [</a:t>
            </a:r>
            <a:r>
              <a:rPr lang="en-US" dirty="0" err="1"/>
              <a:t>Poli</a:t>
            </a:r>
            <a:r>
              <a:rPr lang="en-US" dirty="0"/>
              <a:t> et al 2019]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B981-7E01-4289-B86C-92B40F99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38" y="1213308"/>
            <a:ext cx="11638715" cy="4938788"/>
          </a:xfrm>
        </p:spPr>
        <p:txBody>
          <a:bodyPr/>
          <a:lstStyle/>
          <a:p>
            <a:r>
              <a:rPr lang="en-US" u="sng" dirty="0"/>
              <a:t>Continuous time-series models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need to discretize time (binning) as in RNNs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irregular sampled data without need to input missing data</a:t>
            </a:r>
          </a:p>
          <a:p>
            <a:r>
              <a:rPr lang="en-US" u="sng" dirty="0"/>
              <a:t>Memory Efficient</a:t>
            </a:r>
            <a:r>
              <a:rPr lang="en-US" dirty="0"/>
              <a:t>: Fixed cost regardless of the depth of the network</a:t>
            </a:r>
          </a:p>
          <a:p>
            <a:r>
              <a:rPr lang="en-US" u="sng" dirty="0"/>
              <a:t>Adaptive computation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Bounded growth of approximation error by using ODE solvers to monitor error level and adapt the evaluation strategy according to the desired level of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evaluation model scales with problem complexity, for instance, reduce accuracy requirements in real-time and low-power applications</a:t>
            </a:r>
          </a:p>
          <a:p>
            <a:pPr algn="l"/>
            <a:r>
              <a:rPr lang="en-US" u="sng" dirty="0"/>
              <a:t>Parameter efficiency</a:t>
            </a:r>
            <a:r>
              <a:rPr lang="en-US" dirty="0"/>
              <a:t>: fewer parameters for a supervised task, because the hidden unit dynamics are continuous function of time that connect the nearby “layers” automatically together. </a:t>
            </a:r>
          </a:p>
          <a:p>
            <a:r>
              <a:rPr lang="en-US" u="sng" dirty="0"/>
              <a:t>Scalable and invertible normalizing flows</a:t>
            </a:r>
            <a:r>
              <a:rPr lang="en-US" dirty="0"/>
              <a:t>: Easier to compute changes in the variable formula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8A6E2-4EBC-413A-B04E-27466384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9306E-F07A-4421-915C-F11CAEA5C0C7}"/>
              </a:ext>
            </a:extLst>
          </p:cNvPr>
          <p:cNvSpPr txBox="1"/>
          <p:nvPr/>
        </p:nvSpPr>
        <p:spPr bwMode="gray">
          <a:xfrm>
            <a:off x="0" y="6507860"/>
            <a:ext cx="10849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Poli</a:t>
            </a:r>
            <a:r>
              <a:rPr lang="en-US" sz="1400" dirty="0"/>
              <a:t> et al., (2018) Neural Ordinary Differential Equations, </a:t>
            </a:r>
            <a:r>
              <a:rPr lang="en-US" sz="1400" dirty="0" err="1"/>
              <a:t>NeurIPS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79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3203-961B-4B08-83B7-B02AC4B8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High-Dimensional Time Series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D1A50-882F-4857-B95A-FF9A1F05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43BB-A8BA-41CF-8A3D-DD0C0566D0BF}"/>
              </a:ext>
            </a:extLst>
          </p:cNvPr>
          <p:cNvSpPr/>
          <p:nvPr/>
        </p:nvSpPr>
        <p:spPr bwMode="gray">
          <a:xfrm>
            <a:off x="4990800" y="1617160"/>
            <a:ext cx="586739" cy="36097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6A7A3B7-4DFC-488E-BBE9-C1E450EAC14D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 bwMode="gray">
          <a:xfrm flipH="1" flipV="1">
            <a:off x="5504482" y="1523416"/>
            <a:ext cx="73057" cy="274230"/>
          </a:xfrm>
          <a:prstGeom prst="bentConnector4">
            <a:avLst>
              <a:gd name="adj1" fmla="val -341511"/>
              <a:gd name="adj2" fmla="val 18336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A9DC9DA-1C1C-406A-9F06-C4063C5BDD4A}"/>
              </a:ext>
            </a:extLst>
          </p:cNvPr>
          <p:cNvSpPr/>
          <p:nvPr/>
        </p:nvSpPr>
        <p:spPr bwMode="gray">
          <a:xfrm>
            <a:off x="4929240" y="2189138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E0F31B-AA3F-44BB-88F4-E8CFA41FA8D0}"/>
              </a:ext>
            </a:extLst>
          </p:cNvPr>
          <p:cNvSpPr/>
          <p:nvPr/>
        </p:nvSpPr>
        <p:spPr bwMode="gray">
          <a:xfrm>
            <a:off x="4924945" y="825036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1F418-CA9C-4985-A13A-7E5C98062653}"/>
              </a:ext>
            </a:extLst>
          </p:cNvPr>
          <p:cNvSpPr/>
          <p:nvPr/>
        </p:nvSpPr>
        <p:spPr bwMode="gray">
          <a:xfrm>
            <a:off x="5410526" y="1523416"/>
            <a:ext cx="187911" cy="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4A7A5E-ABAB-4779-AA2C-9E7220A69124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 bwMode="gray">
          <a:xfrm flipH="1" flipV="1">
            <a:off x="5282949" y="1292869"/>
            <a:ext cx="1221" cy="3242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4143D1-C966-4435-B137-FBE4BC2F43C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 bwMode="gray">
          <a:xfrm flipH="1" flipV="1">
            <a:off x="5284170" y="1978132"/>
            <a:ext cx="3074" cy="2110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A0D82-64D9-4711-B24D-4339B48B3374}"/>
              </a:ext>
            </a:extLst>
          </p:cNvPr>
          <p:cNvSpPr/>
          <p:nvPr/>
        </p:nvSpPr>
        <p:spPr bwMode="gray">
          <a:xfrm>
            <a:off x="6560520" y="1617160"/>
            <a:ext cx="586739" cy="36097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FF7301-5FF9-491D-958A-D6D4C1207DE3}"/>
              </a:ext>
            </a:extLst>
          </p:cNvPr>
          <p:cNvSpPr/>
          <p:nvPr/>
        </p:nvSpPr>
        <p:spPr bwMode="gray">
          <a:xfrm>
            <a:off x="6498960" y="2189138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o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2973F4-9B93-467C-AE6C-A31F6F0771DE}"/>
              </a:ext>
            </a:extLst>
          </p:cNvPr>
          <p:cNvSpPr/>
          <p:nvPr/>
        </p:nvSpPr>
        <p:spPr bwMode="gray">
          <a:xfrm>
            <a:off x="6494665" y="825036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0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E2A0B4-AF17-4515-A0DC-CC09C72F304B}"/>
              </a:ext>
            </a:extLst>
          </p:cNvPr>
          <p:cNvCxnSpPr>
            <a:cxnSpLocks/>
            <a:stCxn id="12" idx="0"/>
            <a:endCxn id="14" idx="4"/>
          </p:cNvCxnSpPr>
          <p:nvPr/>
        </p:nvCxnSpPr>
        <p:spPr bwMode="gray">
          <a:xfrm flipH="1" flipV="1">
            <a:off x="6852669" y="1292869"/>
            <a:ext cx="1221" cy="3242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26E794-2085-4D6B-A88B-E4F8C79F1B9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 bwMode="gray">
          <a:xfrm flipH="1" flipV="1">
            <a:off x="6853890" y="1978132"/>
            <a:ext cx="3074" cy="2110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D4AA12-9E4F-4390-8C5F-CDA3B48FEDEE}"/>
              </a:ext>
            </a:extLst>
          </p:cNvPr>
          <p:cNvSpPr/>
          <p:nvPr/>
        </p:nvSpPr>
        <p:spPr bwMode="gray">
          <a:xfrm>
            <a:off x="7543501" y="1617160"/>
            <a:ext cx="586739" cy="36097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13B12D-0CB9-4296-9371-72631178BD65}"/>
              </a:ext>
            </a:extLst>
          </p:cNvPr>
          <p:cNvSpPr/>
          <p:nvPr/>
        </p:nvSpPr>
        <p:spPr bwMode="gray">
          <a:xfrm>
            <a:off x="7481941" y="2189138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35BDB7-85A8-405C-B033-07C84CC014D7}"/>
              </a:ext>
            </a:extLst>
          </p:cNvPr>
          <p:cNvSpPr/>
          <p:nvPr/>
        </p:nvSpPr>
        <p:spPr bwMode="gray">
          <a:xfrm>
            <a:off x="7477646" y="825036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573A52-C5FF-466C-B69F-C4E9A5057209}"/>
              </a:ext>
            </a:extLst>
          </p:cNvPr>
          <p:cNvCxnSpPr>
            <a:cxnSpLocks/>
            <a:stCxn id="17" idx="0"/>
            <a:endCxn id="19" idx="4"/>
          </p:cNvCxnSpPr>
          <p:nvPr/>
        </p:nvCxnSpPr>
        <p:spPr bwMode="gray">
          <a:xfrm flipH="1" flipV="1">
            <a:off x="7835650" y="1292869"/>
            <a:ext cx="1221" cy="3242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43A888-A7DB-45B9-8280-99DDF6A3466D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 bwMode="gray">
          <a:xfrm flipH="1" flipV="1">
            <a:off x="7836871" y="1978132"/>
            <a:ext cx="3074" cy="2110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F0FBF9-27BD-4BAD-B895-1B0460A8DC81}"/>
              </a:ext>
            </a:extLst>
          </p:cNvPr>
          <p:cNvSpPr/>
          <p:nvPr/>
        </p:nvSpPr>
        <p:spPr bwMode="gray">
          <a:xfrm>
            <a:off x="9307534" y="1579622"/>
            <a:ext cx="586739" cy="360972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0ADD9-E509-4F98-B502-A914F517C510}"/>
              </a:ext>
            </a:extLst>
          </p:cNvPr>
          <p:cNvSpPr/>
          <p:nvPr/>
        </p:nvSpPr>
        <p:spPr bwMode="gray">
          <a:xfrm>
            <a:off x="9245974" y="2151600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8F5699-6169-49AC-8000-31AA6E13427F}"/>
              </a:ext>
            </a:extLst>
          </p:cNvPr>
          <p:cNvSpPr/>
          <p:nvPr/>
        </p:nvSpPr>
        <p:spPr bwMode="gray">
          <a:xfrm>
            <a:off x="9242100" y="827812"/>
            <a:ext cx="716008" cy="467833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8A3931-25BE-43E0-BCAE-D656D21E93AB}"/>
              </a:ext>
            </a:extLst>
          </p:cNvPr>
          <p:cNvCxnSpPr>
            <a:cxnSpLocks/>
            <a:stCxn id="22" idx="0"/>
            <a:endCxn id="24" idx="4"/>
          </p:cNvCxnSpPr>
          <p:nvPr/>
        </p:nvCxnSpPr>
        <p:spPr bwMode="gray">
          <a:xfrm flipH="1" flipV="1">
            <a:off x="9600104" y="1295645"/>
            <a:ext cx="800" cy="2839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DA3EF8-9DD1-43B6-A3DC-1565AA32C88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 bwMode="gray">
          <a:xfrm flipH="1" flipV="1">
            <a:off x="9600904" y="1940594"/>
            <a:ext cx="3074" cy="2110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3BEEA0-1A95-42F6-9AC5-F41BA40AA30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gray">
          <a:xfrm>
            <a:off x="7147259" y="1797646"/>
            <a:ext cx="3962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20C9CA-B440-4A99-9F97-E17C0C873678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 bwMode="gray">
          <a:xfrm>
            <a:off x="8130240" y="1797646"/>
            <a:ext cx="393168" cy="66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743F07-31D7-4F30-A9D1-7A5A1633B10B}"/>
              </a:ext>
            </a:extLst>
          </p:cNvPr>
          <p:cNvCxnSpPr>
            <a:cxnSpLocks/>
          </p:cNvCxnSpPr>
          <p:nvPr/>
        </p:nvCxnSpPr>
        <p:spPr bwMode="gray">
          <a:xfrm>
            <a:off x="8972254" y="1807070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0AFCBDD-1CB4-4526-943B-AE4A957A9325}"/>
              </a:ext>
            </a:extLst>
          </p:cNvPr>
          <p:cNvSpPr/>
          <p:nvPr/>
        </p:nvSpPr>
        <p:spPr bwMode="gray">
          <a:xfrm>
            <a:off x="8523408" y="175857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E71301-DD81-43F4-A5FE-C02548A8C1E5}"/>
              </a:ext>
            </a:extLst>
          </p:cNvPr>
          <p:cNvSpPr/>
          <p:nvPr/>
        </p:nvSpPr>
        <p:spPr bwMode="gray">
          <a:xfrm>
            <a:off x="8675808" y="175857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99959C-717A-49C9-9688-3BA812BD310C}"/>
              </a:ext>
            </a:extLst>
          </p:cNvPr>
          <p:cNvSpPr/>
          <p:nvPr/>
        </p:nvSpPr>
        <p:spPr bwMode="gray">
          <a:xfrm>
            <a:off x="8822505" y="17613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C01DBAC7-AF1E-4E90-B4DD-6EC071F231F4}"/>
              </a:ext>
            </a:extLst>
          </p:cNvPr>
          <p:cNvSpPr/>
          <p:nvPr/>
        </p:nvSpPr>
        <p:spPr bwMode="gray">
          <a:xfrm>
            <a:off x="5997712" y="1684012"/>
            <a:ext cx="333132" cy="230201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92BADC8-EFFF-4EE4-86A0-5926D9740A2F}"/>
              </a:ext>
            </a:extLst>
          </p:cNvPr>
          <p:cNvSpPr/>
          <p:nvPr/>
        </p:nvSpPr>
        <p:spPr bwMode="gray">
          <a:xfrm>
            <a:off x="4761661" y="378834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95F90A-8887-487E-978D-EFA078D11D31}"/>
              </a:ext>
            </a:extLst>
          </p:cNvPr>
          <p:cNvSpPr/>
          <p:nvPr/>
        </p:nvSpPr>
        <p:spPr bwMode="gray">
          <a:xfrm>
            <a:off x="4621632" y="3002841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Z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761EB5-7935-44BA-AA32-F1498619F91F}"/>
              </a:ext>
            </a:extLst>
          </p:cNvPr>
          <p:cNvCxnSpPr>
            <a:cxnSpLocks/>
            <a:stCxn id="66" idx="4"/>
            <a:endCxn id="65" idx="0"/>
          </p:cNvCxnSpPr>
          <p:nvPr/>
        </p:nvCxnSpPr>
        <p:spPr bwMode="gray">
          <a:xfrm>
            <a:off x="4979636" y="3470674"/>
            <a:ext cx="140029" cy="317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5CD2528-2138-43FC-BCEE-B83E1DD21EB4}"/>
              </a:ext>
            </a:extLst>
          </p:cNvPr>
          <p:cNvSpPr/>
          <p:nvPr/>
        </p:nvSpPr>
        <p:spPr bwMode="gray">
          <a:xfrm>
            <a:off x="6039232" y="383457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2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1C5BA18-F45B-4D04-B562-B9CC0E8965E1}"/>
              </a:ext>
            </a:extLst>
          </p:cNvPr>
          <p:cNvSpPr/>
          <p:nvPr/>
        </p:nvSpPr>
        <p:spPr bwMode="gray">
          <a:xfrm>
            <a:off x="5899203" y="300284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Z</a:t>
            </a:r>
            <a:r>
              <a:rPr lang="pt-BR" sz="1600" b="1" baseline="-25000" dirty="0">
                <a:solidFill>
                  <a:schemeClr val="tx1"/>
                </a:solidFill>
              </a:rPr>
              <a:t>2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7B83A4-E5F2-4DB2-824F-8552BBED8E00}"/>
              </a:ext>
            </a:extLst>
          </p:cNvPr>
          <p:cNvCxnSpPr>
            <a:cxnSpLocks/>
            <a:stCxn id="69" idx="4"/>
            <a:endCxn id="68" idx="0"/>
          </p:cNvCxnSpPr>
          <p:nvPr/>
        </p:nvCxnSpPr>
        <p:spPr bwMode="gray">
          <a:xfrm>
            <a:off x="6257207" y="3470673"/>
            <a:ext cx="140029" cy="3639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735D5A-9550-4E4C-9556-8C7D3BD93943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 bwMode="gray">
          <a:xfrm flipV="1">
            <a:off x="5337640" y="3236757"/>
            <a:ext cx="56156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B5FA7418-D608-434D-A20D-0E9A4E5836A4}"/>
              </a:ext>
            </a:extLst>
          </p:cNvPr>
          <p:cNvSpPr/>
          <p:nvPr/>
        </p:nvSpPr>
        <p:spPr bwMode="gray">
          <a:xfrm>
            <a:off x="7081406" y="32238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1CF6170-A638-4DCB-B974-3F9B6BB56480}"/>
              </a:ext>
            </a:extLst>
          </p:cNvPr>
          <p:cNvSpPr/>
          <p:nvPr/>
        </p:nvSpPr>
        <p:spPr bwMode="gray">
          <a:xfrm>
            <a:off x="7233806" y="32238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FE8DFC7-507F-462F-B5E3-9E605A4418F6}"/>
              </a:ext>
            </a:extLst>
          </p:cNvPr>
          <p:cNvSpPr/>
          <p:nvPr/>
        </p:nvSpPr>
        <p:spPr bwMode="gray">
          <a:xfrm>
            <a:off x="7386206" y="32238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772597-0F31-496B-B0EB-EA3C0FBD13CD}"/>
              </a:ext>
            </a:extLst>
          </p:cNvPr>
          <p:cNvSpPr/>
          <p:nvPr/>
        </p:nvSpPr>
        <p:spPr bwMode="gray">
          <a:xfrm>
            <a:off x="8167393" y="383457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91FE07B-A9E0-423A-B8B9-86C3F6C4213E}"/>
              </a:ext>
            </a:extLst>
          </p:cNvPr>
          <p:cNvSpPr/>
          <p:nvPr/>
        </p:nvSpPr>
        <p:spPr bwMode="gray">
          <a:xfrm>
            <a:off x="8027364" y="300284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Z</a:t>
            </a:r>
            <a:r>
              <a:rPr lang="pt-BR" sz="1600" b="1" baseline="-25000" dirty="0" err="1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AED8661-8B31-4F4E-8EB6-38953A52515F}"/>
              </a:ext>
            </a:extLst>
          </p:cNvPr>
          <p:cNvCxnSpPr>
            <a:cxnSpLocks/>
            <a:stCxn id="81" idx="4"/>
            <a:endCxn id="80" idx="0"/>
          </p:cNvCxnSpPr>
          <p:nvPr/>
        </p:nvCxnSpPr>
        <p:spPr bwMode="gray">
          <a:xfrm>
            <a:off x="8385368" y="3470673"/>
            <a:ext cx="140029" cy="3639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A43F6B-D9D4-4785-9503-F3A0F4281C5F}"/>
              </a:ext>
            </a:extLst>
          </p:cNvPr>
          <p:cNvCxnSpPr>
            <a:cxnSpLocks/>
            <a:endCxn id="81" idx="2"/>
          </p:cNvCxnSpPr>
          <p:nvPr/>
        </p:nvCxnSpPr>
        <p:spPr bwMode="gray">
          <a:xfrm>
            <a:off x="7591649" y="3236757"/>
            <a:ext cx="4357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85D0D4-B7E5-4214-8681-F53727F4D9E5}"/>
              </a:ext>
            </a:extLst>
          </p:cNvPr>
          <p:cNvCxnSpPr>
            <a:cxnSpLocks/>
          </p:cNvCxnSpPr>
          <p:nvPr/>
        </p:nvCxnSpPr>
        <p:spPr bwMode="gray">
          <a:xfrm>
            <a:off x="6615211" y="3236757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AF9FBCF-9D94-4E4E-9D14-FC1A51FD11B0}"/>
              </a:ext>
            </a:extLst>
          </p:cNvPr>
          <p:cNvSpPr txBox="1"/>
          <p:nvPr/>
        </p:nvSpPr>
        <p:spPr bwMode="gray">
          <a:xfrm>
            <a:off x="9553723" y="3278754"/>
            <a:ext cx="250647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All these models require discrete 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82BB4F-A38D-4AAE-BD53-E15760521D9E}"/>
              </a:ext>
            </a:extLst>
          </p:cNvPr>
          <p:cNvSpPr txBox="1"/>
          <p:nvPr/>
        </p:nvSpPr>
        <p:spPr bwMode="gray">
          <a:xfrm>
            <a:off x="1038867" y="1215282"/>
            <a:ext cx="434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Recurrent Neural Networks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42F276-E21F-472C-8B2F-AA32B1AC94DB}"/>
              </a:ext>
            </a:extLst>
          </p:cNvPr>
          <p:cNvSpPr txBox="1"/>
          <p:nvPr/>
        </p:nvSpPr>
        <p:spPr bwMode="gray">
          <a:xfrm>
            <a:off x="726369" y="2813954"/>
            <a:ext cx="402818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Hidden Markov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Hidden states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Emission probabilities p(X|Z)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8C106F-6085-46FA-953D-1550216275BB}"/>
              </a:ext>
            </a:extLst>
          </p:cNvPr>
          <p:cNvSpPr txBox="1"/>
          <p:nvPr/>
        </p:nvSpPr>
        <p:spPr bwMode="gray">
          <a:xfrm>
            <a:off x="1613551" y="4681621"/>
            <a:ext cx="35819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Deep Markov Models</a:t>
            </a:r>
          </a:p>
          <a:p>
            <a:r>
              <a:rPr lang="en-US" sz="1600" dirty="0">
                <a:effectLst/>
                <a:latin typeface="+mj-lt"/>
              </a:rPr>
              <a:t>Uses complex multi-layer perceptron to learn the emission and transition </a:t>
            </a:r>
            <a:r>
              <a:rPr lang="en-US" sz="1600" dirty="0">
                <a:latin typeface="+mj-lt"/>
              </a:rPr>
              <a:t>probabilities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4C12E4B-AEA0-4FAA-9623-4E6FB93A8D5C}"/>
              </a:ext>
            </a:extLst>
          </p:cNvPr>
          <p:cNvSpPr/>
          <p:nvPr/>
        </p:nvSpPr>
        <p:spPr bwMode="gray">
          <a:xfrm>
            <a:off x="5955933" y="560057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8893B40-EB1F-4EE7-AFC8-0E5D24CAE247}"/>
              </a:ext>
            </a:extLst>
          </p:cNvPr>
          <p:cNvSpPr/>
          <p:nvPr/>
        </p:nvSpPr>
        <p:spPr bwMode="gray">
          <a:xfrm>
            <a:off x="5943928" y="4705896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Z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8B2D54C-62C6-4A68-9B0C-40902FBEC056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 bwMode="gray">
          <a:xfrm>
            <a:off x="6301932" y="5173729"/>
            <a:ext cx="12005" cy="4268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3AF09D8-5C1F-40B4-88ED-C1FF7C96E4B5}"/>
              </a:ext>
            </a:extLst>
          </p:cNvPr>
          <p:cNvSpPr/>
          <p:nvPr/>
        </p:nvSpPr>
        <p:spPr bwMode="gray">
          <a:xfrm>
            <a:off x="7233504" y="564680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2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2005128-453B-440B-8C8F-991822DC2756}"/>
              </a:ext>
            </a:extLst>
          </p:cNvPr>
          <p:cNvSpPr/>
          <p:nvPr/>
        </p:nvSpPr>
        <p:spPr bwMode="gray">
          <a:xfrm>
            <a:off x="7221499" y="470589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Z</a:t>
            </a:r>
            <a:r>
              <a:rPr lang="pt-BR" sz="1600" b="1" baseline="-25000" dirty="0">
                <a:solidFill>
                  <a:schemeClr val="tx1"/>
                </a:solidFill>
              </a:rPr>
              <a:t>2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12EEED-BE1A-435D-80CC-C1861913F0C4}"/>
              </a:ext>
            </a:extLst>
          </p:cNvPr>
          <p:cNvCxnSpPr>
            <a:cxnSpLocks/>
            <a:stCxn id="117" idx="4"/>
            <a:endCxn id="116" idx="0"/>
          </p:cNvCxnSpPr>
          <p:nvPr/>
        </p:nvCxnSpPr>
        <p:spPr bwMode="gray">
          <a:xfrm>
            <a:off x="7579503" y="5173728"/>
            <a:ext cx="12005" cy="4730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D0BB72C-2AC6-4B11-A04E-7167F816F33B}"/>
              </a:ext>
            </a:extLst>
          </p:cNvPr>
          <p:cNvCxnSpPr>
            <a:cxnSpLocks/>
            <a:stCxn id="114" idx="6"/>
            <a:endCxn id="117" idx="2"/>
          </p:cNvCxnSpPr>
          <p:nvPr/>
        </p:nvCxnSpPr>
        <p:spPr bwMode="gray">
          <a:xfrm flipV="1">
            <a:off x="6659936" y="4939812"/>
            <a:ext cx="56156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9185229-F894-4555-900C-0E3AAC6315B7}"/>
              </a:ext>
            </a:extLst>
          </p:cNvPr>
          <p:cNvSpPr/>
          <p:nvPr/>
        </p:nvSpPr>
        <p:spPr bwMode="gray">
          <a:xfrm>
            <a:off x="8403702" y="492687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FC5383D-CACE-4D02-A1B4-B6B1CD103E64}"/>
              </a:ext>
            </a:extLst>
          </p:cNvPr>
          <p:cNvSpPr/>
          <p:nvPr/>
        </p:nvSpPr>
        <p:spPr bwMode="gray">
          <a:xfrm>
            <a:off x="8556102" y="492687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F091C6A-7503-42BE-A21B-0EF5CC15351E}"/>
              </a:ext>
            </a:extLst>
          </p:cNvPr>
          <p:cNvSpPr/>
          <p:nvPr/>
        </p:nvSpPr>
        <p:spPr bwMode="gray">
          <a:xfrm>
            <a:off x="8708502" y="492687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9A6CABE-AB20-4ED5-AD2D-89413D7A8B7C}"/>
              </a:ext>
            </a:extLst>
          </p:cNvPr>
          <p:cNvSpPr/>
          <p:nvPr/>
        </p:nvSpPr>
        <p:spPr bwMode="gray">
          <a:xfrm>
            <a:off x="9361665" y="564680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9795058-C6FE-48B3-A9EA-A2490FE3804B}"/>
              </a:ext>
            </a:extLst>
          </p:cNvPr>
          <p:cNvSpPr/>
          <p:nvPr/>
        </p:nvSpPr>
        <p:spPr bwMode="gray">
          <a:xfrm>
            <a:off x="9349660" y="4705895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Z</a:t>
            </a:r>
            <a:r>
              <a:rPr lang="pt-BR" sz="1600" b="1" baseline="-25000" dirty="0" err="1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E789F24-F7B1-406A-8D0D-B19CFA2CB109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 bwMode="gray">
          <a:xfrm>
            <a:off x="9707664" y="5173728"/>
            <a:ext cx="12005" cy="4730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5D3561-2439-41C8-A831-F7376A905B97}"/>
              </a:ext>
            </a:extLst>
          </p:cNvPr>
          <p:cNvCxnSpPr>
            <a:cxnSpLocks/>
            <a:endCxn id="124" idx="2"/>
          </p:cNvCxnSpPr>
          <p:nvPr/>
        </p:nvCxnSpPr>
        <p:spPr bwMode="gray">
          <a:xfrm>
            <a:off x="8913945" y="4939812"/>
            <a:ext cx="4357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4982682-2C4A-47EC-91AB-1E9573ECD5D3}"/>
              </a:ext>
            </a:extLst>
          </p:cNvPr>
          <p:cNvCxnSpPr>
            <a:cxnSpLocks/>
          </p:cNvCxnSpPr>
          <p:nvPr/>
        </p:nvCxnSpPr>
        <p:spPr bwMode="gray">
          <a:xfrm>
            <a:off x="7937507" y="49398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8839ED9-A752-48EA-886A-05A631F9F521}"/>
              </a:ext>
            </a:extLst>
          </p:cNvPr>
          <p:cNvSpPr/>
          <p:nvPr/>
        </p:nvSpPr>
        <p:spPr bwMode="gray">
          <a:xfrm>
            <a:off x="6751088" y="4811853"/>
            <a:ext cx="290619" cy="255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39E8A44-BF8B-48F6-BCF4-0EFC352BF33E}"/>
              </a:ext>
            </a:extLst>
          </p:cNvPr>
          <p:cNvSpPr/>
          <p:nvPr/>
        </p:nvSpPr>
        <p:spPr bwMode="gray">
          <a:xfrm>
            <a:off x="7446198" y="5259191"/>
            <a:ext cx="290619" cy="255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EDBBF98-32B5-4135-BC22-47F336BD21E6}"/>
              </a:ext>
            </a:extLst>
          </p:cNvPr>
          <p:cNvSpPr/>
          <p:nvPr/>
        </p:nvSpPr>
        <p:spPr bwMode="gray">
          <a:xfrm>
            <a:off x="6156622" y="5230569"/>
            <a:ext cx="290619" cy="255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7DFA2F-EFF2-46A3-994E-199209E01884}"/>
              </a:ext>
            </a:extLst>
          </p:cNvPr>
          <p:cNvSpPr/>
          <p:nvPr/>
        </p:nvSpPr>
        <p:spPr bwMode="gray">
          <a:xfrm>
            <a:off x="9570888" y="5274021"/>
            <a:ext cx="290619" cy="255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47C3A68-F442-4950-8657-9F45DB7B41C6}"/>
              </a:ext>
            </a:extLst>
          </p:cNvPr>
          <p:cNvSpPr/>
          <p:nvPr/>
        </p:nvSpPr>
        <p:spPr bwMode="gray">
          <a:xfrm>
            <a:off x="8907160" y="4811853"/>
            <a:ext cx="290619" cy="255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2FA8D41-81A7-4788-A543-0951C532C19C}"/>
              </a:ext>
            </a:extLst>
          </p:cNvPr>
          <p:cNvSpPr txBox="1"/>
          <p:nvPr/>
        </p:nvSpPr>
        <p:spPr bwMode="gray">
          <a:xfrm>
            <a:off x="0" y="6547538"/>
            <a:ext cx="7029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Krishnan, et al., (2017), Structured inference networks for nonlinear state space models, AAAI.</a:t>
            </a:r>
          </a:p>
        </p:txBody>
      </p:sp>
    </p:spTree>
    <p:extLst>
      <p:ext uri="{BB962C8B-B14F-4D97-AF65-F5344CB8AC3E}">
        <p14:creationId xmlns:p14="http://schemas.microsoft.com/office/powerpoint/2010/main" val="40886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2DF1-15A9-49DA-BA67-3E859264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448226" cy="966272"/>
          </a:xfrm>
        </p:spPr>
        <p:txBody>
          <a:bodyPr/>
          <a:lstStyle/>
          <a:p>
            <a:r>
              <a:rPr lang="en-US" dirty="0"/>
              <a:t>Definition: Graph Neural Differential Equations (GDEs)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A025-8E1C-4E5E-9451-54DB3AD5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693062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latin typeface="+mj-lt"/>
              </a:rPr>
              <a:t>Graph neural ordinary differential equations (GDEs): </a:t>
            </a:r>
            <a:r>
              <a:rPr lang="en-US" sz="1800" b="0" i="0" u="none" strike="noStrike" baseline="0" dirty="0">
                <a:latin typeface="+mj-lt"/>
              </a:rPr>
              <a:t>are GNNs with the input–output relationship determined by a continuum of GNN layers, blending discrete topological structures and differential equations.</a:t>
            </a:r>
          </a:p>
          <a:p>
            <a:pPr algn="l"/>
            <a:endParaRPr lang="en-US" sz="1800" dirty="0">
              <a:latin typeface="+mj-lt"/>
            </a:endParaRPr>
          </a:p>
          <a:p>
            <a:pPr algn="l"/>
            <a:r>
              <a:rPr lang="en-US" sz="1800" b="1" dirty="0">
                <a:latin typeface="+mj-lt"/>
              </a:rPr>
              <a:t>Why do we need Graph Neural Differential Equation?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j-lt"/>
              </a:rPr>
              <a:t>in static settings: easier</a:t>
            </a:r>
            <a:r>
              <a:rPr lang="en-US" sz="1800" b="0" i="0" u="none" strike="noStrike" dirty="0">
                <a:latin typeface="+mj-lt"/>
              </a:rPr>
              <a:t> computation</a:t>
            </a:r>
            <a:r>
              <a:rPr lang="en-US" sz="1800" b="0" i="0" u="none" strike="noStrike" baseline="0" dirty="0">
                <a:latin typeface="+mj-lt"/>
              </a:rPr>
              <a:t> by incorporating numerical methods in their forward pass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j-lt"/>
              </a:rPr>
              <a:t>in dynamic settings</a:t>
            </a:r>
            <a:r>
              <a:rPr lang="en-US" sz="1800" dirty="0">
                <a:latin typeface="+mj-lt"/>
              </a:rPr>
              <a:t>: better </a:t>
            </a:r>
            <a:r>
              <a:rPr lang="en-US" sz="1800" b="0" i="0" u="none" strike="noStrike" baseline="0" dirty="0">
                <a:latin typeface="+mj-lt"/>
              </a:rPr>
              <a:t>performance by exploiting the geometry of the underlying dynamics.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algn="l"/>
            <a:endParaRPr lang="en-US" sz="1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0D106-56CA-463D-90BF-DCD52146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E6021-BC92-4DF7-9BC6-B884A4C28F30}"/>
              </a:ext>
            </a:extLst>
          </p:cNvPr>
          <p:cNvSpPr txBox="1"/>
          <p:nvPr/>
        </p:nvSpPr>
        <p:spPr bwMode="gray">
          <a:xfrm>
            <a:off x="2975919" y="5009405"/>
            <a:ext cx="624016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i.e.,  GDE’s generalize models that are static (convolutional) and dynamic (temporal, time series, auto-regressive)</a:t>
            </a:r>
          </a:p>
        </p:txBody>
      </p:sp>
    </p:spTree>
    <p:extLst>
      <p:ext uri="{BB962C8B-B14F-4D97-AF65-F5344CB8AC3E}">
        <p14:creationId xmlns:p14="http://schemas.microsoft.com/office/powerpoint/2010/main" val="148169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E955B-A4CD-456E-8D9C-AABAFDACD721}"/>
              </a:ext>
            </a:extLst>
          </p:cNvPr>
          <p:cNvSpPr/>
          <p:nvPr/>
        </p:nvSpPr>
        <p:spPr bwMode="gray">
          <a:xfrm>
            <a:off x="0" y="2782878"/>
            <a:ext cx="12192000" cy="2477568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 – 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87460" y="860969"/>
            <a:ext cx="5184446" cy="595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Graph Metr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ics and Random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Classification - Clustering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Sampling - </a:t>
            </a: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Embeddings - Message Passing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Attention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Evolution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 Temporal Graph Networks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+mj-lt"/>
              </a:rPr>
              <a:t> Graph Neural Differential Equations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Deep Graph Generative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Causal Inference on Graph Neural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Network Effects, Cascading and Contagion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Outbreak Detection in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Influence Maximization in Networks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4AFEFE2-C6EC-4D70-B6A9-EA6049991254}"/>
              </a:ext>
            </a:extLst>
          </p:cNvPr>
          <p:cNvSpPr/>
          <p:nvPr/>
        </p:nvSpPr>
        <p:spPr bwMode="gray">
          <a:xfrm>
            <a:off x="5520531" y="1114697"/>
            <a:ext cx="391886" cy="149787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2A4B4BE-8E12-4FB8-A865-9329AB6639E8}"/>
              </a:ext>
            </a:extLst>
          </p:cNvPr>
          <p:cNvSpPr/>
          <p:nvPr/>
        </p:nvSpPr>
        <p:spPr bwMode="gray">
          <a:xfrm>
            <a:off x="5544243" y="2915365"/>
            <a:ext cx="383177" cy="221259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5974080" y="1695330"/>
            <a:ext cx="3213463" cy="361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Description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6149956" y="3955580"/>
            <a:ext cx="2272937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9302E-E209-43A5-9FA6-79140C433C07}"/>
              </a:ext>
            </a:extLst>
          </p:cNvPr>
          <p:cNvSpPr txBox="1"/>
          <p:nvPr/>
        </p:nvSpPr>
        <p:spPr bwMode="gray">
          <a:xfrm>
            <a:off x="8694470" y="1358752"/>
            <a:ext cx="3144050" cy="14268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Understand a phenomenon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Extract features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Stablish baselines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Preprocess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06FA7-B0AC-4082-9584-8B9A849C7A2B}"/>
              </a:ext>
            </a:extLst>
          </p:cNvPr>
          <p:cNvSpPr txBox="1"/>
          <p:nvPr/>
        </p:nvSpPr>
        <p:spPr bwMode="gray">
          <a:xfrm>
            <a:off x="8562229" y="890395"/>
            <a:ext cx="272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Design concerns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5DA3B-6DB3-4A2D-A4BB-E8DC068A07AA}"/>
              </a:ext>
            </a:extLst>
          </p:cNvPr>
          <p:cNvSpPr txBox="1"/>
          <p:nvPr/>
        </p:nvSpPr>
        <p:spPr bwMode="gray">
          <a:xfrm>
            <a:off x="8637958" y="3276912"/>
            <a:ext cx="3395485" cy="1357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 an outcome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ML architecture and pipeline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Training models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Evaluation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FA719-9994-4AC1-A848-FAC8760F553C}"/>
              </a:ext>
            </a:extLst>
          </p:cNvPr>
          <p:cNvSpPr txBox="1"/>
          <p:nvPr/>
        </p:nvSpPr>
        <p:spPr bwMode="gray">
          <a:xfrm>
            <a:off x="8747381" y="5554429"/>
            <a:ext cx="2818500" cy="1130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Effects of interventions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Risks of confounding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Causal structure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B3916D4-BD64-4630-9A40-FF2A370826CF}"/>
              </a:ext>
            </a:extLst>
          </p:cNvPr>
          <p:cNvSpPr/>
          <p:nvPr/>
        </p:nvSpPr>
        <p:spPr bwMode="gray">
          <a:xfrm>
            <a:off x="5520531" y="5348025"/>
            <a:ext cx="397846" cy="136597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519DA-6535-4465-8725-A5FDE9C3DD3A}"/>
              </a:ext>
            </a:extLst>
          </p:cNvPr>
          <p:cNvSpPr txBox="1"/>
          <p:nvPr/>
        </p:nvSpPr>
        <p:spPr bwMode="gray">
          <a:xfrm>
            <a:off x="6149956" y="5820332"/>
            <a:ext cx="2412273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Intervention models</a:t>
            </a:r>
          </a:p>
        </p:txBody>
      </p:sp>
    </p:spTree>
    <p:extLst>
      <p:ext uri="{BB962C8B-B14F-4D97-AF65-F5344CB8AC3E}">
        <p14:creationId xmlns:p14="http://schemas.microsoft.com/office/powerpoint/2010/main" val="285801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22E1-C4C0-462D-AA06-6DEFA641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Neural 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56876-CB64-4B70-B9C5-5FE127829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2004972"/>
              </a:xfrm>
            </p:spPr>
            <p:txBody>
              <a:bodyPr/>
              <a:lstStyle/>
              <a:p>
                <a:r>
                  <a:rPr lang="en-US" dirty="0"/>
                  <a:t>Neural ODEs are continuous equivalent of a Residual network [He et al. 2016]</a:t>
                </a:r>
              </a:p>
              <a:p>
                <a:r>
                  <a:rPr lang="en-US" dirty="0"/>
                  <a:t>A residual layer is computed by the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representation at layer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function parameterized by the NN. </a:t>
                </a:r>
              </a:p>
              <a:p>
                <a:endParaRPr lang="en-US" dirty="0"/>
              </a:p>
              <a:p>
                <a:r>
                  <a:rPr lang="en-US" dirty="0"/>
                  <a:t>We can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a finite difference approximation: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56876-CB64-4B70-B9C5-5FE127829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2004972"/>
              </a:xfrm>
              <a:blipFill>
                <a:blip r:embed="rId3"/>
                <a:stretch>
                  <a:fillRect l="-1275" t="-2736" r="-1328" b="-6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9EAFB-7008-4B9A-9C25-D753C19D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EBC2C-26BA-46E8-96B8-58B21A7C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6" y="2753896"/>
            <a:ext cx="3847284" cy="7170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D556D0-A551-4D33-809C-C3AF4657A69C}"/>
                  </a:ext>
                </a:extLst>
              </p:cNvPr>
              <p:cNvSpPr txBox="1"/>
              <p:nvPr/>
            </p:nvSpPr>
            <p:spPr bwMode="gray">
              <a:xfrm>
                <a:off x="433268" y="3747565"/>
                <a:ext cx="11325463" cy="1231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67" dirty="0"/>
                  <a:t>Deep NN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/>
                        </m:ctrlPr>
                      </m:sSubPr>
                      <m:e>
                        <m:r>
                          <a:rPr lang="en-US" sz="1867"/>
                          <m:t>𝛿</m:t>
                        </m:r>
                      </m:e>
                      <m:sub>
                        <m:r>
                          <a:rPr lang="en-US" sz="1867"/>
                          <m:t>𝑡</m:t>
                        </m:r>
                      </m:sub>
                    </m:sSub>
                    <m:r>
                      <a:rPr lang="en-US" sz="1867"/>
                      <m:t>=1</m:t>
                    </m:r>
                  </m:oMath>
                </a14:m>
                <a:r>
                  <a:rPr lang="en-US" sz="1867" dirty="0"/>
                  <a:t>, but Neural ODE allow a continuous version of layers,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/>
                        </m:ctrlPr>
                      </m:sSubPr>
                      <m:e>
                        <m:r>
                          <a:rPr lang="en-US" sz="1867"/>
                          <m:t>𝛿</m:t>
                        </m:r>
                      </m:e>
                      <m:sub>
                        <m:r>
                          <a:rPr lang="en-US" sz="1867"/>
                          <m:t>𝑡</m:t>
                        </m:r>
                      </m:sub>
                    </m:sSub>
                    <m:r>
                      <a:rPr lang="en-US" sz="1867"/>
                      <m:t>→0</m:t>
                    </m:r>
                  </m:oMath>
                </a14:m>
                <a:r>
                  <a:rPr lang="en-US" sz="1867" dirty="0"/>
                  <a:t>. Hence,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/>
                        </m:ctrlPr>
                      </m:sSubPr>
                      <m:e>
                        <m:r>
                          <a:rPr lang="en-US" sz="1867"/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67"/>
                          <m:t>t</m:t>
                        </m:r>
                      </m:sub>
                    </m:sSub>
                    <m:d>
                      <m:dPr>
                        <m:ctrlPr>
                          <a:rPr lang="en-US" sz="1867"/>
                        </m:ctrlPr>
                      </m:dPr>
                      <m:e>
                        <m:sSub>
                          <m:sSubPr>
                            <m:ctrlPr>
                              <a:rPr lang="en-US" sz="1867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67"/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67"/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67" dirty="0"/>
                  <a:t> with a derivate</a:t>
                </a:r>
              </a:p>
              <a:p>
                <a:endParaRPr lang="en-US" sz="1867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D556D0-A551-4D33-809C-C3AF4657A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3268" y="3747565"/>
                <a:ext cx="11325463" cy="1231299"/>
              </a:xfrm>
              <a:prstGeom prst="rect">
                <a:avLst/>
              </a:prstGeom>
              <a:blipFill>
                <a:blip r:embed="rId5"/>
                <a:stretch>
                  <a:fillRect l="-484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2FC90ED-18AC-4FC7-BC12-6C585BEC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738" y="4244924"/>
            <a:ext cx="2262981" cy="7339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F98F33-C214-4C65-9B45-B38C342D8F33}"/>
                  </a:ext>
                </a:extLst>
              </p:cNvPr>
              <p:cNvSpPr txBox="1"/>
              <p:nvPr/>
            </p:nvSpPr>
            <p:spPr bwMode="gray">
              <a:xfrm>
                <a:off x="1270849" y="5599027"/>
                <a:ext cx="9405861" cy="6669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867" dirty="0"/>
                  <a:t>Neural ODEs continuously evolve the representation </a:t>
                </a:r>
                <a14:m>
                  <m:oMath xmlns:m="http://schemas.openxmlformats.org/officeDocument/2006/math">
                    <m:r>
                      <a:rPr lang="en-US" sz="1867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67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67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67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67" dirty="0"/>
                  <a:t> with time </a:t>
                </a:r>
                <a14:m>
                  <m:oMath xmlns:m="http://schemas.openxmlformats.org/officeDocument/2006/math">
                    <m:r>
                      <a:rPr lang="en-US" sz="1867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67" dirty="0"/>
                  <a:t>.</a:t>
                </a:r>
              </a:p>
              <a:p>
                <a:r>
                  <a:rPr lang="en-US" sz="1867" dirty="0"/>
                  <a:t>But how?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F98F33-C214-4C65-9B45-B38C342D8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70849" y="5599027"/>
                <a:ext cx="9405861" cy="666977"/>
              </a:xfrm>
              <a:prstGeom prst="rect">
                <a:avLst/>
              </a:prstGeom>
              <a:blipFill>
                <a:blip r:embed="rId7"/>
                <a:stretch>
                  <a:fillRect l="-583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07F687C-8230-4842-9275-E0B5D2EC28BB}"/>
              </a:ext>
            </a:extLst>
          </p:cNvPr>
          <p:cNvSpPr txBox="1"/>
          <p:nvPr/>
        </p:nvSpPr>
        <p:spPr bwMode="gray">
          <a:xfrm>
            <a:off x="0" y="6488668"/>
            <a:ext cx="9405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He, K., et al., (2016). Deep residual learning for image recognition, CVPR, pp. 770-778.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CC32-873B-422D-9451-165B0148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Neural ODE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9ADAF-F475-49DE-B2A5-B4790256C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471" y="1279211"/>
                <a:ext cx="10317284" cy="3141629"/>
              </a:xfrm>
            </p:spPr>
            <p:txBody>
              <a:bodyPr/>
              <a:lstStyle/>
              <a:p>
                <a:pPr algn="l"/>
                <a:r>
                  <a:rPr lang="en-US" sz="1800" b="1" i="0" u="none" strike="noStrike" baseline="0" dirty="0">
                    <a:latin typeface="+mj-lt"/>
                  </a:rPr>
                  <a:t>Forward computation - How to transform input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+mj-lt"/>
                      </a:rPr>
                      <m:t>𝒙</m:t>
                    </m:r>
                  </m:oMath>
                </a14:m>
                <a:r>
                  <a:rPr lang="en-US" sz="1800" b="1" i="0" u="none" strike="noStrike" baseline="0" dirty="0">
                    <a:latin typeface="+mj-lt"/>
                  </a:rPr>
                  <a:t> to output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+mj-lt"/>
                      </a:rPr>
                      <m:t>𝒚</m:t>
                    </m:r>
                  </m:oMath>
                </a14:m>
                <a:r>
                  <a:rPr lang="en-US" sz="1800" b="1" i="0" u="none" strike="noStrike" baseline="0" dirty="0">
                    <a:latin typeface="+mj-lt"/>
                  </a:rPr>
                  <a:t>?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+mj-lt"/>
                  </a:rPr>
                  <a:t>In</a:t>
                </a:r>
                <a:r>
                  <a:rPr lang="en-US" sz="1800" b="0" i="0" u="none" strike="noStrike" dirty="0">
                    <a:latin typeface="+mj-lt"/>
                  </a:rPr>
                  <a:t> </a:t>
                </a:r>
                <a:r>
                  <a:rPr lang="en-US" sz="1800" dirty="0">
                    <a:latin typeface="+mj-lt"/>
                  </a:rPr>
                  <a:t>R</a:t>
                </a:r>
                <a:r>
                  <a:rPr lang="en-US" sz="1800" b="0" i="0" u="none" strike="noStrike" baseline="0" dirty="0">
                    <a:latin typeface="+mj-lt"/>
                  </a:rPr>
                  <a:t>esidual networks one uses a sequence of k functions to transform the representation.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+mj-lt"/>
                  </a:rPr>
                  <a:t>Similarly,</a:t>
                </a:r>
                <a:r>
                  <a:rPr lang="en-US" sz="1800" b="0" i="0" u="none" strike="noStrike" dirty="0">
                    <a:latin typeface="+mj-lt"/>
                  </a:rPr>
                  <a:t> </a:t>
                </a:r>
                <a:r>
                  <a:rPr lang="en-US" sz="1800" b="0" i="0" u="none" strike="noStrike" baseline="0" dirty="0">
                    <a:latin typeface="+mj-lt"/>
                  </a:rPr>
                  <a:t>Neural ODEs compute the representation from the initial time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+mj-lt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 =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+mj-lt"/>
                      </a:rPr>
                      <m:t>; 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𝑧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(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+mj-lt"/>
                      </a:rPr>
                      <m:t>) = 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𝑥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, to the final time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+mj-lt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 =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+mj-lt"/>
                      </a:rPr>
                      <m:t>; 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𝑧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(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𝑡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+mj-lt"/>
                      </a:rPr>
                      <m:t>) = 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𝑦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+mj-lt"/>
                      </a:rPr>
                      <m:t>𝑧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 can be obtained by solving the differential</a:t>
                </a:r>
                <a:r>
                  <a:rPr lang="en-US" sz="1800" b="0" i="0" u="none" strike="noStrike" dirty="0">
                    <a:latin typeface="+mj-lt"/>
                  </a:rPr>
                  <a:t> equation by using </a:t>
                </a:r>
                <a:r>
                  <a:rPr lang="en-US" sz="1800" dirty="0">
                    <a:latin typeface="+mj-lt"/>
                  </a:rPr>
                  <a:t>an </a:t>
                </a:r>
                <a:r>
                  <a:rPr lang="en-US" sz="1800" b="0" i="0" u="none" strike="noStrike" baseline="0" dirty="0">
                    <a:latin typeface="+mj-lt"/>
                  </a:rPr>
                  <a:t>ODE solver with the function</a:t>
                </a:r>
                <a:r>
                  <a:rPr lang="en-US" sz="1800" b="0" i="0" u="none" strike="noStrik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+mj-lt"/>
                      </a:rPr>
                      <m:t>𝑓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𝑧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); 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+mj-lt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 parameterized by the neural network</a:t>
                </a:r>
                <a:endParaRPr lang="en-US" sz="1800" dirty="0">
                  <a:latin typeface="+mj-lt"/>
                </a:endParaRPr>
              </a:p>
              <a:p>
                <a:pPr algn="l"/>
                <a:endParaRPr lang="en-US" sz="1800" b="1" i="0" u="none" strike="noStrike" baseline="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9ADAF-F475-49DE-B2A5-B4790256C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471" y="1279211"/>
                <a:ext cx="10317284" cy="3141629"/>
              </a:xfrm>
              <a:blipFill>
                <a:blip r:embed="rId3"/>
                <a:stretch>
                  <a:fillRect l="-1359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F14E-93C0-46F5-A0FC-C84D0462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245BB-1F8B-4604-A689-820D2532A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175" y="3708624"/>
            <a:ext cx="2002595" cy="649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834F7E-3BE2-4A41-A50B-1B17B2097651}"/>
              </a:ext>
            </a:extLst>
          </p:cNvPr>
          <p:cNvSpPr txBox="1"/>
          <p:nvPr/>
        </p:nvSpPr>
        <p:spPr bwMode="gray">
          <a:xfrm>
            <a:off x="9407610" y="1022484"/>
            <a:ext cx="278438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/>
              <a:t>Residual network use shortcuts</a:t>
            </a:r>
            <a:r>
              <a:rPr lang="en-US" sz="1600" dirty="0"/>
              <a:t> to jump over some layers to mitigate the vanishing gradient problem.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858B5-80DB-4DF6-B6E3-CA210A422D85}"/>
                  </a:ext>
                </a:extLst>
              </p:cNvPr>
              <p:cNvSpPr txBox="1"/>
              <p:nvPr/>
            </p:nvSpPr>
            <p:spPr bwMode="gray">
              <a:xfrm>
                <a:off x="327454" y="4567034"/>
                <a:ext cx="1104076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1" i="0" u="none" strike="noStrike" baseline="0" dirty="0">
                    <a:latin typeface="+mj-lt"/>
                  </a:rPr>
                  <a:t>Backpropagation –</a:t>
                </a:r>
                <a:r>
                  <a:rPr lang="en-US" sz="1800" b="1" i="0" u="none" strike="noStrike" dirty="0">
                    <a:latin typeface="+mj-lt"/>
                  </a:rPr>
                  <a:t> How to </a:t>
                </a:r>
                <a:r>
                  <a:rPr lang="en-US" sz="1800" b="1" dirty="0">
                    <a:latin typeface="+mj-lt"/>
                  </a:rPr>
                  <a:t>u</a:t>
                </a:r>
                <a:r>
                  <a:rPr lang="en-US" sz="1800" b="1" i="0" u="none" strike="noStrike" baseline="0" dirty="0">
                    <a:latin typeface="+mj-lt"/>
                  </a:rPr>
                  <a:t>pdate the parameters </a:t>
                </a:r>
                <a:r>
                  <a:rPr lang="en-US" sz="1800" b="1" dirty="0">
                    <a:latin typeface="+mj-lt"/>
                  </a:rPr>
                  <a:t>of the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sz="1800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latin typeface="+mj-lt"/>
                  </a:rPr>
                  <a:t> ?</a:t>
                </a:r>
              </a:p>
              <a:p>
                <a:r>
                  <a:rPr lang="en-US" sz="1800" b="0" i="0" u="none" strike="noStrike" baseline="0" dirty="0">
                    <a:latin typeface="+mj-lt"/>
                  </a:rPr>
                  <a:t>The ODE solver provides the appropriate gradients </a:t>
                </a:r>
                <a:r>
                  <a:rPr lang="en-US" sz="1800" dirty="0">
                    <a:latin typeface="+mj-lt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to update the parameters of the function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);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i="0" u="none" strike="noStrike" baseline="0" dirty="0">
                  <a:latin typeface="+mj-l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858B5-80DB-4DF6-B6E3-CA210A422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7454" y="4567034"/>
                <a:ext cx="11040761" cy="923330"/>
              </a:xfrm>
              <a:prstGeom prst="rect">
                <a:avLst/>
              </a:prstGeom>
              <a:blipFill>
                <a:blip r:embed="rId5"/>
                <a:stretch>
                  <a:fillRect l="-49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40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FE45-4BFA-4ED9-A804-577E600C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/>
              <a:t>Time Regularization </a:t>
            </a:r>
            <a:r>
              <a:rPr lang="en-US" sz="2000" dirty="0"/>
              <a:t>[Ghosh et al. 2020]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109E10-75DF-4443-BA7B-C242534D0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</p:spPr>
            <p:txBody>
              <a:bodyPr/>
              <a:lstStyle/>
              <a:p>
                <a:r>
                  <a:rPr lang="en-US" dirty="0"/>
                  <a:t>Standard Neural ODE is solved for the interval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109E10-75DF-4443-BA7B-C242534D0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  <a:blipFill>
                <a:blip r:embed="rId3"/>
                <a:stretch>
                  <a:fillRect l="-1275" t="-17647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CE388-31A0-4C33-8AF1-75EDB3B4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513EB-E146-49C0-94AB-BECE0AE94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728" y="1675447"/>
            <a:ext cx="7569499" cy="843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89D90-2A56-4AEB-A250-4C4D3A1E86B7}"/>
                  </a:ext>
                </a:extLst>
              </p:cNvPr>
              <p:cNvSpPr txBox="1"/>
              <p:nvPr/>
            </p:nvSpPr>
            <p:spPr bwMode="gray">
              <a:xfrm>
                <a:off x="352169" y="2919928"/>
                <a:ext cx="9772134" cy="66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67" dirty="0"/>
                  <a:t>A simple regularization consists of disturbing the final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 dirty="0"/>
                        </m:ctrlPr>
                      </m:sSubPr>
                      <m:e>
                        <m:r>
                          <a:rPr lang="en-US" sz="1867" dirty="0"/>
                          <m:t>𝑡</m:t>
                        </m:r>
                      </m:e>
                      <m:sub>
                        <m:r>
                          <a:rPr lang="en-US" sz="1867" dirty="0"/>
                          <m:t>1</m:t>
                        </m:r>
                      </m:sub>
                    </m:sSub>
                  </m:oMath>
                </a14:m>
                <a:r>
                  <a:rPr lang="en-US" sz="1867" dirty="0"/>
                  <a:t>by at each</a:t>
                </a:r>
              </a:p>
              <a:p>
                <a:r>
                  <a:rPr lang="en-US" sz="1867" dirty="0"/>
                  <a:t>training iteration, stochastically sample the integration: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89D90-2A56-4AEB-A250-4C4D3A1E8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2169" y="2919928"/>
                <a:ext cx="9772134" cy="666977"/>
              </a:xfrm>
              <a:prstGeom prst="rect">
                <a:avLst/>
              </a:prstGeom>
              <a:blipFill>
                <a:blip r:embed="rId5"/>
                <a:stretch>
                  <a:fillRect l="-561" t="-5505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AC19844-3078-4150-BF16-E1F5CB837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02" y="3796105"/>
            <a:ext cx="6986331" cy="1545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EDA7E7-5B7E-4D54-9D0A-FB04401D6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68" y="3621377"/>
            <a:ext cx="3721830" cy="16279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CEFD21-B7AF-420C-8527-3F8BD4F25727}"/>
                  </a:ext>
                </a:extLst>
              </p:cNvPr>
              <p:cNvSpPr txBox="1"/>
              <p:nvPr/>
            </p:nvSpPr>
            <p:spPr bwMode="gray">
              <a:xfrm>
                <a:off x="8417011" y="5283781"/>
                <a:ext cx="308301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The effective solution is reached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CEFD21-B7AF-420C-8527-3F8BD4F2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17011" y="5283781"/>
                <a:ext cx="3083011" cy="923330"/>
              </a:xfrm>
              <a:prstGeom prst="rect">
                <a:avLst/>
              </a:prstGeom>
              <a:blipFill>
                <a:blip r:embed="rId8"/>
                <a:stretch>
                  <a:fillRect l="-1782" t="-3974" r="-138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01EC472-4F57-414D-B01D-C3A0D2B0B01C}"/>
              </a:ext>
            </a:extLst>
          </p:cNvPr>
          <p:cNvSpPr txBox="1"/>
          <p:nvPr/>
        </p:nvSpPr>
        <p:spPr bwMode="gray">
          <a:xfrm>
            <a:off x="0" y="6581001"/>
            <a:ext cx="108557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Ghosh, A., et al., (2020) "STEER: Simple Temporal Regularization For Neural ODEs."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arXiv:2006.10711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295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2855</Words>
  <Application>Microsoft Office PowerPoint</Application>
  <PresentationFormat>Widescreen</PresentationFormat>
  <Paragraphs>305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</vt:lpstr>
      <vt:lpstr>Calibri</vt:lpstr>
      <vt:lpstr>Cambria Math</vt:lpstr>
      <vt:lpstr>CMBX10</vt:lpstr>
      <vt:lpstr>CMBX12</vt:lpstr>
      <vt:lpstr>CMMI10</vt:lpstr>
      <vt:lpstr>CMMI7</vt:lpstr>
      <vt:lpstr>CMR10</vt:lpstr>
      <vt:lpstr>CMR9</vt:lpstr>
      <vt:lpstr>CMTT9</vt:lpstr>
      <vt:lpstr>NimbusRomNo9L-Medi</vt:lpstr>
      <vt:lpstr>NimbusRomNo9L-Regu</vt:lpstr>
      <vt:lpstr>NimbusRomNo9L-ReguItal</vt:lpstr>
      <vt:lpstr>Segoe UI</vt:lpstr>
      <vt:lpstr>Verdana</vt:lpstr>
      <vt:lpstr>HPI PPT-Template</vt:lpstr>
      <vt:lpstr>Graph Neural Differential Equations  lecture-11  Course on Graph Neural Networks (Winter Term 20/21)</vt:lpstr>
      <vt:lpstr>Beyond Continuous Time</vt:lpstr>
      <vt:lpstr>Key Benefits [Poli et al 2019]</vt:lpstr>
      <vt:lpstr>High-Dimensional Time Series Models</vt:lpstr>
      <vt:lpstr>Definition: Graph Neural Differential Equations (GDEs)</vt:lpstr>
      <vt:lpstr>Quick recap – Where are we now?</vt:lpstr>
      <vt:lpstr>Definitions of Neural ODEs</vt:lpstr>
      <vt:lpstr>How do the Neural ODE work?</vt:lpstr>
      <vt:lpstr>Time Regularization [Ghosh et al. 2020]</vt:lpstr>
      <vt:lpstr>How to update the network (backpropagation)?</vt:lpstr>
      <vt:lpstr>Loss Function L</vt:lpstr>
      <vt:lpstr>Algorithm for Backpropagation </vt:lpstr>
      <vt:lpstr>Library TorchDyn [Poli et al. 2020]</vt:lpstr>
      <vt:lpstr>Latent Models with Neural ODEs</vt:lpstr>
      <vt:lpstr>Comparing Different Hidden States Trajectories</vt:lpstr>
      <vt:lpstr>Latent ODE with an ODE-RNN encoder</vt:lpstr>
      <vt:lpstr>Combining GRU and ODE [De Brower et al. 2019]</vt:lpstr>
      <vt:lpstr>Brief history</vt:lpstr>
      <vt:lpstr>ODEs on graph networks [Zhuang et al. 2020] </vt:lpstr>
      <vt:lpstr>Continuous Graph Neural Networks [Xhonneux, et al. 2019]</vt:lpstr>
      <vt:lpstr>Continuous Graph Neural Networks [Xhonneux, et al. 2019]</vt:lpstr>
      <vt:lpstr>Analytical Solution of the ODE</vt:lpstr>
      <vt:lpstr>Further Reading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Evolution Networks lecture-9  Course on Graph Neural Networks (Winter Term 20/21)</dc:title>
  <dc:creator>Christian Adriano</dc:creator>
  <cp:lastModifiedBy>Christian Adriano</cp:lastModifiedBy>
  <cp:revision>192</cp:revision>
  <dcterms:created xsi:type="dcterms:W3CDTF">2020-12-16T15:45:57Z</dcterms:created>
  <dcterms:modified xsi:type="dcterms:W3CDTF">2021-01-12T10:09:19Z</dcterms:modified>
</cp:coreProperties>
</file>