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523" r:id="rId3"/>
    <p:sldId id="367" r:id="rId4"/>
    <p:sldId id="531" r:id="rId5"/>
    <p:sldId id="530" r:id="rId6"/>
    <p:sldId id="547" r:id="rId7"/>
    <p:sldId id="553" r:id="rId8"/>
    <p:sldId id="514" r:id="rId9"/>
    <p:sldId id="544" r:id="rId10"/>
    <p:sldId id="552" r:id="rId11"/>
    <p:sldId id="554" r:id="rId12"/>
    <p:sldId id="555" r:id="rId13"/>
    <p:sldId id="548" r:id="rId14"/>
    <p:sldId id="550" r:id="rId15"/>
    <p:sldId id="556" r:id="rId16"/>
    <p:sldId id="551" r:id="rId17"/>
    <p:sldId id="557" r:id="rId18"/>
    <p:sldId id="377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523"/>
            <p14:sldId id="367"/>
            <p14:sldId id="531"/>
            <p14:sldId id="530"/>
            <p14:sldId id="547"/>
            <p14:sldId id="553"/>
            <p14:sldId id="514"/>
            <p14:sldId id="544"/>
            <p14:sldId id="552"/>
            <p14:sldId id="554"/>
            <p14:sldId id="555"/>
            <p14:sldId id="548"/>
            <p14:sldId id="550"/>
            <p14:sldId id="556"/>
            <p14:sldId id="551"/>
            <p14:sldId id="557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84911" autoAdjust="0"/>
  </p:normalViewPr>
  <p:slideViewPr>
    <p:cSldViewPr snapToGrid="0">
      <p:cViewPr varScale="1">
        <p:scale>
          <a:sx n="58" d="100"/>
          <a:sy n="58" d="100"/>
        </p:scale>
        <p:origin x="927" y="6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Rank quality (Pearson corr. </a:t>
            </a:r>
            <a:r>
              <a:rPr lang="en-US" dirty="0" err="1">
                <a:effectLst/>
                <a:latin typeface="Arial" panose="020B0604020202020204" pitchFamily="34" charset="0"/>
              </a:rPr>
              <a:t>coeff</a:t>
            </a:r>
            <a:r>
              <a:rPr lang="en-US" dirty="0">
                <a:effectLst/>
                <a:latin typeface="Arial" panose="020B0604020202020204" pitchFamily="34" charset="0"/>
              </a:rPr>
              <a:t>. Between static and temporal PageRank) and transition probability 𝜷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Smaller 𝜷corresponds to slower convergence rate, but better correlated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[</a:t>
            </a:r>
            <a:r>
              <a:rPr lang="en-US" sz="1800" b="0" i="0" u="none" strike="noStrike" baseline="0" dirty="0" err="1">
                <a:latin typeface="NimbusRomNo9L-Regu"/>
              </a:rPr>
              <a:t>Kamezi</a:t>
            </a:r>
            <a:r>
              <a:rPr lang="en-US" sz="1800" b="0" i="0" u="none" strike="noStrike" baseline="0" dirty="0">
                <a:latin typeface="NimbusRomNo9L-Regu"/>
              </a:rPr>
              <a:t> et al. 2020] </a:t>
            </a:r>
            <a:r>
              <a:rPr lang="en-US" sz="1800" b="0" i="0" u="none" strike="noStrike" baseline="0" dirty="0" err="1">
                <a:latin typeface="NimbusRomNo9L-Regu"/>
              </a:rPr>
              <a:t>Seyed</a:t>
            </a:r>
            <a:r>
              <a:rPr lang="en-US" sz="1800" b="0" i="0" u="none" strike="noStrike" baseline="0" dirty="0">
                <a:latin typeface="NimbusRomNo9L-Regu"/>
              </a:rPr>
              <a:t> Mehran </a:t>
            </a:r>
            <a:r>
              <a:rPr lang="en-US" sz="1800" b="0" i="0" u="none" strike="noStrike" baseline="0" dirty="0" err="1">
                <a:latin typeface="NimbusRomNo9L-Regu"/>
              </a:rPr>
              <a:t>Kazemi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0" u="none" strike="noStrike" baseline="0" dirty="0" err="1">
                <a:latin typeface="NimbusRomNo9L-Regu"/>
              </a:rPr>
              <a:t>Rishab</a:t>
            </a:r>
            <a:r>
              <a:rPr lang="en-US" sz="1800" b="0" i="0" u="none" strike="noStrike" baseline="0" dirty="0">
                <a:latin typeface="NimbusRomNo9L-Regu"/>
              </a:rPr>
              <a:t> Goel, </a:t>
            </a:r>
            <a:r>
              <a:rPr lang="en-US" sz="1800" b="0" i="0" u="none" strike="noStrike" baseline="0" dirty="0" err="1">
                <a:latin typeface="NimbusRomNo9L-Regu"/>
              </a:rPr>
              <a:t>Kshitij</a:t>
            </a:r>
            <a:r>
              <a:rPr lang="en-US" sz="1800" b="0" i="0" u="none" strike="noStrike" baseline="0" dirty="0">
                <a:latin typeface="NimbusRomNo9L-Regu"/>
              </a:rPr>
              <a:t> Jain, Ivan </a:t>
            </a:r>
            <a:r>
              <a:rPr lang="en-US" sz="1800" b="0" i="0" u="none" strike="noStrike" baseline="0" dirty="0" err="1">
                <a:latin typeface="NimbusRomNo9L-Regu"/>
              </a:rPr>
              <a:t>Kobyzev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0" u="none" strike="noStrike" baseline="0" dirty="0" err="1">
                <a:latin typeface="NimbusRomNo9L-Regu"/>
              </a:rPr>
              <a:t>Akshay</a:t>
            </a:r>
            <a:r>
              <a:rPr lang="en-US" sz="1800" b="0" i="0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 err="1">
                <a:latin typeface="NimbusRomNo9L-Regu"/>
              </a:rPr>
              <a:t>Sethi</a:t>
            </a:r>
            <a:r>
              <a:rPr lang="en-US" sz="1800" b="0" i="0" u="none" strike="noStrike" baseline="0" dirty="0">
                <a:latin typeface="NimbusRomNo9L-Regu"/>
              </a:rPr>
              <a:t>, Peter Forsyth, and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Pascal Poupart. </a:t>
            </a:r>
            <a:r>
              <a:rPr lang="en-US" sz="1800" b="1" i="0" u="none" strike="noStrike" baseline="0" dirty="0">
                <a:latin typeface="NimbusRomNo9L-Regu"/>
              </a:rPr>
              <a:t>Representation learning for dynamic graphs: A survey. </a:t>
            </a:r>
            <a:r>
              <a:rPr lang="en-US" sz="1800" b="0" i="0" u="none" strike="noStrike" baseline="0" dirty="0">
                <a:latin typeface="NimbusRomNo9L-ReguItal"/>
              </a:rPr>
              <a:t>Journal of Machine Learning Research</a:t>
            </a:r>
            <a:r>
              <a:rPr lang="en-US" sz="1800" b="0" i="0" u="none" strike="noStrike" baseline="0" dirty="0">
                <a:latin typeface="NimbusRomNo9L-Regu"/>
              </a:rPr>
              <a:t>, 21(70):1–73, 2020. URL </a:t>
            </a:r>
            <a:r>
              <a:rPr lang="en-US" sz="1800" b="0" i="0" u="none" strike="noStrike" baseline="0" dirty="0">
                <a:latin typeface="NimbusMonL-Regu"/>
              </a:rPr>
              <a:t>http://jmlr.org/papers/v21/19-447.html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22222"/>
                </a:solidFill>
                <a:latin typeface="+mj-lt"/>
              </a:rPr>
              <a:t>Spectral Networks and Deep Locally Connected Networks on Graphs [Bruna et al. 2013]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6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Medi"/>
              </a:rPr>
              <a:t>Spectral Temporal Graph Neural Network for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Multivariate Time-series Forecasting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Li,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Jiachen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et al. "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Evolvegraph</a:t>
            </a:r>
            <a:r>
              <a:rPr lang="en-US" sz="1800" dirty="0">
                <a:effectLst/>
                <a:latin typeface="Calibri" panose="020F0502020204030204" pitchFamily="34" charset="0"/>
              </a:rPr>
              <a:t>: Multi-agent trajectory prediction with dynamic relational reasoning." Proceedings of the Neural Information Processing Systems 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NeurIPS</a:t>
            </a:r>
            <a:r>
              <a:rPr lang="en-US" sz="1800" dirty="0">
                <a:effectLst/>
                <a:latin typeface="Calibri" panose="020F0502020204030204" pitchFamily="34" charset="0"/>
              </a:rPr>
              <a:t>) 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holger.giese@hpi.uni-potsdam.de)" TargetMode="Externa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schumacher2@uni-potsdam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mlr.org/papers/v21/19-447.html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Temporal Graph Networks</a:t>
            </a:r>
            <a:br>
              <a:rPr lang="en-US" sz="4400" b="1" dirty="0"/>
            </a:br>
            <a:r>
              <a:rPr lang="en-US" sz="3200" dirty="0"/>
              <a:t>lecture-10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000369"/>
            <a:ext cx="5369800" cy="1857632"/>
          </a:xfrm>
        </p:spPr>
        <p:txBody>
          <a:bodyPr>
            <a:normAutofit fontScale="77500" lnSpcReduction="20000"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500" b="1" dirty="0">
                <a:ea typeface="ＭＳ Ｐゴシック" charset="-128"/>
              </a:rPr>
              <a:t>Max Schumacher (</a:t>
            </a:r>
            <a:r>
              <a:rPr lang="en-US" sz="1500" dirty="0">
                <a:hlinkClick r:id="rId4"/>
              </a:rPr>
              <a:t>schumacher2@uni-potsdam.de</a:t>
            </a:r>
            <a:r>
              <a:rPr lang="en-US" sz="1500" dirty="0"/>
              <a:t>)</a:t>
            </a:r>
            <a:endParaRPr lang="en-US" altLang="x-none" sz="15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6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1D1D-C5D5-4E66-BE5B-FD4ED29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835404" cy="1417614"/>
          </a:xfrm>
        </p:spPr>
        <p:txBody>
          <a:bodyPr/>
          <a:lstStyle/>
          <a:p>
            <a:r>
              <a:rPr lang="en-US" sz="2800" dirty="0">
                <a:solidFill>
                  <a:srgbClr val="222222"/>
                </a:solidFill>
                <a:latin typeface="+mj-lt"/>
              </a:rPr>
              <a:t>Temporal Graph Neural Networks [Rossi et al. 2020]</a:t>
            </a:r>
            <a:br>
              <a:rPr lang="en-US" sz="2800" dirty="0">
                <a:solidFill>
                  <a:srgbClr val="222222"/>
                </a:solidFill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179D-47F5-4E9D-8A2F-2D7D925F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25782"/>
            <a:ext cx="11473384" cy="767133"/>
          </a:xfrm>
        </p:spPr>
        <p:txBody>
          <a:bodyPr/>
          <a:lstStyle/>
          <a:p>
            <a:r>
              <a:rPr lang="en-US" dirty="0"/>
              <a:t>Goal: predict next node link in a Twitter network</a:t>
            </a:r>
          </a:p>
          <a:p>
            <a:r>
              <a:rPr lang="en-US" dirty="0"/>
              <a:t>Intuition: </a:t>
            </a:r>
            <a:r>
              <a:rPr lang="en-US" sz="1800" b="0" i="0" u="none" strike="noStrike" baseline="0" dirty="0">
                <a:latin typeface="NimbusRomNo9L-Regu"/>
              </a:rPr>
              <a:t>Temporal Graph Network (TGN) encoder applied on a continuous-time dynamic graph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D5A1-BEA0-4889-BAD3-DA8E26D8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EACFE-1B28-455B-B8CC-1FD36158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84" y="4121181"/>
            <a:ext cx="5189837" cy="2496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AB3184-673E-4513-9B5E-2DE7C6FECA88}"/>
              </a:ext>
            </a:extLst>
          </p:cNvPr>
          <p:cNvSpPr txBox="1"/>
          <p:nvPr/>
        </p:nvSpPr>
        <p:spPr bwMode="gray">
          <a:xfrm>
            <a:off x="415438" y="1881486"/>
            <a:ext cx="6240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NimbusRomNo9L-Regu"/>
              </a:rPr>
              <a:t>Two types of time-stamped-event </a:t>
            </a:r>
            <a:r>
              <a:rPr lang="en-US" sz="1800" b="1" i="0" u="none" strike="noStrike" baseline="0" dirty="0">
                <a:latin typeface="CMMI10"/>
              </a:rPr>
              <a:t>x</a:t>
            </a:r>
            <a:r>
              <a:rPr lang="en-US" sz="1800" b="1" i="0" u="none" strike="noStrike" baseline="0" dirty="0">
                <a:latin typeface="CMR10"/>
              </a:rPr>
              <a:t>(</a:t>
            </a:r>
            <a:r>
              <a:rPr lang="en-US" sz="1800" b="1" i="0" u="none" strike="noStrike" baseline="0" dirty="0">
                <a:latin typeface="CMMI10"/>
              </a:rPr>
              <a:t>t</a:t>
            </a:r>
            <a:r>
              <a:rPr lang="en-US" sz="1800" b="1" i="0" u="none" strike="noStrike" baseline="0" dirty="0">
                <a:latin typeface="CMR10"/>
              </a:rPr>
              <a:t>):</a:t>
            </a:r>
            <a:endParaRPr lang="en-US" sz="1800" b="1" i="0" u="none" strike="noStrike" baseline="0" dirty="0">
              <a:latin typeface="NimbusRomNo9L-Med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NimbusRomNo9L-Medi"/>
              </a:rPr>
              <a:t>N</a:t>
            </a:r>
            <a:r>
              <a:rPr lang="en-US" sz="1800" b="0" i="0" u="none" strike="noStrike" baseline="0" dirty="0">
                <a:latin typeface="NimbusRomNo9L-Medi"/>
              </a:rPr>
              <a:t>ode-wise event </a:t>
            </a:r>
            <a:r>
              <a:rPr lang="en-US" sz="1800" b="0" i="0" u="none" strike="noStrike" baseline="0" dirty="0">
                <a:latin typeface="NimbusRomNo9L-Regu"/>
              </a:rPr>
              <a:t>is represented by node </a:t>
            </a:r>
            <a:r>
              <a:rPr lang="en-US" sz="1800" b="0" i="0" u="none" strike="noStrike" baseline="0" dirty="0">
                <a:latin typeface="CMBX10"/>
              </a:rPr>
              <a:t>v</a:t>
            </a:r>
            <a:r>
              <a:rPr lang="en-US" sz="800" b="0" i="0" u="none" strike="noStrike" baseline="0" dirty="0">
                <a:latin typeface="CMMI7"/>
              </a:rPr>
              <a:t>i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0" dirty="0">
                <a:latin typeface="CMR10"/>
              </a:rPr>
              <a:t>)</a:t>
            </a:r>
            <a:endParaRPr lang="en-US" sz="1800" b="0" i="0" u="none" strike="noStrike" baseline="0" dirty="0">
              <a:latin typeface="NimbusRomNo9L-Regu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NimbusRomNo9L-Regu"/>
              </a:rPr>
              <a:t>Interaction event </a:t>
            </a:r>
            <a:r>
              <a:rPr lang="en-US" dirty="0" err="1">
                <a:latin typeface="NimbusRomNo9L-Regu"/>
              </a:rPr>
              <a:t>e</a:t>
            </a:r>
            <a:r>
              <a:rPr lang="en-US" baseline="-25000" dirty="0" err="1">
                <a:latin typeface="NimbusRomNo9L-Regu"/>
              </a:rPr>
              <a:t>ij</a:t>
            </a:r>
            <a:r>
              <a:rPr lang="en-US" dirty="0">
                <a:latin typeface="NimbusRomNo9L-Regu"/>
              </a:rPr>
              <a:t>(t) between nodes </a:t>
            </a:r>
            <a:r>
              <a:rPr lang="en-US" dirty="0" err="1">
                <a:latin typeface="NimbusRomNo9L-Regu"/>
              </a:rPr>
              <a:t>i</a:t>
            </a:r>
            <a:r>
              <a:rPr lang="en-US" dirty="0">
                <a:latin typeface="NimbusRomNo9L-Regu"/>
              </a:rPr>
              <a:t> and j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8ABBF-601A-4937-8E76-3A06C33F5654}"/>
              </a:ext>
            </a:extLst>
          </p:cNvPr>
          <p:cNvSpPr txBox="1"/>
          <p:nvPr/>
        </p:nvSpPr>
        <p:spPr bwMode="gray">
          <a:xfrm>
            <a:off x="5231313" y="1894906"/>
            <a:ext cx="62401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Neural Dynamic Graph </a:t>
            </a:r>
            <a:r>
              <a:rPr lang="en-US" dirty="0">
                <a:latin typeface="NimbusRomNo9L-Regu"/>
              </a:rPr>
              <a:t>[</a:t>
            </a:r>
            <a:r>
              <a:rPr lang="en-US" sz="1800" b="0" i="0" u="none" strike="noStrike" baseline="0" dirty="0" err="1">
                <a:latin typeface="NimbusRomNo9L-Regu"/>
              </a:rPr>
              <a:t>Kazemi</a:t>
            </a:r>
            <a:r>
              <a:rPr lang="en-US" sz="1800" b="0" i="0" u="none" strike="noStrike" baseline="0" dirty="0">
                <a:latin typeface="NimbusRomNo9L-Regu"/>
              </a:rPr>
              <a:t> et al.,2020]</a:t>
            </a:r>
            <a:endParaRPr lang="en-US" sz="1800" b="1" i="0" u="none" strike="noStrike" baseline="0" dirty="0">
              <a:latin typeface="NimbusRomNo9L-Regu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NimbusRomNo9L-Regu"/>
              </a:rPr>
              <a:t>encoder maps from a dynamic graph to node embeddings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NimbusRomNo9L-Regu"/>
              </a:rPr>
              <a:t>decoder takes as input one or more node embeddings and makes a task-specific prediction, e.g. node classification or edge prediction.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481F5-35FB-4BFD-998B-46DB0457C71D}"/>
              </a:ext>
            </a:extLst>
          </p:cNvPr>
          <p:cNvSpPr txBox="1"/>
          <p:nvPr/>
        </p:nvSpPr>
        <p:spPr bwMode="gray">
          <a:xfrm>
            <a:off x="415438" y="4448432"/>
            <a:ext cx="1392195" cy="749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Core Modules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9EA6C-1508-402C-BEE8-1CF87D987444}"/>
              </a:ext>
            </a:extLst>
          </p:cNvPr>
          <p:cNvSpPr txBox="1"/>
          <p:nvPr/>
        </p:nvSpPr>
        <p:spPr bwMode="gray">
          <a:xfrm>
            <a:off x="3956221" y="3859416"/>
            <a:ext cx="2049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NimbusRomNo9L-Regu"/>
              </a:rPr>
              <a:t>temporal embedding </a:t>
            </a:r>
            <a:r>
              <a:rPr lang="en-US" sz="1400" b="0" i="0" u="none" strike="noStrike" baseline="0" dirty="0" err="1">
                <a:latin typeface="CMBX10"/>
              </a:rPr>
              <a:t>z</a:t>
            </a:r>
            <a:r>
              <a:rPr lang="en-US" sz="600" b="0" i="0" u="none" strike="noStrike" baseline="0" dirty="0" err="1">
                <a:latin typeface="CMMI7"/>
              </a:rPr>
              <a:t>i</a:t>
            </a:r>
            <a:r>
              <a:rPr lang="en-US" sz="1400" b="0" i="0" u="none" strike="noStrike" baseline="0" dirty="0">
                <a:latin typeface="CMR10"/>
              </a:rPr>
              <a:t>(</a:t>
            </a:r>
            <a:r>
              <a:rPr lang="en-US" sz="1400" b="0" i="0" u="none" strike="noStrike" baseline="0" dirty="0">
                <a:latin typeface="CMMI10"/>
              </a:rPr>
              <a:t>t</a:t>
            </a:r>
            <a:r>
              <a:rPr lang="en-US" sz="1400" b="0" i="0" u="none" strike="noStrike" baseline="0" dirty="0">
                <a:latin typeface="CMR10"/>
              </a:rPr>
              <a:t>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12BB4-947B-48A2-838A-E903A38F1007}"/>
              </a:ext>
            </a:extLst>
          </p:cNvPr>
          <p:cNvSpPr txBox="1"/>
          <p:nvPr/>
        </p:nvSpPr>
        <p:spPr bwMode="gray">
          <a:xfrm>
            <a:off x="7168234" y="6093981"/>
            <a:ext cx="2366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NimbusRomNo9L-Regu"/>
              </a:rPr>
              <a:t>recurrent neural network (LSTM or RNN)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DCB7D4-B202-4970-96DA-82177B3E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338" y="3793101"/>
            <a:ext cx="4646112" cy="5090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DDAD51-312A-4E21-A2F3-4D8CF6DDAA15}"/>
              </a:ext>
            </a:extLst>
          </p:cNvPr>
          <p:cNvSpPr txBox="1"/>
          <p:nvPr/>
        </p:nvSpPr>
        <p:spPr bwMode="gray">
          <a:xfrm>
            <a:off x="0" y="6525986"/>
            <a:ext cx="6240162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22222"/>
                </a:solidFill>
                <a:latin typeface="+mj-lt"/>
              </a:rPr>
              <a:t>Rossi et al. (2020) Temporal Graph Neural Networks, </a:t>
            </a:r>
            <a:r>
              <a:rPr lang="en-US" sz="1200" dirty="0" err="1">
                <a:solidFill>
                  <a:srgbClr val="222222"/>
                </a:solidFill>
                <a:latin typeface="+mj-lt"/>
              </a:rPr>
              <a:t>NeurIPs</a:t>
            </a:r>
            <a:r>
              <a:rPr lang="en-US" sz="1200" dirty="0">
                <a:solidFill>
                  <a:srgbClr val="222222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51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 err="1"/>
              <a:t>Spatio</a:t>
            </a:r>
            <a:r>
              <a:rPr lang="en-US" dirty="0"/>
              <a:t>-Temporal Graph Networks</a:t>
            </a:r>
          </a:p>
        </p:txBody>
      </p:sp>
    </p:spTree>
    <p:extLst>
      <p:ext uri="{BB962C8B-B14F-4D97-AF65-F5344CB8AC3E}">
        <p14:creationId xmlns:p14="http://schemas.microsoft.com/office/powerpoint/2010/main" val="338081964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Graph Spectral Networks</a:t>
            </a:r>
          </a:p>
        </p:txBody>
      </p:sp>
    </p:spTree>
    <p:extLst>
      <p:ext uri="{BB962C8B-B14F-4D97-AF65-F5344CB8AC3E}">
        <p14:creationId xmlns:p14="http://schemas.microsoft.com/office/powerpoint/2010/main" val="97742564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8021-1756-40F6-B6EC-4D53135C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D593-858D-4542-909D-32CE778A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246291"/>
          </a:xfrm>
        </p:spPr>
        <p:txBody>
          <a:bodyPr/>
          <a:lstStyle/>
          <a:p>
            <a:r>
              <a:rPr lang="en-US" u="sng" dirty="0"/>
              <a:t>Goal</a:t>
            </a:r>
            <a:r>
              <a:rPr lang="en-US" dirty="0"/>
              <a:t>: How to efficiently enable convolution over multi-dimensional spaces</a:t>
            </a:r>
          </a:p>
          <a:p>
            <a:r>
              <a:rPr lang="en-US" u="sng" dirty="0"/>
              <a:t>Intuition</a:t>
            </a:r>
            <a:r>
              <a:rPr lang="en-US" dirty="0"/>
              <a:t>: Obtain an architecture that enables a construction where the number of parameters is independent of the input dimension.</a:t>
            </a:r>
          </a:p>
          <a:p>
            <a:r>
              <a:rPr lang="en-US" dirty="0"/>
              <a:t>1- Spatial Construction</a:t>
            </a:r>
          </a:p>
          <a:p>
            <a:r>
              <a:rPr lang="en-US" dirty="0"/>
              <a:t>- Locality</a:t>
            </a:r>
          </a:p>
          <a:p>
            <a:r>
              <a:rPr lang="en-US" dirty="0"/>
              <a:t>- Multi-Resolution</a:t>
            </a:r>
          </a:p>
          <a:p>
            <a:r>
              <a:rPr lang="en-US" dirty="0"/>
              <a:t>2- Spectral Construction</a:t>
            </a:r>
          </a:p>
          <a:p>
            <a:pPr algn="l"/>
            <a:r>
              <a:rPr lang="en-US" sz="1800" dirty="0">
                <a:latin typeface="NimbusRomNo9L-Regu"/>
              </a:rPr>
              <a:t>G</a:t>
            </a:r>
            <a:r>
              <a:rPr lang="en-US" sz="1800" b="0" i="0" u="none" strike="noStrike" baseline="0" dirty="0">
                <a:latin typeface="NimbusRomNo9L-Regu"/>
              </a:rPr>
              <a:t>raph Laplacian, an operator (harmonic analysis on the graphs)</a:t>
            </a:r>
            <a:endParaRPr lang="en-US" sz="1800" b="0" i="0" u="none" strike="noStrike" baseline="0" dirty="0">
              <a:latin typeface="NimbusRomNo9L-Medi"/>
            </a:endParaRPr>
          </a:p>
          <a:p>
            <a:r>
              <a:rPr lang="en-US" sz="1800" b="0" i="0" u="none" strike="noStrike" baseline="0" dirty="0">
                <a:latin typeface="NimbusRomNo9L-Medi"/>
              </a:rPr>
              <a:t>Extending Convolutions via the Laplacian Spectrum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B9B9E-0A1F-42A5-9F90-289511C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30DF8-4A09-4EBB-BD63-63072B17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114" y="2489624"/>
            <a:ext cx="3330639" cy="2760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E27FB-273A-44AA-AB49-69CAB07AFED5}"/>
              </a:ext>
            </a:extLst>
          </p:cNvPr>
          <p:cNvSpPr txBox="1"/>
          <p:nvPr/>
        </p:nvSpPr>
        <p:spPr bwMode="gray">
          <a:xfrm>
            <a:off x="162697" y="6486805"/>
            <a:ext cx="10546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22222"/>
                </a:solidFill>
                <a:latin typeface="+mj-lt"/>
              </a:rPr>
              <a:t>Spectral Networks and Deep Locally Connected Networks on Graphs [Bruna et al. 2013]</a:t>
            </a:r>
          </a:p>
        </p:txBody>
      </p:sp>
    </p:spTree>
    <p:extLst>
      <p:ext uri="{BB962C8B-B14F-4D97-AF65-F5344CB8AC3E}">
        <p14:creationId xmlns:p14="http://schemas.microsoft.com/office/powerpoint/2010/main" val="52321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EC6-7A08-48B0-914E-B457AE2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47" y="144001"/>
            <a:ext cx="10263772" cy="1294503"/>
          </a:xfrm>
        </p:spPr>
        <p:txBody>
          <a:bodyPr/>
          <a:lstStyle/>
          <a:p>
            <a:r>
              <a:rPr lang="en-US" sz="2400" b="0" i="0" u="none" strike="noStrike" baseline="0" dirty="0">
                <a:latin typeface="NimbusRomNo9L-Medi"/>
              </a:rPr>
              <a:t>Spectral Temporal Graph Neural Network for Multivariate Time-series Forecasting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695A-1897-4FB5-910F-077FB888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61954"/>
            <a:ext cx="11473384" cy="769441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Goal: model the </a:t>
            </a:r>
            <a:r>
              <a:rPr lang="en-US" sz="1800" b="0" i="0" u="sng" strike="noStrike" baseline="0" dirty="0">
                <a:latin typeface="NimbusRomNo9L-Regu"/>
              </a:rPr>
              <a:t>intra-series</a:t>
            </a:r>
            <a:r>
              <a:rPr lang="en-US" sz="1800" b="0" i="0" u="none" strike="noStrike" baseline="0" dirty="0">
                <a:latin typeface="NimbusRomNo9L-Regu"/>
              </a:rPr>
              <a:t> temporal patterns and </a:t>
            </a:r>
            <a:r>
              <a:rPr lang="en-US" sz="1800" b="0" i="0" u="sng" strike="noStrike" baseline="0" dirty="0">
                <a:latin typeface="NimbusRomNo9L-Regu"/>
              </a:rPr>
              <a:t>inter-series</a:t>
            </a:r>
            <a:r>
              <a:rPr lang="en-US" sz="1800" b="0" i="0" u="none" strike="noStrike" baseline="0" dirty="0">
                <a:latin typeface="NimbusRomNo9L-Regu"/>
              </a:rPr>
              <a:t> correlations jointly</a:t>
            </a:r>
          </a:p>
          <a:p>
            <a:pPr algn="l"/>
            <a:r>
              <a:rPr lang="en-US" sz="1800" dirty="0">
                <a:latin typeface="NimbusRomNo9L-Regu"/>
              </a:rPr>
              <a:t>Time Series Fundamentals (</a:t>
            </a:r>
            <a:r>
              <a:rPr lang="en-US" sz="1800" dirty="0" err="1">
                <a:latin typeface="NimbusRomNo9L-Regu"/>
              </a:rPr>
              <a:t>Garch</a:t>
            </a:r>
            <a:r>
              <a:rPr lang="en-US" sz="1800" dirty="0">
                <a:latin typeface="NimbusRomNo9L-Regu"/>
              </a:rPr>
              <a:t> and Granger Causality models?)</a:t>
            </a: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070E-61BC-403A-A7FD-D8C30335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B1768-DEC7-46DB-A5D7-D4A584B5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25" y="1702271"/>
            <a:ext cx="4791203" cy="1150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7067E7-AD4C-4EE8-A8A7-B29D9A0F7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851" y="2892913"/>
            <a:ext cx="6372354" cy="2032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D3C568-DF89-4771-A61A-D3F678A7E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6428" y="3084348"/>
            <a:ext cx="695325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2156FF-54A4-4080-9E70-BEA5E2CEC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555" y="5524069"/>
            <a:ext cx="4919695" cy="6343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DA5F1D-035E-4E0C-B0AD-A9F5FA17057F}"/>
              </a:ext>
            </a:extLst>
          </p:cNvPr>
          <p:cNvSpPr txBox="1"/>
          <p:nvPr/>
        </p:nvSpPr>
        <p:spPr bwMode="gray">
          <a:xfrm>
            <a:off x="9079447" y="6158433"/>
            <a:ext cx="2292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Medi"/>
              </a:rPr>
              <a:t>Loss Function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C713D5-A777-46CE-A0EC-5EBD7C464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516" y="5494030"/>
            <a:ext cx="4431201" cy="694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987476-FE22-4C78-B4CD-42D1A8DC9FF4}"/>
              </a:ext>
            </a:extLst>
          </p:cNvPr>
          <p:cNvSpPr txBox="1"/>
          <p:nvPr/>
        </p:nvSpPr>
        <p:spPr bwMode="gray">
          <a:xfrm>
            <a:off x="3080122" y="6166635"/>
            <a:ext cx="279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Medi"/>
              </a:rPr>
              <a:t>Latent Correlation Layer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48D6EA-B6D9-4D9E-904D-CDC6D3B1D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073" y="3261763"/>
            <a:ext cx="4314825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1CAAC7-6848-4CF1-A39B-52A49740F546}"/>
              </a:ext>
            </a:extLst>
          </p:cNvPr>
          <p:cNvSpPr txBox="1"/>
          <p:nvPr/>
        </p:nvSpPr>
        <p:spPr bwMode="gray">
          <a:xfrm>
            <a:off x="755822" y="4144409"/>
            <a:ext cx="624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Graph Fourier Transform (GFT)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5CF43D-A02E-4789-800A-CE3B52CDA7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2303" y="4919278"/>
            <a:ext cx="7620000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2A6F20-5101-479E-97C4-CF7C6351150B}"/>
              </a:ext>
            </a:extLst>
          </p:cNvPr>
          <p:cNvSpPr txBox="1"/>
          <p:nvPr/>
        </p:nvSpPr>
        <p:spPr bwMode="gray">
          <a:xfrm>
            <a:off x="3784055" y="5211721"/>
            <a:ext cx="624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Discrete Fourier Transform (DFT)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H</a:t>
            </a:r>
            <a:r>
              <a:rPr lang="en-US" dirty="0" err="1"/>
              <a:t>ybrid</a:t>
            </a:r>
            <a:r>
              <a:rPr lang="en-US" dirty="0"/>
              <a:t>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0424412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92F6-E437-437F-8009-04441B53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2" y="144001"/>
            <a:ext cx="10346725" cy="514738"/>
          </a:xfrm>
        </p:spPr>
        <p:txBody>
          <a:bodyPr/>
          <a:lstStyle/>
          <a:p>
            <a:r>
              <a:rPr lang="en-US" sz="2200" dirty="0" err="1"/>
              <a:t>EvolveGraph</a:t>
            </a:r>
            <a:r>
              <a:rPr lang="en-US" sz="2200" dirty="0"/>
              <a:t>: </a:t>
            </a:r>
            <a:r>
              <a:rPr lang="en-US" sz="2400" dirty="0">
                <a:effectLst/>
                <a:latin typeface="Calibri" panose="020F0502020204030204" pitchFamily="34" charset="0"/>
              </a:rPr>
              <a:t>Multi-agent trajectory prediction w/ dynamic relational reasoning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F306-8F34-47F6-989C-F9D92AE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Goal: Predict trajectories of multiple interacting agents</a:t>
            </a:r>
          </a:p>
          <a:p>
            <a:r>
              <a:rPr lang="en-US" dirty="0"/>
              <a:t>Approach: Capture and dynamically update a latent graph of agents’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876BC-89EE-46CC-8871-B26B8BDF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8FCC0-E2AF-419B-AA7C-20D5924B2158}"/>
              </a:ext>
            </a:extLst>
          </p:cNvPr>
          <p:cNvSpPr txBox="1"/>
          <p:nvPr/>
        </p:nvSpPr>
        <p:spPr bwMode="gray">
          <a:xfrm>
            <a:off x="0" y="6514915"/>
            <a:ext cx="11393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Li,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Jiachen</a:t>
            </a:r>
            <a:r>
              <a:rPr lang="en-US" sz="1400" dirty="0">
                <a:effectLst/>
                <a:latin typeface="Calibri" panose="020F0502020204030204" pitchFamily="34" charset="0"/>
              </a:rPr>
              <a:t>, et al. (2020) "</a:t>
            </a:r>
            <a:r>
              <a:rPr lang="en-US" sz="1400" b="1" dirty="0" err="1">
                <a:effectLst/>
                <a:latin typeface="Calibri" panose="020F0502020204030204" pitchFamily="34" charset="0"/>
              </a:rPr>
              <a:t>Evolvegraph</a:t>
            </a:r>
            <a:r>
              <a:rPr lang="en-US" sz="1400" dirty="0">
                <a:effectLst/>
                <a:latin typeface="Calibri" panose="020F0502020204030204" pitchFamily="34" charset="0"/>
              </a:rPr>
              <a:t>: Multi-agent trajectory prediction with dynamic relational reasoning</a:t>
            </a:r>
            <a:r>
              <a:rPr lang="en-US" sz="1400" dirty="0">
                <a:latin typeface="Calibri" panose="020F0502020204030204" pitchFamily="34" charset="0"/>
              </a:rPr>
              <a:t>,</a:t>
            </a:r>
            <a:r>
              <a:rPr lang="en-US" sz="1400" dirty="0">
                <a:effectLst/>
                <a:latin typeface="Calibri" panose="020F0502020204030204" pitchFamily="34" charset="0"/>
              </a:rPr>
              <a:t>"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NeurIPS</a:t>
            </a:r>
            <a:r>
              <a:rPr lang="en-US" sz="1400" dirty="0">
                <a:effectLst/>
                <a:latin typeface="Calibri" panose="020F0502020204030204" pitchFamily="34" charset="0"/>
              </a:rPr>
              <a:t>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AD94D-B840-4FEC-ADA8-BD970F45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2128426"/>
            <a:ext cx="6846545" cy="1933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73B7A-8ECF-43C0-89BA-F6B230582383}"/>
              </a:ext>
            </a:extLst>
          </p:cNvPr>
          <p:cNvSpPr txBox="1"/>
          <p:nvPr/>
        </p:nvSpPr>
        <p:spPr bwMode="gray">
          <a:xfrm>
            <a:off x="7796725" y="4400322"/>
            <a:ext cx="230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Loss Functions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88376-2072-4408-BF27-70CB3721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706" y="5622921"/>
            <a:ext cx="7920681" cy="660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0703B0-78DA-41DE-9561-95F6CE129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78" y="4203986"/>
            <a:ext cx="6070717" cy="11313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D9A97E-BCFC-4382-8543-F537A3545B64}"/>
              </a:ext>
            </a:extLst>
          </p:cNvPr>
          <p:cNvSpPr txBox="1"/>
          <p:nvPr/>
        </p:nvSpPr>
        <p:spPr bwMode="gray">
          <a:xfrm>
            <a:off x="7218406" y="5386828"/>
            <a:ext cx="624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latent interaction graph is inferred at each time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D7EC-A589-452E-8839-90DB38B1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Readings on Temporal Graph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00CE-1E9A-426E-888E-9F4FE5A6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3008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NimbusRomNo9L-Regu"/>
              </a:rPr>
              <a:t>[</a:t>
            </a:r>
            <a:r>
              <a:rPr lang="en-US" sz="1200" b="0" i="0" u="none" strike="noStrike" baseline="0" dirty="0" err="1">
                <a:latin typeface="NimbusRomNo9L-Regu"/>
              </a:rPr>
              <a:t>Kamezi</a:t>
            </a:r>
            <a:r>
              <a:rPr lang="en-US" sz="1200" b="0" i="0" u="none" strike="noStrike" baseline="0" dirty="0">
                <a:latin typeface="NimbusRomNo9L-Regu"/>
              </a:rPr>
              <a:t> et al. 2020] </a:t>
            </a:r>
            <a:r>
              <a:rPr lang="en-US" sz="1200" b="0" i="0" u="none" strike="noStrike" baseline="0" dirty="0" err="1">
                <a:latin typeface="NimbusRomNo9L-Regu"/>
              </a:rPr>
              <a:t>Seyed</a:t>
            </a:r>
            <a:r>
              <a:rPr lang="en-US" sz="1200" b="0" i="0" u="none" strike="noStrike" baseline="0" dirty="0">
                <a:latin typeface="NimbusRomNo9L-Regu"/>
              </a:rPr>
              <a:t> Mehran </a:t>
            </a:r>
            <a:r>
              <a:rPr lang="en-US" sz="1200" b="0" i="0" u="none" strike="noStrike" baseline="0" dirty="0" err="1">
                <a:latin typeface="NimbusRomNo9L-Regu"/>
              </a:rPr>
              <a:t>Kazemi</a:t>
            </a:r>
            <a:r>
              <a:rPr lang="en-US" sz="1200" b="0" i="0" u="none" strike="noStrike" baseline="0" dirty="0">
                <a:latin typeface="NimbusRomNo9L-Regu"/>
              </a:rPr>
              <a:t>, </a:t>
            </a:r>
            <a:r>
              <a:rPr lang="en-US" sz="1200" b="0" i="0" u="none" strike="noStrike" baseline="0" dirty="0" err="1">
                <a:latin typeface="NimbusRomNo9L-Regu"/>
              </a:rPr>
              <a:t>Rishab</a:t>
            </a:r>
            <a:r>
              <a:rPr lang="en-US" sz="1200" b="0" i="0" u="none" strike="noStrike" baseline="0" dirty="0">
                <a:latin typeface="NimbusRomNo9L-Regu"/>
              </a:rPr>
              <a:t> Goel, </a:t>
            </a:r>
            <a:r>
              <a:rPr lang="en-US" sz="1200" b="0" i="0" u="none" strike="noStrike" baseline="0" dirty="0" err="1">
                <a:latin typeface="NimbusRomNo9L-Regu"/>
              </a:rPr>
              <a:t>Kshitij</a:t>
            </a:r>
            <a:r>
              <a:rPr lang="en-US" sz="1200" b="0" i="0" u="none" strike="noStrike" baseline="0" dirty="0">
                <a:latin typeface="NimbusRomNo9L-Regu"/>
              </a:rPr>
              <a:t> Jain, Ivan </a:t>
            </a:r>
            <a:r>
              <a:rPr lang="en-US" sz="1200" b="0" i="0" u="none" strike="noStrike" baseline="0" dirty="0" err="1">
                <a:latin typeface="NimbusRomNo9L-Regu"/>
              </a:rPr>
              <a:t>Kobyzev</a:t>
            </a:r>
            <a:r>
              <a:rPr lang="en-US" sz="1200" b="0" i="0" u="none" strike="noStrike" baseline="0" dirty="0">
                <a:latin typeface="NimbusRomNo9L-Regu"/>
              </a:rPr>
              <a:t>, </a:t>
            </a:r>
            <a:r>
              <a:rPr lang="en-US" sz="1200" b="0" i="0" u="none" strike="noStrike" baseline="0" dirty="0" err="1">
                <a:latin typeface="NimbusRomNo9L-Regu"/>
              </a:rPr>
              <a:t>Akshay</a:t>
            </a:r>
            <a:r>
              <a:rPr lang="en-US" sz="1200" b="0" i="0" u="none" strike="noStrike" baseline="0" dirty="0">
                <a:latin typeface="NimbusRomNo9L-Regu"/>
              </a:rPr>
              <a:t> </a:t>
            </a:r>
            <a:r>
              <a:rPr lang="en-US" sz="1200" b="0" i="0" u="none" strike="noStrike" baseline="0" dirty="0" err="1">
                <a:latin typeface="NimbusRomNo9L-Regu"/>
              </a:rPr>
              <a:t>Sethi</a:t>
            </a:r>
            <a:r>
              <a:rPr lang="en-US" sz="1200" b="0" i="0" u="none" strike="noStrike" baseline="0" dirty="0">
                <a:latin typeface="NimbusRomNo9L-Regu"/>
              </a:rPr>
              <a:t>, Peter Forsyth, and Pascal Poupart. </a:t>
            </a:r>
            <a:r>
              <a:rPr lang="en-US" sz="1200" b="1" i="0" u="none" strike="noStrike" baseline="0" dirty="0">
                <a:latin typeface="NimbusRomNo9L-Regu"/>
              </a:rPr>
              <a:t>Representation learning for dynamic graphs: A survey.  </a:t>
            </a:r>
            <a:r>
              <a:rPr lang="en-US" sz="1200" b="0" i="0" u="none" strike="noStrike" baseline="0" dirty="0">
                <a:latin typeface="NimbusRomNo9L-ReguItal"/>
              </a:rPr>
              <a:t>Journal of Machine Learning Research</a:t>
            </a:r>
            <a:r>
              <a:rPr lang="en-US" sz="1200" b="0" i="0" u="none" strike="noStrike" baseline="0" dirty="0">
                <a:latin typeface="NimbusRomNo9L-Regu"/>
              </a:rPr>
              <a:t>, 21(70):1–73, 2020. URL </a:t>
            </a:r>
            <a:r>
              <a:rPr lang="en-US" sz="1200" b="0" i="0" u="none" strike="noStrike" baseline="0" dirty="0">
                <a:latin typeface="NimbusMonL-Regu"/>
                <a:hlinkClick r:id="rId2"/>
              </a:rPr>
              <a:t>http://jmlr.org/papers/v21/19-447.html</a:t>
            </a:r>
            <a:endParaRPr lang="en-US" sz="1200" b="0" i="0" u="none" strike="noStrike" baseline="0" dirty="0">
              <a:latin typeface="NimbusMonL-Regu"/>
            </a:endParaRP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C5A71-CC44-41A1-95CA-43D2275A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and Future Tasks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5246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 and compare graph metrics (Wednesday, 2.12)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draft of abstract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Predictions using traditional method (Wednesday, 9.12)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 work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Node and Graph Feature Learning (Wednesday, 16.12)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Any two methods of your choice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alternative pipelines for your GNN (Wednesday, 06.01)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Three alternative with different options for embedding, aggregation, and encoding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Test at least 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pipeline for different configurations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Sensitivity Analysis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Ablation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864-B173-4806-ACB5-2D6326A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5FD-8ED4-4A07-9E04-AC3BEAD1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7037128" cy="1655838"/>
          </a:xfrm>
        </p:spPr>
        <p:txBody>
          <a:bodyPr/>
          <a:lstStyle/>
          <a:p>
            <a:r>
              <a:rPr lang="en-US" dirty="0"/>
              <a:t>Nodes and edges of certain networks change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Twitter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News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B899-6023-4410-A9E5-CAC9AE32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E0BBA-1EE2-44B1-ADF6-D2DB74972B6C}"/>
              </a:ext>
            </a:extLst>
          </p:cNvPr>
          <p:cNvSpPr/>
          <p:nvPr/>
        </p:nvSpPr>
        <p:spPr bwMode="gray">
          <a:xfrm>
            <a:off x="7515497" y="2290119"/>
            <a:ext cx="3152503" cy="2702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Graphical Examples</a:t>
            </a:r>
          </a:p>
        </p:txBody>
      </p:sp>
    </p:spTree>
    <p:extLst>
      <p:ext uri="{BB962C8B-B14F-4D97-AF65-F5344CB8AC3E}">
        <p14:creationId xmlns:p14="http://schemas.microsoft.com/office/powerpoint/2010/main" val="23367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17287" y="2646848"/>
            <a:ext cx="12192000" cy="2766494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 – 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06841" y="870148"/>
            <a:ext cx="5564274" cy="668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Graph 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Classification -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Sampling - </a:t>
            </a: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Embeddings - Message Passing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 Temporal Graph Networks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Generative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Network Effects, Cascading and Contagion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Outbreak Detection in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Influence Maximization in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5355771" y="1114697"/>
            <a:ext cx="391886" cy="14978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4511040" y="2794836"/>
            <a:ext cx="383177" cy="22125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5974080" y="1695330"/>
            <a:ext cx="3213463" cy="361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Description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5131663" y="3766074"/>
            <a:ext cx="2272937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8694470" y="1358752"/>
            <a:ext cx="3144050" cy="14268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a phenomenon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Extract features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Stablish baselines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Preprocessing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546186" y="973043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Design concerns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8637958" y="3276912"/>
            <a:ext cx="3395485" cy="135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 an outcome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ML architecture and pipeline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Training models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Evaluation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8637958" y="5515398"/>
            <a:ext cx="2818500" cy="113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Effects of interventions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Risks of confounding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Causal structure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B3916D4-BD64-4630-9A40-FF2A370826CF}"/>
              </a:ext>
            </a:extLst>
          </p:cNvPr>
          <p:cNvSpPr/>
          <p:nvPr/>
        </p:nvSpPr>
        <p:spPr bwMode="gray">
          <a:xfrm>
            <a:off x="5690321" y="5577784"/>
            <a:ext cx="334828" cy="115880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6113287" y="5959067"/>
            <a:ext cx="2412273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Intervention models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1636-E7CF-4EC2-832F-7B74042E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66272"/>
          </a:xfrm>
        </p:spPr>
        <p:txBody>
          <a:bodyPr/>
          <a:lstStyle/>
          <a:p>
            <a:r>
              <a:rPr lang="en-US" b="1" dirty="0"/>
              <a:t>Why do we need Temporal Graph Networks?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B5C4-8902-4CCB-9295-B29AA090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r>
              <a:rPr lang="en-US" dirty="0"/>
              <a:t>Time is a feature of nodes, edges, and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Frequent versus stale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or clustering </a:t>
            </a:r>
            <a:r>
              <a:rPr lang="en-US" dirty="0" err="1"/>
              <a:t>w.r.t.</a:t>
            </a:r>
            <a:r>
              <a:rPr lang="en-US" dirty="0"/>
              <a:t> time</a:t>
            </a:r>
          </a:p>
          <a:p>
            <a:endParaRPr lang="en-US" dirty="0"/>
          </a:p>
          <a:p>
            <a:r>
              <a:rPr lang="en-US" dirty="0"/>
              <a:t>Time itself is a characteristic to be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of new links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events (contagion, influence) in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258D-9521-444D-89C0-A1C9FDB7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EF4B-402F-4C5E-93BE-1A75161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(incomplete) historical perspective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46A0-2A88-4CF2-A015-FE6784D6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72043"/>
            <a:ext cx="11473384" cy="3792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2000’s – Measuring network evolution phenomena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Growth dynamics of the world-wide web [</a:t>
            </a:r>
            <a:r>
              <a:rPr lang="en-US" sz="1600" dirty="0"/>
              <a:t>Huberman &amp; Adamic 1999]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Graphs over time densification laws, shrinking diameters and possible explanations [Leskovec et al. 2005]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dynamics of viral marketing [Leskovec, Adamic &amp; Huberman 2007]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2010’s – Generative models for network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Kronecker graphs an approach to modeling networks </a:t>
            </a:r>
            <a:r>
              <a:rPr lang="en-US" sz="1600" dirty="0"/>
              <a:t>[Leskovec et al. 2010]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</a:rPr>
              <a:t>Emerging topic detection on twitter based on temporal and social terms evaluation [</a:t>
            </a:r>
            <a:r>
              <a:rPr lang="en-US" sz="1800" dirty="0" err="1">
                <a:latin typeface="Segoe UI" panose="020B0502040204020203" pitchFamily="34" charset="0"/>
              </a:rPr>
              <a:t>Cataldi</a:t>
            </a:r>
            <a:r>
              <a:rPr lang="en-US" sz="1800" dirty="0">
                <a:latin typeface="Segoe UI" panose="020B0502040204020203" pitchFamily="34" charset="0"/>
              </a:rPr>
              <a:t> et al. 2010]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Collaboration over time characterizing and modeling network evolution [Huang et al. 2012]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B3BCC-8303-4914-911D-F117EF2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42BB-EDAC-478D-9FB6-7A1335CB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(incomplete) historical perspective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8342-52EF-4981-884C-68B42FDF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73" y="1213308"/>
            <a:ext cx="11696380" cy="45772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2020’s – Prediction models of network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j-lt"/>
              </a:rPr>
              <a:t>Spectral Networks and Deep Locally Connected Networks on Graphs [Bruna et al. 2013]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j-lt"/>
              </a:rPr>
              <a:t>Temporal Graph Neural Networks [Rossi et al. 2020]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latin typeface="+mj-lt"/>
              </a:rPr>
              <a:t>Evolvegraph</a:t>
            </a:r>
            <a:r>
              <a:rPr lang="en-US" sz="2000" dirty="0">
                <a:solidFill>
                  <a:srgbClr val="222222"/>
                </a:solidFill>
                <a:latin typeface="+mj-lt"/>
              </a:rPr>
              <a:t>: Multi-agent trajectory prediction with dynamic relational reasoning [Li et al. 2020]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Spectral Temporal Graph Neural Network for Multivariate Time-series Forecasting</a:t>
            </a:r>
            <a:r>
              <a:rPr lang="en-US" sz="2000" dirty="0">
                <a:solidFill>
                  <a:srgbClr val="222222"/>
                </a:solidFill>
                <a:latin typeface="+mj-lt"/>
              </a:rPr>
              <a:t> [Cao et al. 2020]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D01F1-B6C6-435D-B213-499F5BF7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D183-9DE1-4DF0-9D13-4D66EE7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D60E-5015-44F5-92BF-BCB5AFE7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49697"/>
            <a:ext cx="11473384" cy="5693610"/>
          </a:xfrm>
        </p:spPr>
        <p:txBody>
          <a:bodyPr/>
          <a:lstStyle/>
          <a:p>
            <a:r>
              <a:rPr lang="en-US" sz="1800" dirty="0"/>
              <a:t>Motivation contrast: Continuous Time - Temporal Graph Neural Network (Chris)</a:t>
            </a:r>
          </a:p>
          <a:p>
            <a:r>
              <a:rPr lang="en-US" sz="1800" b="1" dirty="0"/>
              <a:t>Space and Time </a:t>
            </a:r>
            <a:r>
              <a:rPr lang="en-US" sz="1800" dirty="0"/>
              <a:t>(Max)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Spacio</a:t>
            </a:r>
            <a:r>
              <a:rPr lang="en-US" sz="1800" dirty="0"/>
              <a:t>-Temporal Convolution </a:t>
            </a:r>
          </a:p>
          <a:p>
            <a:pPr marL="937188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Diffusion Convolution Recurrent Networks (GRU cell idea)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Recurrent Neural Networks</a:t>
            </a:r>
          </a:p>
          <a:p>
            <a:pPr marL="937188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Graph Convolution Networks with Kalman Filtering for Traffic Prediction</a:t>
            </a:r>
          </a:p>
          <a:p>
            <a:pPr marL="1003283" lvl="3" indent="-285750"/>
            <a:r>
              <a:rPr lang="en-US" sz="1800" dirty="0"/>
              <a:t>Multi-Head Attention (some example)</a:t>
            </a:r>
          </a:p>
          <a:p>
            <a:r>
              <a:rPr lang="en-US" sz="1800" b="1" dirty="0"/>
              <a:t>Spectral Convolution </a:t>
            </a:r>
            <a:r>
              <a:rPr lang="en-US" sz="1800" dirty="0"/>
              <a:t>(Chris)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Spectral Networks (short intro)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Spectral Temporal Graph Neural Network </a:t>
            </a:r>
          </a:p>
          <a:p>
            <a:r>
              <a:rPr lang="en-US" sz="1800" b="1" dirty="0"/>
              <a:t>Innovative Architectures</a:t>
            </a:r>
            <a:r>
              <a:rPr lang="en-US" sz="1800" dirty="0"/>
              <a:t>: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EvolveGraph</a:t>
            </a:r>
            <a:r>
              <a:rPr lang="en-US" sz="1800" dirty="0"/>
              <a:t> – Latent Graph Model (Chris)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ST-</a:t>
            </a:r>
            <a:r>
              <a:rPr lang="en-US" sz="1800" dirty="0" err="1"/>
              <a:t>UNet</a:t>
            </a:r>
            <a:r>
              <a:rPr lang="en-US" sz="1800" dirty="0"/>
              <a:t>: A </a:t>
            </a:r>
            <a:r>
              <a:rPr lang="en-US" sz="1800" dirty="0" err="1"/>
              <a:t>Spatio</a:t>
            </a:r>
            <a:r>
              <a:rPr lang="en-US" sz="1800" dirty="0"/>
              <a:t>-Temporal U-Network for Graph-structured Time Series Modeling (Max)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6EF7-D70D-4490-B3A2-1D31E402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Page Rank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8544"/>
            <a:ext cx="11473384" cy="135934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Goal</a:t>
            </a:r>
            <a:r>
              <a:rPr lang="en-US" sz="1800" dirty="0">
                <a:effectLst/>
                <a:latin typeface="Calibri" panose="020F0502020204030204" pitchFamily="34" charset="0"/>
              </a:rPr>
              <a:t>:  Make a random walk only on temporal or time-respecting paths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Intuition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: Run a regular PageRank on a time-augmented graph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</a:rPr>
              <a:t>Time stamps increase along the path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CE9F7-E883-4A1F-9421-DFACA21C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51" y="2034818"/>
            <a:ext cx="2319480" cy="3240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FE7AB-074B-4C1F-BECC-723D6A365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7" y="3030366"/>
            <a:ext cx="3745173" cy="926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D18AEF-05F2-4DAF-8AE9-F30FA5B1BDAA}"/>
              </a:ext>
            </a:extLst>
          </p:cNvPr>
          <p:cNvSpPr txBox="1"/>
          <p:nvPr/>
        </p:nvSpPr>
        <p:spPr bwMode="gray">
          <a:xfrm>
            <a:off x="7970292" y="2279865"/>
            <a:ext cx="2231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Edge timestamps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2F3695-631D-4050-BF25-970729E4794D}"/>
              </a:ext>
            </a:extLst>
          </p:cNvPr>
          <p:cNvCxnSpPr/>
          <p:nvPr/>
        </p:nvCxnSpPr>
        <p:spPr bwMode="gray">
          <a:xfrm flipV="1">
            <a:off x="7895231" y="2716593"/>
            <a:ext cx="600500" cy="1699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311CE9-C076-45E6-B9D6-A5EC457D73EC}"/>
              </a:ext>
            </a:extLst>
          </p:cNvPr>
          <p:cNvSpPr txBox="1"/>
          <p:nvPr/>
        </p:nvSpPr>
        <p:spPr bwMode="gray">
          <a:xfrm>
            <a:off x="0" y="6581001"/>
            <a:ext cx="6243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https://web.stanford.edu/class/cs224w/slides/16-evolution.pdf</a:t>
            </a:r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101DD3-CE30-441A-BBEF-0FAF240D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3" y="1069173"/>
            <a:ext cx="8712200" cy="25654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3E4FA9-7F30-49CC-8179-99450556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96" y="4438575"/>
            <a:ext cx="5892421" cy="1425863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9A2740B-9FF4-4193-BB16-1098699E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/>
              <a:t>Temporal PageRank – Augmented Graph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421AD71-4381-47FE-9F5D-DD46D589E1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80006" y="6486805"/>
            <a:ext cx="771750" cy="260792"/>
          </a:xfrm>
        </p:spPr>
        <p:txBody>
          <a:bodyPr/>
          <a:lstStyle/>
          <a:p>
            <a:pPr>
              <a:spcAft>
                <a:spcPts val="600"/>
              </a:spcAft>
            </a:pPr>
            <a:fld id="{81561042-0DC2-4A04-AA50-F6D44EB20EB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258EC-86F6-4421-882D-7B09E2AD1751}"/>
              </a:ext>
            </a:extLst>
          </p:cNvPr>
          <p:cNvSpPr txBox="1"/>
          <p:nvPr/>
        </p:nvSpPr>
        <p:spPr bwMode="gray">
          <a:xfrm>
            <a:off x="255896" y="4069243"/>
            <a:ext cx="624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𝑟(𝑢): Temporal PageRank estimate of 𝑢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94E7EA-AA92-480E-852C-F2B59959D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90" y="4479616"/>
            <a:ext cx="5857937" cy="16707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873F76-51DC-4091-B13A-7B164690DFA0}"/>
              </a:ext>
            </a:extLst>
          </p:cNvPr>
          <p:cNvSpPr txBox="1"/>
          <p:nvPr/>
        </p:nvSpPr>
        <p:spPr bwMode="gray">
          <a:xfrm>
            <a:off x="6335973" y="3853800"/>
            <a:ext cx="55444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</a:rPr>
              <a:t>Rank quality (Pearson corr. </a:t>
            </a:r>
            <a:r>
              <a:rPr lang="en-US" sz="1600" b="1" dirty="0" err="1">
                <a:effectLst/>
                <a:latin typeface="Arial" panose="020B0604020202020204" pitchFamily="34" charset="0"/>
              </a:rPr>
              <a:t>coeff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. Between static and temporal PageRank) and transition probability 𝜷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825BC-89BE-4639-AA0B-224228085B37}"/>
              </a:ext>
            </a:extLst>
          </p:cNvPr>
          <p:cNvSpPr txBox="1"/>
          <p:nvPr/>
        </p:nvSpPr>
        <p:spPr bwMode="gray">
          <a:xfrm>
            <a:off x="7250373" y="6150329"/>
            <a:ext cx="4043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</a:rPr>
              <a:t>Smaller 𝜷 corresponds to slower convergence rate, but better correlated rankings</a:t>
            </a:r>
            <a:endParaRPr lang="en-US" sz="1400" dirty="0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D87AA68-D421-4364-93DE-DD911E125045}"/>
              </a:ext>
            </a:extLst>
          </p:cNvPr>
          <p:cNvSpPr txBox="1">
            <a:spLocks/>
          </p:cNvSpPr>
          <p:nvPr/>
        </p:nvSpPr>
        <p:spPr>
          <a:xfrm>
            <a:off x="11420250" y="6411939"/>
            <a:ext cx="771750" cy="26079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561042-0DC2-4A04-AA50-F6D44EB20EB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BBBFC-60C5-4EBC-82CC-6C1EC7F4A8F8}"/>
              </a:ext>
            </a:extLst>
          </p:cNvPr>
          <p:cNvSpPr txBox="1"/>
          <p:nvPr/>
        </p:nvSpPr>
        <p:spPr bwMode="gray">
          <a:xfrm>
            <a:off x="0" y="6581001"/>
            <a:ext cx="6243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https://web.stanford.edu/class/cs224w/slides/16-evolution.pdf</a:t>
            </a:r>
          </a:p>
        </p:txBody>
      </p:sp>
    </p:spTree>
    <p:extLst>
      <p:ext uri="{BB962C8B-B14F-4D97-AF65-F5344CB8AC3E}">
        <p14:creationId xmlns:p14="http://schemas.microsoft.com/office/powerpoint/2010/main" val="3888577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1589</Words>
  <Application>Microsoft Office PowerPoint</Application>
  <PresentationFormat>Widescreen</PresentationFormat>
  <Paragraphs>189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Calibri Light</vt:lpstr>
      <vt:lpstr>CMBX10</vt:lpstr>
      <vt:lpstr>CMMI10</vt:lpstr>
      <vt:lpstr>CMMI7</vt:lpstr>
      <vt:lpstr>CMR10</vt:lpstr>
      <vt:lpstr>NimbusMonL-Regu</vt:lpstr>
      <vt:lpstr>NimbusRomNo9L-Medi</vt:lpstr>
      <vt:lpstr>NimbusRomNo9L-Regu</vt:lpstr>
      <vt:lpstr>NimbusRomNo9L-ReguItal</vt:lpstr>
      <vt:lpstr>Segoe UI</vt:lpstr>
      <vt:lpstr>Verdana</vt:lpstr>
      <vt:lpstr>HPI PPT-Template</vt:lpstr>
      <vt:lpstr>Temporal Graph Networks lecture-10  Course on Graph Neural Networks (Winter Term 20/21)</vt:lpstr>
      <vt:lpstr>Time in Networks</vt:lpstr>
      <vt:lpstr>Quick recap – Where are we now?</vt:lpstr>
      <vt:lpstr>Why do we need Temporal Graph Networks? </vt:lpstr>
      <vt:lpstr>Brief (incomplete) historical perspective -1</vt:lpstr>
      <vt:lpstr>Brief (incomplete) historical perspective -2</vt:lpstr>
      <vt:lpstr>Index</vt:lpstr>
      <vt:lpstr>Temporal Page Rank </vt:lpstr>
      <vt:lpstr>Temporal PageRank – Augmented Graph</vt:lpstr>
      <vt:lpstr>Temporal Graph Neural Networks [Rossi et al. 2020] </vt:lpstr>
      <vt:lpstr>Spatio-Temporal Graph Networks</vt:lpstr>
      <vt:lpstr>Graph Spectral Networks</vt:lpstr>
      <vt:lpstr>Spectral Networks</vt:lpstr>
      <vt:lpstr>Spectral Temporal Graph Neural Network for Multivariate Time-series Forecasting </vt:lpstr>
      <vt:lpstr>Hybrid Architectures</vt:lpstr>
      <vt:lpstr>EvolveGraph: Multi-agent trajectory prediction w/ dynamic relational reasoning</vt:lpstr>
      <vt:lpstr>Suggested Readings on Temporal Graph Nets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Evolution Networks lecture-9  Course on Graph Neural Networks (Winter Term 20/21)</dc:title>
  <dc:creator>Christian Adriano</dc:creator>
  <cp:lastModifiedBy>Christian Adriano</cp:lastModifiedBy>
  <cp:revision>34</cp:revision>
  <dcterms:created xsi:type="dcterms:W3CDTF">2020-12-16T15:45:57Z</dcterms:created>
  <dcterms:modified xsi:type="dcterms:W3CDTF">2021-01-04T22:41:08Z</dcterms:modified>
</cp:coreProperties>
</file>