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7" r:id="rId2"/>
    <p:sldId id="685" r:id="rId3"/>
    <p:sldId id="660" r:id="rId4"/>
    <p:sldId id="680" r:id="rId5"/>
    <p:sldId id="674" r:id="rId6"/>
    <p:sldId id="675" r:id="rId7"/>
    <p:sldId id="676" r:id="rId8"/>
    <p:sldId id="650" r:id="rId9"/>
    <p:sldId id="669" r:id="rId10"/>
    <p:sldId id="677" r:id="rId11"/>
    <p:sldId id="681" r:id="rId12"/>
    <p:sldId id="686" r:id="rId13"/>
    <p:sldId id="682" r:id="rId14"/>
    <p:sldId id="678" r:id="rId15"/>
    <p:sldId id="684" r:id="rId16"/>
    <p:sldId id="679" r:id="rId17"/>
    <p:sldId id="667" r:id="rId18"/>
    <p:sldId id="666" r:id="rId19"/>
    <p:sldId id="683" r:id="rId20"/>
    <p:sldId id="659" r:id="rId21"/>
    <p:sldId id="661" r:id="rId22"/>
    <p:sldId id="670" r:id="rId23"/>
    <p:sldId id="672" r:id="rId24"/>
    <p:sldId id="662" r:id="rId25"/>
    <p:sldId id="663" r:id="rId26"/>
    <p:sldId id="664" r:id="rId27"/>
    <p:sldId id="665" r:id="rId28"/>
    <p:sldId id="658" r:id="rId29"/>
    <p:sldId id="657" r:id="rId30"/>
    <p:sldId id="65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 autoAdjust="0"/>
    <p:restoredTop sz="70009" autoAdjust="0"/>
  </p:normalViewPr>
  <p:slideViewPr>
    <p:cSldViewPr snapToGrid="0">
      <p:cViewPr varScale="1">
        <p:scale>
          <a:sx n="48" d="100"/>
          <a:sy n="48" d="100"/>
        </p:scale>
        <p:origin x="114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882D6-A3AF-49CA-8494-3EC5B18748B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96C6-D70D-49F7-9A85-14ECD4C0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twork_theory" TargetMode="External"/><Relationship Id="rId3" Type="http://schemas.openxmlformats.org/officeDocument/2006/relationships/hyperlink" Target="https://en.wikipedia.org/wiki/Linear_algebra" TargetMode="External"/><Relationship Id="rId7" Type="http://schemas.openxmlformats.org/officeDocument/2006/relationships/hyperlink" Target="https://en.wikipedia.org/wiki/Combinatorial_optimization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opology" TargetMode="External"/><Relationship Id="rId5" Type="http://schemas.openxmlformats.org/officeDocument/2006/relationships/hyperlink" Target="https://en.wikipedia.org/wiki/Geometry" TargetMode="External"/><Relationship Id="rId4" Type="http://schemas.openxmlformats.org/officeDocument/2006/relationships/hyperlink" Target="https://en.wikipedia.org/wiki/Graph_theory" TargetMode="External"/><Relationship Id="rId9" Type="http://schemas.openxmlformats.org/officeDocument/2006/relationships/hyperlink" Target="https://en.wikipedia.org/wiki/Coding_theory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pecial:BookSources/9781886529458" TargetMode="External"/><Relationship Id="rId3" Type="http://schemas.openxmlformats.org/officeDocument/2006/relationships/hyperlink" Target="https://archive.org/details/introductorylect00nest" TargetMode="External"/><Relationship Id="rId7" Type="http://schemas.openxmlformats.org/officeDocument/2006/relationships/hyperlink" Target="https://en.wikipedia.org/wiki/ISBN_(identifier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chive.org/details/convexanalysisop00bert_476/page/n87" TargetMode="External"/><Relationship Id="rId5" Type="http://schemas.openxmlformats.org/officeDocument/2006/relationships/hyperlink" Target="https://archive.org/details/convexanalysisop00bert_476" TargetMode="External"/><Relationship Id="rId4" Type="http://schemas.openxmlformats.org/officeDocument/2006/relationships/hyperlink" Target="https://archive.org/details/introductorylect00nest/page/n79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Sources: Stefanie </a:t>
            </a:r>
            <a:r>
              <a:rPr lang="en-US" dirty="0" err="1"/>
              <a:t>Jegelka</a:t>
            </a:r>
            <a:r>
              <a:rPr lang="en-US" dirty="0"/>
              <a:t>, MIT, </a:t>
            </a:r>
            <a:r>
              <a:rPr lang="en-US" b="1" dirty="0"/>
              <a:t>Submodularity: Theory and Applications I </a:t>
            </a:r>
            <a:r>
              <a:rPr lang="en-US" dirty="0"/>
              <a:t>https://www.youtube.com/watch?v=Y3u_hvxayDY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Viral marketing [Kempe et al., 2003]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Network monitoring [Leskovec et al., 2007, Gomez Rodriguez et al., 2010]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Sensor placement and information </a:t>
            </a:r>
            <a:r>
              <a:rPr lang="en-US" dirty="0" err="1">
                <a:effectLst/>
                <a:latin typeface="Arial" panose="020B0604020202020204" pitchFamily="34" charset="0"/>
              </a:rPr>
              <a:t>gath-ering</a:t>
            </a:r>
            <a:r>
              <a:rPr lang="en-US" dirty="0">
                <a:effectLst/>
                <a:latin typeface="Arial" panose="020B0604020202020204" pitchFamily="34" charset="0"/>
              </a:rPr>
              <a:t> [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 et al., 2005]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News article recommendation [El-</a:t>
            </a:r>
            <a:r>
              <a:rPr lang="en-US" dirty="0" err="1">
                <a:effectLst/>
                <a:latin typeface="Arial" panose="020B0604020202020204" pitchFamily="34" charset="0"/>
              </a:rPr>
              <a:t>Arini</a:t>
            </a:r>
            <a:r>
              <a:rPr lang="en-US" dirty="0">
                <a:effectLst/>
                <a:latin typeface="Arial" panose="020B0604020202020204" pitchFamily="34" charset="0"/>
              </a:rPr>
              <a:t> et al., 2009]</a:t>
            </a:r>
          </a:p>
          <a:p>
            <a:r>
              <a:rPr lang="en-US" dirty="0" err="1">
                <a:effectLst/>
                <a:latin typeface="Arial" panose="020B0604020202020204" pitchFamily="34" charset="0"/>
              </a:rPr>
              <a:t>Nonparametriclearning</a:t>
            </a:r>
            <a:r>
              <a:rPr lang="en-US" dirty="0">
                <a:effectLst/>
                <a:latin typeface="Arial" panose="020B0604020202020204" pitchFamily="34" charset="0"/>
              </a:rPr>
              <a:t> [Reed and </a:t>
            </a:r>
            <a:r>
              <a:rPr lang="en-US" dirty="0" err="1">
                <a:effectLst/>
                <a:latin typeface="Arial" panose="020B0604020202020204" pitchFamily="34" charset="0"/>
              </a:rPr>
              <a:t>Ghahramani</a:t>
            </a:r>
            <a:r>
              <a:rPr lang="en-US" dirty="0">
                <a:effectLst/>
                <a:latin typeface="Arial" panose="020B0604020202020204" pitchFamily="34" charset="0"/>
              </a:rPr>
              <a:t>, 2013]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Document and corpus summarization [Lin and Bilmes,2011, Kirchhoff and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, 2014, Sipos et al., 2012]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Data summarization [</a:t>
            </a:r>
            <a:r>
              <a:rPr lang="en-US" dirty="0" err="1">
                <a:effectLst/>
                <a:latin typeface="Arial" panose="020B0604020202020204" pitchFamily="34" charset="0"/>
              </a:rPr>
              <a:t>Mirzasoleimanet</a:t>
            </a:r>
            <a:r>
              <a:rPr lang="en-US" dirty="0">
                <a:effectLst/>
                <a:latin typeface="Arial" panose="020B0604020202020204" pitchFamily="34" charset="0"/>
              </a:rPr>
              <a:t> al., 2013]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Crowd teaching [Singla et al., 2014]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MAP inference of “determinantal” point-process [</a:t>
            </a:r>
            <a:r>
              <a:rPr lang="en-US" dirty="0" err="1">
                <a:effectLst/>
                <a:latin typeface="Arial" panose="020B0604020202020204" pitchFamily="34" charset="0"/>
              </a:rPr>
              <a:t>Gillenwater</a:t>
            </a:r>
            <a:r>
              <a:rPr lang="en-US" dirty="0">
                <a:effectLst/>
                <a:latin typeface="Arial" panose="020B0604020202020204" pitchFamily="34" charset="0"/>
              </a:rPr>
              <a:t> et al., 2012]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1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u="none" strike="noStrike" baseline="0" dirty="0">
                <a:latin typeface="NimbusRomNo9L-Regu"/>
              </a:rPr>
              <a:t>From Feldman et al. (2017), Greed Is Good: Near-Optimal Submodular Maximization via Greedy Optimization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[Kempe et al., 2003]</a:t>
            </a:r>
            <a:r>
              <a:rPr lang="en-US" dirty="0">
                <a:effectLst/>
                <a:latin typeface="Arial" panose="020B0604020202020204" pitchFamily="34" charset="0"/>
              </a:rPr>
              <a:t> David Kempe, Jon Kleinberg, and ́Eva </a:t>
            </a:r>
            <a:r>
              <a:rPr lang="en-US" dirty="0" err="1">
                <a:effectLst/>
                <a:latin typeface="Arial" panose="020B0604020202020204" pitchFamily="34" charset="0"/>
              </a:rPr>
              <a:t>Tardos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Maximizing the spread of influence through asocial network</a:t>
            </a:r>
            <a:r>
              <a:rPr lang="en-US" dirty="0">
                <a:effectLst/>
                <a:latin typeface="Arial" panose="020B0604020202020204" pitchFamily="34" charset="0"/>
              </a:rPr>
              <a:t>. In KDD, 2003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</a:rPr>
              <a:t>[Leskovec et al., 2007] </a:t>
            </a:r>
            <a:r>
              <a:rPr lang="en-US" dirty="0">
                <a:effectLst/>
                <a:latin typeface="Arial" panose="020B0604020202020204" pitchFamily="34" charset="0"/>
              </a:rPr>
              <a:t>Jure Leskovec, Andreas Krause, Carlos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, Christos </a:t>
            </a:r>
            <a:r>
              <a:rPr lang="en-US" dirty="0" err="1">
                <a:effectLst/>
                <a:latin typeface="Arial" panose="020B0604020202020204" pitchFamily="34" charset="0"/>
              </a:rPr>
              <a:t>Faloutsos</a:t>
            </a:r>
            <a:r>
              <a:rPr lang="en-US" dirty="0">
                <a:effectLst/>
                <a:latin typeface="Arial" panose="020B0604020202020204" pitchFamily="34" charset="0"/>
              </a:rPr>
              <a:t>, Jeanne Van </a:t>
            </a:r>
            <a:r>
              <a:rPr lang="en-US" dirty="0" err="1">
                <a:effectLst/>
                <a:latin typeface="Arial" panose="020B0604020202020204" pitchFamily="34" charset="0"/>
              </a:rPr>
              <a:t>Briesen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</a:rPr>
              <a:t>andNatalie</a:t>
            </a:r>
            <a:r>
              <a:rPr lang="en-US" dirty="0">
                <a:effectLst/>
                <a:latin typeface="Arial" panose="020B0604020202020204" pitchFamily="34" charset="0"/>
              </a:rPr>
              <a:t> Glance</a:t>
            </a:r>
            <a:r>
              <a:rPr lang="en-US" b="1" dirty="0">
                <a:effectLst/>
                <a:latin typeface="Arial" panose="020B0604020202020204" pitchFamily="34" charset="0"/>
              </a:rPr>
              <a:t>. Cost-effective outbreak detection in networks</a:t>
            </a:r>
            <a:r>
              <a:rPr lang="en-US" dirty="0">
                <a:effectLst/>
                <a:latin typeface="Arial" panose="020B0604020202020204" pitchFamily="34" charset="0"/>
              </a:rPr>
              <a:t>. In  KDD, 2007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[Rodriguez et al., 2010] </a:t>
            </a:r>
            <a:r>
              <a:rPr lang="en-US" dirty="0">
                <a:effectLst/>
                <a:latin typeface="Arial" panose="020B0604020202020204" pitchFamily="34" charset="0"/>
              </a:rPr>
              <a:t>Manuel Gomez Rodriguez, Jure Leskovec, and Andreas Krause. </a:t>
            </a:r>
            <a:r>
              <a:rPr lang="en-US" b="1" dirty="0">
                <a:effectLst/>
                <a:latin typeface="Arial" panose="020B0604020202020204" pitchFamily="34" charset="0"/>
              </a:rPr>
              <a:t>Inferring networks of diffusion and influence</a:t>
            </a:r>
            <a:r>
              <a:rPr lang="en-US" dirty="0">
                <a:effectLst/>
                <a:latin typeface="Arial" panose="020B0604020202020204" pitchFamily="34" charset="0"/>
              </a:rPr>
              <a:t>. In KDD, 2010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</a:t>
            </a:r>
            <a:r>
              <a:rPr lang="en-US" b="1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b="1" dirty="0">
                <a:effectLst/>
                <a:latin typeface="Arial" panose="020B0604020202020204" pitchFamily="34" charset="0"/>
              </a:rPr>
              <a:t> et al., 2005] </a:t>
            </a:r>
            <a:r>
              <a:rPr lang="en-US" dirty="0">
                <a:effectLst/>
                <a:latin typeface="Arial" panose="020B0604020202020204" pitchFamily="34" charset="0"/>
              </a:rPr>
              <a:t>Carlos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, Andreas Krause, and </a:t>
            </a:r>
            <a:r>
              <a:rPr lang="en-US" dirty="0" err="1">
                <a:effectLst/>
                <a:latin typeface="Arial" panose="020B0604020202020204" pitchFamily="34" charset="0"/>
              </a:rPr>
              <a:t>Ajit</a:t>
            </a:r>
            <a:r>
              <a:rPr lang="en-US" dirty="0">
                <a:effectLst/>
                <a:latin typeface="Arial" panose="020B0604020202020204" pitchFamily="34" charset="0"/>
              </a:rPr>
              <a:t> Paul Singh. </a:t>
            </a:r>
            <a:r>
              <a:rPr lang="en-US" b="1" dirty="0">
                <a:effectLst/>
                <a:latin typeface="Arial" panose="020B0604020202020204" pitchFamily="34" charset="0"/>
              </a:rPr>
              <a:t>Near-optimal sensor placements in gaussian processes</a:t>
            </a:r>
            <a:r>
              <a:rPr lang="en-US" dirty="0">
                <a:effectLst/>
                <a:latin typeface="Arial" panose="020B0604020202020204" pitchFamily="34" charset="0"/>
              </a:rPr>
              <a:t>. In ICML, 2005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[El-</a:t>
            </a:r>
            <a:r>
              <a:rPr lang="en-US" b="1" dirty="0" err="1">
                <a:effectLst/>
                <a:latin typeface="Arial" panose="020B0604020202020204" pitchFamily="34" charset="0"/>
              </a:rPr>
              <a:t>Arini</a:t>
            </a:r>
            <a:r>
              <a:rPr lang="en-US" b="1" dirty="0">
                <a:effectLst/>
                <a:latin typeface="Arial" panose="020B0604020202020204" pitchFamily="34" charset="0"/>
              </a:rPr>
              <a:t> et al., 2009] </a:t>
            </a:r>
            <a:r>
              <a:rPr lang="en-US" dirty="0">
                <a:effectLst/>
                <a:latin typeface="Arial" panose="020B0604020202020204" pitchFamily="34" charset="0"/>
              </a:rPr>
              <a:t>Khalid El-</a:t>
            </a:r>
            <a:r>
              <a:rPr lang="en-US" dirty="0" err="1">
                <a:effectLst/>
                <a:latin typeface="Arial" panose="020B0604020202020204" pitchFamily="34" charset="0"/>
              </a:rPr>
              <a:t>Arini</a:t>
            </a:r>
            <a:r>
              <a:rPr lang="en-US" dirty="0">
                <a:effectLst/>
                <a:latin typeface="Arial" panose="020B0604020202020204" pitchFamily="34" charset="0"/>
              </a:rPr>
              <a:t>, Gaurav Veda, </a:t>
            </a:r>
            <a:r>
              <a:rPr lang="en-US" dirty="0" err="1">
                <a:effectLst/>
                <a:latin typeface="Arial" panose="020B0604020202020204" pitchFamily="34" charset="0"/>
              </a:rPr>
              <a:t>Dafna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Shahaf</a:t>
            </a:r>
            <a:r>
              <a:rPr lang="en-US" dirty="0">
                <a:effectLst/>
                <a:latin typeface="Arial" panose="020B0604020202020204" pitchFamily="34" charset="0"/>
              </a:rPr>
              <a:t>, and Carlos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Turning down the noise in the blogosphere</a:t>
            </a:r>
            <a:r>
              <a:rPr lang="en-US" dirty="0">
                <a:effectLst/>
                <a:latin typeface="Arial" panose="020B0604020202020204" pitchFamily="34" charset="0"/>
              </a:rPr>
              <a:t>. In KDD, 2009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[Reed and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Ghahramani</a:t>
            </a:r>
            <a:r>
              <a:rPr lang="en-US" b="1" dirty="0">
                <a:effectLst/>
                <a:latin typeface="Arial" panose="020B0604020202020204" pitchFamily="34" charset="0"/>
              </a:rPr>
              <a:t>, 2013] </a:t>
            </a:r>
            <a:r>
              <a:rPr lang="en-US" dirty="0">
                <a:effectLst/>
                <a:latin typeface="Arial" panose="020B0604020202020204" pitchFamily="34" charset="0"/>
              </a:rPr>
              <a:t>Colorado Reed and </a:t>
            </a:r>
            <a:r>
              <a:rPr lang="en-US" dirty="0" err="1">
                <a:effectLst/>
                <a:latin typeface="Arial" panose="020B0604020202020204" pitchFamily="34" charset="0"/>
              </a:rPr>
              <a:t>Zoubin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Ghahramani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Scaling the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indian</a:t>
            </a:r>
            <a:r>
              <a:rPr lang="en-US" b="1" dirty="0">
                <a:effectLst/>
                <a:latin typeface="Arial" panose="020B0604020202020204" pitchFamily="34" charset="0"/>
              </a:rPr>
              <a:t> buffet process via submodular maximization</a:t>
            </a:r>
            <a:r>
              <a:rPr lang="en-US" dirty="0">
                <a:effectLst/>
                <a:latin typeface="Arial" panose="020B0604020202020204" pitchFamily="34" charset="0"/>
              </a:rPr>
              <a:t>. In ICML, 2013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</a:rPr>
              <a:t>[Lin and Bilmes,2011] </a:t>
            </a:r>
            <a:r>
              <a:rPr lang="en-US" dirty="0">
                <a:effectLst/>
                <a:latin typeface="Arial" panose="020B0604020202020204" pitchFamily="34" charset="0"/>
              </a:rPr>
              <a:t>Hui Lin and Jeff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A class of submodular functions for document summarization</a:t>
            </a:r>
            <a:r>
              <a:rPr lang="en-US" dirty="0">
                <a:effectLst/>
                <a:latin typeface="Arial" panose="020B0604020202020204" pitchFamily="34" charset="0"/>
              </a:rPr>
              <a:t>. In ACL, 2011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[Kirchhoff and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, 2014] Katrin Kirchhoff and Jeff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Submodularity</a:t>
            </a:r>
            <a:r>
              <a:rPr lang="en-US" b="1" dirty="0">
                <a:effectLst/>
                <a:latin typeface="Arial" panose="020B0604020202020204" pitchFamily="34" charset="0"/>
              </a:rPr>
              <a:t> for data selection in statistical machine translation</a:t>
            </a:r>
            <a:r>
              <a:rPr lang="en-US" dirty="0">
                <a:effectLst/>
                <a:latin typeface="Arial" panose="020B0604020202020204" pitchFamily="34" charset="0"/>
              </a:rPr>
              <a:t>. In EMNLP, 2014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[Sipos et al., 2012] </a:t>
            </a:r>
            <a:r>
              <a:rPr lang="en-US" dirty="0">
                <a:effectLst/>
                <a:latin typeface="Arial" panose="020B0604020202020204" pitchFamily="34" charset="0"/>
              </a:rPr>
              <a:t>Ruben Sipos, </a:t>
            </a:r>
            <a:r>
              <a:rPr lang="en-US" dirty="0" err="1">
                <a:effectLst/>
                <a:latin typeface="Arial" panose="020B0604020202020204" pitchFamily="34" charset="0"/>
              </a:rPr>
              <a:t>Adith</a:t>
            </a:r>
            <a:r>
              <a:rPr lang="en-US" dirty="0">
                <a:effectLst/>
                <a:latin typeface="Arial" panose="020B0604020202020204" pitchFamily="34" charset="0"/>
              </a:rPr>
              <a:t> Swaminathan, </a:t>
            </a:r>
            <a:r>
              <a:rPr lang="en-US" dirty="0" err="1">
                <a:effectLst/>
                <a:latin typeface="Arial" panose="020B0604020202020204" pitchFamily="34" charset="0"/>
              </a:rPr>
              <a:t>Pannaga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Shivaswamy</a:t>
            </a:r>
            <a:r>
              <a:rPr lang="en-US" dirty="0">
                <a:effectLst/>
                <a:latin typeface="Arial" panose="020B0604020202020204" pitchFamily="34" charset="0"/>
              </a:rPr>
              <a:t>, and Thorsten </a:t>
            </a:r>
            <a:r>
              <a:rPr lang="en-US" dirty="0" err="1">
                <a:effectLst/>
                <a:latin typeface="Arial" panose="020B0604020202020204" pitchFamily="34" charset="0"/>
              </a:rPr>
              <a:t>Joachims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Temporal corpus summarization using submodular word coverage</a:t>
            </a:r>
            <a:r>
              <a:rPr lang="en-US" dirty="0">
                <a:effectLst/>
                <a:latin typeface="Arial" panose="020B0604020202020204" pitchFamily="34" charset="0"/>
              </a:rPr>
              <a:t>. In CIKM, 2012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</a:t>
            </a:r>
            <a:r>
              <a:rPr lang="en-US" b="1" dirty="0" err="1">
                <a:effectLst/>
                <a:latin typeface="Arial" panose="020B0604020202020204" pitchFamily="34" charset="0"/>
              </a:rPr>
              <a:t>Mirzasoleimanet</a:t>
            </a:r>
            <a:r>
              <a:rPr lang="en-US" b="1" dirty="0">
                <a:effectLst/>
                <a:latin typeface="Arial" panose="020B0604020202020204" pitchFamily="34" charset="0"/>
              </a:rPr>
              <a:t> al., 2013] </a:t>
            </a:r>
            <a:r>
              <a:rPr lang="en-US" dirty="0" err="1">
                <a:effectLst/>
                <a:latin typeface="Arial" panose="020B0604020202020204" pitchFamily="34" charset="0"/>
              </a:rPr>
              <a:t>Baharan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Mirzasoleiman</a:t>
            </a:r>
            <a:r>
              <a:rPr lang="en-US" dirty="0">
                <a:effectLst/>
                <a:latin typeface="Arial" panose="020B0604020202020204" pitchFamily="34" charset="0"/>
              </a:rPr>
              <a:t>, Amin </a:t>
            </a:r>
            <a:r>
              <a:rPr lang="en-US" dirty="0" err="1">
                <a:effectLst/>
                <a:latin typeface="Arial" panose="020B0604020202020204" pitchFamily="34" charset="0"/>
              </a:rPr>
              <a:t>Karbasi</a:t>
            </a:r>
            <a:r>
              <a:rPr lang="en-US" dirty="0">
                <a:effectLst/>
                <a:latin typeface="Arial" panose="020B0604020202020204" pitchFamily="34" charset="0"/>
              </a:rPr>
              <a:t>, Rik Sarkar, and Andreas Krause. </a:t>
            </a:r>
            <a:r>
              <a:rPr lang="en-US" b="1" dirty="0">
                <a:effectLst/>
                <a:latin typeface="Arial" panose="020B0604020202020204" pitchFamily="34" charset="0"/>
              </a:rPr>
              <a:t>Distributed submodular maximization: Identifying representative elements in massive data</a:t>
            </a:r>
            <a:r>
              <a:rPr lang="en-US" dirty="0">
                <a:effectLst/>
                <a:latin typeface="Arial" panose="020B0604020202020204" pitchFamily="34" charset="0"/>
              </a:rPr>
              <a:t>. In NIPS, 2013.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[Singla et al., 2014]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Adish</a:t>
            </a:r>
            <a:r>
              <a:rPr lang="en-US" dirty="0">
                <a:effectLst/>
                <a:latin typeface="Arial" panose="020B0604020202020204" pitchFamily="34" charset="0"/>
              </a:rPr>
              <a:t> Singla, Ilija </a:t>
            </a:r>
            <a:r>
              <a:rPr lang="en-US" dirty="0" err="1">
                <a:effectLst/>
                <a:latin typeface="Arial" panose="020B0604020202020204" pitchFamily="34" charset="0"/>
              </a:rPr>
              <a:t>Bogunovic</a:t>
            </a:r>
            <a:r>
              <a:rPr lang="en-US" dirty="0">
                <a:effectLst/>
                <a:latin typeface="Arial" panose="020B0604020202020204" pitchFamily="34" charset="0"/>
              </a:rPr>
              <a:t>, G ́</a:t>
            </a:r>
            <a:r>
              <a:rPr lang="en-US" dirty="0" err="1">
                <a:effectLst/>
                <a:latin typeface="Arial" panose="020B0604020202020204" pitchFamily="34" charset="0"/>
              </a:rPr>
              <a:t>abor</a:t>
            </a:r>
            <a:r>
              <a:rPr lang="en-US" dirty="0">
                <a:effectLst/>
                <a:latin typeface="Arial" panose="020B0604020202020204" pitchFamily="34" charset="0"/>
              </a:rPr>
              <a:t> Bart ́ok, Amin </a:t>
            </a:r>
            <a:r>
              <a:rPr lang="en-US" dirty="0" err="1">
                <a:effectLst/>
                <a:latin typeface="Arial" panose="020B0604020202020204" pitchFamily="34" charset="0"/>
              </a:rPr>
              <a:t>Karbasi</a:t>
            </a:r>
            <a:r>
              <a:rPr lang="en-US" dirty="0">
                <a:effectLst/>
                <a:latin typeface="Arial" panose="020B0604020202020204" pitchFamily="34" charset="0"/>
              </a:rPr>
              <a:t>, and Andreas Krause. </a:t>
            </a:r>
            <a:r>
              <a:rPr lang="en-US" b="1" dirty="0">
                <a:effectLst/>
                <a:latin typeface="Arial" panose="020B0604020202020204" pitchFamily="34" charset="0"/>
              </a:rPr>
              <a:t>Near-optimally teaching the crowd to classify</a:t>
            </a:r>
            <a:r>
              <a:rPr lang="en-US" dirty="0">
                <a:effectLst/>
                <a:latin typeface="Arial" panose="020B0604020202020204" pitchFamily="34" charset="0"/>
              </a:rPr>
              <a:t>. In ICML, 2014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</a:t>
            </a:r>
            <a:r>
              <a:rPr lang="en-US" b="1" dirty="0" err="1">
                <a:effectLst/>
                <a:latin typeface="Arial" panose="020B0604020202020204" pitchFamily="34" charset="0"/>
              </a:rPr>
              <a:t>Gillenwater</a:t>
            </a:r>
            <a:r>
              <a:rPr lang="en-US" b="1" dirty="0">
                <a:effectLst/>
                <a:latin typeface="Arial" panose="020B0604020202020204" pitchFamily="34" charset="0"/>
              </a:rPr>
              <a:t> et al., 2012]</a:t>
            </a:r>
            <a:r>
              <a:rPr lang="en-US" b="1" dirty="0">
                <a:effectLst/>
                <a:latin typeface="+mn-lt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Jennifer </a:t>
            </a:r>
            <a:r>
              <a:rPr lang="en-US" dirty="0" err="1">
                <a:effectLst/>
                <a:latin typeface="Arial" panose="020B0604020202020204" pitchFamily="34" charset="0"/>
              </a:rPr>
              <a:t>Gillenwater</a:t>
            </a:r>
            <a:r>
              <a:rPr lang="en-US" dirty="0">
                <a:effectLst/>
                <a:latin typeface="Arial" panose="020B0604020202020204" pitchFamily="34" charset="0"/>
              </a:rPr>
              <a:t>, Alex </a:t>
            </a:r>
            <a:r>
              <a:rPr lang="en-US" dirty="0" err="1">
                <a:effectLst/>
                <a:latin typeface="Arial" panose="020B0604020202020204" pitchFamily="34" charset="0"/>
              </a:rPr>
              <a:t>Kulesza</a:t>
            </a:r>
            <a:r>
              <a:rPr lang="en-US" dirty="0">
                <a:effectLst/>
                <a:latin typeface="Arial" panose="020B0604020202020204" pitchFamily="34" charset="0"/>
              </a:rPr>
              <a:t>, and Ben </a:t>
            </a:r>
            <a:r>
              <a:rPr lang="en-US" dirty="0" err="1">
                <a:effectLst/>
                <a:latin typeface="Arial" panose="020B0604020202020204" pitchFamily="34" charset="0"/>
              </a:rPr>
              <a:t>Taskar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  <a:r>
              <a:rPr lang="en-US" b="1" dirty="0">
                <a:effectLst/>
                <a:latin typeface="Arial" panose="020B0604020202020204" pitchFamily="34" charset="0"/>
              </a:rPr>
              <a:t> Near-optimal MAP inference for determinantal point processes</a:t>
            </a:r>
            <a:r>
              <a:rPr lang="en-US" dirty="0">
                <a:effectLst/>
                <a:latin typeface="Arial" panose="020B0604020202020204" pitchFamily="34" charset="0"/>
              </a:rPr>
              <a:t>. In NIPS, 2012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7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J. </a:t>
            </a:r>
            <a:r>
              <a:rPr lang="en-US" b="1" dirty="0" err="1"/>
              <a:t>Bilmes</a:t>
            </a:r>
            <a:r>
              <a:rPr lang="en-US" b="1" dirty="0"/>
              <a:t>, EE563 - Submodular Functions, Optimization, and Applications to Machine Learning, Fall Quarter, 2020</a:t>
            </a:r>
          </a:p>
          <a:p>
            <a:r>
              <a:rPr lang="en-US" dirty="0"/>
              <a:t>https://people.ece.uw.edu/bilmes/classes/ee563/ee563_fall_2020/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CMR10"/>
              </a:rPr>
              <a:t>Golovin</a:t>
            </a:r>
            <a:r>
              <a:rPr lang="en-US" sz="1800" b="0" i="0" u="none" strike="noStrike" baseline="0" dirty="0">
                <a:latin typeface="CMR10"/>
              </a:rPr>
              <a:t>, D., and A. Krause, 2001: Adaptive </a:t>
            </a:r>
            <a:r>
              <a:rPr lang="en-US" sz="1800" b="0" i="0" u="none" strike="noStrike" baseline="0" dirty="0" err="1">
                <a:latin typeface="CMR10"/>
              </a:rPr>
              <a:t>submodularity</a:t>
            </a:r>
            <a:r>
              <a:rPr lang="en-US" sz="1800" b="0" i="0" u="none" strike="noStrike" baseline="0" dirty="0">
                <a:latin typeface="CMR10"/>
              </a:rPr>
              <a:t>: theory and applications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 active learning and stochastic optimization. </a:t>
            </a:r>
            <a:r>
              <a:rPr lang="en-US" sz="1800" b="0" i="0" u="none" strike="noStrike" baseline="0" dirty="0">
                <a:latin typeface="CMTI10"/>
              </a:rPr>
              <a:t>J </a:t>
            </a:r>
            <a:r>
              <a:rPr lang="en-US" sz="1800" b="0" i="0" u="none" strike="noStrike" baseline="0" dirty="0" err="1">
                <a:latin typeface="CMTI10"/>
              </a:rPr>
              <a:t>Artif</a:t>
            </a:r>
            <a:r>
              <a:rPr lang="en-US" sz="1800" b="0" i="0" u="none" strike="noStrike" baseline="0" dirty="0">
                <a:latin typeface="CMTI10"/>
              </a:rPr>
              <a:t> </a:t>
            </a:r>
            <a:r>
              <a:rPr lang="en-US" sz="1800" b="0" i="0" u="none" strike="noStrike" baseline="0" dirty="0" err="1">
                <a:latin typeface="CMTI10"/>
              </a:rPr>
              <a:t>Intell</a:t>
            </a:r>
            <a:r>
              <a:rPr lang="en-US" sz="1800" b="0" i="0" u="none" strike="noStrike" baseline="0" dirty="0">
                <a:latin typeface="CMTI10"/>
              </a:rPr>
              <a:t> Res</a:t>
            </a:r>
            <a:r>
              <a:rPr lang="en-US" sz="1800" b="0" i="0" u="none" strike="noStrike" baseline="0" dirty="0">
                <a:latin typeface="CMR10"/>
              </a:rPr>
              <a:t>,</a:t>
            </a:r>
          </a:p>
          <a:p>
            <a:pPr algn="l"/>
            <a:r>
              <a:rPr lang="en-US" sz="1800" b="0" i="0" u="none" strike="noStrike" baseline="0" dirty="0">
                <a:latin typeface="CMBX10"/>
              </a:rPr>
              <a:t>42</a:t>
            </a:r>
            <a:r>
              <a:rPr lang="en-US" sz="1800" b="0" i="0" u="none" strike="noStrike" baseline="0" dirty="0">
                <a:latin typeface="CMR10"/>
              </a:rPr>
              <a:t>, 427{486.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51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assignment is an  injective function,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assigned only once, but each multiple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assigned to the same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whereas the reverse is not true.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assignment is an  injective function, because </a:t>
                </a:r>
                <a:r>
                  <a:rPr lang="en-US" i="0" dirty="0">
                    <a:latin typeface="Cambria Math" panose="02040503050406030204" pitchFamily="18" charset="0"/>
                  </a:rPr>
                  <a:t>𝑐_𝑖  </a:t>
                </a:r>
                <a:r>
                  <a:rPr lang="en-US" dirty="0"/>
                  <a:t>can be assigned only once, but each multiple </a:t>
                </a:r>
                <a:r>
                  <a:rPr lang="en-US" i="0" dirty="0">
                    <a:latin typeface="Cambria Math" panose="02040503050406030204" pitchFamily="18" charset="0"/>
                  </a:rPr>
                  <a:t>𝑐_𝑖</a:t>
                </a:r>
                <a:r>
                  <a:rPr lang="en-US" dirty="0"/>
                  <a:t> can be assigned to the same item </a:t>
                </a:r>
                <a:r>
                  <a:rPr lang="en-US" i="0" dirty="0">
                    <a:latin typeface="Cambria Math" panose="02040503050406030204" pitchFamily="18" charset="0"/>
                  </a:rPr>
                  <a:t>𝑠_𝑗</a:t>
                </a:r>
                <a:r>
                  <a:rPr lang="en-US" dirty="0"/>
                  <a:t>, whereas the reverse is not true.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 case-2: the servi</a:t>
            </a:r>
            <a:r>
              <a:rPr lang="en-US" dirty="0" err="1"/>
              <a:t>ce</a:t>
            </a:r>
            <a:r>
              <a:rPr lang="en-US" dirty="0"/>
              <a:t> in the intersection is chosen for B. It however has to have lower value than the one chosen for the not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22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4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 “Matroid theory borrows extensively from the terminology of </a:t>
            </a:r>
            <a:r>
              <a:rPr lang="en-US" dirty="0">
                <a:hlinkClick r:id="rId3" tooltip="Linear algebra"/>
              </a:rPr>
              <a:t>linear algebra</a:t>
            </a:r>
            <a:r>
              <a:rPr lang="en-US" dirty="0"/>
              <a:t> and </a:t>
            </a:r>
            <a:r>
              <a:rPr lang="en-US" dirty="0">
                <a:hlinkClick r:id="rId4" tooltip="Graph theory"/>
              </a:rPr>
              <a:t>graph theory</a:t>
            </a:r>
            <a:r>
              <a:rPr lang="en-US" dirty="0"/>
              <a:t>, largely because it is the abstraction of various notions of central importance in these fields. Matroids have found applications in </a:t>
            </a:r>
            <a:r>
              <a:rPr lang="en-US" dirty="0">
                <a:hlinkClick r:id="rId5" tooltip="Geometry"/>
              </a:rPr>
              <a:t>geometry</a:t>
            </a:r>
            <a:r>
              <a:rPr lang="en-US" dirty="0"/>
              <a:t>, </a:t>
            </a:r>
            <a:r>
              <a:rPr lang="en-US" dirty="0">
                <a:hlinkClick r:id="rId6" tooltip="Topology"/>
              </a:rPr>
              <a:t>topology</a:t>
            </a:r>
            <a:r>
              <a:rPr lang="en-US" dirty="0"/>
              <a:t>, </a:t>
            </a:r>
            <a:r>
              <a:rPr lang="en-US" dirty="0">
                <a:hlinkClick r:id="rId7" tooltip="Combinatorial optimization"/>
              </a:rPr>
              <a:t>combinatorial optimization</a:t>
            </a:r>
            <a:r>
              <a:rPr lang="en-US" dirty="0"/>
              <a:t>, </a:t>
            </a:r>
            <a:r>
              <a:rPr lang="en-US" dirty="0">
                <a:hlinkClick r:id="rId8" tooltip="Network theory"/>
              </a:rPr>
              <a:t>network theory</a:t>
            </a:r>
            <a:r>
              <a:rPr lang="en-US" dirty="0"/>
              <a:t> and </a:t>
            </a:r>
            <a:r>
              <a:rPr lang="en-US" dirty="0">
                <a:hlinkClick r:id="rId9" tooltip="Coding theory"/>
              </a:rPr>
              <a:t>coding theory</a:t>
            </a:r>
            <a:r>
              <a:rPr lang="en-US" dirty="0"/>
              <a:t>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Finding a solution S in some finite set of feasible solution </a:t>
            </a:r>
            <a:r>
              <a:rPr lang="en-US" i="1" dirty="0"/>
              <a:t>F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is more difficult than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on solution approach is to transform a discrete optimization into a continuous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with continuous optimization, discrete also encompasses convex and concave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 </a:t>
            </a:r>
          </a:p>
          <a:p>
            <a:r>
              <a:rPr lang="en-US" i="1" dirty="0" err="1"/>
              <a:t>Yurii</a:t>
            </a:r>
            <a:r>
              <a:rPr lang="en-US" i="1" dirty="0"/>
              <a:t> </a:t>
            </a:r>
            <a:r>
              <a:rPr lang="en-US" i="1" dirty="0" err="1"/>
              <a:t>Nesterov</a:t>
            </a:r>
            <a:r>
              <a:rPr lang="en-US" i="1" dirty="0"/>
              <a:t> (2004). </a:t>
            </a:r>
            <a:r>
              <a:rPr lang="en-US" i="1" dirty="0">
                <a:hlinkClick r:id="rId3"/>
              </a:rPr>
              <a:t>Introductory Lectures on Convex Optimization: A Basic Course</a:t>
            </a:r>
            <a:r>
              <a:rPr lang="en-US" i="1" dirty="0"/>
              <a:t>. Kluwer Academic Publishers. pp. </a:t>
            </a:r>
            <a:r>
              <a:rPr lang="en-US" i="1" dirty="0">
                <a:hlinkClick r:id="rId4"/>
              </a:rPr>
              <a:t>63</a:t>
            </a:r>
            <a:r>
              <a:rPr lang="en-US" i="1" dirty="0"/>
              <a:t>–64</a:t>
            </a:r>
          </a:p>
          <a:p>
            <a:r>
              <a:rPr lang="en-US" i="1" dirty="0"/>
              <a:t>Dimitri </a:t>
            </a:r>
            <a:r>
              <a:rPr lang="en-US" i="1" dirty="0" err="1"/>
              <a:t>Bertsekas</a:t>
            </a:r>
            <a:r>
              <a:rPr lang="en-US" i="1" dirty="0"/>
              <a:t> (2003). </a:t>
            </a:r>
            <a:r>
              <a:rPr lang="en-US" i="1" dirty="0">
                <a:hlinkClick r:id="rId5"/>
              </a:rPr>
              <a:t>Convex Analysis and Optimization</a:t>
            </a:r>
            <a:r>
              <a:rPr lang="en-US" i="1" dirty="0"/>
              <a:t>. Contributors: Angelia </a:t>
            </a:r>
            <a:r>
              <a:rPr lang="en-US" i="1" dirty="0" err="1"/>
              <a:t>Nedic</a:t>
            </a:r>
            <a:r>
              <a:rPr lang="en-US" i="1" dirty="0"/>
              <a:t> and </a:t>
            </a:r>
            <a:r>
              <a:rPr lang="en-US" i="1" dirty="0" err="1"/>
              <a:t>Asuman</a:t>
            </a:r>
            <a:r>
              <a:rPr lang="en-US" i="1" dirty="0"/>
              <a:t> E. </a:t>
            </a:r>
            <a:r>
              <a:rPr lang="en-US" i="1" dirty="0" err="1"/>
              <a:t>Ozdaglar</a:t>
            </a:r>
            <a:r>
              <a:rPr lang="en-US" i="1" dirty="0"/>
              <a:t>. Athena Scientific. p. </a:t>
            </a:r>
            <a:r>
              <a:rPr lang="en-US" i="1" dirty="0">
                <a:hlinkClick r:id="rId6"/>
              </a:rPr>
              <a:t>72</a:t>
            </a:r>
            <a:r>
              <a:rPr lang="en-US" i="1" dirty="0"/>
              <a:t>. </a:t>
            </a:r>
            <a:r>
              <a:rPr lang="en-US" i="1" dirty="0">
                <a:hlinkClick r:id="rId7" tooltip="ISBN (identifier)"/>
              </a:rPr>
              <a:t>ISBN</a:t>
            </a:r>
            <a:r>
              <a:rPr lang="en-US" i="1" dirty="0"/>
              <a:t> </a:t>
            </a:r>
            <a:r>
              <a:rPr lang="en-US" i="1" dirty="0">
                <a:hlinkClick r:id="rId8" tooltip="Special:BookSources/9781886529458"/>
              </a:rPr>
              <a:t>9781886529458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Lovász</a:t>
            </a:r>
            <a:r>
              <a:rPr lang="en-US" dirty="0"/>
              <a:t>, László. "Submodular functions and convexity." </a:t>
            </a:r>
            <a:r>
              <a:rPr lang="en-US" i="1" dirty="0"/>
              <a:t>Mathematical programming the state of the art</a:t>
            </a:r>
            <a:r>
              <a:rPr lang="en-US" dirty="0"/>
              <a:t>. Springer, Berlin, Heidelberg, 1983. 235-257.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7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Examples of discrete optimization problems are spanning trees, matchings, graph cuts, t</a:t>
            </a:r>
            <a:r>
              <a:rPr lang="en-US" dirty="0"/>
              <a:t>raveling salesman, knapsack, minimum clique, vertex cover, </a:t>
            </a:r>
            <a:r>
              <a:rPr lang="en-US" b="1" dirty="0"/>
              <a:t>set Cover.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200" b="0" i="0" u="none" strike="noStrike" baseline="0" dirty="0">
                <a:latin typeface="NimbusSanL-ReguItal"/>
              </a:rPr>
              <a:t>Some problems are in P:</a:t>
            </a:r>
          </a:p>
          <a:p>
            <a:pPr algn="l"/>
            <a:r>
              <a:rPr lang="en-US" sz="1200" b="0" i="0" u="none" strike="noStrike" baseline="0" dirty="0">
                <a:latin typeface="NimbusSanL-Regu"/>
              </a:rPr>
              <a:t>Min Spanning Tree, Max Flow, Min Cut, Max Matching,...</a:t>
            </a:r>
          </a:p>
          <a:p>
            <a:pPr algn="l"/>
            <a:r>
              <a:rPr lang="en-US" sz="1200" b="0" i="0" u="none" strike="noStrike" baseline="0" dirty="0">
                <a:latin typeface="NimbusSanL-ReguItal"/>
              </a:rPr>
              <a:t>Many problems are NP-hard:</a:t>
            </a:r>
          </a:p>
          <a:p>
            <a:pPr algn="l"/>
            <a:r>
              <a:rPr lang="en-US" sz="1200" b="0" i="0" u="none" strike="noStrike" baseline="0" dirty="0">
                <a:latin typeface="NimbusSanL-Regu"/>
              </a:rPr>
              <a:t>Traveling Salesman, Max Clique, Max Cut, Set Cover, Knapsack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Graph cut algorithms: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Minimum Cut –Edmonds-Karp Algorithm [1]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Maximum Cut – It an be approximated to within a constant ratio using semidefinite programming [2]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Sparsest Cut – It can be approximated using Arora, Rao &amp; </a:t>
            </a:r>
            <a:r>
              <a:rPr lang="en-US" dirty="0" err="1"/>
              <a:t>Vazirani</a:t>
            </a:r>
            <a:r>
              <a:rPr lang="en-US" dirty="0"/>
              <a:t> [3] with a complexity O((log n)^1/2) [3]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[1] </a:t>
            </a:r>
            <a:r>
              <a:rPr lang="en-US" dirty="0" err="1"/>
              <a:t>Cormen</a:t>
            </a:r>
            <a:r>
              <a:rPr lang="en-US" dirty="0"/>
              <a:t>, Thomas H.; </a:t>
            </a:r>
            <a:r>
              <a:rPr lang="en-US" dirty="0" err="1"/>
              <a:t>Leiserson</a:t>
            </a:r>
            <a:r>
              <a:rPr lang="en-US" dirty="0"/>
              <a:t>, Charles E.; </a:t>
            </a:r>
            <a:r>
              <a:rPr lang="en-US" dirty="0" err="1"/>
              <a:t>Rivest</a:t>
            </a:r>
            <a:r>
              <a:rPr lang="en-US" dirty="0"/>
              <a:t>, Ronald L.; Stein, Clifford (2001</a:t>
            </a:r>
            <a:r>
              <a:rPr lang="en-US" b="0" dirty="0"/>
              <a:t>)</a:t>
            </a:r>
            <a:r>
              <a:rPr lang="en-US" b="1" dirty="0"/>
              <a:t>, Introduction to Algorithms </a:t>
            </a:r>
            <a:r>
              <a:rPr lang="en-US" dirty="0"/>
              <a:t>(2nd ed.), MIT Press and McGraw-Hill, p. 563,655,1043, ISBN 0-262-03293-7.</a:t>
            </a:r>
          </a:p>
          <a:p>
            <a:r>
              <a:rPr lang="en-US" dirty="0"/>
              <a:t>[2] </a:t>
            </a:r>
            <a:r>
              <a:rPr lang="en-US" dirty="0" err="1"/>
              <a:t>Goemans</a:t>
            </a:r>
            <a:r>
              <a:rPr lang="en-US" dirty="0"/>
              <a:t>, M. X.; Williamson, D. P. (1995), "</a:t>
            </a:r>
            <a:r>
              <a:rPr lang="en-US" b="1" dirty="0"/>
              <a:t>Improved approximation algorithms for maximum cut and satisfiability problems using semidefinite programming</a:t>
            </a:r>
            <a:r>
              <a:rPr lang="en-US" dirty="0"/>
              <a:t>", Journal of the ACM, 42 (6): 1115–1145, doi:10.1145/227683.227684.</a:t>
            </a:r>
          </a:p>
          <a:p>
            <a:r>
              <a:rPr lang="en-US" dirty="0"/>
              <a:t>[3] Arora, Sanjeev; Rao, Satish; </a:t>
            </a:r>
            <a:r>
              <a:rPr lang="en-US" dirty="0" err="1"/>
              <a:t>Vazirani</a:t>
            </a:r>
            <a:r>
              <a:rPr lang="en-US" dirty="0"/>
              <a:t>, Umesh (2009), "</a:t>
            </a:r>
            <a:r>
              <a:rPr lang="en-US" b="1" dirty="0"/>
              <a:t>Expander flows, geometric embeddings and graph partitioning</a:t>
            </a:r>
            <a:r>
              <a:rPr lang="en-US" dirty="0"/>
              <a:t>", J. ACM, ACM, 56 (2): 1–37, doi:10.1145/1502793.1502794.</a:t>
            </a:r>
          </a:p>
          <a:p>
            <a:endParaRPr lang="en-US" dirty="0"/>
          </a:p>
          <a:p>
            <a:r>
              <a:rPr lang="en-US" dirty="0"/>
              <a:t>Computational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 – Complexity is a Polynomial function of the inputs</a:t>
            </a:r>
          </a:p>
          <a:p>
            <a:r>
              <a:rPr lang="en-US" dirty="0"/>
              <a:t>NP – (Non-deterministic polynomial) X is NP if </a:t>
            </a:r>
            <a:r>
              <a:rPr lang="en-US" sz="1200" b="0" dirty="0"/>
              <a:t>has polynomial-time solution checking, but non-Polynomial time solution finding</a:t>
            </a:r>
            <a:endParaRPr lang="en-US" dirty="0"/>
          </a:p>
          <a:p>
            <a:r>
              <a:rPr lang="en-US" sz="1200" b="0" dirty="0"/>
              <a:t>NP-Complete – X is NP-Complete if it is possible to reduce X to another NP problem Y in polynomial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NP-Hard – X is NP-Hard if</a:t>
            </a:r>
            <a:r>
              <a:rPr lang="en-US" i="0" dirty="0"/>
              <a:t> there is an NP-complete problem Y that is reducible to X in polynomial time</a:t>
            </a:r>
          </a:p>
          <a:p>
            <a:endParaRPr lang="en-US" b="0" dirty="0"/>
          </a:p>
          <a:p>
            <a:r>
              <a:rPr lang="en-US" b="0" dirty="0"/>
              <a:t>Nice summary here:</a:t>
            </a:r>
          </a:p>
          <a:p>
            <a:r>
              <a:rPr lang="en-US" b="0" dirty="0"/>
              <a:t>https://stackoverflow.com/questions/1857244/what-are-the-differences-between-np-np-complete-and-np-hard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of maximizing a monotone submodular function subject to a cardinality constraint admits a </a:t>
            </a:r>
            <a:r>
              <a:rPr lang="en-US" dirty="0">
                <a:effectLst/>
              </a:rPr>
              <a:t>1 − 1 / e </a:t>
            </a:r>
            <a:r>
              <a:rPr lang="en-US" dirty="0"/>
              <a:t>approximation algorithm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latin typeface="CMR17"/>
              </a:rPr>
              <a:t>Krause, A. , </a:t>
            </a:r>
            <a:r>
              <a:rPr lang="en-US" sz="1800" b="0" i="0" u="none" strike="noStrike" baseline="0" dirty="0" err="1">
                <a:latin typeface="CMR17"/>
              </a:rPr>
              <a:t>Golovin</a:t>
            </a:r>
            <a:r>
              <a:rPr lang="en-US" sz="1800" b="0" i="0" u="none" strike="noStrike" baseline="0" dirty="0">
                <a:latin typeface="CMR17"/>
              </a:rPr>
              <a:t>, D., 2014, Submodular Function Maximization.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1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 is a stochastic version of coverage submodular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6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Knowing more only shrinks entropy</a:t>
            </a:r>
          </a:p>
          <a:p>
            <a:endParaRPr lang="en-US" dirty="0"/>
          </a:p>
          <a:p>
            <a:r>
              <a:rPr lang="en-US" dirty="0"/>
              <a:t>F(A) is a submodular function if the </a:t>
            </a:r>
            <a:r>
              <a:rPr lang="en-US" dirty="0" err="1"/>
              <a:t>Xs</a:t>
            </a:r>
            <a:r>
              <a:rPr lang="en-US" dirty="0"/>
              <a:t> are conditionally independent given the Ys</a:t>
            </a:r>
          </a:p>
          <a:p>
            <a:endParaRPr lang="en-US" dirty="0"/>
          </a:p>
          <a:p>
            <a:r>
              <a:rPr lang="en-US" dirty="0"/>
              <a:t>Sub-additive when variables are independent, then we have the strict modularity with the equality</a:t>
            </a:r>
          </a:p>
          <a:p>
            <a:endParaRPr lang="en-US" dirty="0"/>
          </a:p>
          <a:p>
            <a:r>
              <a:rPr lang="en-US" dirty="0"/>
              <a:t>What is a good ob.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r>
              <a:rPr lang="en-US" dirty="0"/>
              <a:t>Select x to learn about y?</a:t>
            </a:r>
          </a:p>
          <a:p>
            <a:r>
              <a:rPr lang="en-US" dirty="0"/>
              <a:t>How much I reduce my uncertain as I select </a:t>
            </a:r>
            <a:r>
              <a:rPr lang="en-US" dirty="0" err="1"/>
              <a:t>Xs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References: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Liu, Y., Z. Zhang, E. K. P. Chong, and A. </a:t>
            </a:r>
            <a:r>
              <a:rPr lang="en-US" sz="1800" b="0" i="0" u="none" strike="noStrike" baseline="0" dirty="0" err="1">
                <a:latin typeface="CMR10"/>
              </a:rPr>
              <a:t>Pezeshki</a:t>
            </a:r>
            <a:r>
              <a:rPr lang="en-US" sz="1800" b="0" i="0" u="none" strike="noStrike" baseline="0" dirty="0">
                <a:latin typeface="CMR10"/>
              </a:rPr>
              <a:t>, 2018d: Performance bounds with curvature for batched greedy optimization. </a:t>
            </a:r>
            <a:r>
              <a:rPr lang="en-US" sz="1800" b="0" i="0" u="none" strike="noStrike" baseline="0" dirty="0">
                <a:latin typeface="CMTI10"/>
              </a:rPr>
              <a:t>J </a:t>
            </a:r>
            <a:r>
              <a:rPr lang="en-US" sz="1800" b="0" i="0" u="none" strike="noStrike" baseline="0" dirty="0" err="1">
                <a:latin typeface="CMTI10"/>
              </a:rPr>
              <a:t>Optim</a:t>
            </a:r>
            <a:r>
              <a:rPr lang="en-US" sz="1800" b="0" i="0" u="none" strike="noStrike" baseline="0" dirty="0">
                <a:latin typeface="CMTI10"/>
              </a:rPr>
              <a:t> Theory</a:t>
            </a:r>
          </a:p>
          <a:p>
            <a:pPr algn="l"/>
            <a:r>
              <a:rPr lang="en-US" sz="1800" b="0" i="0" u="none" strike="noStrike" baseline="0" dirty="0">
                <a:latin typeface="CMTI10"/>
              </a:rPr>
              <a:t>Appl</a:t>
            </a:r>
            <a:r>
              <a:rPr lang="en-US" sz="1800" b="0" i="0" u="none" strike="noStrike" baseline="0" dirty="0">
                <a:latin typeface="CMR10"/>
              </a:rPr>
              <a:t>, </a:t>
            </a:r>
            <a:r>
              <a:rPr lang="en-US" sz="1800" b="0" i="0" u="none" strike="noStrike" baseline="0" dirty="0">
                <a:latin typeface="CMBX10"/>
              </a:rPr>
              <a:t>177</a:t>
            </a:r>
            <a:r>
              <a:rPr lang="en-US" sz="1800" b="0" i="0" u="none" strike="noStrike" baseline="0" dirty="0">
                <a:latin typeface="CMR10"/>
              </a:rPr>
              <a:t>, 535-562.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“a commonly used metric, reduction of Shannon entropy, is submodular under certain assumptions, rendering the greedy solution comparable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to the optimal plan in the </a:t>
            </a:r>
            <a:r>
              <a:rPr lang="en-US" sz="1800" b="0" i="0" u="none" strike="noStrike" baseline="0" dirty="0">
                <a:latin typeface="NimbusRomNo9L-MediItal"/>
              </a:rPr>
              <a:t>offline </a:t>
            </a:r>
            <a:r>
              <a:rPr lang="en-US" sz="1800" b="0" i="0" u="none" strike="noStrike" baseline="0" dirty="0">
                <a:latin typeface="NimbusRomNo9L-Medi"/>
              </a:rPr>
              <a:t>setting. However, reacting </a:t>
            </a:r>
            <a:r>
              <a:rPr lang="en-US" sz="1800" b="0" i="0" u="none" strike="noStrike" baseline="0" dirty="0">
                <a:latin typeface="NimbusRomNo9L-MediItal"/>
              </a:rPr>
              <a:t>online </a:t>
            </a:r>
            <a:r>
              <a:rPr lang="en-US" sz="1800" b="0" i="0" u="none" strike="noStrike" baseline="0" dirty="0">
                <a:latin typeface="NimbusRomNo9L-Medi"/>
              </a:rPr>
              <a:t>to observations can increase performance. Recently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developed notions of </a:t>
            </a:r>
            <a:r>
              <a:rPr lang="en-US" sz="1800" b="0" i="0" u="none" strike="noStrike" baseline="0" dirty="0">
                <a:latin typeface="NimbusRomNo9L-MediItal"/>
              </a:rPr>
              <a:t>adaptive </a:t>
            </a:r>
            <a:r>
              <a:rPr lang="en-US" sz="1800" b="0" i="0" u="none" strike="noStrike" baseline="0" dirty="0" err="1">
                <a:latin typeface="NimbusRomNo9L-MediItal"/>
              </a:rPr>
              <a:t>submodularity</a:t>
            </a:r>
            <a:r>
              <a:rPr lang="en-US" sz="1800" b="0" i="0" u="none" strike="noStrike" baseline="0" dirty="0">
                <a:latin typeface="NimbusRomNo9L-MediItal"/>
              </a:rPr>
              <a:t> </a:t>
            </a:r>
            <a:r>
              <a:rPr lang="en-US" sz="1800" b="0" i="0" u="none" strike="noStrike" baseline="0" dirty="0">
                <a:latin typeface="NimbusRomNo9L-Medi"/>
              </a:rPr>
              <a:t>provide guarantees for a greedy algorithm in this </a:t>
            </a:r>
            <a:r>
              <a:rPr lang="en-US" sz="1800" b="0" i="0" u="none" strike="noStrike" baseline="0" dirty="0">
                <a:latin typeface="NimbusRomNo9L-MediItal"/>
              </a:rPr>
              <a:t>online </a:t>
            </a:r>
            <a:r>
              <a:rPr lang="en-US" sz="1800" b="0" i="0" u="none" strike="noStrike" baseline="0" dirty="0">
                <a:latin typeface="NimbusRomNo9L-Medi"/>
              </a:rPr>
              <a:t>setting.” [</a:t>
            </a:r>
            <a:r>
              <a:rPr lang="en-US" sz="1800" b="0" i="0" u="none" strike="noStrike" baseline="0" dirty="0" err="1">
                <a:latin typeface="NimbusRomNo9L-Medi"/>
              </a:rPr>
              <a:t>Javdani</a:t>
            </a:r>
            <a:r>
              <a:rPr lang="en-US" sz="1800" b="0" i="0" u="none" strike="noStrike" baseline="0" dirty="0">
                <a:latin typeface="NimbusRomNo9L-Medi"/>
              </a:rPr>
              <a:t> et al. 2013]</a:t>
            </a:r>
          </a:p>
          <a:p>
            <a:pPr algn="l"/>
            <a:endParaRPr lang="en-US" sz="1800" b="0" i="0" u="none" strike="noStrike" baseline="0" dirty="0">
              <a:latin typeface="NimbusRomNo9L-Medi"/>
            </a:endParaRPr>
          </a:p>
          <a:p>
            <a:r>
              <a:rPr lang="en-US" sz="2800" dirty="0" err="1"/>
              <a:t>Javdani</a:t>
            </a:r>
            <a:r>
              <a:rPr lang="en-US" sz="2800" dirty="0"/>
              <a:t>, Shervin, et al. "Efficient touch based localization through </a:t>
            </a:r>
            <a:r>
              <a:rPr lang="en-US" sz="2800" dirty="0" err="1"/>
              <a:t>submodularity</a:t>
            </a:r>
            <a:r>
              <a:rPr lang="en-US" sz="2800" dirty="0"/>
              <a:t>." </a:t>
            </a:r>
            <a:r>
              <a:rPr lang="en-US" sz="2800" i="1" dirty="0"/>
              <a:t>2013 IEEE International Conference on Robotics and Automation</a:t>
            </a:r>
            <a:r>
              <a:rPr lang="en-US" sz="2800" dirty="0"/>
              <a:t>. IEEE, 2013.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088800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26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8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54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696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896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9134395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A8ACFBB-187A-4EC8-8764-905FF49246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8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593058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142559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9584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46138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98510648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A8ACFBB-187A-4EC8-8764-905FF49246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329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A8ACFBB-187A-4EC8-8764-905FF49246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33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60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A8ACFBB-187A-4EC8-8764-905FF49246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0439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holger.giese@hpi.uni-potsdam.de)" TargetMode="External"/><Relationship Id="rId4" Type="http://schemas.openxmlformats.org/officeDocument/2006/relationships/hyperlink" Target="mailto:sona.Ghahremani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outube.com/watch?v=Y3u_hvxayDY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9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ory.stanford.edu/~jvondrak/data/SIDMA-plenary-talk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0.png"/><Relationship Id="rId11" Type="http://schemas.openxmlformats.org/officeDocument/2006/relationships/hyperlink" Target="https://people.ece.uw.edu/bilmes/classes/ee563/ee563_fall_2020/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290.png"/><Relationship Id="rId4" Type="http://schemas.openxmlformats.org/officeDocument/2006/relationships/image" Target="../media/image13.png"/><Relationship Id="rId9" Type="http://schemas.openxmlformats.org/officeDocument/2006/relationships/image" Target="../media/image2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4.png"/><Relationship Id="rId7" Type="http://schemas.openxmlformats.org/officeDocument/2006/relationships/image" Target="../media/image3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15.png"/><Relationship Id="rId9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3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0.png"/><Relationship Id="rId11" Type="http://schemas.openxmlformats.org/officeDocument/2006/relationships/image" Target="../media/image521.png"/><Relationship Id="rId5" Type="http://schemas.openxmlformats.org/officeDocument/2006/relationships/image" Target="../media/image460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Relationship Id="rId14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ory.stanford.edu/~jvondrak/data/SIDMA-plenary-talk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archive.org/details/convexanalysisop00bert_476" TargetMode="External"/><Relationship Id="rId5" Type="http://schemas.openxmlformats.org/officeDocument/2006/relationships/hyperlink" Target="https://archive.org/details/introductorylect00nest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ing_(computer_science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Introduction to Submodular Functions and Applications</a:t>
            </a:r>
            <a:br>
              <a:rPr lang="en-US" sz="4400" b="1" dirty="0"/>
            </a:br>
            <a:r>
              <a:rPr lang="en-US" sz="3200" dirty="0"/>
              <a:t>lecture-15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000369"/>
            <a:ext cx="6796316" cy="1857632"/>
          </a:xfrm>
        </p:spPr>
        <p:txBody>
          <a:bodyPr>
            <a:normAutofit/>
          </a:bodyPr>
          <a:lstStyle/>
          <a:p>
            <a:r>
              <a:rPr lang="en-US" altLang="x-none" sz="1500" b="1" dirty="0">
                <a:ea typeface="ＭＳ Ｐゴシック" charset="-128"/>
              </a:rPr>
              <a:t>Christian Medeiros Adriano </a:t>
            </a:r>
            <a:r>
              <a:rPr lang="en-US" altLang="x-none" sz="1500" dirty="0">
                <a:ea typeface="ＭＳ Ｐゴシック" charset="-128"/>
              </a:rPr>
              <a:t>(</a:t>
            </a:r>
            <a:r>
              <a:rPr lang="en-US" altLang="x-none" sz="1500" dirty="0">
                <a:ea typeface="ＭＳ Ｐゴシック" charset="-128"/>
                <a:hlinkClick r:id="rId3"/>
              </a:rPr>
              <a:t>christian.adriano@hpi.de</a:t>
            </a:r>
            <a:r>
              <a:rPr lang="en-US" altLang="x-none" sz="1500" dirty="0">
                <a:ea typeface="ＭＳ Ｐゴシック" charset="-128"/>
              </a:rPr>
              <a:t>) - </a:t>
            </a:r>
            <a:r>
              <a:rPr lang="en-US" altLang="x-none" sz="1500" b="1" dirty="0">
                <a:ea typeface="ＭＳ Ｐゴシック" charset="-128"/>
              </a:rPr>
              <a:t>“Chris”</a:t>
            </a: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4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5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endParaRPr lang="en-US" altLang="x-none" sz="12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D303-4001-4AC6-8C3E-61C933F1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problem - Entropy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AAE0-C76E-46D7-9E41-B5BA6FC3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3AACC-4C75-46D7-B042-76D257105E88}"/>
              </a:ext>
            </a:extLst>
          </p:cNvPr>
          <p:cNvSpPr txBox="1"/>
          <p:nvPr/>
        </p:nvSpPr>
        <p:spPr bwMode="gray">
          <a:xfrm>
            <a:off x="4816417" y="4830287"/>
            <a:ext cx="1742321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Mutual Information between hidden and observed variables</a:t>
            </a:r>
            <a:endParaRPr lang="en-US" sz="1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FB471-82A1-484B-B42E-22F02E24C52E}"/>
              </a:ext>
            </a:extLst>
          </p:cNvPr>
          <p:cNvSpPr txBox="1"/>
          <p:nvPr/>
        </p:nvSpPr>
        <p:spPr bwMode="gray">
          <a:xfrm>
            <a:off x="3172047" y="4830287"/>
            <a:ext cx="1528216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Uncertainty about temperature Y after sensor reading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1930CE-AC09-439C-AABF-FD95356148D9}"/>
              </a:ext>
            </a:extLst>
          </p:cNvPr>
          <p:cNvSpPr/>
          <p:nvPr/>
        </p:nvSpPr>
        <p:spPr bwMode="gray">
          <a:xfrm>
            <a:off x="796238" y="897053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1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32B20B-86D9-447D-9200-EFDBFC84816F}"/>
              </a:ext>
            </a:extLst>
          </p:cNvPr>
          <p:cNvSpPr/>
          <p:nvPr/>
        </p:nvSpPr>
        <p:spPr bwMode="gray">
          <a:xfrm>
            <a:off x="3066760" y="1675276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3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5B22BD-CD88-4C1E-8BF4-D71D6032E5E6}"/>
              </a:ext>
            </a:extLst>
          </p:cNvPr>
          <p:cNvSpPr/>
          <p:nvPr/>
        </p:nvSpPr>
        <p:spPr bwMode="gray">
          <a:xfrm>
            <a:off x="4103818" y="897053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4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C97EF7-8459-446F-88C8-D9546AC05CCA}"/>
              </a:ext>
            </a:extLst>
          </p:cNvPr>
          <p:cNvSpPr/>
          <p:nvPr/>
        </p:nvSpPr>
        <p:spPr bwMode="gray">
          <a:xfrm>
            <a:off x="1810798" y="1675276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2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1CE87-F265-49B6-85E3-29B59C5F917B}"/>
              </a:ext>
            </a:extLst>
          </p:cNvPr>
          <p:cNvSpPr/>
          <p:nvPr/>
        </p:nvSpPr>
        <p:spPr bwMode="gray">
          <a:xfrm>
            <a:off x="796238" y="1851224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1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D74DCB-AAED-4CD2-B582-2F21F6AFE585}"/>
              </a:ext>
            </a:extLst>
          </p:cNvPr>
          <p:cNvSpPr/>
          <p:nvPr/>
        </p:nvSpPr>
        <p:spPr bwMode="gray">
          <a:xfrm>
            <a:off x="1810798" y="2486183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2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511FB7-C2EF-473B-AB1B-F499F16ADE51}"/>
              </a:ext>
            </a:extLst>
          </p:cNvPr>
          <p:cNvSpPr/>
          <p:nvPr/>
        </p:nvSpPr>
        <p:spPr bwMode="gray">
          <a:xfrm>
            <a:off x="3066760" y="2493357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3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085445-5131-4918-88C1-3B92DF307145}"/>
              </a:ext>
            </a:extLst>
          </p:cNvPr>
          <p:cNvSpPr/>
          <p:nvPr/>
        </p:nvSpPr>
        <p:spPr bwMode="gray">
          <a:xfrm>
            <a:off x="4103818" y="1741492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4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A040B7-6205-48E5-82F5-438832A61A7B}"/>
              </a:ext>
            </a:extLst>
          </p:cNvPr>
          <p:cNvCxnSpPr>
            <a:stCxn id="9" idx="6"/>
            <a:endCxn id="13" idx="2"/>
          </p:cNvCxnSpPr>
          <p:nvPr/>
        </p:nvCxnSpPr>
        <p:spPr bwMode="gray">
          <a:xfrm>
            <a:off x="1540845" y="1174973"/>
            <a:ext cx="256297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74DFF4-5B84-44FF-A361-A2B8C14B1D0A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 bwMode="gray">
          <a:xfrm>
            <a:off x="1431800" y="1371492"/>
            <a:ext cx="488043" cy="3851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9C03A-18DF-423D-83CF-722C5606C853}"/>
              </a:ext>
            </a:extLst>
          </p:cNvPr>
          <p:cNvCxnSpPr>
            <a:cxnSpLocks/>
            <a:stCxn id="13" idx="3"/>
            <a:endCxn id="12" idx="7"/>
          </p:cNvCxnSpPr>
          <p:nvPr/>
        </p:nvCxnSpPr>
        <p:spPr bwMode="gray">
          <a:xfrm flipH="1">
            <a:off x="3702322" y="1371492"/>
            <a:ext cx="510541" cy="3851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2708C0-8C1A-489F-9F52-5898E8214810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gray">
          <a:xfrm>
            <a:off x="2555405" y="1953196"/>
            <a:ext cx="51135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41057-0D0E-4227-A3CC-F704BAE0561A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 bwMode="gray">
          <a:xfrm>
            <a:off x="1168542" y="1452893"/>
            <a:ext cx="0" cy="3983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F03DA9-C31C-4106-ADD1-9D93BCA4696B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 bwMode="gray">
          <a:xfrm>
            <a:off x="2183102" y="2231116"/>
            <a:ext cx="0" cy="2550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D4DE52-E1C3-49E0-B40B-70962C8A38BC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 bwMode="gray">
          <a:xfrm>
            <a:off x="3439064" y="2231116"/>
            <a:ext cx="0" cy="2622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696C55-6BCF-4166-9C57-8AE01DA46BFD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 bwMode="gray">
          <a:xfrm>
            <a:off x="4476122" y="1452893"/>
            <a:ext cx="0" cy="288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41506F-9CCB-4523-97B3-9BE0E68740D5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3501516" y="4519800"/>
            <a:ext cx="434639" cy="3104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989305-9A21-4E95-AC8E-447F5E249412}"/>
              </a:ext>
            </a:extLst>
          </p:cNvPr>
          <p:cNvCxnSpPr>
            <a:cxnSpLocks/>
          </p:cNvCxnSpPr>
          <p:nvPr/>
        </p:nvCxnSpPr>
        <p:spPr bwMode="gray">
          <a:xfrm>
            <a:off x="4743616" y="4501011"/>
            <a:ext cx="145603" cy="2567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1F77A84-8D7E-4057-A431-51806DAA2AC1}"/>
              </a:ext>
            </a:extLst>
          </p:cNvPr>
          <p:cNvSpPr txBox="1"/>
          <p:nvPr/>
        </p:nvSpPr>
        <p:spPr bwMode="gray">
          <a:xfrm>
            <a:off x="463313" y="4560915"/>
            <a:ext cx="1379363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Utility of having sensors in location 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1E1C21-4683-474D-A167-06A246FE29E1}"/>
              </a:ext>
            </a:extLst>
          </p:cNvPr>
          <p:cNvCxnSpPr>
            <a:cxnSpLocks/>
            <a:endCxn id="57" idx="0"/>
          </p:cNvCxnSpPr>
          <p:nvPr/>
        </p:nvCxnSpPr>
        <p:spPr bwMode="gray">
          <a:xfrm flipH="1">
            <a:off x="1152995" y="4397155"/>
            <a:ext cx="403593" cy="163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585A99-1D85-468A-8FA2-EA36C507BC01}"/>
                  </a:ext>
                </a:extLst>
              </p:cNvPr>
              <p:cNvSpPr txBox="1"/>
              <p:nvPr/>
            </p:nvSpPr>
            <p:spPr bwMode="gray">
              <a:xfrm>
                <a:off x="476016" y="3734953"/>
                <a:ext cx="51513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0" dirty="0">
                    <a:latin typeface="+mj-lt"/>
                  </a:rPr>
                  <a:t>What is a good objective function ?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585A99-1D85-468A-8FA2-EA36C507B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6016" y="3734953"/>
                <a:ext cx="5151377" cy="646331"/>
              </a:xfrm>
              <a:prstGeom prst="rect">
                <a:avLst/>
              </a:prstGeom>
              <a:blipFill>
                <a:blip r:embed="rId3"/>
                <a:stretch>
                  <a:fillRect l="-947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8E6D0E5-AEDE-4C09-B296-997A99335B28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121616" y="991302"/>
                <a:ext cx="6070383" cy="2451953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b="1" dirty="0">
                    <a:latin typeface="+mj-lt"/>
                  </a:rPr>
                  <a:t>Proof that entropy is submodular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+mj-lt"/>
                  </a:rPr>
                  <a:t> is the joint entropy of variables indexed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latin typeface="+mj-lt"/>
                  </a:rPr>
                  <a:t> asssuming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 	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 	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Discrete entropy is submodular</a:t>
                </a: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8E6D0E5-AEDE-4C09-B296-997A9933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21616" y="991302"/>
                <a:ext cx="6070383" cy="2451953"/>
              </a:xfrm>
              <a:prstGeom prst="rect">
                <a:avLst/>
              </a:prstGeom>
              <a:blipFill>
                <a:blip r:embed="rId4"/>
                <a:stretch>
                  <a:fillRect l="-2309" t="-3234" b="-4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DFC90BF-C363-47C9-ADDB-CE6A91706E74}"/>
                  </a:ext>
                </a:extLst>
              </p:cNvPr>
              <p:cNvSpPr txBox="1"/>
              <p:nvPr/>
            </p:nvSpPr>
            <p:spPr bwMode="gray">
              <a:xfrm>
                <a:off x="6988557" y="4038274"/>
                <a:ext cx="5040007" cy="21434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+mj-lt"/>
                  </a:rPr>
                  <a:t>Submodularity and Independence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𝑠𝑡𝑎𝑡𝑖𝑠𝑡𝑖𝑐𝑎𝑙𝑙𝑦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𝑚𝑜𝑑𝑢𝑙𝑎𝑟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𝑙𝑖𝑛𝑒𝑎𝑟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Hence, if </a:t>
                </a:r>
                <a:r>
                  <a:rPr lang="en-US" i="1" dirty="0"/>
                  <a:t>F</a:t>
                </a:r>
                <a:r>
                  <a:rPr lang="en-US" dirty="0"/>
                  <a:t> is more submodular then the items in the </a:t>
                </a:r>
                <a:r>
                  <a:rPr lang="en-US" i="1" dirty="0"/>
                  <a:t>S</a:t>
                </a:r>
                <a:r>
                  <a:rPr lang="en-US" dirty="0"/>
                  <a:t> set are more dependent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DFC90BF-C363-47C9-ADDB-CE6A9170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88557" y="4038274"/>
                <a:ext cx="5040007" cy="2143472"/>
              </a:xfrm>
              <a:prstGeom prst="rect">
                <a:avLst/>
              </a:prstGeom>
              <a:blipFill>
                <a:blip r:embed="rId5"/>
                <a:stretch>
                  <a:fillRect l="-967" t="-1420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16C568DC-F991-463F-A9A7-0581A573CEF2}"/>
              </a:ext>
            </a:extLst>
          </p:cNvPr>
          <p:cNvSpPr txBox="1"/>
          <p:nvPr/>
        </p:nvSpPr>
        <p:spPr bwMode="gray">
          <a:xfrm>
            <a:off x="0" y="6351048"/>
            <a:ext cx="109347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Liu et al.(2020) Submodular optimization problems and greedy strategies</a:t>
            </a:r>
          </a:p>
          <a:p>
            <a:r>
              <a:rPr lang="en-US" sz="1100" dirty="0" err="1"/>
              <a:t>Jegelka</a:t>
            </a:r>
            <a:r>
              <a:rPr lang="en-US" sz="1100" dirty="0"/>
              <a:t>, S., (2017), </a:t>
            </a:r>
            <a:r>
              <a:rPr lang="en-US" sz="1100" dirty="0" err="1"/>
              <a:t>Submodularity</a:t>
            </a:r>
            <a:r>
              <a:rPr lang="en-US" sz="1100" dirty="0"/>
              <a:t>: Theory and Applications I - </a:t>
            </a:r>
            <a:r>
              <a:rPr lang="en-US" sz="1100" dirty="0">
                <a:hlinkClick r:id="rId6"/>
              </a:rPr>
              <a:t>https://www.youtube.com/watch?v=Y3u_hvxayDY</a:t>
            </a:r>
            <a:r>
              <a:rPr lang="en-US" sz="1100" dirty="0"/>
              <a:t>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1C659F-C77C-457C-8656-CBFEF82BF6DC}"/>
              </a:ext>
            </a:extLst>
          </p:cNvPr>
          <p:cNvSpPr txBox="1"/>
          <p:nvPr/>
        </p:nvSpPr>
        <p:spPr bwMode="gray">
          <a:xfrm>
            <a:off x="1649196" y="4814906"/>
            <a:ext cx="1386863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Uncertainty about temperature Y before sensor reading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C4DFC38-885C-4845-A10A-ED748EA084A5}"/>
              </a:ext>
            </a:extLst>
          </p:cNvPr>
          <p:cNvCxnSpPr>
            <a:cxnSpLocks/>
            <a:endCxn id="101" idx="0"/>
          </p:cNvCxnSpPr>
          <p:nvPr/>
        </p:nvCxnSpPr>
        <p:spPr bwMode="gray">
          <a:xfrm flipH="1">
            <a:off x="2342628" y="4459914"/>
            <a:ext cx="127750" cy="3549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4AFC8A4-F629-409C-9551-1AF54C50697C}"/>
              </a:ext>
            </a:extLst>
          </p:cNvPr>
          <p:cNvSpPr txBox="1"/>
          <p:nvPr/>
        </p:nvSpPr>
        <p:spPr bwMode="gray">
          <a:xfrm>
            <a:off x="102304" y="3095287"/>
            <a:ext cx="5655945" cy="656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Goal</a:t>
            </a:r>
            <a:r>
              <a:rPr lang="en-US" dirty="0"/>
              <a:t>: How to reduce the uncertainty about hidden variables Y</a:t>
            </a:r>
            <a:r>
              <a:rPr lang="en-US" sz="2800" baseline="-25000" dirty="0"/>
              <a:t>i</a:t>
            </a:r>
            <a:r>
              <a:rPr lang="en-US" dirty="0"/>
              <a:t> given the observed ones X</a:t>
            </a:r>
            <a:r>
              <a:rPr lang="en-US" sz="2400" baseline="-25000" dirty="0"/>
              <a:t>i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2D9FE03-9455-4285-9A08-F0ECF0D76F57}"/>
                  </a:ext>
                </a:extLst>
              </p:cNvPr>
              <p:cNvSpPr txBox="1"/>
              <p:nvPr/>
            </p:nvSpPr>
            <p:spPr bwMode="gray">
              <a:xfrm>
                <a:off x="163436" y="5638530"/>
                <a:ext cx="667615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1" dirty="0"/>
                  <a:t>F(A) </a:t>
                </a:r>
                <a:r>
                  <a:rPr lang="en-US" dirty="0"/>
                  <a:t>is a submodular function if the X’s are conditionally independent given the Y’s,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2D9FE03-9455-4285-9A08-F0ECF0D76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3436" y="5638530"/>
                <a:ext cx="6676159" cy="738664"/>
              </a:xfrm>
              <a:prstGeom prst="rect">
                <a:avLst/>
              </a:prstGeom>
              <a:blipFill>
                <a:blip r:embed="rId7"/>
                <a:stretch>
                  <a:fillRect l="-822" t="-4959" r="-1735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F2287A86-302C-4FB3-A88C-CFD425BC7836}"/>
              </a:ext>
            </a:extLst>
          </p:cNvPr>
          <p:cNvSpPr txBox="1"/>
          <p:nvPr/>
        </p:nvSpPr>
        <p:spPr bwMode="gray">
          <a:xfrm>
            <a:off x="9333571" y="2362460"/>
            <a:ext cx="2966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latin typeface="+mj-lt"/>
              </a:rPr>
              <a:t>information never hurts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 animBg="1"/>
      <p:bldP spid="16" grpId="0" animBg="1"/>
      <p:bldP spid="17" grpId="0" animBg="1"/>
      <p:bldP spid="18" grpId="0" animBg="1"/>
      <p:bldP spid="57" grpId="0"/>
      <p:bldP spid="78" grpId="0"/>
      <p:bldP spid="89" grpId="0"/>
      <p:bldP spid="101" grpId="0"/>
      <p:bldP spid="130" grpId="0"/>
      <p:bldP spid="1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248A-6731-4811-B6B4-D4B84A2C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Sensing – Adaptive </a:t>
            </a:r>
            <a:r>
              <a:rPr lang="en-US" dirty="0" err="1"/>
              <a:t>Submodularity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8423-9545-4CDE-A11B-EBF7F250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DD1F8-72DE-4636-B820-F8EAAF53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79CF-D80C-4755-BA95-B2A67FB90BC1}"/>
              </a:ext>
            </a:extLst>
          </p:cNvPr>
          <p:cNvSpPr txBox="1"/>
          <p:nvPr/>
        </p:nvSpPr>
        <p:spPr bwMode="gray">
          <a:xfrm>
            <a:off x="0" y="6401757"/>
            <a:ext cx="109347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Zhang, Y. et al., (2016), String submodular functions with curvature constraints</a:t>
            </a:r>
          </a:p>
          <a:p>
            <a:r>
              <a:rPr lang="en-US" sz="1100" dirty="0"/>
              <a:t>Liu, Y. et al.(2018), Performance bounds with curvature for batched greedy optimization.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21C66-F52D-4A51-A2F5-E414BCC0CAA6}"/>
              </a:ext>
            </a:extLst>
          </p:cNvPr>
          <p:cNvSpPr txBox="1"/>
          <p:nvPr/>
        </p:nvSpPr>
        <p:spPr bwMode="gray">
          <a:xfrm>
            <a:off x="5707261" y="3724176"/>
            <a:ext cx="62444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NimbusRomNo9L-Medi"/>
              </a:rPr>
              <a:t>W</a:t>
            </a:r>
            <a:r>
              <a:rPr lang="en-US" sz="1800" b="0" i="0" u="none" strike="noStrike" baseline="0" dirty="0">
                <a:latin typeface="NimbusRomNo9L-Medi"/>
              </a:rPr>
              <a:t>e note a commonly used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metric, reduction of Shannon entropy, is submodular under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certain assumptions, rendering the greedy solution comparable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to the optimal plan in the </a:t>
            </a:r>
            <a:r>
              <a:rPr lang="en-US" sz="1800" b="0" i="0" u="none" strike="noStrike" baseline="0" dirty="0">
                <a:latin typeface="NimbusRomNo9L-MediItal"/>
              </a:rPr>
              <a:t>offline </a:t>
            </a:r>
            <a:r>
              <a:rPr lang="en-US" sz="1800" b="0" i="0" u="none" strike="noStrike" baseline="0" dirty="0">
                <a:latin typeface="NimbusRomNo9L-Medi"/>
              </a:rPr>
              <a:t>setting. However, reacting</a:t>
            </a:r>
          </a:p>
          <a:p>
            <a:pPr algn="l"/>
            <a:r>
              <a:rPr lang="en-US" sz="1800" b="0" i="0" u="none" strike="noStrike" baseline="0" dirty="0">
                <a:latin typeface="NimbusRomNo9L-MediItal"/>
              </a:rPr>
              <a:t>online </a:t>
            </a:r>
            <a:r>
              <a:rPr lang="en-US" sz="1800" b="0" i="0" u="none" strike="noStrike" baseline="0" dirty="0">
                <a:latin typeface="NimbusRomNo9L-Medi"/>
              </a:rPr>
              <a:t>to observations can increase performance. Recently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developed notions of </a:t>
            </a:r>
            <a:r>
              <a:rPr lang="en-US" sz="1800" b="0" i="0" u="none" strike="noStrike" baseline="0" dirty="0">
                <a:latin typeface="NimbusRomNo9L-MediItal"/>
              </a:rPr>
              <a:t>adaptive </a:t>
            </a:r>
            <a:r>
              <a:rPr lang="en-US" sz="1800" b="0" i="0" u="none" strike="noStrike" baseline="0" dirty="0" err="1">
                <a:latin typeface="NimbusRomNo9L-MediItal"/>
              </a:rPr>
              <a:t>submodularity</a:t>
            </a:r>
            <a:r>
              <a:rPr lang="en-US" sz="1800" b="0" i="0" u="none" strike="noStrike" baseline="0" dirty="0">
                <a:latin typeface="NimbusRomNo9L-MediItal"/>
              </a:rPr>
              <a:t> </a:t>
            </a:r>
            <a:r>
              <a:rPr lang="en-US" sz="1800" b="0" i="0" u="none" strike="noStrike" baseline="0" dirty="0">
                <a:latin typeface="NimbusRomNo9L-Medi"/>
              </a:rPr>
              <a:t>provide guarantees for a greedy algorithm in this </a:t>
            </a:r>
            <a:r>
              <a:rPr lang="en-US" sz="1800" b="0" i="0" u="none" strike="noStrike" baseline="0" dirty="0">
                <a:latin typeface="NimbusRomNo9L-MediItal"/>
              </a:rPr>
              <a:t>online </a:t>
            </a:r>
            <a:r>
              <a:rPr lang="en-US" sz="1800" b="0" i="0" u="none" strike="noStrike" baseline="0" dirty="0">
                <a:latin typeface="NimbusRomNo9L-Medi"/>
              </a:rPr>
              <a:t>setting.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21BD-103F-44CA-BD52-49FAE402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of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BAEB-76B5-4326-8007-12184365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010615"/>
          </a:xfrm>
        </p:spPr>
        <p:txBody>
          <a:bodyPr/>
          <a:lstStyle/>
          <a:p>
            <a:pPr algn="l"/>
            <a:r>
              <a:rPr lang="en-US" sz="1800" dirty="0">
                <a:latin typeface="CMR10"/>
              </a:rPr>
              <a:t>Several problems involve </a:t>
            </a:r>
            <a:r>
              <a:rPr lang="en-US" sz="1800" b="0" i="0" u="none" strike="noStrike" baseline="0" dirty="0">
                <a:latin typeface="CMR10"/>
              </a:rPr>
              <a:t>optimally choosing a string (ordered set) of actions over a finite horizon to maximize an objective function under some constraints.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decision making (Littman 1996; </a:t>
            </a:r>
            <a:r>
              <a:rPr lang="en-US" sz="1800" b="0" i="0" u="none" strike="noStrike" baseline="0" dirty="0" err="1">
                <a:latin typeface="CMR10"/>
              </a:rPr>
              <a:t>Roijers</a:t>
            </a:r>
            <a:r>
              <a:rPr lang="en-US" sz="1800" b="0" i="0" u="none" strike="noStrike" baseline="0" dirty="0">
                <a:latin typeface="CMR10"/>
              </a:rPr>
              <a:t> et al. 2013), 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adaptive sensing (Liu </a:t>
            </a:r>
            <a:r>
              <a:rPr lang="da-DK" sz="1800" b="0" i="0" u="none" strike="noStrike" baseline="0" dirty="0">
                <a:latin typeface="CMR10"/>
              </a:rPr>
              <a:t>et al. 2014; Krause et al. 2008), and </a:t>
            </a:r>
          </a:p>
          <a:p>
            <a:pPr algn="l"/>
            <a:r>
              <a:rPr lang="da-DK" sz="1800" b="0" i="0" u="none" strike="noStrike" baseline="0" dirty="0">
                <a:latin typeface="CMR10"/>
              </a:rPr>
              <a:t>adaptive control (Jarvis 1975; Schlegel </a:t>
            </a:r>
            <a:r>
              <a:rPr lang="en-US" sz="1800" b="0" i="0" u="none" strike="noStrike" baseline="0" dirty="0">
                <a:latin typeface="CMR10"/>
              </a:rPr>
              <a:t>et al. 2005),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6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5E4C-B68D-4AA9-9702-AE4FD70C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Influence – Viral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2FE3-1923-4356-BECF-DAED846B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21CAF-5272-4A26-A2A5-1F6C962E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8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3CA4-D085-42EF-93CF-9C141F6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- Graph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B9CE0-F8FD-4F45-AACB-A1FE81606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1500" y="2817941"/>
                <a:ext cx="6226267" cy="397545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≥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B9CE0-F8FD-4F45-AACB-A1FE81606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1500" y="2817941"/>
                <a:ext cx="6226267" cy="3975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4A10-6F08-40F1-944D-C60D9373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66F7BB-DDAF-4C57-926B-1056DF99CCEC}"/>
              </a:ext>
            </a:extLst>
          </p:cNvPr>
          <p:cNvSpPr/>
          <p:nvPr/>
        </p:nvSpPr>
        <p:spPr bwMode="gray">
          <a:xfrm>
            <a:off x="1042757" y="128747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D87FC-BB6C-4DA5-AEE1-458FE49991B3}"/>
              </a:ext>
            </a:extLst>
          </p:cNvPr>
          <p:cNvSpPr/>
          <p:nvPr/>
        </p:nvSpPr>
        <p:spPr bwMode="gray">
          <a:xfrm>
            <a:off x="380358" y="2016425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1FEF-A54B-4479-979D-8B947C1CDDEE}"/>
              </a:ext>
            </a:extLst>
          </p:cNvPr>
          <p:cNvSpPr/>
          <p:nvPr/>
        </p:nvSpPr>
        <p:spPr bwMode="gray">
          <a:xfrm>
            <a:off x="1011326" y="2444990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6FFFDF-8B1C-4BD7-9E7E-A312869B3F89}"/>
              </a:ext>
            </a:extLst>
          </p:cNvPr>
          <p:cNvSpPr/>
          <p:nvPr/>
        </p:nvSpPr>
        <p:spPr bwMode="gray">
          <a:xfrm>
            <a:off x="1947551" y="1381906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764C9D-30CA-4931-A114-6301A06E0625}"/>
              </a:ext>
            </a:extLst>
          </p:cNvPr>
          <p:cNvSpPr/>
          <p:nvPr/>
        </p:nvSpPr>
        <p:spPr bwMode="gray">
          <a:xfrm>
            <a:off x="1924714" y="2599371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34C370-2857-475A-B4A2-C7785B14DB0F}"/>
              </a:ext>
            </a:extLst>
          </p:cNvPr>
          <p:cNvSpPr/>
          <p:nvPr/>
        </p:nvSpPr>
        <p:spPr bwMode="gray">
          <a:xfrm>
            <a:off x="2575335" y="2016424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212F8B-0A35-4A4D-B437-7D67CA73F6C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gray">
          <a:xfrm>
            <a:off x="1523205" y="1519952"/>
            <a:ext cx="424346" cy="944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B5A742-3E92-4874-973E-2D61CBCC608A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gray">
          <a:xfrm flipH="1">
            <a:off x="790446" y="1684336"/>
            <a:ext cx="322671" cy="4001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1D314-5996-4F3B-8EA0-B65291E18B2B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 bwMode="gray">
          <a:xfrm>
            <a:off x="790446" y="2413284"/>
            <a:ext cx="291240" cy="997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053524-703E-4567-8466-6511CEFDB46E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 bwMode="gray">
          <a:xfrm flipH="1" flipV="1">
            <a:off x="1491774" y="2677465"/>
            <a:ext cx="432940" cy="1543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8E64CA-45A2-4188-AB22-F0CC7C911DF0}"/>
              </a:ext>
            </a:extLst>
          </p:cNvPr>
          <p:cNvCxnSpPr>
            <a:cxnSpLocks/>
            <a:stCxn id="11" idx="7"/>
            <a:endCxn id="12" idx="4"/>
          </p:cNvCxnSpPr>
          <p:nvPr/>
        </p:nvCxnSpPr>
        <p:spPr bwMode="gray">
          <a:xfrm flipV="1">
            <a:off x="2334802" y="2481373"/>
            <a:ext cx="480757" cy="1860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FE5D6A-89CD-4E78-82E8-E534681B3670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 bwMode="gray">
          <a:xfrm flipH="1" flipV="1">
            <a:off x="2357639" y="1778765"/>
            <a:ext cx="457920" cy="2376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4D48B-B69E-4424-9A79-8FD3CC2A9B2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 bwMode="gray">
          <a:xfrm flipH="1" flipV="1">
            <a:off x="1452845" y="1684336"/>
            <a:ext cx="542229" cy="9831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602D07-C4E7-41CE-A85E-99241998B5F6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 bwMode="gray">
          <a:xfrm flipV="1">
            <a:off x="1421414" y="1846855"/>
            <a:ext cx="766361" cy="666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C9D169-F624-448D-B9A2-535AC0476EF1}"/>
              </a:ext>
            </a:extLst>
          </p:cNvPr>
          <p:cNvSpPr txBox="1"/>
          <p:nvPr/>
        </p:nvSpPr>
        <p:spPr bwMode="gray">
          <a:xfrm>
            <a:off x="738681" y="1625654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5CFC2-F294-4FB8-92AB-8E64230DF212}"/>
              </a:ext>
            </a:extLst>
          </p:cNvPr>
          <p:cNvSpPr txBox="1"/>
          <p:nvPr/>
        </p:nvSpPr>
        <p:spPr bwMode="gray">
          <a:xfrm>
            <a:off x="1676434" y="119572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278A5-65A3-4025-A456-D21E54255DAA}"/>
              </a:ext>
            </a:extLst>
          </p:cNvPr>
          <p:cNvSpPr txBox="1"/>
          <p:nvPr/>
        </p:nvSpPr>
        <p:spPr bwMode="gray">
          <a:xfrm>
            <a:off x="515998" y="2661836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5978A-945D-4965-8337-08DBD5F85182}"/>
              </a:ext>
            </a:extLst>
          </p:cNvPr>
          <p:cNvSpPr txBox="1"/>
          <p:nvPr/>
        </p:nvSpPr>
        <p:spPr bwMode="gray">
          <a:xfrm>
            <a:off x="1659520" y="295966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3795D-D183-46B2-A766-A57AD8A43241}"/>
              </a:ext>
            </a:extLst>
          </p:cNvPr>
          <p:cNvSpPr txBox="1"/>
          <p:nvPr/>
        </p:nvSpPr>
        <p:spPr bwMode="gray">
          <a:xfrm>
            <a:off x="2610325" y="2580362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91B01-8A46-490F-B4D4-AAE9922B16C8}"/>
              </a:ext>
            </a:extLst>
          </p:cNvPr>
          <p:cNvSpPr txBox="1"/>
          <p:nvPr/>
        </p:nvSpPr>
        <p:spPr bwMode="gray">
          <a:xfrm>
            <a:off x="2663159" y="1543145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EB606A-1DAC-4FB4-AD63-EB4F983BC2C0}"/>
              </a:ext>
            </a:extLst>
          </p:cNvPr>
          <p:cNvSpPr txBox="1"/>
          <p:nvPr/>
        </p:nvSpPr>
        <p:spPr bwMode="gray">
          <a:xfrm>
            <a:off x="2080007" y="190658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3929CD-2D84-436B-9B3D-4CACC25B3DFB}"/>
              </a:ext>
            </a:extLst>
          </p:cNvPr>
          <p:cNvSpPr txBox="1"/>
          <p:nvPr/>
        </p:nvSpPr>
        <p:spPr bwMode="gray">
          <a:xfrm>
            <a:off x="1478051" y="190658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CB6049-09C3-4F7B-BED8-027A3C9164B2}"/>
              </a:ext>
            </a:extLst>
          </p:cNvPr>
          <p:cNvSpPr/>
          <p:nvPr/>
        </p:nvSpPr>
        <p:spPr bwMode="gray">
          <a:xfrm>
            <a:off x="240247" y="1232113"/>
            <a:ext cx="2305332" cy="1960745"/>
          </a:xfrm>
          <a:custGeom>
            <a:avLst/>
            <a:gdLst>
              <a:gd name="connsiteX0" fmla="*/ 12405 w 2305332"/>
              <a:gd name="connsiteY0" fmla="*/ 1226127 h 2251363"/>
              <a:gd name="connsiteX1" fmla="*/ 12405 w 2305332"/>
              <a:gd name="connsiteY1" fmla="*/ 1226127 h 2251363"/>
              <a:gd name="connsiteX2" fmla="*/ 19332 w 2305332"/>
              <a:gd name="connsiteY2" fmla="*/ 1108363 h 2251363"/>
              <a:gd name="connsiteX3" fmla="*/ 26259 w 2305332"/>
              <a:gd name="connsiteY3" fmla="*/ 1087582 h 2251363"/>
              <a:gd name="connsiteX4" fmla="*/ 33186 w 2305332"/>
              <a:gd name="connsiteY4" fmla="*/ 983672 h 2251363"/>
              <a:gd name="connsiteX5" fmla="*/ 47041 w 2305332"/>
              <a:gd name="connsiteY5" fmla="*/ 942109 h 2251363"/>
              <a:gd name="connsiteX6" fmla="*/ 67823 w 2305332"/>
              <a:gd name="connsiteY6" fmla="*/ 879763 h 2251363"/>
              <a:gd name="connsiteX7" fmla="*/ 88605 w 2305332"/>
              <a:gd name="connsiteY7" fmla="*/ 831272 h 2251363"/>
              <a:gd name="connsiteX8" fmla="*/ 95532 w 2305332"/>
              <a:gd name="connsiteY8" fmla="*/ 810491 h 2251363"/>
              <a:gd name="connsiteX9" fmla="*/ 102459 w 2305332"/>
              <a:gd name="connsiteY9" fmla="*/ 782782 h 2251363"/>
              <a:gd name="connsiteX10" fmla="*/ 123241 w 2305332"/>
              <a:gd name="connsiteY10" fmla="*/ 768927 h 2251363"/>
              <a:gd name="connsiteX11" fmla="*/ 130168 w 2305332"/>
              <a:gd name="connsiteY11" fmla="*/ 706582 h 2251363"/>
              <a:gd name="connsiteX12" fmla="*/ 137095 w 2305332"/>
              <a:gd name="connsiteY12" fmla="*/ 685800 h 2251363"/>
              <a:gd name="connsiteX13" fmla="*/ 144023 w 2305332"/>
              <a:gd name="connsiteY13" fmla="*/ 602672 h 2251363"/>
              <a:gd name="connsiteX14" fmla="*/ 150950 w 2305332"/>
              <a:gd name="connsiteY14" fmla="*/ 554182 h 2251363"/>
              <a:gd name="connsiteX15" fmla="*/ 185586 w 2305332"/>
              <a:gd name="connsiteY15" fmla="*/ 498763 h 2251363"/>
              <a:gd name="connsiteX16" fmla="*/ 220223 w 2305332"/>
              <a:gd name="connsiteY16" fmla="*/ 450272 h 2251363"/>
              <a:gd name="connsiteX17" fmla="*/ 234077 w 2305332"/>
              <a:gd name="connsiteY17" fmla="*/ 429491 h 2251363"/>
              <a:gd name="connsiteX18" fmla="*/ 254859 w 2305332"/>
              <a:gd name="connsiteY18" fmla="*/ 415636 h 2251363"/>
              <a:gd name="connsiteX19" fmla="*/ 310277 w 2305332"/>
              <a:gd name="connsiteY19" fmla="*/ 394854 h 2251363"/>
              <a:gd name="connsiteX20" fmla="*/ 372623 w 2305332"/>
              <a:gd name="connsiteY20" fmla="*/ 387927 h 2251363"/>
              <a:gd name="connsiteX21" fmla="*/ 455750 w 2305332"/>
              <a:gd name="connsiteY21" fmla="*/ 374072 h 2251363"/>
              <a:gd name="connsiteX22" fmla="*/ 497314 w 2305332"/>
              <a:gd name="connsiteY22" fmla="*/ 360218 h 2251363"/>
              <a:gd name="connsiteX23" fmla="*/ 566586 w 2305332"/>
              <a:gd name="connsiteY23" fmla="*/ 318654 h 2251363"/>
              <a:gd name="connsiteX24" fmla="*/ 580441 w 2305332"/>
              <a:gd name="connsiteY24" fmla="*/ 270163 h 2251363"/>
              <a:gd name="connsiteX25" fmla="*/ 601223 w 2305332"/>
              <a:gd name="connsiteY25" fmla="*/ 256309 h 2251363"/>
              <a:gd name="connsiteX26" fmla="*/ 628932 w 2305332"/>
              <a:gd name="connsiteY26" fmla="*/ 214745 h 2251363"/>
              <a:gd name="connsiteX27" fmla="*/ 642786 w 2305332"/>
              <a:gd name="connsiteY27" fmla="*/ 166254 h 2251363"/>
              <a:gd name="connsiteX28" fmla="*/ 670495 w 2305332"/>
              <a:gd name="connsiteY28" fmla="*/ 124691 h 2251363"/>
              <a:gd name="connsiteX29" fmla="*/ 691277 w 2305332"/>
              <a:gd name="connsiteY29" fmla="*/ 110836 h 2251363"/>
              <a:gd name="connsiteX30" fmla="*/ 732841 w 2305332"/>
              <a:gd name="connsiteY30" fmla="*/ 69272 h 2251363"/>
              <a:gd name="connsiteX31" fmla="*/ 753623 w 2305332"/>
              <a:gd name="connsiteY31" fmla="*/ 62345 h 2251363"/>
              <a:gd name="connsiteX32" fmla="*/ 774405 w 2305332"/>
              <a:gd name="connsiteY32" fmla="*/ 48491 h 2251363"/>
              <a:gd name="connsiteX33" fmla="*/ 815968 w 2305332"/>
              <a:gd name="connsiteY33" fmla="*/ 41563 h 2251363"/>
              <a:gd name="connsiteX34" fmla="*/ 843677 w 2305332"/>
              <a:gd name="connsiteY34" fmla="*/ 13854 h 2251363"/>
              <a:gd name="connsiteX35" fmla="*/ 871386 w 2305332"/>
              <a:gd name="connsiteY35" fmla="*/ 6927 h 2251363"/>
              <a:gd name="connsiteX36" fmla="*/ 933732 w 2305332"/>
              <a:gd name="connsiteY36" fmla="*/ 0 h 2251363"/>
              <a:gd name="connsiteX37" fmla="*/ 1203895 w 2305332"/>
              <a:gd name="connsiteY37" fmla="*/ 6927 h 2251363"/>
              <a:gd name="connsiteX38" fmla="*/ 1245459 w 2305332"/>
              <a:gd name="connsiteY38" fmla="*/ 20782 h 2251363"/>
              <a:gd name="connsiteX39" fmla="*/ 1259314 w 2305332"/>
              <a:gd name="connsiteY39" fmla="*/ 41563 h 2251363"/>
              <a:gd name="connsiteX40" fmla="*/ 1280095 w 2305332"/>
              <a:gd name="connsiteY40" fmla="*/ 55418 h 2251363"/>
              <a:gd name="connsiteX41" fmla="*/ 1307805 w 2305332"/>
              <a:gd name="connsiteY41" fmla="*/ 96982 h 2251363"/>
              <a:gd name="connsiteX42" fmla="*/ 1321659 w 2305332"/>
              <a:gd name="connsiteY42" fmla="*/ 117763 h 2251363"/>
              <a:gd name="connsiteX43" fmla="*/ 1328586 w 2305332"/>
              <a:gd name="connsiteY43" fmla="*/ 138545 h 2251363"/>
              <a:gd name="connsiteX44" fmla="*/ 1356295 w 2305332"/>
              <a:gd name="connsiteY44" fmla="*/ 187036 h 2251363"/>
              <a:gd name="connsiteX45" fmla="*/ 1390932 w 2305332"/>
              <a:gd name="connsiteY45" fmla="*/ 235527 h 2251363"/>
              <a:gd name="connsiteX46" fmla="*/ 1397859 w 2305332"/>
              <a:gd name="connsiteY46" fmla="*/ 256309 h 2251363"/>
              <a:gd name="connsiteX47" fmla="*/ 1439423 w 2305332"/>
              <a:gd name="connsiteY47" fmla="*/ 290945 h 2251363"/>
              <a:gd name="connsiteX48" fmla="*/ 1467132 w 2305332"/>
              <a:gd name="connsiteY48" fmla="*/ 367145 h 2251363"/>
              <a:gd name="connsiteX49" fmla="*/ 1480986 w 2305332"/>
              <a:gd name="connsiteY49" fmla="*/ 429491 h 2251363"/>
              <a:gd name="connsiteX50" fmla="*/ 1501768 w 2305332"/>
              <a:gd name="connsiteY50" fmla="*/ 498763 h 2251363"/>
              <a:gd name="connsiteX51" fmla="*/ 1508695 w 2305332"/>
              <a:gd name="connsiteY51" fmla="*/ 554182 h 2251363"/>
              <a:gd name="connsiteX52" fmla="*/ 1515623 w 2305332"/>
              <a:gd name="connsiteY52" fmla="*/ 574963 h 2251363"/>
              <a:gd name="connsiteX53" fmla="*/ 1536405 w 2305332"/>
              <a:gd name="connsiteY53" fmla="*/ 630382 h 2251363"/>
              <a:gd name="connsiteX54" fmla="*/ 1543332 w 2305332"/>
              <a:gd name="connsiteY54" fmla="*/ 727363 h 2251363"/>
              <a:gd name="connsiteX55" fmla="*/ 1550259 w 2305332"/>
              <a:gd name="connsiteY55" fmla="*/ 748145 h 2251363"/>
              <a:gd name="connsiteX56" fmla="*/ 1564114 w 2305332"/>
              <a:gd name="connsiteY56" fmla="*/ 831272 h 2251363"/>
              <a:gd name="connsiteX57" fmla="*/ 1571041 w 2305332"/>
              <a:gd name="connsiteY57" fmla="*/ 852054 h 2251363"/>
              <a:gd name="connsiteX58" fmla="*/ 1598750 w 2305332"/>
              <a:gd name="connsiteY58" fmla="*/ 921327 h 2251363"/>
              <a:gd name="connsiteX59" fmla="*/ 1619532 w 2305332"/>
              <a:gd name="connsiteY59" fmla="*/ 935182 h 2251363"/>
              <a:gd name="connsiteX60" fmla="*/ 1640314 w 2305332"/>
              <a:gd name="connsiteY60" fmla="*/ 1018309 h 2251363"/>
              <a:gd name="connsiteX61" fmla="*/ 1654168 w 2305332"/>
              <a:gd name="connsiteY61" fmla="*/ 1039091 h 2251363"/>
              <a:gd name="connsiteX62" fmla="*/ 1661095 w 2305332"/>
              <a:gd name="connsiteY62" fmla="*/ 1059872 h 2251363"/>
              <a:gd name="connsiteX63" fmla="*/ 1681877 w 2305332"/>
              <a:gd name="connsiteY63" fmla="*/ 1080654 h 2251363"/>
              <a:gd name="connsiteX64" fmla="*/ 1695732 w 2305332"/>
              <a:gd name="connsiteY64" fmla="*/ 1101436 h 2251363"/>
              <a:gd name="connsiteX65" fmla="*/ 1737295 w 2305332"/>
              <a:gd name="connsiteY65" fmla="*/ 1129145 h 2251363"/>
              <a:gd name="connsiteX66" fmla="*/ 1758077 w 2305332"/>
              <a:gd name="connsiteY66" fmla="*/ 1163782 h 2251363"/>
              <a:gd name="connsiteX67" fmla="*/ 1785786 w 2305332"/>
              <a:gd name="connsiteY67" fmla="*/ 1177636 h 2251363"/>
              <a:gd name="connsiteX68" fmla="*/ 1806568 w 2305332"/>
              <a:gd name="connsiteY68" fmla="*/ 1191491 h 2251363"/>
              <a:gd name="connsiteX69" fmla="*/ 1813495 w 2305332"/>
              <a:gd name="connsiteY69" fmla="*/ 1212272 h 2251363"/>
              <a:gd name="connsiteX70" fmla="*/ 1855059 w 2305332"/>
              <a:gd name="connsiteY70" fmla="*/ 1239982 h 2251363"/>
              <a:gd name="connsiteX71" fmla="*/ 1889695 w 2305332"/>
              <a:gd name="connsiteY71" fmla="*/ 1288472 h 2251363"/>
              <a:gd name="connsiteX72" fmla="*/ 1931259 w 2305332"/>
              <a:gd name="connsiteY72" fmla="*/ 1316182 h 2251363"/>
              <a:gd name="connsiteX73" fmla="*/ 1945114 w 2305332"/>
              <a:gd name="connsiteY73" fmla="*/ 1336963 h 2251363"/>
              <a:gd name="connsiteX74" fmla="*/ 1986677 w 2305332"/>
              <a:gd name="connsiteY74" fmla="*/ 1364672 h 2251363"/>
              <a:gd name="connsiteX75" fmla="*/ 2000532 w 2305332"/>
              <a:gd name="connsiteY75" fmla="*/ 1385454 h 2251363"/>
              <a:gd name="connsiteX76" fmla="*/ 2028241 w 2305332"/>
              <a:gd name="connsiteY76" fmla="*/ 1392382 h 2251363"/>
              <a:gd name="connsiteX77" fmla="*/ 2049023 w 2305332"/>
              <a:gd name="connsiteY77" fmla="*/ 1399309 h 2251363"/>
              <a:gd name="connsiteX78" fmla="*/ 2076732 w 2305332"/>
              <a:gd name="connsiteY78" fmla="*/ 1413163 h 2251363"/>
              <a:gd name="connsiteX79" fmla="*/ 2132150 w 2305332"/>
              <a:gd name="connsiteY79" fmla="*/ 1427018 h 2251363"/>
              <a:gd name="connsiteX80" fmla="*/ 2152932 w 2305332"/>
              <a:gd name="connsiteY80" fmla="*/ 1440872 h 2251363"/>
              <a:gd name="connsiteX81" fmla="*/ 2166786 w 2305332"/>
              <a:gd name="connsiteY81" fmla="*/ 1461654 h 2251363"/>
              <a:gd name="connsiteX82" fmla="*/ 2187568 w 2305332"/>
              <a:gd name="connsiteY82" fmla="*/ 1468582 h 2251363"/>
              <a:gd name="connsiteX83" fmla="*/ 2215277 w 2305332"/>
              <a:gd name="connsiteY83" fmla="*/ 1524000 h 2251363"/>
              <a:gd name="connsiteX84" fmla="*/ 2222205 w 2305332"/>
              <a:gd name="connsiteY84" fmla="*/ 1544782 h 2251363"/>
              <a:gd name="connsiteX85" fmla="*/ 2263768 w 2305332"/>
              <a:gd name="connsiteY85" fmla="*/ 1586345 h 2251363"/>
              <a:gd name="connsiteX86" fmla="*/ 2270695 w 2305332"/>
              <a:gd name="connsiteY86" fmla="*/ 1620982 h 2251363"/>
              <a:gd name="connsiteX87" fmla="*/ 2305332 w 2305332"/>
              <a:gd name="connsiteY87" fmla="*/ 1669472 h 2251363"/>
              <a:gd name="connsiteX88" fmla="*/ 2291477 w 2305332"/>
              <a:gd name="connsiteY88" fmla="*/ 1828800 h 2251363"/>
              <a:gd name="connsiteX89" fmla="*/ 2277623 w 2305332"/>
              <a:gd name="connsiteY89" fmla="*/ 1849582 h 2251363"/>
              <a:gd name="connsiteX90" fmla="*/ 2270695 w 2305332"/>
              <a:gd name="connsiteY90" fmla="*/ 1870363 h 2251363"/>
              <a:gd name="connsiteX91" fmla="*/ 2256841 w 2305332"/>
              <a:gd name="connsiteY91" fmla="*/ 1918854 h 2251363"/>
              <a:gd name="connsiteX92" fmla="*/ 2242986 w 2305332"/>
              <a:gd name="connsiteY92" fmla="*/ 1946563 h 2251363"/>
              <a:gd name="connsiteX93" fmla="*/ 2222205 w 2305332"/>
              <a:gd name="connsiteY93" fmla="*/ 1953491 h 2251363"/>
              <a:gd name="connsiteX94" fmla="*/ 2187568 w 2305332"/>
              <a:gd name="connsiteY94" fmla="*/ 2001982 h 2251363"/>
              <a:gd name="connsiteX95" fmla="*/ 2159859 w 2305332"/>
              <a:gd name="connsiteY95" fmla="*/ 2043545 h 2251363"/>
              <a:gd name="connsiteX96" fmla="*/ 2146005 w 2305332"/>
              <a:gd name="connsiteY96" fmla="*/ 2064327 h 2251363"/>
              <a:gd name="connsiteX97" fmla="*/ 2118295 w 2305332"/>
              <a:gd name="connsiteY97" fmla="*/ 2085109 h 2251363"/>
              <a:gd name="connsiteX98" fmla="*/ 2111368 w 2305332"/>
              <a:gd name="connsiteY98" fmla="*/ 2105891 h 2251363"/>
              <a:gd name="connsiteX99" fmla="*/ 2083659 w 2305332"/>
              <a:gd name="connsiteY99" fmla="*/ 2182091 h 2251363"/>
              <a:gd name="connsiteX100" fmla="*/ 2062877 w 2305332"/>
              <a:gd name="connsiteY100" fmla="*/ 2195945 h 2251363"/>
              <a:gd name="connsiteX101" fmla="*/ 2042095 w 2305332"/>
              <a:gd name="connsiteY101" fmla="*/ 2202872 h 2251363"/>
              <a:gd name="connsiteX102" fmla="*/ 1993605 w 2305332"/>
              <a:gd name="connsiteY102" fmla="*/ 2230582 h 2251363"/>
              <a:gd name="connsiteX103" fmla="*/ 1972823 w 2305332"/>
              <a:gd name="connsiteY103" fmla="*/ 2237509 h 2251363"/>
              <a:gd name="connsiteX104" fmla="*/ 1889695 w 2305332"/>
              <a:gd name="connsiteY104" fmla="*/ 2251363 h 2251363"/>
              <a:gd name="connsiteX105" fmla="*/ 1141550 w 2305332"/>
              <a:gd name="connsiteY105" fmla="*/ 2244436 h 2251363"/>
              <a:gd name="connsiteX106" fmla="*/ 1058423 w 2305332"/>
              <a:gd name="connsiteY106" fmla="*/ 2223654 h 2251363"/>
              <a:gd name="connsiteX107" fmla="*/ 635859 w 2305332"/>
              <a:gd name="connsiteY107" fmla="*/ 2216727 h 2251363"/>
              <a:gd name="connsiteX108" fmla="*/ 615077 w 2305332"/>
              <a:gd name="connsiteY108" fmla="*/ 2195945 h 2251363"/>
              <a:gd name="connsiteX109" fmla="*/ 594295 w 2305332"/>
              <a:gd name="connsiteY109" fmla="*/ 2182091 h 2251363"/>
              <a:gd name="connsiteX110" fmla="*/ 580441 w 2305332"/>
              <a:gd name="connsiteY110" fmla="*/ 2161309 h 2251363"/>
              <a:gd name="connsiteX111" fmla="*/ 545805 w 2305332"/>
              <a:gd name="connsiteY111" fmla="*/ 2112818 h 2251363"/>
              <a:gd name="connsiteX112" fmla="*/ 518095 w 2305332"/>
              <a:gd name="connsiteY112" fmla="*/ 2036618 h 2251363"/>
              <a:gd name="connsiteX113" fmla="*/ 497314 w 2305332"/>
              <a:gd name="connsiteY113" fmla="*/ 2015836 h 2251363"/>
              <a:gd name="connsiteX114" fmla="*/ 448823 w 2305332"/>
              <a:gd name="connsiteY114" fmla="*/ 1967345 h 2251363"/>
              <a:gd name="connsiteX115" fmla="*/ 386477 w 2305332"/>
              <a:gd name="connsiteY115" fmla="*/ 1905000 h 2251363"/>
              <a:gd name="connsiteX116" fmla="*/ 365695 w 2305332"/>
              <a:gd name="connsiteY116" fmla="*/ 1898072 h 2251363"/>
              <a:gd name="connsiteX117" fmla="*/ 351841 w 2305332"/>
              <a:gd name="connsiteY117" fmla="*/ 1877291 h 2251363"/>
              <a:gd name="connsiteX118" fmla="*/ 310277 w 2305332"/>
              <a:gd name="connsiteY118" fmla="*/ 1856509 h 2251363"/>
              <a:gd name="connsiteX119" fmla="*/ 275641 w 2305332"/>
              <a:gd name="connsiteY119" fmla="*/ 1835727 h 2251363"/>
              <a:gd name="connsiteX120" fmla="*/ 247932 w 2305332"/>
              <a:gd name="connsiteY120" fmla="*/ 1780309 h 2251363"/>
              <a:gd name="connsiteX121" fmla="*/ 220223 w 2305332"/>
              <a:gd name="connsiteY121" fmla="*/ 1731818 h 2251363"/>
              <a:gd name="connsiteX122" fmla="*/ 213295 w 2305332"/>
              <a:gd name="connsiteY122" fmla="*/ 1704109 h 2251363"/>
              <a:gd name="connsiteX123" fmla="*/ 206368 w 2305332"/>
              <a:gd name="connsiteY123" fmla="*/ 1648691 h 2251363"/>
              <a:gd name="connsiteX124" fmla="*/ 199441 w 2305332"/>
              <a:gd name="connsiteY124" fmla="*/ 1627909 h 2251363"/>
              <a:gd name="connsiteX125" fmla="*/ 192514 w 2305332"/>
              <a:gd name="connsiteY125" fmla="*/ 1579418 h 2251363"/>
              <a:gd name="connsiteX126" fmla="*/ 185586 w 2305332"/>
              <a:gd name="connsiteY126" fmla="*/ 1517072 h 2251363"/>
              <a:gd name="connsiteX127" fmla="*/ 164805 w 2305332"/>
              <a:gd name="connsiteY127" fmla="*/ 1461654 h 2251363"/>
              <a:gd name="connsiteX128" fmla="*/ 137095 w 2305332"/>
              <a:gd name="connsiteY128" fmla="*/ 1420091 h 2251363"/>
              <a:gd name="connsiteX129" fmla="*/ 109386 w 2305332"/>
              <a:gd name="connsiteY129" fmla="*/ 1406236 h 2251363"/>
              <a:gd name="connsiteX130" fmla="*/ 53968 w 2305332"/>
              <a:gd name="connsiteY130" fmla="*/ 1350818 h 2251363"/>
              <a:gd name="connsiteX131" fmla="*/ 40114 w 2305332"/>
              <a:gd name="connsiteY131" fmla="*/ 1323109 h 2251363"/>
              <a:gd name="connsiteX132" fmla="*/ 33186 w 2305332"/>
              <a:gd name="connsiteY132" fmla="*/ 1288472 h 2251363"/>
              <a:gd name="connsiteX133" fmla="*/ 12405 w 2305332"/>
              <a:gd name="connsiteY133" fmla="*/ 1267691 h 2251363"/>
              <a:gd name="connsiteX134" fmla="*/ 5477 w 2305332"/>
              <a:gd name="connsiteY134" fmla="*/ 1239982 h 2251363"/>
              <a:gd name="connsiteX135" fmla="*/ 12405 w 2305332"/>
              <a:gd name="connsiteY135" fmla="*/ 1226127 h 22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05332" h="2251363">
                <a:moveTo>
                  <a:pt x="12405" y="1226127"/>
                </a:moveTo>
                <a:lnTo>
                  <a:pt x="12405" y="1226127"/>
                </a:lnTo>
                <a:cubicBezTo>
                  <a:pt x="14714" y="1186872"/>
                  <a:pt x="15419" y="1147490"/>
                  <a:pt x="19332" y="1108363"/>
                </a:cubicBezTo>
                <a:cubicBezTo>
                  <a:pt x="20059" y="1101098"/>
                  <a:pt x="25453" y="1094839"/>
                  <a:pt x="26259" y="1087582"/>
                </a:cubicBezTo>
                <a:cubicBezTo>
                  <a:pt x="30092" y="1053081"/>
                  <a:pt x="28277" y="1018037"/>
                  <a:pt x="33186" y="983672"/>
                </a:cubicBezTo>
                <a:cubicBezTo>
                  <a:pt x="35251" y="969215"/>
                  <a:pt x="44177" y="956429"/>
                  <a:pt x="47041" y="942109"/>
                </a:cubicBezTo>
                <a:cubicBezTo>
                  <a:pt x="55993" y="897346"/>
                  <a:pt x="48702" y="918003"/>
                  <a:pt x="67823" y="879763"/>
                </a:cubicBezTo>
                <a:cubicBezTo>
                  <a:pt x="82239" y="822096"/>
                  <a:pt x="64685" y="879110"/>
                  <a:pt x="88605" y="831272"/>
                </a:cubicBezTo>
                <a:cubicBezTo>
                  <a:pt x="91870" y="824741"/>
                  <a:pt x="93526" y="817512"/>
                  <a:pt x="95532" y="810491"/>
                </a:cubicBezTo>
                <a:cubicBezTo>
                  <a:pt x="98147" y="801337"/>
                  <a:pt x="97178" y="790704"/>
                  <a:pt x="102459" y="782782"/>
                </a:cubicBezTo>
                <a:cubicBezTo>
                  <a:pt x="107077" y="775855"/>
                  <a:pt x="116314" y="773545"/>
                  <a:pt x="123241" y="768927"/>
                </a:cubicBezTo>
                <a:cubicBezTo>
                  <a:pt x="125550" y="748145"/>
                  <a:pt x="126731" y="727207"/>
                  <a:pt x="130168" y="706582"/>
                </a:cubicBezTo>
                <a:cubicBezTo>
                  <a:pt x="131368" y="699379"/>
                  <a:pt x="136130" y="693038"/>
                  <a:pt x="137095" y="685800"/>
                </a:cubicBezTo>
                <a:cubicBezTo>
                  <a:pt x="140770" y="658239"/>
                  <a:pt x="141112" y="630325"/>
                  <a:pt x="144023" y="602672"/>
                </a:cubicBezTo>
                <a:cubicBezTo>
                  <a:pt x="145732" y="586434"/>
                  <a:pt x="144886" y="569342"/>
                  <a:pt x="150950" y="554182"/>
                </a:cubicBezTo>
                <a:cubicBezTo>
                  <a:pt x="159040" y="533956"/>
                  <a:pt x="178697" y="519429"/>
                  <a:pt x="185586" y="498763"/>
                </a:cubicBezTo>
                <a:cubicBezTo>
                  <a:pt x="201750" y="450273"/>
                  <a:pt x="185587" y="461819"/>
                  <a:pt x="220223" y="450272"/>
                </a:cubicBezTo>
                <a:cubicBezTo>
                  <a:pt x="224841" y="443345"/>
                  <a:pt x="228190" y="435378"/>
                  <a:pt x="234077" y="429491"/>
                </a:cubicBezTo>
                <a:cubicBezTo>
                  <a:pt x="239964" y="423604"/>
                  <a:pt x="247412" y="419359"/>
                  <a:pt x="254859" y="415636"/>
                </a:cubicBezTo>
                <a:cubicBezTo>
                  <a:pt x="256105" y="415013"/>
                  <a:pt x="301288" y="396352"/>
                  <a:pt x="310277" y="394854"/>
                </a:cubicBezTo>
                <a:cubicBezTo>
                  <a:pt x="330902" y="391416"/>
                  <a:pt x="351841" y="390236"/>
                  <a:pt x="372623" y="387927"/>
                </a:cubicBezTo>
                <a:cubicBezTo>
                  <a:pt x="429446" y="368987"/>
                  <a:pt x="339745" y="397273"/>
                  <a:pt x="455750" y="374072"/>
                </a:cubicBezTo>
                <a:cubicBezTo>
                  <a:pt x="470070" y="371208"/>
                  <a:pt x="497314" y="360218"/>
                  <a:pt x="497314" y="360218"/>
                </a:cubicBezTo>
                <a:cubicBezTo>
                  <a:pt x="547469" y="326781"/>
                  <a:pt x="523984" y="339956"/>
                  <a:pt x="566586" y="318654"/>
                </a:cubicBezTo>
                <a:cubicBezTo>
                  <a:pt x="567038" y="316847"/>
                  <a:pt x="576829" y="274678"/>
                  <a:pt x="580441" y="270163"/>
                </a:cubicBezTo>
                <a:cubicBezTo>
                  <a:pt x="585642" y="263662"/>
                  <a:pt x="594296" y="260927"/>
                  <a:pt x="601223" y="256309"/>
                </a:cubicBezTo>
                <a:cubicBezTo>
                  <a:pt x="610459" y="242454"/>
                  <a:pt x="624894" y="230899"/>
                  <a:pt x="628932" y="214745"/>
                </a:cubicBezTo>
                <a:cubicBezTo>
                  <a:pt x="630562" y="208224"/>
                  <a:pt x="638269" y="174384"/>
                  <a:pt x="642786" y="166254"/>
                </a:cubicBezTo>
                <a:cubicBezTo>
                  <a:pt x="650872" y="151698"/>
                  <a:pt x="656641" y="133927"/>
                  <a:pt x="670495" y="124691"/>
                </a:cubicBezTo>
                <a:lnTo>
                  <a:pt x="691277" y="110836"/>
                </a:lnTo>
                <a:cubicBezTo>
                  <a:pt x="706770" y="87598"/>
                  <a:pt x="705082" y="85134"/>
                  <a:pt x="732841" y="69272"/>
                </a:cubicBezTo>
                <a:cubicBezTo>
                  <a:pt x="739181" y="65649"/>
                  <a:pt x="747092" y="65610"/>
                  <a:pt x="753623" y="62345"/>
                </a:cubicBezTo>
                <a:cubicBezTo>
                  <a:pt x="761070" y="58622"/>
                  <a:pt x="766507" y="51124"/>
                  <a:pt x="774405" y="48491"/>
                </a:cubicBezTo>
                <a:cubicBezTo>
                  <a:pt x="787730" y="44049"/>
                  <a:pt x="802114" y="43872"/>
                  <a:pt x="815968" y="41563"/>
                </a:cubicBezTo>
                <a:cubicBezTo>
                  <a:pt x="825204" y="32327"/>
                  <a:pt x="832600" y="20777"/>
                  <a:pt x="843677" y="13854"/>
                </a:cubicBezTo>
                <a:cubicBezTo>
                  <a:pt x="851750" y="8808"/>
                  <a:pt x="861976" y="8375"/>
                  <a:pt x="871386" y="6927"/>
                </a:cubicBezTo>
                <a:cubicBezTo>
                  <a:pt x="892053" y="3748"/>
                  <a:pt x="912950" y="2309"/>
                  <a:pt x="933732" y="0"/>
                </a:cubicBezTo>
                <a:cubicBezTo>
                  <a:pt x="1023786" y="2309"/>
                  <a:pt x="1114011" y="935"/>
                  <a:pt x="1203895" y="6927"/>
                </a:cubicBezTo>
                <a:cubicBezTo>
                  <a:pt x="1218467" y="7898"/>
                  <a:pt x="1233075" y="13042"/>
                  <a:pt x="1245459" y="20782"/>
                </a:cubicBezTo>
                <a:cubicBezTo>
                  <a:pt x="1252519" y="25194"/>
                  <a:pt x="1253427" y="35676"/>
                  <a:pt x="1259314" y="41563"/>
                </a:cubicBezTo>
                <a:cubicBezTo>
                  <a:pt x="1265201" y="47450"/>
                  <a:pt x="1273168" y="50800"/>
                  <a:pt x="1280095" y="55418"/>
                </a:cubicBezTo>
                <a:lnTo>
                  <a:pt x="1307805" y="96982"/>
                </a:lnTo>
                <a:lnTo>
                  <a:pt x="1321659" y="117763"/>
                </a:lnTo>
                <a:cubicBezTo>
                  <a:pt x="1323968" y="124690"/>
                  <a:pt x="1325320" y="132014"/>
                  <a:pt x="1328586" y="138545"/>
                </a:cubicBezTo>
                <a:cubicBezTo>
                  <a:pt x="1353584" y="188540"/>
                  <a:pt x="1332002" y="126304"/>
                  <a:pt x="1356295" y="187036"/>
                </a:cubicBezTo>
                <a:cubicBezTo>
                  <a:pt x="1376189" y="236770"/>
                  <a:pt x="1354431" y="223360"/>
                  <a:pt x="1390932" y="235527"/>
                </a:cubicBezTo>
                <a:cubicBezTo>
                  <a:pt x="1393241" y="242454"/>
                  <a:pt x="1393809" y="250233"/>
                  <a:pt x="1397859" y="256309"/>
                </a:cubicBezTo>
                <a:cubicBezTo>
                  <a:pt x="1408527" y="272311"/>
                  <a:pt x="1424088" y="280722"/>
                  <a:pt x="1439423" y="290945"/>
                </a:cubicBezTo>
                <a:cubicBezTo>
                  <a:pt x="1468464" y="334509"/>
                  <a:pt x="1440678" y="287780"/>
                  <a:pt x="1467132" y="367145"/>
                </a:cubicBezTo>
                <a:cubicBezTo>
                  <a:pt x="1483784" y="417102"/>
                  <a:pt x="1462696" y="350236"/>
                  <a:pt x="1480986" y="429491"/>
                </a:cubicBezTo>
                <a:cubicBezTo>
                  <a:pt x="1486933" y="455260"/>
                  <a:pt x="1493831" y="474953"/>
                  <a:pt x="1501768" y="498763"/>
                </a:cubicBezTo>
                <a:cubicBezTo>
                  <a:pt x="1504077" y="517236"/>
                  <a:pt x="1505365" y="535866"/>
                  <a:pt x="1508695" y="554182"/>
                </a:cubicBezTo>
                <a:cubicBezTo>
                  <a:pt x="1510001" y="561366"/>
                  <a:pt x="1513059" y="568126"/>
                  <a:pt x="1515623" y="574963"/>
                </a:cubicBezTo>
                <a:cubicBezTo>
                  <a:pt x="1540469" y="641219"/>
                  <a:pt x="1520682" y="583217"/>
                  <a:pt x="1536405" y="630382"/>
                </a:cubicBezTo>
                <a:cubicBezTo>
                  <a:pt x="1538714" y="662709"/>
                  <a:pt x="1539545" y="695176"/>
                  <a:pt x="1543332" y="727363"/>
                </a:cubicBezTo>
                <a:cubicBezTo>
                  <a:pt x="1544185" y="734615"/>
                  <a:pt x="1548827" y="740985"/>
                  <a:pt x="1550259" y="748145"/>
                </a:cubicBezTo>
                <a:cubicBezTo>
                  <a:pt x="1555768" y="775691"/>
                  <a:pt x="1558605" y="803726"/>
                  <a:pt x="1564114" y="831272"/>
                </a:cubicBezTo>
                <a:cubicBezTo>
                  <a:pt x="1565546" y="838432"/>
                  <a:pt x="1569035" y="845033"/>
                  <a:pt x="1571041" y="852054"/>
                </a:cubicBezTo>
                <a:cubicBezTo>
                  <a:pt x="1577814" y="875762"/>
                  <a:pt x="1580201" y="902778"/>
                  <a:pt x="1598750" y="921327"/>
                </a:cubicBezTo>
                <a:cubicBezTo>
                  <a:pt x="1604637" y="927214"/>
                  <a:pt x="1612605" y="930564"/>
                  <a:pt x="1619532" y="935182"/>
                </a:cubicBezTo>
                <a:cubicBezTo>
                  <a:pt x="1651233" y="982733"/>
                  <a:pt x="1616774" y="924150"/>
                  <a:pt x="1640314" y="1018309"/>
                </a:cubicBezTo>
                <a:cubicBezTo>
                  <a:pt x="1642333" y="1026386"/>
                  <a:pt x="1650445" y="1031644"/>
                  <a:pt x="1654168" y="1039091"/>
                </a:cubicBezTo>
                <a:cubicBezTo>
                  <a:pt x="1657433" y="1045622"/>
                  <a:pt x="1657045" y="1053797"/>
                  <a:pt x="1661095" y="1059872"/>
                </a:cubicBezTo>
                <a:cubicBezTo>
                  <a:pt x="1666529" y="1068023"/>
                  <a:pt x="1675605" y="1073128"/>
                  <a:pt x="1681877" y="1080654"/>
                </a:cubicBezTo>
                <a:cubicBezTo>
                  <a:pt x="1687207" y="1087050"/>
                  <a:pt x="1689466" y="1095953"/>
                  <a:pt x="1695732" y="1101436"/>
                </a:cubicBezTo>
                <a:cubicBezTo>
                  <a:pt x="1708263" y="1112401"/>
                  <a:pt x="1737295" y="1129145"/>
                  <a:pt x="1737295" y="1129145"/>
                </a:cubicBezTo>
                <a:cubicBezTo>
                  <a:pt x="1744222" y="1140691"/>
                  <a:pt x="1748556" y="1154261"/>
                  <a:pt x="1758077" y="1163782"/>
                </a:cubicBezTo>
                <a:cubicBezTo>
                  <a:pt x="1765379" y="1171084"/>
                  <a:pt x="1776820" y="1172513"/>
                  <a:pt x="1785786" y="1177636"/>
                </a:cubicBezTo>
                <a:cubicBezTo>
                  <a:pt x="1793015" y="1181767"/>
                  <a:pt x="1799641" y="1186873"/>
                  <a:pt x="1806568" y="1191491"/>
                </a:cubicBezTo>
                <a:cubicBezTo>
                  <a:pt x="1808877" y="1198418"/>
                  <a:pt x="1808332" y="1207109"/>
                  <a:pt x="1813495" y="1212272"/>
                </a:cubicBezTo>
                <a:cubicBezTo>
                  <a:pt x="1825269" y="1224046"/>
                  <a:pt x="1855059" y="1239982"/>
                  <a:pt x="1855059" y="1239982"/>
                </a:cubicBezTo>
                <a:cubicBezTo>
                  <a:pt x="1867913" y="1265688"/>
                  <a:pt x="1866718" y="1270601"/>
                  <a:pt x="1889695" y="1288472"/>
                </a:cubicBezTo>
                <a:cubicBezTo>
                  <a:pt x="1902839" y="1298695"/>
                  <a:pt x="1931259" y="1316182"/>
                  <a:pt x="1931259" y="1316182"/>
                </a:cubicBezTo>
                <a:cubicBezTo>
                  <a:pt x="1935877" y="1323109"/>
                  <a:pt x="1938848" y="1331481"/>
                  <a:pt x="1945114" y="1336963"/>
                </a:cubicBezTo>
                <a:cubicBezTo>
                  <a:pt x="1957645" y="1347928"/>
                  <a:pt x="1986677" y="1364672"/>
                  <a:pt x="1986677" y="1364672"/>
                </a:cubicBezTo>
                <a:cubicBezTo>
                  <a:pt x="1991295" y="1371599"/>
                  <a:pt x="1993605" y="1380836"/>
                  <a:pt x="2000532" y="1385454"/>
                </a:cubicBezTo>
                <a:cubicBezTo>
                  <a:pt x="2008454" y="1390735"/>
                  <a:pt x="2019087" y="1389766"/>
                  <a:pt x="2028241" y="1392382"/>
                </a:cubicBezTo>
                <a:cubicBezTo>
                  <a:pt x="2035262" y="1394388"/>
                  <a:pt x="2042311" y="1396433"/>
                  <a:pt x="2049023" y="1399309"/>
                </a:cubicBezTo>
                <a:cubicBezTo>
                  <a:pt x="2058515" y="1403377"/>
                  <a:pt x="2067240" y="1409095"/>
                  <a:pt x="2076732" y="1413163"/>
                </a:cubicBezTo>
                <a:cubicBezTo>
                  <a:pt x="2095375" y="1421153"/>
                  <a:pt x="2111813" y="1422951"/>
                  <a:pt x="2132150" y="1427018"/>
                </a:cubicBezTo>
                <a:cubicBezTo>
                  <a:pt x="2139077" y="1431636"/>
                  <a:pt x="2147045" y="1434985"/>
                  <a:pt x="2152932" y="1440872"/>
                </a:cubicBezTo>
                <a:cubicBezTo>
                  <a:pt x="2158819" y="1446759"/>
                  <a:pt x="2160285" y="1456453"/>
                  <a:pt x="2166786" y="1461654"/>
                </a:cubicBezTo>
                <a:cubicBezTo>
                  <a:pt x="2172488" y="1466216"/>
                  <a:pt x="2180641" y="1466273"/>
                  <a:pt x="2187568" y="1468582"/>
                </a:cubicBezTo>
                <a:cubicBezTo>
                  <a:pt x="2196804" y="1487055"/>
                  <a:pt x="2208745" y="1504407"/>
                  <a:pt x="2215277" y="1524000"/>
                </a:cubicBezTo>
                <a:cubicBezTo>
                  <a:pt x="2217586" y="1530927"/>
                  <a:pt x="2217722" y="1539018"/>
                  <a:pt x="2222205" y="1544782"/>
                </a:cubicBezTo>
                <a:cubicBezTo>
                  <a:pt x="2234234" y="1560248"/>
                  <a:pt x="2263768" y="1586345"/>
                  <a:pt x="2263768" y="1586345"/>
                </a:cubicBezTo>
                <a:cubicBezTo>
                  <a:pt x="2266077" y="1597891"/>
                  <a:pt x="2263851" y="1611401"/>
                  <a:pt x="2270695" y="1620982"/>
                </a:cubicBezTo>
                <a:cubicBezTo>
                  <a:pt x="2318496" y="1687902"/>
                  <a:pt x="2285480" y="1570210"/>
                  <a:pt x="2305332" y="1669472"/>
                </a:cubicBezTo>
                <a:cubicBezTo>
                  <a:pt x="2300714" y="1722581"/>
                  <a:pt x="2299583" y="1776110"/>
                  <a:pt x="2291477" y="1828800"/>
                </a:cubicBezTo>
                <a:cubicBezTo>
                  <a:pt x="2290211" y="1837029"/>
                  <a:pt x="2281346" y="1842135"/>
                  <a:pt x="2277623" y="1849582"/>
                </a:cubicBezTo>
                <a:cubicBezTo>
                  <a:pt x="2274357" y="1856113"/>
                  <a:pt x="2272701" y="1863342"/>
                  <a:pt x="2270695" y="1870363"/>
                </a:cubicBezTo>
                <a:cubicBezTo>
                  <a:pt x="2265673" y="1887939"/>
                  <a:pt x="2263959" y="1902245"/>
                  <a:pt x="2256841" y="1918854"/>
                </a:cubicBezTo>
                <a:cubicBezTo>
                  <a:pt x="2252773" y="1928346"/>
                  <a:pt x="2250288" y="1939261"/>
                  <a:pt x="2242986" y="1946563"/>
                </a:cubicBezTo>
                <a:cubicBezTo>
                  <a:pt x="2237823" y="1951726"/>
                  <a:pt x="2229132" y="1951182"/>
                  <a:pt x="2222205" y="1953491"/>
                </a:cubicBezTo>
                <a:cubicBezTo>
                  <a:pt x="2177131" y="2021097"/>
                  <a:pt x="2247758" y="1915996"/>
                  <a:pt x="2187568" y="2001982"/>
                </a:cubicBezTo>
                <a:cubicBezTo>
                  <a:pt x="2178019" y="2015623"/>
                  <a:pt x="2169095" y="2029691"/>
                  <a:pt x="2159859" y="2043545"/>
                </a:cubicBezTo>
                <a:cubicBezTo>
                  <a:pt x="2155241" y="2050472"/>
                  <a:pt x="2152665" y="2059332"/>
                  <a:pt x="2146005" y="2064327"/>
                </a:cubicBezTo>
                <a:lnTo>
                  <a:pt x="2118295" y="2085109"/>
                </a:lnTo>
                <a:cubicBezTo>
                  <a:pt x="2115986" y="2092036"/>
                  <a:pt x="2113289" y="2098846"/>
                  <a:pt x="2111368" y="2105891"/>
                </a:cubicBezTo>
                <a:cubicBezTo>
                  <a:pt x="2103981" y="2132979"/>
                  <a:pt x="2104366" y="2161385"/>
                  <a:pt x="2083659" y="2182091"/>
                </a:cubicBezTo>
                <a:cubicBezTo>
                  <a:pt x="2077772" y="2187978"/>
                  <a:pt x="2070324" y="2192222"/>
                  <a:pt x="2062877" y="2195945"/>
                </a:cubicBezTo>
                <a:cubicBezTo>
                  <a:pt x="2056346" y="2199210"/>
                  <a:pt x="2049022" y="2200563"/>
                  <a:pt x="2042095" y="2202872"/>
                </a:cubicBezTo>
                <a:cubicBezTo>
                  <a:pt x="2021225" y="2216786"/>
                  <a:pt x="2018214" y="2220035"/>
                  <a:pt x="1993605" y="2230582"/>
                </a:cubicBezTo>
                <a:cubicBezTo>
                  <a:pt x="1986893" y="2233458"/>
                  <a:pt x="1979844" y="2235503"/>
                  <a:pt x="1972823" y="2237509"/>
                </a:cubicBezTo>
                <a:cubicBezTo>
                  <a:pt x="1937224" y="2247680"/>
                  <a:pt x="1934673" y="2245741"/>
                  <a:pt x="1889695" y="2251363"/>
                </a:cubicBezTo>
                <a:lnTo>
                  <a:pt x="1141550" y="2244436"/>
                </a:lnTo>
                <a:cubicBezTo>
                  <a:pt x="1113004" y="2243484"/>
                  <a:pt x="1086981" y="2224122"/>
                  <a:pt x="1058423" y="2223654"/>
                </a:cubicBezTo>
                <a:lnTo>
                  <a:pt x="635859" y="2216727"/>
                </a:lnTo>
                <a:cubicBezTo>
                  <a:pt x="628932" y="2209800"/>
                  <a:pt x="622603" y="2202217"/>
                  <a:pt x="615077" y="2195945"/>
                </a:cubicBezTo>
                <a:cubicBezTo>
                  <a:pt x="608681" y="2190615"/>
                  <a:pt x="600182" y="2187978"/>
                  <a:pt x="594295" y="2182091"/>
                </a:cubicBezTo>
                <a:cubicBezTo>
                  <a:pt x="588408" y="2176204"/>
                  <a:pt x="585280" y="2168084"/>
                  <a:pt x="580441" y="2161309"/>
                </a:cubicBezTo>
                <a:cubicBezTo>
                  <a:pt x="577427" y="2157090"/>
                  <a:pt x="549648" y="2121465"/>
                  <a:pt x="545805" y="2112818"/>
                </a:cubicBezTo>
                <a:cubicBezTo>
                  <a:pt x="538843" y="2097154"/>
                  <a:pt x="528157" y="2052717"/>
                  <a:pt x="518095" y="2036618"/>
                </a:cubicBezTo>
                <a:cubicBezTo>
                  <a:pt x="512903" y="2028311"/>
                  <a:pt x="503765" y="2023209"/>
                  <a:pt x="497314" y="2015836"/>
                </a:cubicBezTo>
                <a:cubicBezTo>
                  <a:pt x="457001" y="1969763"/>
                  <a:pt x="486076" y="1992181"/>
                  <a:pt x="448823" y="1967345"/>
                </a:cubicBezTo>
                <a:cubicBezTo>
                  <a:pt x="419694" y="1923651"/>
                  <a:pt x="430501" y="1927012"/>
                  <a:pt x="386477" y="1905000"/>
                </a:cubicBezTo>
                <a:cubicBezTo>
                  <a:pt x="379946" y="1901734"/>
                  <a:pt x="372622" y="1900381"/>
                  <a:pt x="365695" y="1898072"/>
                </a:cubicBezTo>
                <a:cubicBezTo>
                  <a:pt x="361077" y="1891145"/>
                  <a:pt x="357728" y="1883178"/>
                  <a:pt x="351841" y="1877291"/>
                </a:cubicBezTo>
                <a:cubicBezTo>
                  <a:pt x="331986" y="1857436"/>
                  <a:pt x="332816" y="1867778"/>
                  <a:pt x="310277" y="1856509"/>
                </a:cubicBezTo>
                <a:cubicBezTo>
                  <a:pt x="298234" y="1850488"/>
                  <a:pt x="287186" y="1842654"/>
                  <a:pt x="275641" y="1835727"/>
                </a:cubicBezTo>
                <a:cubicBezTo>
                  <a:pt x="266405" y="1817254"/>
                  <a:pt x="259388" y="1797493"/>
                  <a:pt x="247932" y="1780309"/>
                </a:cubicBezTo>
                <a:cubicBezTo>
                  <a:pt x="236446" y="1763080"/>
                  <a:pt x="227758" y="1751910"/>
                  <a:pt x="220223" y="1731818"/>
                </a:cubicBezTo>
                <a:cubicBezTo>
                  <a:pt x="216880" y="1722904"/>
                  <a:pt x="215604" y="1713345"/>
                  <a:pt x="213295" y="1704109"/>
                </a:cubicBezTo>
                <a:cubicBezTo>
                  <a:pt x="210986" y="1685636"/>
                  <a:pt x="209698" y="1667007"/>
                  <a:pt x="206368" y="1648691"/>
                </a:cubicBezTo>
                <a:cubicBezTo>
                  <a:pt x="205062" y="1641507"/>
                  <a:pt x="200873" y="1635069"/>
                  <a:pt x="199441" y="1627909"/>
                </a:cubicBezTo>
                <a:cubicBezTo>
                  <a:pt x="196239" y="1611898"/>
                  <a:pt x="194539" y="1595620"/>
                  <a:pt x="192514" y="1579418"/>
                </a:cubicBezTo>
                <a:cubicBezTo>
                  <a:pt x="189920" y="1558670"/>
                  <a:pt x="189024" y="1537697"/>
                  <a:pt x="185586" y="1517072"/>
                </a:cubicBezTo>
                <a:cubicBezTo>
                  <a:pt x="184102" y="1508168"/>
                  <a:pt x="165404" y="1462753"/>
                  <a:pt x="164805" y="1461654"/>
                </a:cubicBezTo>
                <a:cubicBezTo>
                  <a:pt x="156832" y="1447036"/>
                  <a:pt x="151988" y="1427538"/>
                  <a:pt x="137095" y="1420091"/>
                </a:cubicBezTo>
                <a:lnTo>
                  <a:pt x="109386" y="1406236"/>
                </a:lnTo>
                <a:cubicBezTo>
                  <a:pt x="75949" y="1356080"/>
                  <a:pt x="96570" y="1372118"/>
                  <a:pt x="53968" y="1350818"/>
                </a:cubicBezTo>
                <a:cubicBezTo>
                  <a:pt x="49350" y="1341582"/>
                  <a:pt x="43380" y="1332906"/>
                  <a:pt x="40114" y="1323109"/>
                </a:cubicBezTo>
                <a:cubicBezTo>
                  <a:pt x="36391" y="1311939"/>
                  <a:pt x="38452" y="1299003"/>
                  <a:pt x="33186" y="1288472"/>
                </a:cubicBezTo>
                <a:cubicBezTo>
                  <a:pt x="28805" y="1279710"/>
                  <a:pt x="19332" y="1274618"/>
                  <a:pt x="12405" y="1267691"/>
                </a:cubicBezTo>
                <a:cubicBezTo>
                  <a:pt x="10096" y="1258455"/>
                  <a:pt x="9227" y="1248733"/>
                  <a:pt x="5477" y="1239982"/>
                </a:cubicBezTo>
                <a:cubicBezTo>
                  <a:pt x="-9658" y="1204667"/>
                  <a:pt x="11250" y="1228436"/>
                  <a:pt x="12405" y="1226127"/>
                </a:cubicBezTo>
                <a:close/>
              </a:path>
            </a:pathLst>
          </a:cu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7AB9250-AB22-4290-A498-D1328964CF25}"/>
                  </a:ext>
                </a:extLst>
              </p:cNvPr>
              <p:cNvSpPr/>
              <p:nvPr/>
            </p:nvSpPr>
            <p:spPr bwMode="gray">
              <a:xfrm>
                <a:off x="8841031" y="1559838"/>
                <a:ext cx="480448" cy="46494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7AB9250-AB22-4290-A498-D1328964C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41031" y="1559838"/>
                <a:ext cx="480448" cy="4649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A5DCC3A-BE6C-45A9-A66B-CB178783E6D9}"/>
                  </a:ext>
                </a:extLst>
              </p:cNvPr>
              <p:cNvSpPr/>
              <p:nvPr/>
            </p:nvSpPr>
            <p:spPr bwMode="gray">
              <a:xfrm>
                <a:off x="10118253" y="1570775"/>
                <a:ext cx="480448" cy="46494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A5DCC3A-BE6C-45A9-A66B-CB178783E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18253" y="1570775"/>
                <a:ext cx="480448" cy="4649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1B0C8-B82A-4821-8D0D-DAD8F6D323B5}"/>
              </a:ext>
            </a:extLst>
          </p:cNvPr>
          <p:cNvCxnSpPr>
            <a:stCxn id="32" idx="6"/>
            <a:endCxn id="34" idx="2"/>
          </p:cNvCxnSpPr>
          <p:nvPr/>
        </p:nvCxnSpPr>
        <p:spPr bwMode="gray">
          <a:xfrm>
            <a:off x="9321479" y="1792313"/>
            <a:ext cx="796774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97387A2-06E2-4B65-AD48-89E782D2B913}"/>
              </a:ext>
            </a:extLst>
          </p:cNvPr>
          <p:cNvSpPr txBox="1"/>
          <p:nvPr/>
        </p:nvSpPr>
        <p:spPr bwMode="gray">
          <a:xfrm>
            <a:off x="6012821" y="1583205"/>
            <a:ext cx="2693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Cut for one 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8D3581-65AB-4CDE-B2DF-D8C6D85D2580}"/>
                  </a:ext>
                </a:extLst>
              </p:cNvPr>
              <p:cNvSpPr txBox="1"/>
              <p:nvPr/>
            </p:nvSpPr>
            <p:spPr bwMode="gray">
              <a:xfrm>
                <a:off x="8414634" y="2221509"/>
                <a:ext cx="2610463" cy="38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8D3581-65AB-4CDE-B2DF-D8C6D85D2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14634" y="2221509"/>
                <a:ext cx="2610463" cy="383549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413465-D135-4A2D-9D6B-84BF03F80539}"/>
                  </a:ext>
                </a:extLst>
              </p:cNvPr>
              <p:cNvSpPr txBox="1"/>
              <p:nvPr/>
            </p:nvSpPr>
            <p:spPr bwMode="gray">
              <a:xfrm>
                <a:off x="6411512" y="2202035"/>
                <a:ext cx="1762898" cy="373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413465-D135-4A2D-9D6B-84BF03F80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11512" y="2202035"/>
                <a:ext cx="1762898" cy="373519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E28CF5-538F-426D-BD65-E3C1B52B930E}"/>
                  </a:ext>
                </a:extLst>
              </p:cNvPr>
              <p:cNvSpPr txBox="1"/>
              <p:nvPr/>
            </p:nvSpPr>
            <p:spPr bwMode="gray">
              <a:xfrm>
                <a:off x="92022" y="3447892"/>
                <a:ext cx="3422985" cy="785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E28CF5-538F-426D-BD65-E3C1B52B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022" y="3447892"/>
                <a:ext cx="3422985" cy="785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919A99C-0087-4C9E-BD90-027CF843995A}"/>
                  </a:ext>
                </a:extLst>
              </p:cNvPr>
              <p:cNvSpPr/>
              <p:nvPr/>
            </p:nvSpPr>
            <p:spPr bwMode="gray">
              <a:xfrm>
                <a:off x="5469291" y="3631577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919A99C-0087-4C9E-BD90-027CF8439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69291" y="3631577"/>
                <a:ext cx="409091" cy="39754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34851B-EF2D-42F4-A22B-2C62DA820DEA}"/>
                  </a:ext>
                </a:extLst>
              </p:cNvPr>
              <p:cNvSpPr/>
              <p:nvPr/>
            </p:nvSpPr>
            <p:spPr bwMode="gray">
              <a:xfrm>
                <a:off x="6283022" y="3642514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34851B-EF2D-42F4-A22B-2C62DA820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83022" y="3642514"/>
                <a:ext cx="409091" cy="39754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E9ECC8-4B85-44B9-9504-36BCFC60DC54}"/>
              </a:ext>
            </a:extLst>
          </p:cNvPr>
          <p:cNvCxnSpPr>
            <a:stCxn id="45" idx="6"/>
            <a:endCxn id="46" idx="2"/>
          </p:cNvCxnSpPr>
          <p:nvPr/>
        </p:nvCxnSpPr>
        <p:spPr bwMode="gray">
          <a:xfrm>
            <a:off x="5878382" y="3830350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F6BF630-5D39-46B9-B0CA-086E18D84119}"/>
              </a:ext>
            </a:extLst>
          </p:cNvPr>
          <p:cNvSpPr/>
          <p:nvPr/>
        </p:nvSpPr>
        <p:spPr bwMode="gray">
          <a:xfrm>
            <a:off x="5308807" y="3593015"/>
            <a:ext cx="675505" cy="43986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19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7C48E3A-4A0A-4F29-813E-5B97E32EC464}"/>
                  </a:ext>
                </a:extLst>
              </p:cNvPr>
              <p:cNvSpPr/>
              <p:nvPr/>
            </p:nvSpPr>
            <p:spPr bwMode="gray">
              <a:xfrm>
                <a:off x="6927613" y="3662156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7C48E3A-4A0A-4F29-813E-5B97E32EC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7613" y="3662156"/>
                <a:ext cx="409091" cy="39754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E7F253A-5B56-410B-A167-30404F404C58}"/>
                  </a:ext>
                </a:extLst>
              </p:cNvPr>
              <p:cNvSpPr/>
              <p:nvPr/>
            </p:nvSpPr>
            <p:spPr bwMode="gray">
              <a:xfrm>
                <a:off x="7741344" y="3673093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E7F253A-5B56-410B-A167-30404F404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1344" y="3673093"/>
                <a:ext cx="409091" cy="39754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08CB59-AA3B-42AB-B010-F0B654131067}"/>
              </a:ext>
            </a:extLst>
          </p:cNvPr>
          <p:cNvCxnSpPr>
            <a:stCxn id="51" idx="6"/>
            <a:endCxn id="52" idx="2"/>
          </p:cNvCxnSpPr>
          <p:nvPr/>
        </p:nvCxnSpPr>
        <p:spPr bwMode="gray">
          <a:xfrm>
            <a:off x="7336704" y="3860929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B7F72D7-678C-472F-ADF7-89D10A21402D}"/>
              </a:ext>
            </a:extLst>
          </p:cNvPr>
          <p:cNvSpPr/>
          <p:nvPr/>
        </p:nvSpPr>
        <p:spPr bwMode="gray">
          <a:xfrm>
            <a:off x="7680131" y="3651931"/>
            <a:ext cx="675505" cy="43986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19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2AD82C1-5326-46FF-ACD8-E3517CF24460}"/>
                  </a:ext>
                </a:extLst>
              </p:cNvPr>
              <p:cNvSpPr/>
              <p:nvPr/>
            </p:nvSpPr>
            <p:spPr bwMode="gray">
              <a:xfrm>
                <a:off x="8629493" y="3672411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2AD82C1-5326-46FF-ACD8-E3517CF24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29493" y="3672411"/>
                <a:ext cx="409091" cy="39754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981235D-2BA7-4566-BDD5-DFDACAE40833}"/>
                  </a:ext>
                </a:extLst>
              </p:cNvPr>
              <p:cNvSpPr/>
              <p:nvPr/>
            </p:nvSpPr>
            <p:spPr bwMode="gray">
              <a:xfrm>
                <a:off x="9443224" y="3683348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981235D-2BA7-4566-BDD5-DFDACAE4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443224" y="3683348"/>
                <a:ext cx="409091" cy="39754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EA3B86-7597-4011-8E17-521606D29E98}"/>
              </a:ext>
            </a:extLst>
          </p:cNvPr>
          <p:cNvCxnSpPr>
            <a:stCxn id="55" idx="6"/>
            <a:endCxn id="56" idx="2"/>
          </p:cNvCxnSpPr>
          <p:nvPr/>
        </p:nvCxnSpPr>
        <p:spPr bwMode="gray">
          <a:xfrm>
            <a:off x="9038584" y="3871184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416F08F-6B4D-42CE-B2F8-5EF60AD2D5C1}"/>
              </a:ext>
            </a:extLst>
          </p:cNvPr>
          <p:cNvSpPr/>
          <p:nvPr/>
        </p:nvSpPr>
        <p:spPr bwMode="gray">
          <a:xfrm>
            <a:off x="8470732" y="3662186"/>
            <a:ext cx="1536603" cy="43986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19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65E909-E2F6-4802-AD41-3148C5483A99}"/>
                  </a:ext>
                </a:extLst>
              </p:cNvPr>
              <p:cNvSpPr/>
              <p:nvPr/>
            </p:nvSpPr>
            <p:spPr bwMode="gray">
              <a:xfrm>
                <a:off x="10366275" y="3683317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65E909-E2F6-4802-AD41-3148C5483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66275" y="3683317"/>
                <a:ext cx="409091" cy="39754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54DD69B-3D85-4892-9D8E-412DD98AEA12}"/>
                  </a:ext>
                </a:extLst>
              </p:cNvPr>
              <p:cNvSpPr/>
              <p:nvPr/>
            </p:nvSpPr>
            <p:spPr bwMode="gray">
              <a:xfrm>
                <a:off x="11180006" y="3694254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54DD69B-3D85-4892-9D8E-412DD98AE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80006" y="3694254"/>
                <a:ext cx="409091" cy="39754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3A538E-4C6F-461E-A128-55322DF4841C}"/>
              </a:ext>
            </a:extLst>
          </p:cNvPr>
          <p:cNvCxnSpPr>
            <a:stCxn id="59" idx="6"/>
            <a:endCxn id="60" idx="2"/>
          </p:cNvCxnSpPr>
          <p:nvPr/>
        </p:nvCxnSpPr>
        <p:spPr bwMode="gray">
          <a:xfrm>
            <a:off x="10775366" y="3882090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1A81DE9-977C-4D6E-B710-6542F0D8D769}"/>
              </a:ext>
            </a:extLst>
          </p:cNvPr>
          <p:cNvSpPr txBox="1"/>
          <p:nvPr/>
        </p:nvSpPr>
        <p:spPr bwMode="gray">
          <a:xfrm>
            <a:off x="2828511" y="5200139"/>
            <a:ext cx="605409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Cut for one edge is submodular</a:t>
            </a:r>
          </a:p>
          <a:p>
            <a:r>
              <a:rPr lang="en-US" dirty="0"/>
              <a:t>Large Graph: sum of edges</a:t>
            </a:r>
          </a:p>
          <a:p>
            <a:r>
              <a:rPr lang="en-US" b="1" dirty="0"/>
              <a:t>Sum of submodular functions is submodular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3019C3-B531-40F0-B124-5A78C612BD06}"/>
                  </a:ext>
                </a:extLst>
              </p:cNvPr>
              <p:cNvSpPr txBox="1"/>
              <p:nvPr/>
            </p:nvSpPr>
            <p:spPr bwMode="gray">
              <a:xfrm>
                <a:off x="5793082" y="4114640"/>
                <a:ext cx="61843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3019C3-B531-40F0-B124-5A78C612B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3082" y="4114640"/>
                <a:ext cx="618430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A9CFFD-E211-4A17-A646-FF41F937F36B}"/>
                  </a:ext>
                </a:extLst>
              </p:cNvPr>
              <p:cNvSpPr txBox="1"/>
              <p:nvPr/>
            </p:nvSpPr>
            <p:spPr bwMode="gray">
              <a:xfrm>
                <a:off x="7251833" y="4163756"/>
                <a:ext cx="61843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A9CFFD-E211-4A17-A646-FF41F937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51833" y="4163756"/>
                <a:ext cx="618430" cy="3912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5CC2DF-01F4-437A-B4BA-37C3FF5C34B9}"/>
                  </a:ext>
                </a:extLst>
              </p:cNvPr>
              <p:cNvSpPr txBox="1"/>
              <p:nvPr/>
            </p:nvSpPr>
            <p:spPr bwMode="gray">
              <a:xfrm>
                <a:off x="8929818" y="4175221"/>
                <a:ext cx="6184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5CC2DF-01F4-437A-B4BA-37C3FF5C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29818" y="4175221"/>
                <a:ext cx="6184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03AF27-E10F-4D3F-9ADF-20361CD7BCC7}"/>
                  </a:ext>
                </a:extLst>
              </p:cNvPr>
              <p:cNvSpPr txBox="1"/>
              <p:nvPr/>
            </p:nvSpPr>
            <p:spPr bwMode="gray">
              <a:xfrm>
                <a:off x="10715882" y="4258536"/>
                <a:ext cx="6184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03AF27-E10F-4D3F-9ADF-20361CD7B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15882" y="4258536"/>
                <a:ext cx="61843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45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78B0-C371-4AAA-9EE7-1A1CC893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2728-41BE-4C3E-A5C9-A02CDE8B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FC6C1-8847-490B-990E-9F92C5D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32628-B12D-4C11-B5D5-2CFCEB666B8C}"/>
                  </a:ext>
                </a:extLst>
              </p:cNvPr>
              <p:cNvSpPr txBox="1"/>
              <p:nvPr/>
            </p:nvSpPr>
            <p:spPr bwMode="gray">
              <a:xfrm>
                <a:off x="6988557" y="4038274"/>
                <a:ext cx="5040007" cy="21434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+mj-lt"/>
                  </a:rPr>
                  <a:t>Submodularity and Independence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𝑠𝑡𝑎𝑡𝑖𝑠𝑡𝑖𝑐𝑎𝑙𝑙𝑦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𝑚𝑜𝑑𝑢𝑙𝑎𝑟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𝑙𝑖𝑛𝑒𝑎𝑟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Hence, if </a:t>
                </a:r>
                <a:r>
                  <a:rPr lang="en-US" i="1" dirty="0"/>
                  <a:t>F</a:t>
                </a:r>
                <a:r>
                  <a:rPr lang="en-US" dirty="0"/>
                  <a:t> is more submodular then the items in the </a:t>
                </a:r>
                <a:r>
                  <a:rPr lang="en-US" i="1" dirty="0"/>
                  <a:t>S</a:t>
                </a:r>
                <a:r>
                  <a:rPr lang="en-US" dirty="0"/>
                  <a:t> set are more dependent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32628-B12D-4C11-B5D5-2CFCEB66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88557" y="4038274"/>
                <a:ext cx="5040007" cy="2143472"/>
              </a:xfrm>
              <a:prstGeom prst="rect">
                <a:avLst/>
              </a:prstGeom>
              <a:blipFill>
                <a:blip r:embed="rId2"/>
                <a:stretch>
                  <a:fillRect l="-967" t="-1420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9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2D8A-3B9B-45F0-808A-9CD28D46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4306-993E-4814-9B51-824717BD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81D4A-BFE2-43A7-A523-4B12FB7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BA265-9764-4305-AAFD-AC8FD468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12" y="0"/>
            <a:ext cx="9208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5739-4ACD-490C-9048-38F921D3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Submodular Set Function – Definition-1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B4201-222E-4A0E-B9A7-BB99D14B3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+mj-lt"/>
                  </a:rPr>
                  <a:t>Given a set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, </a:t>
                </a:r>
                <a:r>
                  <a:rPr lang="en-US" dirty="0">
                    <a:latin typeface="+mj-lt"/>
                  </a:rPr>
                  <a:t>which is</a:t>
                </a:r>
                <a:r>
                  <a:rPr lang="en-US" i="1" dirty="0">
                    <a:effectLst/>
                    <a:latin typeface="+mj-lt"/>
                  </a:rPr>
                  <a:t> </a:t>
                </a:r>
                <a:r>
                  <a:rPr lang="en-US" dirty="0">
                    <a:effectLst/>
                    <a:latin typeface="+mj-lt"/>
                  </a:rPr>
                  <a:t>maps a set </a:t>
                </a:r>
                <a:r>
                  <a:rPr lang="en-US" i="1" dirty="0">
                    <a:effectLst/>
                    <a:latin typeface="+mj-lt"/>
                  </a:rPr>
                  <a:t>V</a:t>
                </a:r>
                <a:r>
                  <a:rPr lang="en-US" dirty="0">
                    <a:effectLst/>
                    <a:latin typeface="+mj-lt"/>
                  </a:rPr>
                  <a:t> to a real number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V is a set of items (e.g., sensors, people, </a:t>
                </a:r>
                <a:r>
                  <a:rPr lang="en-US" dirty="0" err="1">
                    <a:latin typeface="+mj-lt"/>
                  </a:rPr>
                  <a:t>actuors</a:t>
                </a:r>
                <a:r>
                  <a:rPr lang="en-US" dirty="0">
                    <a:latin typeface="+mj-lt"/>
                  </a:rPr>
                  <a:t>)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, 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</a:t>
                </a:r>
                <a:r>
                  <a:rPr lang="en-US" dirty="0">
                    <a:effectLst/>
                    <a:latin typeface="+mj-lt"/>
                  </a:rPr>
                  <a:t>here is a </a:t>
                </a:r>
                <a:r>
                  <a:rPr lang="en-US" dirty="0" err="1">
                    <a:effectLst/>
                    <a:latin typeface="+mj-lt"/>
                  </a:rPr>
                  <a:t>blackbox</a:t>
                </a:r>
                <a:r>
                  <a:rPr lang="en-US" dirty="0">
                    <a:effectLst/>
                    <a:latin typeface="+mj-lt"/>
                  </a:rPr>
                  <a:t> oracle that evaluates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Marginal gain of adding a new item s’ to set </a:t>
                </a:r>
                <a:r>
                  <a:rPr lang="en-US" i="1" dirty="0">
                    <a:latin typeface="+mj-lt"/>
                  </a:rPr>
                  <a:t>A</a:t>
                </a:r>
                <a:r>
                  <a:rPr lang="en-US" dirty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effectLst/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Arial" panose="020B0604020202020204" pitchFamily="34" charset="0"/>
                  </a:rPr>
                  <a:t>A function F: 2</a:t>
                </a:r>
                <a:r>
                  <a:rPr lang="en-US" baseline="30000" dirty="0">
                    <a:effectLst/>
                    <a:latin typeface="Arial" panose="020B0604020202020204" pitchFamily="34" charset="0"/>
                  </a:rPr>
                  <a:t>V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→R is submodular if for any A⊆B⊂V, and </a:t>
                </a:r>
                <a:r>
                  <a:rPr lang="en-US" dirty="0" err="1">
                    <a:effectLst/>
                    <a:latin typeface="Arial" panose="020B0604020202020204" pitchFamily="34" charset="0"/>
                  </a:rPr>
                  <a:t>v∈V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 \ B, we have that: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(definition 1)</a:t>
                </a:r>
              </a:p>
              <a:p>
                <a:pPr lvl="1" indent="0">
                  <a:buNone/>
                </a:pPr>
                <a:endParaRPr lang="en-US" dirty="0"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B4201-222E-4A0E-B9A7-BB99D14B3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3"/>
                <a:stretch>
                  <a:fillRect l="-1168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56C42-DC5A-428B-BCBA-CA74A741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BDD9-ACC8-4679-82C3-9B95FD16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>
            <a:normAutofit/>
          </a:bodyPr>
          <a:lstStyle/>
          <a:p>
            <a:r>
              <a:rPr lang="en-US" dirty="0"/>
              <a:t>Short historical perspective  of submodular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EA94B-B7B6-45C0-9A19-68B5A1EA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2A9FD-CD90-42BE-A075-60A49B00DFE0}"/>
              </a:ext>
            </a:extLst>
          </p:cNvPr>
          <p:cNvSpPr txBox="1"/>
          <p:nvPr/>
        </p:nvSpPr>
        <p:spPr bwMode="gray">
          <a:xfrm>
            <a:off x="294968" y="1049034"/>
            <a:ext cx="11754464" cy="543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+mj-lt"/>
              </a:rPr>
              <a:t>(70’s-90’s)</a:t>
            </a:r>
            <a:r>
              <a:rPr lang="en-US" dirty="0">
                <a:effectLst/>
                <a:latin typeface="+mj-lt"/>
              </a:rPr>
              <a:t> </a:t>
            </a:r>
            <a:r>
              <a:rPr lang="en-US" b="1" dirty="0">
                <a:effectLst/>
                <a:latin typeface="+mj-lt"/>
              </a:rPr>
              <a:t>Foundations of combinatorial optimization</a:t>
            </a:r>
            <a:r>
              <a:rPr lang="en-US" dirty="0">
                <a:effectLst/>
                <a:latin typeface="+mj-lt"/>
              </a:rPr>
              <a:t>:</a:t>
            </a:r>
            <a:r>
              <a:rPr lang="en-US" sz="1400" dirty="0">
                <a:effectLst/>
                <a:latin typeface="+mj-lt"/>
              </a:rPr>
              <a:t>[Edmonds, </a:t>
            </a:r>
            <a:r>
              <a:rPr lang="en-US" sz="1400" dirty="0" err="1">
                <a:effectLst/>
                <a:latin typeface="+mj-lt"/>
              </a:rPr>
              <a:t>Lovász</a:t>
            </a:r>
            <a:r>
              <a:rPr lang="en-US" sz="1400" dirty="0">
                <a:effectLst/>
                <a:latin typeface="+mj-lt"/>
              </a:rPr>
              <a:t>, Schrijver, Welsh,...]</a:t>
            </a:r>
            <a:endParaRPr lang="en-US" dirty="0"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u="sng" dirty="0">
                <a:effectLst/>
                <a:latin typeface="+mj-lt"/>
              </a:rPr>
              <a:t>Topics</a:t>
            </a:r>
            <a:r>
              <a:rPr lang="en-US" dirty="0">
                <a:effectLst/>
                <a:latin typeface="+mj-lt"/>
              </a:rPr>
              <a:t>: rank functions of matroids, polymatroids, matroid intersection, submodular flows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effectLst/>
                <a:latin typeface="+mj-lt"/>
              </a:rPr>
              <a:t>minimization</a:t>
            </a:r>
          </a:p>
          <a:p>
            <a:pPr lvl="1">
              <a:lnSpc>
                <a:spcPct val="150000"/>
              </a:lnSpc>
            </a:pPr>
            <a:r>
              <a:rPr lang="en-US" u="sng" dirty="0">
                <a:latin typeface="+mj-lt"/>
              </a:rPr>
              <a:t>Algorithms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effectLst/>
                <a:latin typeface="+mj-lt"/>
              </a:rPr>
              <a:t>submodular functions often appear in the background of P-time solvable problems.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+mj-lt"/>
              </a:rPr>
              <a:t>(2000-now)</a:t>
            </a:r>
            <a:r>
              <a:rPr lang="en-US" dirty="0">
                <a:effectLst/>
                <a:latin typeface="+mj-lt"/>
              </a:rPr>
              <a:t> </a:t>
            </a:r>
            <a:r>
              <a:rPr lang="en-US" b="1" dirty="0">
                <a:effectLst/>
                <a:latin typeface="+mj-lt"/>
              </a:rPr>
              <a:t>Algorithmic game theory</a:t>
            </a:r>
            <a:r>
              <a:rPr lang="en-US" dirty="0">
                <a:effectLst/>
                <a:latin typeface="+mj-lt"/>
              </a:rPr>
              <a:t>:</a:t>
            </a:r>
            <a:r>
              <a:rPr lang="en-US" sz="1400" dirty="0">
                <a:effectLst/>
                <a:latin typeface="+mj-lt"/>
              </a:rPr>
              <a:t>[Lehmann,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effectLst/>
                <a:latin typeface="+mj-lt"/>
              </a:rPr>
              <a:t>Nisan, </a:t>
            </a:r>
            <a:r>
              <a:rPr lang="en-US" sz="1400" dirty="0" err="1">
                <a:effectLst/>
                <a:latin typeface="+mj-lt"/>
              </a:rPr>
              <a:t>Dobzinski</a:t>
            </a:r>
            <a:r>
              <a:rPr lang="en-US" sz="1400" dirty="0">
                <a:effectLst/>
                <a:latin typeface="+mj-lt"/>
              </a:rPr>
              <a:t>, Papadimitriou, Kempe, Kleinberg, </a:t>
            </a:r>
            <a:r>
              <a:rPr lang="en-US" sz="1400" dirty="0" err="1">
                <a:effectLst/>
                <a:latin typeface="+mj-lt"/>
              </a:rPr>
              <a:t>Tardos</a:t>
            </a:r>
            <a:r>
              <a:rPr lang="en-US" sz="1400" dirty="0">
                <a:effectLst/>
                <a:latin typeface="+mj-lt"/>
              </a:rPr>
              <a:t>,...] </a:t>
            </a:r>
            <a:endParaRPr lang="en-US" dirty="0"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u="sng" dirty="0">
                <a:effectLst/>
                <a:latin typeface="+mj-lt"/>
              </a:rPr>
              <a:t>Topics</a:t>
            </a:r>
            <a:r>
              <a:rPr lang="en-US" dirty="0">
                <a:effectLst/>
                <a:latin typeface="+mj-lt"/>
              </a:rPr>
              <a:t>: submodular functions to </a:t>
            </a:r>
            <a:r>
              <a:rPr lang="en-US" u="sng" dirty="0">
                <a:effectLst/>
                <a:latin typeface="+mj-lt"/>
              </a:rPr>
              <a:t>model valuation functions</a:t>
            </a:r>
            <a:r>
              <a:rPr lang="en-US" dirty="0">
                <a:effectLst/>
                <a:latin typeface="+mj-lt"/>
              </a:rPr>
              <a:t> of agents with diminishing returns </a:t>
            </a:r>
          </a:p>
          <a:p>
            <a:pPr lvl="1">
              <a:lnSpc>
                <a:spcPct val="150000"/>
              </a:lnSpc>
            </a:pPr>
            <a:r>
              <a:rPr lang="en-US" u="sng" dirty="0">
                <a:effectLst/>
                <a:latin typeface="+mj-lt"/>
              </a:rPr>
              <a:t>Algorithms</a:t>
            </a:r>
            <a:r>
              <a:rPr lang="en-US" dirty="0">
                <a:effectLst/>
                <a:latin typeface="+mj-lt"/>
              </a:rPr>
              <a:t>: algorithms and incentive-compatible mechanisms for problems like combinatorial auctions, cost sharing, and marketing on social networks.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+mj-lt"/>
              </a:rPr>
              <a:t>(2005-now) Machine learning</a:t>
            </a:r>
            <a:r>
              <a:rPr lang="en-US" dirty="0">
                <a:effectLst/>
                <a:latin typeface="+mj-lt"/>
              </a:rPr>
              <a:t>:</a:t>
            </a:r>
            <a:r>
              <a:rPr lang="en-US" sz="1400" dirty="0">
                <a:effectLst/>
                <a:latin typeface="+mj-lt"/>
              </a:rPr>
              <a:t>[</a:t>
            </a:r>
            <a:r>
              <a:rPr lang="en-US" sz="1400" dirty="0" err="1">
                <a:effectLst/>
                <a:latin typeface="+mj-lt"/>
              </a:rPr>
              <a:t>Guestrin</a:t>
            </a:r>
            <a:r>
              <a:rPr lang="en-US" sz="1400" dirty="0">
                <a:effectLst/>
                <a:latin typeface="+mj-lt"/>
              </a:rPr>
              <a:t>, Krause, Gupta, </a:t>
            </a:r>
            <a:r>
              <a:rPr lang="en-US" sz="1400" dirty="0" err="1">
                <a:effectLst/>
                <a:latin typeface="+mj-lt"/>
              </a:rPr>
              <a:t>Golovin</a:t>
            </a:r>
            <a:r>
              <a:rPr lang="en-US" sz="1400" dirty="0">
                <a:effectLst/>
                <a:latin typeface="+mj-lt"/>
              </a:rPr>
              <a:t>, </a:t>
            </a:r>
            <a:r>
              <a:rPr lang="en-US" sz="1400" dirty="0" err="1">
                <a:effectLst/>
                <a:latin typeface="+mj-lt"/>
              </a:rPr>
              <a:t>Bilmes</a:t>
            </a:r>
            <a:r>
              <a:rPr lang="en-US" sz="1400" dirty="0">
                <a:effectLst/>
                <a:latin typeface="+mj-lt"/>
              </a:rPr>
              <a:t>,...]</a:t>
            </a:r>
            <a:endParaRPr lang="en-US" dirty="0"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u="sng" dirty="0">
                <a:latin typeface="+mj-lt"/>
              </a:rPr>
              <a:t>Topics</a:t>
            </a:r>
            <a:r>
              <a:rPr lang="en-US" dirty="0">
                <a:latin typeface="+mj-lt"/>
              </a:rPr>
              <a:t>: s</a:t>
            </a:r>
            <a:r>
              <a:rPr lang="en-US" dirty="0">
                <a:effectLst/>
                <a:latin typeface="+mj-lt"/>
              </a:rPr>
              <a:t>ubmodular functions often appear as </a:t>
            </a:r>
            <a:r>
              <a:rPr lang="en-US" u="sng" dirty="0">
                <a:effectLst/>
                <a:latin typeface="+mj-lt"/>
              </a:rPr>
              <a:t>objective functions</a:t>
            </a:r>
            <a:r>
              <a:rPr lang="en-US" dirty="0">
                <a:effectLst/>
                <a:latin typeface="+mj-lt"/>
              </a:rPr>
              <a:t> of machine learning tasks such as sensor placement, document summarization or active learning</a:t>
            </a:r>
          </a:p>
          <a:p>
            <a:pPr lvl="1">
              <a:lnSpc>
                <a:spcPct val="150000"/>
              </a:lnSpc>
            </a:pPr>
            <a:r>
              <a:rPr lang="en-US" u="sng" dirty="0">
                <a:latin typeface="+mj-lt"/>
              </a:rPr>
              <a:t>Algorithms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effectLst/>
                <a:latin typeface="+mj-lt"/>
              </a:rPr>
              <a:t>Greedy, Local Search, Sketch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+mj-lt"/>
              </a:rPr>
              <a:t>Update this https://youtu.be/Y3u_hvxayDY?t=1737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F9A80-F8C3-4847-9178-E2A68D99638E}"/>
              </a:ext>
            </a:extLst>
          </p:cNvPr>
          <p:cNvSpPr txBox="1"/>
          <p:nvPr/>
        </p:nvSpPr>
        <p:spPr bwMode="gray">
          <a:xfrm>
            <a:off x="0" y="6420499"/>
            <a:ext cx="11570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err="1">
                <a:latin typeface="+mj-lt"/>
              </a:rPr>
              <a:t>Vondrak</a:t>
            </a:r>
            <a:r>
              <a:rPr lang="en-US" sz="1000" dirty="0">
                <a:latin typeface="+mj-lt"/>
              </a:rPr>
              <a:t>, J., (2012), Submodular Functions and Their Applications, </a:t>
            </a:r>
            <a:r>
              <a:rPr lang="en-US" sz="1000" i="1" dirty="0">
                <a:latin typeface="+mj-lt"/>
              </a:rPr>
              <a:t>Discrete Math Conference</a:t>
            </a:r>
            <a:r>
              <a:rPr lang="en-US" sz="1000" dirty="0">
                <a:latin typeface="+mj-lt"/>
              </a:rPr>
              <a:t>, </a:t>
            </a:r>
            <a:r>
              <a:rPr lang="de-DE" sz="1000" dirty="0">
                <a:effectLst/>
                <a:latin typeface="+mj-lt"/>
                <a:hlinkClick r:id="rId3"/>
              </a:rPr>
              <a:t>https://theory.stanford.edu/~jvondrak/data/SIDMA-plenary-talk.pdf</a:t>
            </a:r>
            <a:endParaRPr lang="en-US" sz="1000" dirty="0">
              <a:latin typeface="+mj-lt"/>
            </a:endParaRPr>
          </a:p>
          <a:p>
            <a:r>
              <a:rPr lang="en-US" sz="1000" dirty="0">
                <a:latin typeface="+mj-lt"/>
              </a:rPr>
              <a:t>Liu, Y., et al., 2020, Submodular optimization problems and greedy strategies: A survey. </a:t>
            </a:r>
            <a:r>
              <a:rPr lang="en-US" sz="1000" i="1" dirty="0">
                <a:latin typeface="+mj-lt"/>
              </a:rPr>
              <a:t>Discrete Event Dynamic Systems</a:t>
            </a:r>
            <a:r>
              <a:rPr lang="en-US" sz="1000" dirty="0">
                <a:latin typeface="+mj-lt"/>
              </a:rPr>
              <a:t>: 1-32.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9AC37-AFA8-4EBE-84C4-C98D6417D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41" y="2173861"/>
            <a:ext cx="4039891" cy="39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3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0AFD-D287-4AFF-A358-08026135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submodular function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6B4C-F75F-479D-87BF-79116D41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2" y="984708"/>
            <a:ext cx="11473384" cy="43327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Viral marketing [Kempe et al., 2003]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Network monitoring [Leskovec et al., 2007, Rodriguez et al., 2010]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Sensor placement and information gathering [</a:t>
            </a:r>
            <a:r>
              <a:rPr lang="en-US" dirty="0" err="1">
                <a:effectLst/>
                <a:latin typeface="+mj-lt"/>
              </a:rPr>
              <a:t>Guestrin</a:t>
            </a:r>
            <a:r>
              <a:rPr lang="en-US" dirty="0">
                <a:effectLst/>
                <a:latin typeface="+mj-lt"/>
              </a:rPr>
              <a:t> et al., 2005]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News article recommendation [El-</a:t>
            </a:r>
            <a:r>
              <a:rPr lang="en-US" dirty="0" err="1">
                <a:effectLst/>
                <a:latin typeface="+mj-lt"/>
              </a:rPr>
              <a:t>Arini</a:t>
            </a:r>
            <a:r>
              <a:rPr lang="en-US" dirty="0">
                <a:effectLst/>
                <a:latin typeface="+mj-lt"/>
              </a:rPr>
              <a:t> et al., 2009]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Non-parametric learning [Reed and </a:t>
            </a:r>
            <a:r>
              <a:rPr lang="en-US" dirty="0" err="1">
                <a:effectLst/>
                <a:latin typeface="+mj-lt"/>
              </a:rPr>
              <a:t>Ghahramani</a:t>
            </a:r>
            <a:r>
              <a:rPr lang="en-US" dirty="0">
                <a:effectLst/>
                <a:latin typeface="+mj-lt"/>
              </a:rPr>
              <a:t>, 2013]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Document and corpus summarization [Lin and Bilmes,2011, Kirchhoff and </a:t>
            </a:r>
            <a:r>
              <a:rPr lang="en-US" dirty="0" err="1">
                <a:effectLst/>
                <a:latin typeface="+mj-lt"/>
              </a:rPr>
              <a:t>Bilmes</a:t>
            </a:r>
            <a:r>
              <a:rPr lang="en-US" dirty="0">
                <a:effectLst/>
                <a:latin typeface="+mj-lt"/>
              </a:rPr>
              <a:t>, 2014, Sipos et al., 2012]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Data summarization [</a:t>
            </a:r>
            <a:r>
              <a:rPr lang="en-US" dirty="0" err="1">
                <a:effectLst/>
                <a:latin typeface="+mj-lt"/>
              </a:rPr>
              <a:t>Mirzasoleimanet</a:t>
            </a:r>
            <a:r>
              <a:rPr lang="en-US" dirty="0">
                <a:effectLst/>
                <a:latin typeface="+mj-lt"/>
              </a:rPr>
              <a:t> al., 2013]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Crowd teaching [Singla et al., 2014]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MAP inference of “determinantal” point-process [</a:t>
            </a:r>
            <a:r>
              <a:rPr lang="en-US" dirty="0" err="1">
                <a:effectLst/>
                <a:latin typeface="+mj-lt"/>
              </a:rPr>
              <a:t>Gillenwater</a:t>
            </a:r>
            <a:r>
              <a:rPr lang="en-US" dirty="0">
                <a:effectLst/>
                <a:latin typeface="+mj-lt"/>
              </a:rPr>
              <a:t> et al., 2012]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61DC9-C86F-48F7-9E69-035DCA02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F7115-DC51-4A0D-B9FE-4AEAC2D9C63B}"/>
              </a:ext>
            </a:extLst>
          </p:cNvPr>
          <p:cNvSpPr txBox="1"/>
          <p:nvPr/>
        </p:nvSpPr>
        <p:spPr bwMode="gray">
          <a:xfrm>
            <a:off x="0" y="6550223"/>
            <a:ext cx="9481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</a:rPr>
              <a:t>Feldman et al. (2017) </a:t>
            </a:r>
            <a:r>
              <a:rPr lang="en-US" sz="1200" b="0" i="0" u="none" strike="noStrike" baseline="0" dirty="0">
                <a:latin typeface="+mj-lt"/>
              </a:rPr>
              <a:t>Greed Is Good: Near-Optimal Submodular Maximization via Greedy Optimization</a:t>
            </a:r>
            <a:endParaRPr lang="en-US" sz="1200" dirty="0"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E4512-7C81-4163-8A58-62F264A14725}"/>
              </a:ext>
            </a:extLst>
          </p:cNvPr>
          <p:cNvSpPr txBox="1"/>
          <p:nvPr/>
        </p:nvSpPr>
        <p:spPr bwMode="gray">
          <a:xfrm>
            <a:off x="673560" y="5547246"/>
            <a:ext cx="1110200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many of these problems can be reduced to a problem of maximizing a submodular function that is subject to </a:t>
            </a:r>
            <a:r>
              <a:rPr lang="en-US" b="1" dirty="0"/>
              <a:t>constraints</a:t>
            </a:r>
            <a:r>
              <a:rPr lang="en-US" dirty="0"/>
              <a:t> like cardinality, knapsack, and intersection of matroids. 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9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9F63-7804-4DE6-AAF9-C89CE3E8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How do we build theories?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A9992-2FC9-484D-A07E-9394F6ED2C07}"/>
              </a:ext>
            </a:extLst>
          </p:cNvPr>
          <p:cNvSpPr txBox="1"/>
          <p:nvPr/>
        </p:nvSpPr>
        <p:spPr bwMode="gray">
          <a:xfrm>
            <a:off x="476344" y="1501305"/>
            <a:ext cx="114441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Iteratively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Dominic Welsh 1976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"…mathematical generalization often lays bare the important bits of information about the problem at hand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EF4689-6F62-488E-953F-5B2906BF19BC}"/>
              </a:ext>
            </a:extLst>
          </p:cNvPr>
          <p:cNvSpPr/>
          <p:nvPr/>
        </p:nvSpPr>
        <p:spPr bwMode="gray">
          <a:xfrm>
            <a:off x="3579642" y="2236344"/>
            <a:ext cx="1747880" cy="85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Problem solving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BE0664-E853-4049-A010-6634AA4CD8E2}"/>
              </a:ext>
            </a:extLst>
          </p:cNvPr>
          <p:cNvSpPr/>
          <p:nvPr/>
        </p:nvSpPr>
        <p:spPr bwMode="gray">
          <a:xfrm>
            <a:off x="5833272" y="2213210"/>
            <a:ext cx="1747880" cy="85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Problem thinking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05EEA32-9D0B-4F5B-A3B9-FAC45CE574B9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 bwMode="gray">
          <a:xfrm rot="5400000" flipH="1" flipV="1">
            <a:off x="5568830" y="1097962"/>
            <a:ext cx="23134" cy="2253630"/>
          </a:xfrm>
          <a:prstGeom prst="curvedConnector3">
            <a:avLst>
              <a:gd name="adj1" fmla="val 3012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80D0493-D6C7-452F-A510-79B00325DC6C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 bwMode="gray">
          <a:xfrm rot="5400000" flipH="1" flipV="1">
            <a:off x="5568830" y="1955718"/>
            <a:ext cx="23134" cy="2253630"/>
          </a:xfrm>
          <a:prstGeom prst="curvedConnector3">
            <a:avLst>
              <a:gd name="adj1" fmla="val -294697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C429C7-6E4E-4BBD-8686-8B6786D31CC3}"/>
              </a:ext>
            </a:extLst>
          </p:cNvPr>
          <p:cNvSpPr txBox="1"/>
          <p:nvPr/>
        </p:nvSpPr>
        <p:spPr bwMode="gray">
          <a:xfrm>
            <a:off x="476344" y="2974274"/>
            <a:ext cx="3224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Which methods and tools can </a:t>
            </a:r>
            <a:r>
              <a:rPr lang="en-US" dirty="0">
                <a:latin typeface="Calibri" panose="020F0502020204030204" pitchFamily="34" charset="0"/>
              </a:rPr>
              <a:t>we</a:t>
            </a:r>
            <a:r>
              <a:rPr lang="en-US" sz="1800" dirty="0">
                <a:effectLst/>
                <a:latin typeface="Calibri" panose="020F0502020204030204" pitchFamily="34" charset="0"/>
              </a:rPr>
              <a:t> apply to solve this problem?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B81DE-AF7F-4611-B619-5718355310D0}"/>
              </a:ext>
            </a:extLst>
          </p:cNvPr>
          <p:cNvSpPr txBox="1"/>
          <p:nvPr/>
        </p:nvSpPr>
        <p:spPr bwMode="gray">
          <a:xfrm>
            <a:off x="7666114" y="2974274"/>
            <a:ext cx="3111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What is the structure that would help us solve more of these problems?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909540A-E7C9-43F1-952B-B3B30795AB9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gray">
          <a:xfrm rot="10800000" flipV="1">
            <a:off x="2088684" y="2665222"/>
            <a:ext cx="1490958" cy="309052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6E633B-B2E0-4763-871A-86CB6379FA0A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 bwMode="gray">
          <a:xfrm>
            <a:off x="7581152" y="2642088"/>
            <a:ext cx="1640657" cy="332186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4C12B7-CDB3-4B12-81FA-F615D28C8E67}"/>
              </a:ext>
            </a:extLst>
          </p:cNvPr>
          <p:cNvSpPr txBox="1"/>
          <p:nvPr/>
        </p:nvSpPr>
        <p:spPr bwMode="gray">
          <a:xfrm>
            <a:off x="3579642" y="5378556"/>
            <a:ext cx="450215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Structure = </a:t>
            </a:r>
            <a:r>
              <a:rPr lang="en-US" dirty="0" err="1">
                <a:latin typeface="Calibri" panose="020F0502020204030204" pitchFamily="34" charset="0"/>
              </a:rPr>
              <a:t>Submodularity</a:t>
            </a:r>
            <a:endParaRPr lang="en-US" dirty="0"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</a:rPr>
              <a:t>Solution = greedy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8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B14B-CF8D-4A09-87D7-512141B7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1772"/>
            <a:ext cx="9169401" cy="555840"/>
          </a:xfrm>
        </p:spPr>
        <p:txBody>
          <a:bodyPr>
            <a:normAutofit/>
          </a:bodyPr>
          <a:lstStyle/>
          <a:p>
            <a:r>
              <a:rPr lang="en-US" dirty="0"/>
              <a:t>Submodularity as Information of a set </a:t>
            </a:r>
            <a:r>
              <a:rPr lang="en-US" sz="1600" dirty="0"/>
              <a:t>[</a:t>
            </a:r>
            <a:r>
              <a:rPr lang="en-US" sz="1600" dirty="0" err="1"/>
              <a:t>Bilmes</a:t>
            </a:r>
            <a:r>
              <a:rPr lang="en-US" sz="1600" dirty="0"/>
              <a:t> 2020]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ED25-5DD0-4F6A-AD68-6EA8B93AC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00439"/>
                <a:ext cx="11473384" cy="916611"/>
              </a:xfrm>
            </p:spPr>
            <p:txBody>
              <a:bodyPr/>
              <a:lstStyle/>
              <a:p>
                <a:r>
                  <a:rPr lang="en-US" sz="1600" dirty="0">
                    <a:effectLst/>
                    <a:latin typeface="+mj-lt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: 2</m:t>
                    </m:r>
                    <m:r>
                      <a:rPr lang="en-US" sz="1600" i="1" baseline="30000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+mj-lt"/>
                  </a:rPr>
                  <a:t>is submodular if for any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>
                    <a:effectLst/>
                    <a:latin typeface="+mj-lt"/>
                  </a:rPr>
                  <a:t>we have </a:t>
                </a:r>
                <a:r>
                  <a:rPr lang="en-US" sz="1600" dirty="0">
                    <a:latin typeface="+mj-lt"/>
                  </a:rPr>
                  <a:t>t</a:t>
                </a:r>
                <a:r>
                  <a:rPr lang="en-US" sz="1600" dirty="0">
                    <a:effectLst/>
                    <a:latin typeface="+mj-lt"/>
                  </a:rPr>
                  <a:t>hat </a:t>
                </a:r>
                <a:endParaRPr lang="en-US" sz="1600" i="1" dirty="0"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  <a:ea typeface="Cambria Math" panose="02040503050406030204" pitchFamily="18" charset="0"/>
                  </a:rPr>
                  <a:t> (definition 2)</a:t>
                </a:r>
              </a:p>
              <a:p>
                <a:endParaRPr lang="en-US" sz="1600" b="0" dirty="0">
                  <a:latin typeface="+mj-lt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ED25-5DD0-4F6A-AD68-6EA8B93AC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00439"/>
                <a:ext cx="11473384" cy="916611"/>
              </a:xfrm>
              <a:blipFill>
                <a:blip r:embed="rId3"/>
                <a:stretch>
                  <a:fillRect l="-1062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0C54-434E-492A-AF09-DEF7136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5EAE9A-C24C-48B3-B0A7-06168FF9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97" y="4645869"/>
            <a:ext cx="1790949" cy="13065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69DB0F-E4CE-4384-86EB-F8A3612F1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56" y="4592828"/>
            <a:ext cx="1704277" cy="133639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EFB93F0-BC4C-4B0F-8EA8-97C1BEAFAEDF}"/>
              </a:ext>
            </a:extLst>
          </p:cNvPr>
          <p:cNvSpPr/>
          <p:nvPr/>
        </p:nvSpPr>
        <p:spPr bwMode="gray">
          <a:xfrm>
            <a:off x="10367973" y="1706542"/>
            <a:ext cx="1824027" cy="12924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D0A86-28EE-47F5-AF60-CB9B79E83762}"/>
              </a:ext>
            </a:extLst>
          </p:cNvPr>
          <p:cNvSpPr/>
          <p:nvPr/>
        </p:nvSpPr>
        <p:spPr bwMode="gray">
          <a:xfrm>
            <a:off x="9158427" y="1732909"/>
            <a:ext cx="1699465" cy="1239731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F56910-68DA-441A-A29F-55C654C24F4F}"/>
              </a:ext>
            </a:extLst>
          </p:cNvPr>
          <p:cNvSpPr/>
          <p:nvPr/>
        </p:nvSpPr>
        <p:spPr bwMode="gray">
          <a:xfrm>
            <a:off x="9849637" y="4669067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52375D-0187-43BA-A9BE-D359B76FC998}"/>
              </a:ext>
            </a:extLst>
          </p:cNvPr>
          <p:cNvSpPr/>
          <p:nvPr/>
        </p:nvSpPr>
        <p:spPr bwMode="gray">
          <a:xfrm>
            <a:off x="8640091" y="4695433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756B3C-6954-4B5E-B208-322A67050237}"/>
                  </a:ext>
                </a:extLst>
              </p:cNvPr>
              <p:cNvSpPr txBox="1"/>
              <p:nvPr/>
            </p:nvSpPr>
            <p:spPr bwMode="gray">
              <a:xfrm>
                <a:off x="2999650" y="3510509"/>
                <a:ext cx="5557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756B3C-6954-4B5E-B208-322A67050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9650" y="3510509"/>
                <a:ext cx="5557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6F45E-5778-4294-BEEA-FE6EF9AC6CF4}"/>
                  </a:ext>
                </a:extLst>
              </p:cNvPr>
              <p:cNvSpPr txBox="1"/>
              <p:nvPr/>
            </p:nvSpPr>
            <p:spPr bwMode="gray">
              <a:xfrm>
                <a:off x="758501" y="4323606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6F45E-5778-4294-BEEA-FE6EF9AC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8501" y="4323606"/>
                <a:ext cx="31093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BD5C650-8399-4A06-8BFC-B7840A0CEE98}"/>
              </a:ext>
            </a:extLst>
          </p:cNvPr>
          <p:cNvSpPr/>
          <p:nvPr/>
        </p:nvSpPr>
        <p:spPr bwMode="gray">
          <a:xfrm>
            <a:off x="10471094" y="2012299"/>
            <a:ext cx="267037" cy="6948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43564C-9241-4E05-8420-E50D387001EE}"/>
              </a:ext>
            </a:extLst>
          </p:cNvPr>
          <p:cNvSpPr/>
          <p:nvPr/>
        </p:nvSpPr>
        <p:spPr bwMode="gray">
          <a:xfrm>
            <a:off x="9959269" y="5037087"/>
            <a:ext cx="210227" cy="4979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55499E-EA69-4D8F-B64E-FCCFEA5A00B0}"/>
              </a:ext>
            </a:extLst>
          </p:cNvPr>
          <p:cNvSpPr/>
          <p:nvPr/>
        </p:nvSpPr>
        <p:spPr bwMode="gray">
          <a:xfrm>
            <a:off x="5958576" y="4698795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CB37B8A-8796-490B-9CC6-716A2F604D07}"/>
              </a:ext>
            </a:extLst>
          </p:cNvPr>
          <p:cNvSpPr/>
          <p:nvPr/>
        </p:nvSpPr>
        <p:spPr bwMode="gray">
          <a:xfrm>
            <a:off x="4749030" y="4725161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241F52-A862-4B45-A37A-295FF6154358}"/>
                  </a:ext>
                </a:extLst>
              </p:cNvPr>
              <p:cNvSpPr txBox="1"/>
              <p:nvPr/>
            </p:nvSpPr>
            <p:spPr bwMode="gray">
              <a:xfrm>
                <a:off x="4821554" y="4333449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241F52-A862-4B45-A37A-295FF6154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1554" y="4333449"/>
                <a:ext cx="31093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62B726-4025-45CA-8FF9-CA60D7E82879}"/>
                  </a:ext>
                </a:extLst>
              </p:cNvPr>
              <p:cNvSpPr txBox="1"/>
              <p:nvPr/>
            </p:nvSpPr>
            <p:spPr bwMode="gray">
              <a:xfrm>
                <a:off x="9170663" y="4323606"/>
                <a:ext cx="1197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62B726-4025-45CA-8FF9-CA60D7E82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70663" y="4323606"/>
                <a:ext cx="11973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AB5D7E4E-D096-4C1C-AA80-5F70406D0EC3}"/>
              </a:ext>
            </a:extLst>
          </p:cNvPr>
          <p:cNvGrpSpPr/>
          <p:nvPr/>
        </p:nvGrpSpPr>
        <p:grpSpPr>
          <a:xfrm>
            <a:off x="6919184" y="3898411"/>
            <a:ext cx="2850134" cy="408103"/>
            <a:chOff x="6919184" y="3915503"/>
            <a:chExt cx="2850134" cy="40810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125A8B-DF73-49A0-9D6F-179B0B2BC846}"/>
                </a:ext>
              </a:extLst>
            </p:cNvPr>
            <p:cNvSpPr/>
            <p:nvPr/>
          </p:nvSpPr>
          <p:spPr bwMode="gray">
            <a:xfrm>
              <a:off x="6919184" y="3915503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87178496-B53B-45B1-9167-E514E0E18A2A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 bwMode="gray">
            <a:xfrm rot="16200000" flipH="1">
              <a:off x="8375475" y="2929763"/>
              <a:ext cx="362384" cy="24253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2D877E-FA32-4AE2-ABB6-8FFA3625D11E}"/>
                  </a:ext>
                </a:extLst>
              </p:cNvPr>
              <p:cNvSpPr txBox="1"/>
              <p:nvPr/>
            </p:nvSpPr>
            <p:spPr bwMode="gray">
              <a:xfrm>
                <a:off x="3849054" y="5922219"/>
                <a:ext cx="4138961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2D877E-FA32-4AE2-ABB6-8FFA3625D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49054" y="5922219"/>
                <a:ext cx="413896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7C94DEDF-98EE-4C40-B262-6BC8212702BC}"/>
              </a:ext>
            </a:extLst>
          </p:cNvPr>
          <p:cNvSpPr txBox="1"/>
          <p:nvPr/>
        </p:nvSpPr>
        <p:spPr bwMode="gray">
          <a:xfrm>
            <a:off x="-21365" y="6598227"/>
            <a:ext cx="111800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/>
              <a:t>source</a:t>
            </a:r>
            <a:r>
              <a:rPr lang="en-US" sz="800" b="1" dirty="0"/>
              <a:t>: </a:t>
            </a:r>
            <a:r>
              <a:rPr lang="en-US" sz="800" dirty="0"/>
              <a:t>[</a:t>
            </a:r>
            <a:r>
              <a:rPr lang="en-US" sz="800" dirty="0" err="1"/>
              <a:t>Bilmes</a:t>
            </a:r>
            <a:r>
              <a:rPr lang="en-US" sz="800" dirty="0"/>
              <a:t> 2020] J. </a:t>
            </a:r>
            <a:r>
              <a:rPr lang="en-US" sz="800" dirty="0" err="1"/>
              <a:t>Bilmes</a:t>
            </a:r>
            <a:r>
              <a:rPr lang="en-US" sz="800" dirty="0"/>
              <a:t>, EE563 - Submodular Functions, Optimization, and Applications to Machine Learning, Fall Quarter, 2020,  </a:t>
            </a:r>
            <a:r>
              <a:rPr lang="en-US" sz="800" dirty="0">
                <a:hlinkClick r:id="rId11"/>
              </a:rPr>
              <a:t>https://people.ece.uw.edu/bilmes/classes/ee563/ee563_fall_2020/</a:t>
            </a:r>
            <a:r>
              <a:rPr lang="en-US" sz="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73506C-EF11-4697-B410-28D29DC8F647}"/>
                  </a:ext>
                </a:extLst>
              </p:cNvPr>
              <p:cNvSpPr txBox="1"/>
              <p:nvPr/>
            </p:nvSpPr>
            <p:spPr bwMode="gray">
              <a:xfrm>
                <a:off x="260739" y="1683675"/>
                <a:ext cx="8777927" cy="1522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effectLst/>
                    <a:latin typeface="+mj-lt"/>
                  </a:rPr>
                  <a:t>Sets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effectLst/>
                    <a:latin typeface="+mj-lt"/>
                    <a:ea typeface="Cambria Math" panose="020405030504060302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effectLst/>
                    <a:latin typeface="+mj-lt"/>
                    <a:ea typeface="Cambria Math" panose="02040503050406030204" pitchFamily="18" charset="0"/>
                  </a:rPr>
                  <a:t> is an index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effectLst/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represent the common index that lies within sets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i="1" dirty="0">
                    <a:latin typeface="+mj-lt"/>
                    <a:ea typeface="Cambria Math" panose="020405030504060302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i="1" dirty="0"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	hence, the common index is upper-bounded by common value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73506C-EF11-4697-B410-28D29DC8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0739" y="1683675"/>
                <a:ext cx="8777927" cy="1522340"/>
              </a:xfrm>
              <a:prstGeom prst="rect">
                <a:avLst/>
              </a:prstGeom>
              <a:blipFill>
                <a:blip r:embed="rId12"/>
                <a:stretch>
                  <a:fillRect l="-41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F90478E-47F1-45CE-93BA-B59DC73A6C11}"/>
              </a:ext>
            </a:extLst>
          </p:cNvPr>
          <p:cNvGrpSpPr/>
          <p:nvPr/>
        </p:nvGrpSpPr>
        <p:grpSpPr>
          <a:xfrm>
            <a:off x="2313184" y="3932596"/>
            <a:ext cx="2762766" cy="408105"/>
            <a:chOff x="2313184" y="3915504"/>
            <a:chExt cx="2762766" cy="40810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0D1D69A-EE9C-44C9-9833-71C29F173FAE}"/>
                </a:ext>
              </a:extLst>
            </p:cNvPr>
            <p:cNvSpPr/>
            <p:nvPr/>
          </p:nvSpPr>
          <p:spPr bwMode="gray">
            <a:xfrm flipV="1">
              <a:off x="3956707" y="3915504"/>
              <a:ext cx="1119243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FAFF872A-2001-42C2-AD2B-FFA9094D5CE3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3233565" y="3040844"/>
              <a:ext cx="362384" cy="2203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5AF977-5078-43F4-8F54-F83C77BCFF01}"/>
              </a:ext>
            </a:extLst>
          </p:cNvPr>
          <p:cNvGrpSpPr/>
          <p:nvPr/>
        </p:nvGrpSpPr>
        <p:grpSpPr>
          <a:xfrm>
            <a:off x="5526574" y="3932596"/>
            <a:ext cx="849665" cy="417945"/>
            <a:chOff x="5526574" y="3915504"/>
            <a:chExt cx="849665" cy="417945"/>
          </a:xfrm>
        </p:grpSpPr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34A80FD6-F84E-435A-A45E-67F9693BD0FF}"/>
                </a:ext>
              </a:extLst>
            </p:cNvPr>
            <p:cNvCxnSpPr>
              <a:cxnSpLocks/>
              <a:stCxn id="73" idx="2"/>
            </p:cNvCxnSpPr>
            <p:nvPr/>
          </p:nvCxnSpPr>
          <p:spPr bwMode="gray">
            <a:xfrm rot="16200000" flipH="1">
              <a:off x="5977709" y="3934920"/>
              <a:ext cx="372227" cy="4248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1FC7F62-7E2B-4CB2-945A-1462B3BB4D3C}"/>
                </a:ext>
              </a:extLst>
            </p:cNvPr>
            <p:cNvSpPr/>
            <p:nvPr/>
          </p:nvSpPr>
          <p:spPr bwMode="gray">
            <a:xfrm>
              <a:off x="5526574" y="3915504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80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9" grpId="0"/>
      <p:bldP spid="31" grpId="0"/>
      <p:bldP spid="14" grpId="0" animBg="1"/>
      <p:bldP spid="32" grpId="0" animBg="1"/>
      <p:bldP spid="34" grpId="0" animBg="1"/>
      <p:bldP spid="35" grpId="0" animBg="1"/>
      <p:bldP spid="38" grpId="0"/>
      <p:bldP spid="40" grpId="0"/>
      <p:bldP spid="59" grpId="0" animBg="1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78F679E-D288-41AB-ABC4-DE128AD5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5" y="3829778"/>
            <a:ext cx="1790949" cy="1306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845676A-AA5E-47CD-B7D8-8360F917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8" y="3783006"/>
            <a:ext cx="1704277" cy="1336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34A85-6780-47AE-BF50-F6AD4763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Submodularity as Information of a set </a:t>
            </a:r>
            <a:r>
              <a:rPr lang="en-US" sz="1600" dirty="0"/>
              <a:t>[</a:t>
            </a:r>
            <a:r>
              <a:rPr lang="en-US" sz="1600" dirty="0" err="1"/>
              <a:t>Bilmes</a:t>
            </a:r>
            <a:r>
              <a:rPr lang="en-US" sz="1600" dirty="0"/>
              <a:t> 2020]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D450F-C853-4336-B4EA-FE54869E1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happens when we have disjoint classes? i.e.,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D450F-C853-4336-B4EA-FE54869E1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  <a:blipFill>
                <a:blip r:embed="rId4"/>
                <a:stretch>
                  <a:fillRect l="-1275" t="-17647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95BD9-4429-42D0-A218-4B4A80DA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979703-759C-4FED-8CDE-D9C5F4CD5334}"/>
                  </a:ext>
                </a:extLst>
              </p:cNvPr>
              <p:cNvSpPr txBox="1"/>
              <p:nvPr/>
            </p:nvSpPr>
            <p:spPr bwMode="gray">
              <a:xfrm>
                <a:off x="3043424" y="2581692"/>
                <a:ext cx="5557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979703-759C-4FED-8CDE-D9C5F4CD5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43424" y="2581692"/>
                <a:ext cx="55570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87A8CF-9FBC-46C8-AF3E-0C1135888BC1}"/>
                  </a:ext>
                </a:extLst>
              </p:cNvPr>
              <p:cNvSpPr txBox="1"/>
              <p:nvPr/>
            </p:nvSpPr>
            <p:spPr bwMode="gray">
              <a:xfrm>
                <a:off x="718040" y="3408442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87A8CF-9FBC-46C8-AF3E-0C1135888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8040" y="3408442"/>
                <a:ext cx="31093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7DAA49BF-B0C0-4177-97CE-EE298D18F41C}"/>
              </a:ext>
            </a:extLst>
          </p:cNvPr>
          <p:cNvSpPr/>
          <p:nvPr/>
        </p:nvSpPr>
        <p:spPr bwMode="gray">
          <a:xfrm>
            <a:off x="6613487" y="3896226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A9484-A456-4F59-BFEC-466AEFB7A4E1}"/>
              </a:ext>
            </a:extLst>
          </p:cNvPr>
          <p:cNvSpPr/>
          <p:nvPr/>
        </p:nvSpPr>
        <p:spPr bwMode="gray">
          <a:xfrm>
            <a:off x="4784567" y="3920168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012DDB-5A97-49F2-AFFE-BDC34660E0E2}"/>
                  </a:ext>
                </a:extLst>
              </p:cNvPr>
              <p:cNvSpPr txBox="1"/>
              <p:nvPr/>
            </p:nvSpPr>
            <p:spPr bwMode="gray">
              <a:xfrm>
                <a:off x="4781093" y="3418285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012DDB-5A97-49F2-AFFE-BDC34660E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1093" y="3418285"/>
                <a:ext cx="31093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C085A-DE9B-4932-B2BF-09F96EBEC2E9}"/>
                  </a:ext>
                </a:extLst>
              </p:cNvPr>
              <p:cNvSpPr txBox="1"/>
              <p:nvPr/>
            </p:nvSpPr>
            <p:spPr bwMode="gray">
              <a:xfrm>
                <a:off x="9184333" y="3613204"/>
                <a:ext cx="1197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C085A-DE9B-4932-B2BF-09F96EBE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84333" y="3613204"/>
                <a:ext cx="1197310" cy="369332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B2BE58D-2B30-4EC3-B6DE-A89B6CED69A9}"/>
              </a:ext>
            </a:extLst>
          </p:cNvPr>
          <p:cNvGrpSpPr/>
          <p:nvPr/>
        </p:nvGrpSpPr>
        <p:grpSpPr>
          <a:xfrm>
            <a:off x="7040794" y="2994572"/>
            <a:ext cx="2742195" cy="618631"/>
            <a:chOff x="7081255" y="3436859"/>
            <a:chExt cx="2742195" cy="6186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3A41BA-21E6-4294-8283-95A1180076AA}"/>
                </a:ext>
              </a:extLst>
            </p:cNvPr>
            <p:cNvSpPr/>
            <p:nvPr/>
          </p:nvSpPr>
          <p:spPr bwMode="gray">
            <a:xfrm>
              <a:off x="7081255" y="3436859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15EC245-56BB-43C6-85F5-C2F133DC3436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 bwMode="gray">
            <a:xfrm rot="16200000" flipH="1">
              <a:off x="8378312" y="2610353"/>
              <a:ext cx="572913" cy="23173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CCF10B-BF1B-4D84-B0AD-6C97AC07DCD7}"/>
              </a:ext>
            </a:extLst>
          </p:cNvPr>
          <p:cNvGrpSpPr/>
          <p:nvPr/>
        </p:nvGrpSpPr>
        <p:grpSpPr>
          <a:xfrm>
            <a:off x="2272723" y="3017432"/>
            <a:ext cx="2762766" cy="408105"/>
            <a:chOff x="2313184" y="3915504"/>
            <a:chExt cx="2762766" cy="40810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10AC30-5764-44EB-B3E3-193DDB17DA3D}"/>
                </a:ext>
              </a:extLst>
            </p:cNvPr>
            <p:cNvSpPr/>
            <p:nvPr/>
          </p:nvSpPr>
          <p:spPr bwMode="gray">
            <a:xfrm flipV="1">
              <a:off x="3956707" y="3915504"/>
              <a:ext cx="1119243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D71AB09-1029-4ADF-92B6-36531D7DE3C6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3233565" y="3040844"/>
              <a:ext cx="362384" cy="2203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A863F0-EA68-4113-A1F8-CDEE99EB241B}"/>
              </a:ext>
            </a:extLst>
          </p:cNvPr>
          <p:cNvGrpSpPr/>
          <p:nvPr/>
        </p:nvGrpSpPr>
        <p:grpSpPr>
          <a:xfrm>
            <a:off x="5486113" y="3017432"/>
            <a:ext cx="849665" cy="417945"/>
            <a:chOff x="5526574" y="3915504"/>
            <a:chExt cx="849665" cy="417945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718732D-D999-4DD5-BD3D-3228BE159399}"/>
                </a:ext>
              </a:extLst>
            </p:cNvPr>
            <p:cNvCxnSpPr>
              <a:cxnSpLocks/>
              <a:stCxn id="24" idx="2"/>
            </p:cNvCxnSpPr>
            <p:nvPr/>
          </p:nvCxnSpPr>
          <p:spPr bwMode="gray">
            <a:xfrm rot="16200000" flipH="1">
              <a:off x="5977709" y="3934920"/>
              <a:ext cx="372227" cy="4248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0E0803-DE42-40AE-9A79-F35F12726A74}"/>
                </a:ext>
              </a:extLst>
            </p:cNvPr>
            <p:cNvSpPr/>
            <p:nvPr/>
          </p:nvSpPr>
          <p:spPr bwMode="gray">
            <a:xfrm>
              <a:off x="5526574" y="3915504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2E4CD91-AE61-4A8B-921D-1DD4BB1445FB}"/>
              </a:ext>
            </a:extLst>
          </p:cNvPr>
          <p:cNvSpPr/>
          <p:nvPr/>
        </p:nvSpPr>
        <p:spPr bwMode="gray">
          <a:xfrm>
            <a:off x="580899" y="3896227"/>
            <a:ext cx="1587893" cy="11736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7E07D6-7931-48CF-9DF2-A806170FE664}"/>
              </a:ext>
            </a:extLst>
          </p:cNvPr>
          <p:cNvSpPr/>
          <p:nvPr/>
        </p:nvSpPr>
        <p:spPr bwMode="gray">
          <a:xfrm>
            <a:off x="2409819" y="3896226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B5E18B-EBF1-4F1F-8871-D800DDDB4FBB}"/>
              </a:ext>
            </a:extLst>
          </p:cNvPr>
          <p:cNvSpPr/>
          <p:nvPr/>
        </p:nvSpPr>
        <p:spPr bwMode="gray">
          <a:xfrm>
            <a:off x="8556667" y="1217708"/>
            <a:ext cx="1587893" cy="11736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F3A04F-4E1B-40AE-B95E-ED1306D37AA6}"/>
              </a:ext>
            </a:extLst>
          </p:cNvPr>
          <p:cNvSpPr/>
          <p:nvPr/>
        </p:nvSpPr>
        <p:spPr bwMode="gray">
          <a:xfrm>
            <a:off x="10249707" y="1217708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CB4807-EB0A-4CEA-9533-FDCFCCAF8592}"/>
                  </a:ext>
                </a:extLst>
              </p:cNvPr>
              <p:cNvSpPr txBox="1"/>
              <p:nvPr/>
            </p:nvSpPr>
            <p:spPr bwMode="gray">
              <a:xfrm>
                <a:off x="3132436" y="5540531"/>
                <a:ext cx="5557017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CB4807-EB0A-4CEA-9533-FDCFCCAF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2436" y="5540531"/>
                <a:ext cx="55570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3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 animBg="1"/>
      <p:bldP spid="14" grpId="0"/>
      <p:bldP spid="15" grpId="0"/>
      <p:bldP spid="25" grpId="0" animBg="1"/>
      <p:bldP spid="26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AAC0-04A5-42E9-96B8-E6FC8E74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submodular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F098-D4C9-428E-8971-BAC1D713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553520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  <a:p>
            <a:r>
              <a:rPr lang="en-US" dirty="0"/>
              <a:t>Ranking</a:t>
            </a:r>
          </a:p>
          <a:p>
            <a:r>
              <a:rPr lang="en-US" dirty="0"/>
              <a:t>Graph cut</a:t>
            </a:r>
          </a:p>
          <a:p>
            <a:r>
              <a:rPr lang="en-US" dirty="0"/>
              <a:t>Knap sack</a:t>
            </a:r>
          </a:p>
          <a:p>
            <a:r>
              <a:rPr lang="en-US" dirty="0"/>
              <a:t>Matching</a:t>
            </a:r>
          </a:p>
          <a:p>
            <a:r>
              <a:rPr lang="en-US" dirty="0"/>
              <a:t>Markov random field https://youtu.be/Y3u_hvxayDY?t=1427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58F80-2078-44D2-B145-B4BD0246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131B-FE9D-4E87-9814-97A27127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topics on submodular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AE4-5DC5-476F-A58A-BE6859D3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8" y="1213308"/>
            <a:ext cx="11708405" cy="758156"/>
          </a:xfrm>
        </p:spPr>
        <p:txBody>
          <a:bodyPr>
            <a:normAutofit/>
          </a:bodyPr>
          <a:lstStyle/>
          <a:p>
            <a:r>
              <a:rPr lang="en-US" dirty="0"/>
              <a:t>Adaptive Submodularity: optimization problems with partially observable states </a:t>
            </a:r>
            <a:r>
              <a:rPr lang="en-US" sz="1200" dirty="0"/>
              <a:t>[</a:t>
            </a:r>
            <a:r>
              <a:rPr lang="en-US" sz="1200" dirty="0" err="1"/>
              <a:t>Goloviv</a:t>
            </a:r>
            <a:r>
              <a:rPr lang="en-US" sz="1200" dirty="0"/>
              <a:t> &amp; Krause 2011]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04A86-D546-48AD-9953-C4310F6F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EDDF1-4F8A-4BBE-B21E-CDCDEB2B9509}"/>
              </a:ext>
            </a:extLst>
          </p:cNvPr>
          <p:cNvSpPr txBox="1"/>
          <p:nvPr/>
        </p:nvSpPr>
        <p:spPr bwMode="gray">
          <a:xfrm>
            <a:off x="158545" y="6363694"/>
            <a:ext cx="111460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none" strike="noStrike" baseline="0" dirty="0" err="1">
                <a:latin typeface="+mj-lt"/>
              </a:rPr>
              <a:t>Golovin</a:t>
            </a:r>
            <a:r>
              <a:rPr lang="en-US" sz="1000" b="0" i="0" u="none" strike="noStrike" baseline="0" dirty="0">
                <a:latin typeface="+mj-lt"/>
              </a:rPr>
              <a:t>, D., and A. Krause, (2011) Adaptive </a:t>
            </a:r>
            <a:r>
              <a:rPr lang="en-US" sz="1000" b="0" i="0" u="none" strike="noStrike" baseline="0" dirty="0" err="1">
                <a:latin typeface="+mj-lt"/>
              </a:rPr>
              <a:t>submodularity</a:t>
            </a:r>
            <a:r>
              <a:rPr lang="en-US" sz="1000" b="0" i="0" u="none" strike="noStrike" baseline="0" dirty="0">
                <a:latin typeface="+mj-lt"/>
              </a:rPr>
              <a:t>: theory and applications in active learning and stochastic optimization. J </a:t>
            </a:r>
            <a:r>
              <a:rPr lang="en-US" sz="1000" b="0" i="0" u="none" strike="noStrike" baseline="0" dirty="0" err="1">
                <a:latin typeface="+mj-lt"/>
              </a:rPr>
              <a:t>Artif</a:t>
            </a:r>
            <a:r>
              <a:rPr lang="en-US" sz="1000" b="0" i="0" u="none" strike="noStrike" baseline="0" dirty="0">
                <a:latin typeface="+mj-lt"/>
              </a:rPr>
              <a:t> </a:t>
            </a:r>
            <a:r>
              <a:rPr lang="en-US" sz="1000" b="0" i="0" u="none" strike="noStrike" baseline="0" dirty="0" err="1">
                <a:latin typeface="+mj-lt"/>
              </a:rPr>
              <a:t>Intell</a:t>
            </a:r>
            <a:r>
              <a:rPr lang="en-US" sz="1000" b="0" i="0" u="none" strike="noStrike" baseline="0" dirty="0">
                <a:latin typeface="+mj-lt"/>
              </a:rPr>
              <a:t> Res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61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9F3-BC14-4B54-8B63-B911411E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Optimal Assignment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558B9-82D4-4D2D-9002-6B615126F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146311"/>
              </a:xfrm>
            </p:spPr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would like to know the function that optimally assigns an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a category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to an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a category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in a way that maximizes the 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the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Other instances of this class of problem are matching a client with a service, choosing a treatment to a patient, or recommending a movie to a user. In all cases one wants to maximize the total utility of assignments.</a:t>
                </a:r>
              </a:p>
              <a:p>
                <a:r>
                  <a:rPr lang="en-US" dirty="0"/>
                  <a:t>The formulation is as follows: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,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0" dirty="0">
                    <a:latin typeface="+mj-lt"/>
                  </a:rPr>
                  <a:t> </a:t>
                </a:r>
                <a:r>
                  <a:rPr lang="en-US" dirty="0"/>
                  <a:t>consists of a hypothetical assignment that has utility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558B9-82D4-4D2D-9002-6B615126F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146311"/>
              </a:xfrm>
              <a:blipFill>
                <a:blip r:embed="rId3"/>
                <a:stretch>
                  <a:fillRect l="-1115" t="-775" r="-903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8AF9D-32C4-4BA2-8C61-9891004F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AAEC6-B3D3-4EE8-93D0-7D55D29756BA}"/>
              </a:ext>
            </a:extLst>
          </p:cNvPr>
          <p:cNvSpPr txBox="1"/>
          <p:nvPr/>
        </p:nvSpPr>
        <p:spPr bwMode="gray">
          <a:xfrm>
            <a:off x="4251036" y="5144715"/>
            <a:ext cx="392314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 this function submodular?</a:t>
            </a:r>
          </a:p>
        </p:txBody>
      </p:sp>
    </p:spTree>
    <p:extLst>
      <p:ext uri="{BB962C8B-B14F-4D97-AF65-F5344CB8AC3E}">
        <p14:creationId xmlns:p14="http://schemas.microsoft.com/office/powerpoint/2010/main" val="62905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3B32-E53C-4B3D-BFAC-B78C0814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Submodularity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C21D0-0A6E-4ED8-9751-1B09358EE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63714"/>
                <a:ext cx="11473384" cy="103603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C21D0-0A6E-4ED8-9751-1B09358EE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63714"/>
                <a:ext cx="11473384" cy="1036033"/>
              </a:xfrm>
              <a:blipFill>
                <a:blip r:embed="rId2"/>
                <a:stretch>
                  <a:fillRect l="-690" t="-42941" b="-4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B4B0E-7931-402A-A153-0DCA47E8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A35CF2-D9B3-4F90-97B3-77E9047E836A}"/>
              </a:ext>
            </a:extLst>
          </p:cNvPr>
          <p:cNvSpPr/>
          <p:nvPr/>
        </p:nvSpPr>
        <p:spPr bwMode="gray">
          <a:xfrm>
            <a:off x="2490587" y="2919978"/>
            <a:ext cx="2111842" cy="1764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1ECDE3-53BD-42CB-B9AE-4001A88CC9DA}"/>
              </a:ext>
            </a:extLst>
          </p:cNvPr>
          <p:cNvSpPr/>
          <p:nvPr/>
        </p:nvSpPr>
        <p:spPr bwMode="gray">
          <a:xfrm>
            <a:off x="828686" y="3000006"/>
            <a:ext cx="2155925" cy="1542641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32B591-689B-4E68-9147-ABCEB560CB8A}"/>
              </a:ext>
            </a:extLst>
          </p:cNvPr>
          <p:cNvCxnSpPr>
            <a:cxnSpLocks/>
            <a:endCxn id="23" idx="0"/>
          </p:cNvCxnSpPr>
          <p:nvPr/>
        </p:nvCxnSpPr>
        <p:spPr bwMode="gray">
          <a:xfrm flipH="1">
            <a:off x="1113411" y="3926771"/>
            <a:ext cx="285136" cy="712186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9A744C-BFB1-4FD5-8D95-E3FC8D7BA763}"/>
              </a:ext>
            </a:extLst>
          </p:cNvPr>
          <p:cNvCxnSpPr>
            <a:cxnSpLocks/>
          </p:cNvCxnSpPr>
          <p:nvPr/>
        </p:nvCxnSpPr>
        <p:spPr bwMode="gray">
          <a:xfrm flipH="1">
            <a:off x="3490980" y="4272645"/>
            <a:ext cx="212678" cy="72656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546227-6035-4F25-8D13-F0288A0763AA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 flipH="1">
            <a:off x="2136782" y="3898475"/>
            <a:ext cx="609149" cy="184095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996D30-078F-43CF-87B5-1730F4132393}"/>
              </a:ext>
            </a:extLst>
          </p:cNvPr>
          <p:cNvSpPr txBox="1"/>
          <p:nvPr/>
        </p:nvSpPr>
        <p:spPr bwMode="gray">
          <a:xfrm>
            <a:off x="1582920" y="2126003"/>
            <a:ext cx="9150061" cy="641473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Intuition of the proof:</a:t>
            </a:r>
            <a:r>
              <a:rPr lang="en-US" b="1" dirty="0"/>
              <a:t> </a:t>
            </a:r>
            <a:r>
              <a:rPr lang="en-US" dirty="0"/>
              <a:t>look the possible combinations of choices of services contained in A, B, or both.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B7919-2FB7-4F49-8C46-83BFBF5EFBFD}"/>
                  </a:ext>
                </a:extLst>
              </p:cNvPr>
              <p:cNvSpPr txBox="1"/>
              <p:nvPr/>
            </p:nvSpPr>
            <p:spPr bwMode="gray">
              <a:xfrm>
                <a:off x="5240128" y="3429000"/>
                <a:ext cx="6739195" cy="23652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91440" tIns="91440" rIns="91440" bIns="9144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u="sng" dirty="0">
                    <a:latin typeface="Cambria Math" panose="02040503050406030204" pitchFamily="18" charset="0"/>
                  </a:rPr>
                  <a:t>Expressing this in equations, we get: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B7919-2FB7-4F49-8C46-83BFBF5EF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40128" y="3429000"/>
                <a:ext cx="6739195" cy="2365286"/>
              </a:xfrm>
              <a:prstGeom prst="rect">
                <a:avLst/>
              </a:prstGeom>
              <a:blipFill>
                <a:blip r:embed="rId3"/>
                <a:stretch>
                  <a:fillRect l="-814" t="-1289" b="-9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58BADA-5531-47DE-A149-243A51B4AB5C}"/>
                  </a:ext>
                </a:extLst>
              </p:cNvPr>
              <p:cNvSpPr txBox="1"/>
              <p:nvPr/>
            </p:nvSpPr>
            <p:spPr bwMode="gray">
              <a:xfrm>
                <a:off x="3114599" y="4903773"/>
                <a:ext cx="710065" cy="434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58BADA-5531-47DE-A149-243A51B4A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599" y="4903773"/>
                <a:ext cx="710065" cy="434583"/>
              </a:xfrm>
              <a:prstGeom prst="rect">
                <a:avLst/>
              </a:prstGeom>
              <a:blipFill>
                <a:blip r:embed="rId4"/>
                <a:stretch>
                  <a:fillRect l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3BA32-A402-4A84-B709-77FE5D7FCF15}"/>
                  </a:ext>
                </a:extLst>
              </p:cNvPr>
              <p:cNvSpPr txBox="1"/>
              <p:nvPr/>
            </p:nvSpPr>
            <p:spPr bwMode="gray">
              <a:xfrm>
                <a:off x="1781749" y="5739433"/>
                <a:ext cx="710065" cy="34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3BA32-A402-4A84-B709-77FE5D7FC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81749" y="5739433"/>
                <a:ext cx="710065" cy="345187"/>
              </a:xfrm>
              <a:prstGeom prst="rect">
                <a:avLst/>
              </a:prstGeom>
              <a:blipFill>
                <a:blip r:embed="rId5"/>
                <a:stretch>
                  <a:fillRect l="-29060" r="-1196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0DF09-4135-402D-BE3B-4FE2EE72F1D2}"/>
                  </a:ext>
                </a:extLst>
              </p:cNvPr>
              <p:cNvSpPr txBox="1"/>
              <p:nvPr/>
            </p:nvSpPr>
            <p:spPr bwMode="gray">
              <a:xfrm>
                <a:off x="758378" y="4638957"/>
                <a:ext cx="710065" cy="34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0DF09-4135-402D-BE3B-4FE2EE72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8378" y="4638957"/>
                <a:ext cx="710065" cy="345187"/>
              </a:xfrm>
              <a:prstGeom prst="rect">
                <a:avLst/>
              </a:prstGeom>
              <a:blipFill>
                <a:blip r:embed="rId6"/>
                <a:stretch>
                  <a:fillRect l="-854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BEA53AA-1D12-4F2B-A5D4-DB02C3BDF3CF}"/>
              </a:ext>
            </a:extLst>
          </p:cNvPr>
          <p:cNvSpPr txBox="1"/>
          <p:nvPr/>
        </p:nvSpPr>
        <p:spPr bwMode="gray">
          <a:xfrm>
            <a:off x="43753" y="5030905"/>
            <a:ext cx="1723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service in </a:t>
            </a:r>
            <a:r>
              <a:rPr lang="en-US" sz="1600" i="1" dirty="0"/>
              <a:t>A, </a:t>
            </a:r>
            <a:r>
              <a:rPr lang="en-US" sz="1600" dirty="0"/>
              <a:t>that is not in </a:t>
            </a:r>
            <a:r>
              <a:rPr lang="en-US" sz="1600" i="1" dirty="0"/>
              <a:t>B</a:t>
            </a:r>
            <a:r>
              <a:rPr lang="en-US" sz="16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51F7F1-AE4B-4D3E-A4EB-ED2DF0EA9C0B}"/>
              </a:ext>
            </a:extLst>
          </p:cNvPr>
          <p:cNvSpPr txBox="1"/>
          <p:nvPr/>
        </p:nvSpPr>
        <p:spPr bwMode="gray">
          <a:xfrm>
            <a:off x="1169428" y="6037231"/>
            <a:ext cx="1849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service in </a:t>
            </a:r>
            <a:r>
              <a:rPr lang="en-US" sz="1600" i="1" dirty="0"/>
              <a:t>A, </a:t>
            </a:r>
            <a:r>
              <a:rPr lang="en-US" sz="1600" dirty="0"/>
              <a:t>that is also in </a:t>
            </a:r>
            <a:r>
              <a:rPr lang="en-US" sz="1600" i="1" dirty="0"/>
              <a:t>B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3AEEE-492B-4057-8AC1-813A783611DB}"/>
              </a:ext>
            </a:extLst>
          </p:cNvPr>
          <p:cNvSpPr txBox="1"/>
          <p:nvPr/>
        </p:nvSpPr>
        <p:spPr bwMode="gray">
          <a:xfrm>
            <a:off x="2640694" y="5333714"/>
            <a:ext cx="1723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service in B</a:t>
            </a:r>
            <a:r>
              <a:rPr lang="en-US" sz="1600" i="1" dirty="0"/>
              <a:t>, </a:t>
            </a:r>
            <a:r>
              <a:rPr lang="en-US" sz="1600" dirty="0"/>
              <a:t>that is not in A </a:t>
            </a:r>
          </a:p>
        </p:txBody>
      </p:sp>
    </p:spTree>
    <p:extLst>
      <p:ext uri="{BB962C8B-B14F-4D97-AF65-F5344CB8AC3E}">
        <p14:creationId xmlns:p14="http://schemas.microsoft.com/office/powerpoint/2010/main" val="15566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 animBg="1"/>
      <p:bldP spid="19" grpId="0" animBg="1"/>
      <p:bldP spid="20" grpId="0"/>
      <p:bldP spid="21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3CC-DC47-4469-A5BA-41D532A6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cases - Proof of </a:t>
            </a:r>
            <a:r>
              <a:rPr lang="en-US" dirty="0" err="1"/>
              <a:t>Submodularity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9D8F-342F-4C0F-A522-D103A196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376E11-F669-4DF1-91BF-0BC39C315AF6}"/>
                  </a:ext>
                </a:extLst>
              </p:cNvPr>
              <p:cNvSpPr txBox="1"/>
              <p:nvPr/>
            </p:nvSpPr>
            <p:spPr bwMode="gray">
              <a:xfrm>
                <a:off x="3508823" y="1012132"/>
                <a:ext cx="7721599" cy="150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u="sng" dirty="0">
                    <a:latin typeface="+mj-lt"/>
                  </a:rPr>
                  <a:t>Case-1</a:t>
                </a:r>
                <a:r>
                  <a:rPr lang="en-US" sz="1600" b="1" dirty="0">
                    <a:latin typeface="+mj-lt"/>
                  </a:rPr>
                  <a:t>: </a:t>
                </a:r>
                <a:r>
                  <a:rPr lang="en-US" sz="1600" dirty="0">
                    <a:latin typeface="+mj-lt"/>
                  </a:rPr>
                  <a:t>the service in the intersection has </a:t>
                </a:r>
                <a:r>
                  <a:rPr lang="en-US" sz="1600" b="1" dirty="0">
                    <a:latin typeface="+mj-lt"/>
                  </a:rPr>
                  <a:t>lower</a:t>
                </a:r>
                <a:r>
                  <a:rPr lang="en-US" sz="1600" dirty="0">
                    <a:latin typeface="+mj-lt"/>
                  </a:rPr>
                  <a:t> utility,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j-lt"/>
                  </a:rPr>
                  <a:t>, then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2+2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dirty="0"/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=2+1</m:t>
                    </m:r>
                  </m:oMath>
                </a14:m>
                <a:r>
                  <a:rPr lang="en-US" sz="1600" dirty="0">
                    <a:latin typeface="+mj-lt"/>
                  </a:rPr>
                  <a:t> 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latin typeface="+mj-lt"/>
                  </a:rPr>
                  <a:t>which implies the </a:t>
                </a:r>
                <a:r>
                  <a:rPr lang="en-US" sz="1600" b="1" dirty="0">
                    <a:latin typeface="+mj-lt"/>
                  </a:rPr>
                  <a:t>inequality</a:t>
                </a:r>
                <a:r>
                  <a:rPr lang="en-US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376E11-F669-4DF1-91BF-0BC39C31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08823" y="1012132"/>
                <a:ext cx="7721599" cy="1501379"/>
              </a:xfrm>
              <a:prstGeom prst="rect">
                <a:avLst/>
              </a:prstGeom>
              <a:blipFill>
                <a:blip r:embed="rId3"/>
                <a:stretch>
                  <a:fillRect l="-1659" t="-4065" b="-10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13F50B2-DFD5-440C-8E1B-346C69060016}"/>
              </a:ext>
            </a:extLst>
          </p:cNvPr>
          <p:cNvSpPr/>
          <p:nvPr/>
        </p:nvSpPr>
        <p:spPr bwMode="gray">
          <a:xfrm>
            <a:off x="1458071" y="1023112"/>
            <a:ext cx="1555425" cy="12879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33D39E-1AD4-4BC0-B5ED-9C022546D99C}"/>
              </a:ext>
            </a:extLst>
          </p:cNvPr>
          <p:cNvSpPr/>
          <p:nvPr/>
        </p:nvSpPr>
        <p:spPr bwMode="gray">
          <a:xfrm>
            <a:off x="279753" y="1046884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D8FBA7-50EA-4840-9CD8-5D2341C55AB2}"/>
              </a:ext>
            </a:extLst>
          </p:cNvPr>
          <p:cNvCxnSpPr>
            <a:cxnSpLocks/>
          </p:cNvCxnSpPr>
          <p:nvPr/>
        </p:nvCxnSpPr>
        <p:spPr bwMode="gray">
          <a:xfrm flipH="1">
            <a:off x="499660" y="1667070"/>
            <a:ext cx="279235" cy="796335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61CD4C-5F80-43A1-AACE-7E46C79FCA9A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2353597" y="1760024"/>
            <a:ext cx="284599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FF058E-34B5-43A8-8615-89BC32835FA5}"/>
              </a:ext>
            </a:extLst>
          </p:cNvPr>
          <p:cNvCxnSpPr>
            <a:cxnSpLocks/>
            <a:endCxn id="12" idx="0"/>
          </p:cNvCxnSpPr>
          <p:nvPr/>
        </p:nvCxnSpPr>
        <p:spPr bwMode="gray">
          <a:xfrm flipH="1">
            <a:off x="1599350" y="1609750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8E70FB-2D2B-41E5-B573-75615366A90C}"/>
                  </a:ext>
                </a:extLst>
              </p:cNvPr>
              <p:cNvSpPr txBox="1"/>
              <p:nvPr/>
            </p:nvSpPr>
            <p:spPr bwMode="gray">
              <a:xfrm>
                <a:off x="2173515" y="2519172"/>
                <a:ext cx="929362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8E70FB-2D2B-41E5-B573-75615366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15" y="2519172"/>
                <a:ext cx="929362" cy="221572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3BA56C-6C89-4A06-AEB7-D50BC1E56188}"/>
                  </a:ext>
                </a:extLst>
              </p:cNvPr>
              <p:cNvSpPr txBox="1"/>
              <p:nvPr/>
            </p:nvSpPr>
            <p:spPr bwMode="gray">
              <a:xfrm>
                <a:off x="1196581" y="2547263"/>
                <a:ext cx="805537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=1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3BA56C-6C89-4A06-AEB7-D50BC1E5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96581" y="2547263"/>
                <a:ext cx="805537" cy="221572"/>
              </a:xfrm>
              <a:prstGeom prst="rect">
                <a:avLst/>
              </a:prstGeom>
              <a:blipFill>
                <a:blip r:embed="rId5"/>
                <a:stretch>
                  <a:fillRect t="-25000" r="-757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4B827-E6CF-4DF0-A1A5-167354236126}"/>
                  </a:ext>
                </a:extLst>
              </p:cNvPr>
              <p:cNvSpPr txBox="1"/>
              <p:nvPr/>
            </p:nvSpPr>
            <p:spPr bwMode="gray">
              <a:xfrm>
                <a:off x="115703" y="2501774"/>
                <a:ext cx="879494" cy="251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=2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4B827-E6CF-4DF0-A1A5-167354236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5703" y="2501774"/>
                <a:ext cx="879494" cy="251898"/>
              </a:xfrm>
              <a:prstGeom prst="rect">
                <a:avLst/>
              </a:prstGeom>
              <a:blipFill>
                <a:blip r:embed="rId6"/>
                <a:stretch>
                  <a:fillRect t="-2142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AB4139-2747-4FB3-A35E-903534BCE7ED}"/>
                  </a:ext>
                </a:extLst>
              </p:cNvPr>
              <p:cNvSpPr txBox="1"/>
              <p:nvPr/>
            </p:nvSpPr>
            <p:spPr bwMode="gray">
              <a:xfrm>
                <a:off x="3508822" y="3015386"/>
                <a:ext cx="7671183" cy="150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u="sng" dirty="0">
                    <a:latin typeface="+mj-lt"/>
                  </a:rPr>
                  <a:t>Cases-2 and 3</a:t>
                </a:r>
                <a:r>
                  <a:rPr lang="en-US" sz="1600" b="1" dirty="0">
                    <a:latin typeface="+mj-lt"/>
                  </a:rPr>
                  <a:t>: </a:t>
                </a:r>
                <a:r>
                  <a:rPr lang="en-US" sz="1600" dirty="0">
                    <a:latin typeface="+mj-lt"/>
                  </a:rPr>
                  <a:t>the service in the intersection has </a:t>
                </a:r>
                <a:r>
                  <a:rPr lang="en-US" sz="1600" b="1" dirty="0">
                    <a:latin typeface="+mj-lt"/>
                  </a:rPr>
                  <a:t>higher</a:t>
                </a:r>
                <a:r>
                  <a:rPr lang="en-US" sz="1600" dirty="0">
                    <a:latin typeface="+mj-lt"/>
                  </a:rPr>
                  <a:t> utility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+mj-lt"/>
                  </a:rPr>
                  <a:t>, hence </a:t>
                </a:r>
                <a:r>
                  <a:rPr lang="en-US" sz="1600" b="1" dirty="0">
                    <a:latin typeface="+mj-lt"/>
                  </a:rPr>
                  <a:t>it dominates </a:t>
                </a:r>
                <a:r>
                  <a:rPr lang="en-US" sz="1600" dirty="0">
                    <a:latin typeface="+mj-lt"/>
                  </a:rPr>
                  <a:t>other items in not A,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</a:rPr>
                  <a:t>, then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=3+2</m:t>
                    </m:r>
                  </m:oMath>
                </a14:m>
                <a:r>
                  <a:rPr lang="en-US" sz="1600" dirty="0">
                    <a:latin typeface="+mj-lt"/>
                  </a:rPr>
                  <a:t> 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latin typeface="+mj-lt"/>
                  </a:rPr>
                  <a:t>which implies the </a:t>
                </a:r>
                <a:r>
                  <a:rPr lang="en-US" sz="1600" b="1" dirty="0">
                    <a:latin typeface="+mj-lt"/>
                  </a:rPr>
                  <a:t>equality</a:t>
                </a:r>
                <a:r>
                  <a:rPr lang="en-US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AB4139-2747-4FB3-A35E-903534BCE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08822" y="3015386"/>
                <a:ext cx="7671183" cy="1501379"/>
              </a:xfrm>
              <a:prstGeom prst="rect">
                <a:avLst/>
              </a:prstGeom>
              <a:blipFill>
                <a:blip r:embed="rId7"/>
                <a:stretch>
                  <a:fillRect l="-1669" t="-4472" r="-2226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BC225707-71EA-4EAA-805B-AB76DF8B2822}"/>
              </a:ext>
            </a:extLst>
          </p:cNvPr>
          <p:cNvSpPr/>
          <p:nvPr/>
        </p:nvSpPr>
        <p:spPr bwMode="gray">
          <a:xfrm>
            <a:off x="1530349" y="2934916"/>
            <a:ext cx="1555425" cy="12879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497094-D984-4EBD-9D49-F167439AA6CB}"/>
              </a:ext>
            </a:extLst>
          </p:cNvPr>
          <p:cNvSpPr/>
          <p:nvPr/>
        </p:nvSpPr>
        <p:spPr bwMode="gray">
          <a:xfrm>
            <a:off x="352031" y="2958688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9E3AC0-EDF6-4AD9-8415-DBEF99731AA5}"/>
              </a:ext>
            </a:extLst>
          </p:cNvPr>
          <p:cNvCxnSpPr>
            <a:cxnSpLocks/>
          </p:cNvCxnSpPr>
          <p:nvPr/>
        </p:nvCxnSpPr>
        <p:spPr bwMode="gray">
          <a:xfrm flipH="1">
            <a:off x="571938" y="3578874"/>
            <a:ext cx="279235" cy="796335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025AB-BCC7-4366-A5ED-1ECFA024FD9D}"/>
              </a:ext>
            </a:extLst>
          </p:cNvPr>
          <p:cNvCxnSpPr>
            <a:cxnSpLocks/>
            <a:endCxn id="22" idx="0"/>
          </p:cNvCxnSpPr>
          <p:nvPr/>
        </p:nvCxnSpPr>
        <p:spPr bwMode="gray">
          <a:xfrm>
            <a:off x="2425875" y="3671828"/>
            <a:ext cx="284599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933E62-53D0-438C-9EB1-54FE86CCB0F5}"/>
              </a:ext>
            </a:extLst>
          </p:cNvPr>
          <p:cNvCxnSpPr>
            <a:cxnSpLocks/>
            <a:endCxn id="23" idx="0"/>
          </p:cNvCxnSpPr>
          <p:nvPr/>
        </p:nvCxnSpPr>
        <p:spPr bwMode="gray">
          <a:xfrm flipH="1">
            <a:off x="1671628" y="3521554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5A6471-7E0F-4E33-9C49-55D277B2276E}"/>
                  </a:ext>
                </a:extLst>
              </p:cNvPr>
              <p:cNvSpPr txBox="1"/>
              <p:nvPr/>
            </p:nvSpPr>
            <p:spPr bwMode="gray">
              <a:xfrm>
                <a:off x="2245793" y="4430976"/>
                <a:ext cx="929362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5A6471-7E0F-4E33-9C49-55D277B22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45793" y="4430976"/>
                <a:ext cx="929362" cy="22157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DD46C5-51C1-4634-B3D9-28B2C99C43C5}"/>
                  </a:ext>
                </a:extLst>
              </p:cNvPr>
              <p:cNvSpPr txBox="1"/>
              <p:nvPr/>
            </p:nvSpPr>
            <p:spPr bwMode="gray">
              <a:xfrm>
                <a:off x="1268859" y="4459067"/>
                <a:ext cx="805537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=2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DD46C5-51C1-4634-B3D9-28B2C99C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68859" y="4459067"/>
                <a:ext cx="805537" cy="221572"/>
              </a:xfrm>
              <a:prstGeom prst="rect">
                <a:avLst/>
              </a:prstGeom>
              <a:blipFill>
                <a:blip r:embed="rId9"/>
                <a:stretch>
                  <a:fillRect t="-24324" r="-7576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E268A1-1210-458A-8990-DD01D6E30D6C}"/>
                  </a:ext>
                </a:extLst>
              </p:cNvPr>
              <p:cNvSpPr txBox="1"/>
              <p:nvPr/>
            </p:nvSpPr>
            <p:spPr bwMode="gray">
              <a:xfrm>
                <a:off x="187981" y="4413578"/>
                <a:ext cx="879494" cy="251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=3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E268A1-1210-458A-8990-DD01D6E3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981" y="4413578"/>
                <a:ext cx="879494" cy="251898"/>
              </a:xfrm>
              <a:prstGeom prst="rect">
                <a:avLst/>
              </a:prstGeom>
              <a:blipFill>
                <a:blip r:embed="rId10"/>
                <a:stretch>
                  <a:fillRect t="-21951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75262F-1D0C-4650-A6C2-CD280685EEDC}"/>
                  </a:ext>
                </a:extLst>
              </p:cNvPr>
              <p:cNvSpPr txBox="1"/>
              <p:nvPr/>
            </p:nvSpPr>
            <p:spPr bwMode="gray">
              <a:xfrm>
                <a:off x="3462660" y="4990521"/>
                <a:ext cx="7721599" cy="150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u="sng" dirty="0">
                    <a:latin typeface="+mj-lt"/>
                  </a:rPr>
                  <a:t>Case-3</a:t>
                </a:r>
                <a:r>
                  <a:rPr lang="en-US" sz="1600" b="1" dirty="0">
                    <a:latin typeface="+mj-lt"/>
                  </a:rPr>
                  <a:t>: </a:t>
                </a:r>
                <a:r>
                  <a:rPr lang="en-US" sz="1600" dirty="0">
                    <a:latin typeface="+mj-lt"/>
                  </a:rPr>
                  <a:t>the services in the intersection has the </a:t>
                </a:r>
                <a:r>
                  <a:rPr lang="en-US" sz="1600" b="1" dirty="0">
                    <a:latin typeface="+mj-lt"/>
                  </a:rPr>
                  <a:t>highest</a:t>
                </a:r>
                <a:r>
                  <a:rPr lang="en-US" sz="1600" dirty="0">
                    <a:latin typeface="+mj-lt"/>
                  </a:rPr>
                  <a:t> utility,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+mj-lt"/>
                  </a:rPr>
                  <a:t> then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2+2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=2+2</m:t>
                    </m:r>
                  </m:oMath>
                </a14:m>
                <a:r>
                  <a:rPr lang="en-US" sz="1600" dirty="0">
                    <a:latin typeface="+mj-lt"/>
                  </a:rPr>
                  <a:t> 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which implies the </a:t>
                </a:r>
                <a:r>
                  <a:rPr lang="en-US" sz="1600" b="1" dirty="0"/>
                  <a:t>equality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75262F-1D0C-4650-A6C2-CD280685E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62660" y="4990521"/>
                <a:ext cx="7721599" cy="1501379"/>
              </a:xfrm>
              <a:prstGeom prst="rect">
                <a:avLst/>
              </a:prstGeom>
              <a:blipFill>
                <a:blip r:embed="rId11"/>
                <a:stretch>
                  <a:fillRect l="-1579" t="-4472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4984734-B473-4F1A-9027-0DD7EF891B8F}"/>
              </a:ext>
            </a:extLst>
          </p:cNvPr>
          <p:cNvSpPr/>
          <p:nvPr/>
        </p:nvSpPr>
        <p:spPr bwMode="gray">
          <a:xfrm>
            <a:off x="1405327" y="5001501"/>
            <a:ext cx="1555425" cy="12879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C8125E-FC08-49AD-A16F-EFB07668BE8B}"/>
              </a:ext>
            </a:extLst>
          </p:cNvPr>
          <p:cNvSpPr/>
          <p:nvPr/>
        </p:nvSpPr>
        <p:spPr bwMode="gray">
          <a:xfrm>
            <a:off x="227009" y="5025273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381DE8-989D-4FCB-B06F-10253F31B0B3}"/>
              </a:ext>
            </a:extLst>
          </p:cNvPr>
          <p:cNvCxnSpPr>
            <a:cxnSpLocks/>
          </p:cNvCxnSpPr>
          <p:nvPr/>
        </p:nvCxnSpPr>
        <p:spPr bwMode="gray">
          <a:xfrm flipH="1">
            <a:off x="446916" y="5645459"/>
            <a:ext cx="279235" cy="796335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ACB8-5139-4B90-815E-89BEF8E02897}"/>
              </a:ext>
            </a:extLst>
          </p:cNvPr>
          <p:cNvCxnSpPr>
            <a:cxnSpLocks/>
            <a:endCxn id="31" idx="0"/>
          </p:cNvCxnSpPr>
          <p:nvPr/>
        </p:nvCxnSpPr>
        <p:spPr bwMode="gray">
          <a:xfrm>
            <a:off x="2300853" y="5738413"/>
            <a:ext cx="284599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3E099F-9D88-40FC-BA07-2069CA03BC7D}"/>
              </a:ext>
            </a:extLst>
          </p:cNvPr>
          <p:cNvCxnSpPr>
            <a:cxnSpLocks/>
            <a:endCxn id="32" idx="0"/>
          </p:cNvCxnSpPr>
          <p:nvPr/>
        </p:nvCxnSpPr>
        <p:spPr bwMode="gray">
          <a:xfrm flipH="1">
            <a:off x="1546606" y="5588139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01E920-15E2-430D-839B-EB8099B776AF}"/>
                  </a:ext>
                </a:extLst>
              </p:cNvPr>
              <p:cNvSpPr txBox="1"/>
              <p:nvPr/>
            </p:nvSpPr>
            <p:spPr bwMode="gray">
              <a:xfrm>
                <a:off x="2120771" y="6497561"/>
                <a:ext cx="929362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01E920-15E2-430D-839B-EB8099B7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0771" y="6497561"/>
                <a:ext cx="929362" cy="22157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34A244-F376-414F-9007-7C0267129CE9}"/>
                  </a:ext>
                </a:extLst>
              </p:cNvPr>
              <p:cNvSpPr txBox="1"/>
              <p:nvPr/>
            </p:nvSpPr>
            <p:spPr bwMode="gray">
              <a:xfrm>
                <a:off x="1143837" y="6525652"/>
                <a:ext cx="805537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=2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34A244-F376-414F-9007-7C0267129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43837" y="6525652"/>
                <a:ext cx="805537" cy="221572"/>
              </a:xfrm>
              <a:prstGeom prst="rect">
                <a:avLst/>
              </a:prstGeom>
              <a:blipFill>
                <a:blip r:embed="rId13"/>
                <a:stretch>
                  <a:fillRect l="-758" t="-24324" r="-681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AD41F2-CBD1-4ECF-B67C-060E17A27321}"/>
                  </a:ext>
                </a:extLst>
              </p:cNvPr>
              <p:cNvSpPr txBox="1"/>
              <p:nvPr/>
            </p:nvSpPr>
            <p:spPr bwMode="gray">
              <a:xfrm>
                <a:off x="62959" y="6480163"/>
                <a:ext cx="879494" cy="251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=1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AD41F2-CBD1-4ECF-B67C-060E17A27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959" y="6480163"/>
                <a:ext cx="879494" cy="251898"/>
              </a:xfrm>
              <a:prstGeom prst="rect">
                <a:avLst/>
              </a:prstGeom>
              <a:blipFill>
                <a:blip r:embed="rId14"/>
                <a:stretch>
                  <a:fillRect t="-21951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B06F6B-4009-4431-B6D9-A3F3B8110C89}"/>
              </a:ext>
            </a:extLst>
          </p:cNvPr>
          <p:cNvCxnSpPr/>
          <p:nvPr/>
        </p:nvCxnSpPr>
        <p:spPr bwMode="gray">
          <a:xfrm flipV="1">
            <a:off x="187980" y="4749855"/>
            <a:ext cx="10881360" cy="10278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11723C-58C4-4F41-B7B6-8163F83CCE74}"/>
              </a:ext>
            </a:extLst>
          </p:cNvPr>
          <p:cNvCxnSpPr/>
          <p:nvPr/>
        </p:nvCxnSpPr>
        <p:spPr bwMode="gray">
          <a:xfrm flipV="1">
            <a:off x="187979" y="2802756"/>
            <a:ext cx="10881360" cy="10278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61C699B-BE29-4396-8E6C-FBF9CCDC4BA9}"/>
              </a:ext>
            </a:extLst>
          </p:cNvPr>
          <p:cNvSpPr/>
          <p:nvPr/>
        </p:nvSpPr>
        <p:spPr bwMode="gray">
          <a:xfrm>
            <a:off x="7560824" y="4287819"/>
            <a:ext cx="228600" cy="258638"/>
          </a:xfrm>
          <a:prstGeom prst="rect">
            <a:avLst/>
          </a:prstGeom>
          <a:solidFill>
            <a:srgbClr val="FCDFC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AF3220-087B-47D4-8D12-933595B8A81D}"/>
              </a:ext>
            </a:extLst>
          </p:cNvPr>
          <p:cNvSpPr/>
          <p:nvPr/>
        </p:nvSpPr>
        <p:spPr bwMode="gray">
          <a:xfrm>
            <a:off x="7748122" y="2295868"/>
            <a:ext cx="228600" cy="258638"/>
          </a:xfrm>
          <a:prstGeom prst="rect">
            <a:avLst/>
          </a:prstGeom>
          <a:solidFill>
            <a:srgbClr val="FCDFC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F644B1-1DDF-4550-A4C0-1DA05AFF133B}"/>
              </a:ext>
            </a:extLst>
          </p:cNvPr>
          <p:cNvSpPr/>
          <p:nvPr/>
        </p:nvSpPr>
        <p:spPr bwMode="gray">
          <a:xfrm>
            <a:off x="7519522" y="6247635"/>
            <a:ext cx="228600" cy="258638"/>
          </a:xfrm>
          <a:prstGeom prst="rect">
            <a:avLst/>
          </a:prstGeom>
          <a:solidFill>
            <a:srgbClr val="FCDFC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31" grpId="0"/>
      <p:bldP spid="32" grpId="0"/>
      <p:bldP spid="33" grpId="0"/>
      <p:bldP spid="38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E331-D936-4AA2-A208-D9FE9383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Non-Decreasing - Monotone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AA927-EECB-4FC1-B51A-CFE893602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6630522" cy="36948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u="sng" dirty="0"/>
                  <a:t>Because</a:t>
                </a:r>
                <a:r>
                  <a:rPr lang="en-US" dirty="0"/>
                  <a:t>: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dirty="0"/>
                  <a:t>there is more to choose in </a:t>
                </a:r>
                <a:r>
                  <a:rPr lang="en-US" i="1" dirty="0"/>
                  <a:t>B</a:t>
                </a:r>
                <a:r>
                  <a:rPr lang="en-US" dirty="0"/>
                  <a:t> than in 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dirty="0"/>
                  <a:t>each new choice does not affect the utility of previous choices.</a:t>
                </a:r>
              </a:p>
              <a:p>
                <a:pPr marL="584194" lvl="1" indent="-342900">
                  <a:buFontTx/>
                  <a:buChar char="-"/>
                </a:pPr>
                <a:r>
                  <a:rPr lang="en-US" dirty="0"/>
                  <a:t>note, however, that every new choice, changes the utility of future choices.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AA927-EECB-4FC1-B51A-CFE893602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6630522" cy="3694858"/>
              </a:xfrm>
              <a:blipFill>
                <a:blip r:embed="rId3"/>
                <a:stretch>
                  <a:fillRect l="-2206" t="-1485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6B378-C52D-4D02-A982-99CDAC4D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E02F5-1E41-45B6-883F-8FA727FFC5F9}"/>
              </a:ext>
            </a:extLst>
          </p:cNvPr>
          <p:cNvSpPr/>
          <p:nvPr/>
        </p:nvSpPr>
        <p:spPr bwMode="gray">
          <a:xfrm>
            <a:off x="8402805" y="2498582"/>
            <a:ext cx="3124395" cy="14095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7F2DE3-5EBB-4469-AD61-0AA2754FB303}"/>
              </a:ext>
            </a:extLst>
          </p:cNvPr>
          <p:cNvSpPr/>
          <p:nvPr/>
        </p:nvSpPr>
        <p:spPr bwMode="gray">
          <a:xfrm>
            <a:off x="8420414" y="2644007"/>
            <a:ext cx="1981108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DED57B-9BDD-4512-8B62-4BE3765B2592}"/>
              </a:ext>
            </a:extLst>
          </p:cNvPr>
          <p:cNvCxnSpPr>
            <a:cxnSpLocks/>
          </p:cNvCxnSpPr>
          <p:nvPr/>
        </p:nvCxnSpPr>
        <p:spPr bwMode="gray">
          <a:xfrm>
            <a:off x="10984373" y="3426811"/>
            <a:ext cx="132400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7AE533-424C-471B-8CE0-DA23C490B99D}"/>
              </a:ext>
            </a:extLst>
          </p:cNvPr>
          <p:cNvCxnSpPr>
            <a:cxnSpLocks/>
          </p:cNvCxnSpPr>
          <p:nvPr/>
        </p:nvCxnSpPr>
        <p:spPr bwMode="gray">
          <a:xfrm flipH="1">
            <a:off x="9581399" y="3384394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D77FE-0DA3-497C-8038-1967F540711A}"/>
                  </a:ext>
                </a:extLst>
              </p:cNvPr>
              <p:cNvSpPr txBox="1"/>
              <p:nvPr/>
            </p:nvSpPr>
            <p:spPr bwMode="gray">
              <a:xfrm>
                <a:off x="10550263" y="4080449"/>
                <a:ext cx="1233761" cy="241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D77FE-0DA3-497C-8038-1967F540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50263" y="4080449"/>
                <a:ext cx="1233761" cy="241458"/>
              </a:xfrm>
              <a:prstGeom prst="rect">
                <a:avLst/>
              </a:prstGeom>
              <a:blipFill>
                <a:blip r:embed="rId4"/>
                <a:stretch>
                  <a:fillRect b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1B1245-D9BF-41D6-A158-0CC1E83927CC}"/>
                  </a:ext>
                </a:extLst>
              </p:cNvPr>
              <p:cNvSpPr txBox="1"/>
              <p:nvPr/>
            </p:nvSpPr>
            <p:spPr bwMode="gray">
              <a:xfrm>
                <a:off x="7513404" y="4047401"/>
                <a:ext cx="1911762" cy="274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 err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1B1245-D9BF-41D6-A158-0CC1E8392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3404" y="4047401"/>
                <a:ext cx="1911762" cy="274506"/>
              </a:xfrm>
              <a:prstGeom prst="rect">
                <a:avLst/>
              </a:prstGeom>
              <a:blipFill>
                <a:blip r:embed="rId5"/>
                <a:stretch>
                  <a:fillRect t="-31111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5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42DC-462B-41E9-BDE6-22B0A5C6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/>
              <a:t>submodularity</a:t>
            </a:r>
            <a:r>
              <a:rPr lang="en-US" dirty="0"/>
              <a:t> important?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5CB85-4DD5-4E1F-82B7-CBA060A5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041380"/>
              </a:xfrm>
            </p:spPr>
            <p:txBody>
              <a:bodyPr/>
              <a:lstStyle/>
              <a:p>
                <a:r>
                  <a:rPr lang="en-US" dirty="0"/>
                  <a:t>Allows to approximate to NP-hard problems of finding optimal subset of items that maximize or minimize an objective function, e.g., coverage, influence, etc.</a:t>
                </a:r>
              </a:p>
              <a:p>
                <a:endParaRPr lang="en-US" dirty="0"/>
              </a:p>
              <a:p>
                <a:r>
                  <a:rPr lang="en-US" dirty="0"/>
                  <a:t>This is possible via a greedy algorithm, i.e., greedily selecting items in </a:t>
                </a:r>
                <a:r>
                  <a:rPr lang="en-US" i="1" dirty="0"/>
                  <a:t>A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𝑔𝑟𝑒𝑒𝑑𝑦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, i.e., approximation a lower bound of ~63% of the optimum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[</a:t>
                </a:r>
                <a:r>
                  <a:rPr lang="en-US" dirty="0" err="1"/>
                  <a:t>Nemhauser</a:t>
                </a:r>
                <a:r>
                  <a:rPr lang="en-US" dirty="0"/>
                  <a:t> et al. 1978]</a:t>
                </a:r>
              </a:p>
              <a:p>
                <a:endParaRPr lang="en-US" dirty="0"/>
              </a:p>
              <a:p>
                <a:r>
                  <a:rPr lang="en-US" dirty="0"/>
                  <a:t>Submodular functions occur in several real-world phenomena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5CB85-4DD5-4E1F-82B7-CBA060A5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041380"/>
              </a:xfrm>
              <a:blipFill>
                <a:blip r:embed="rId2"/>
                <a:stretch>
                  <a:fillRect l="-1275" t="-1088" r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78960-F2DF-4A13-85EA-E2E080F3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F8FDD-040A-4A69-87F5-6BF8BAFC8C06}"/>
              </a:ext>
            </a:extLst>
          </p:cNvPr>
          <p:cNvSpPr txBox="1"/>
          <p:nvPr/>
        </p:nvSpPr>
        <p:spPr bwMode="gray">
          <a:xfrm>
            <a:off x="135047" y="6225195"/>
            <a:ext cx="11711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Nemhauser</a:t>
            </a:r>
            <a:r>
              <a:rPr lang="en-US" sz="1400" dirty="0"/>
              <a:t>, G. L., Wolsey, L. A., &amp; Fisher, M. L. (1978). An analysis of approximations for maximizing submodular set functions—I. </a:t>
            </a:r>
            <a:r>
              <a:rPr lang="en-US" sz="1400" i="1" dirty="0"/>
              <a:t>Mathematical programming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(1), 265-294.</a:t>
            </a:r>
          </a:p>
        </p:txBody>
      </p:sp>
    </p:spTree>
    <p:extLst>
      <p:ext uri="{BB962C8B-B14F-4D97-AF65-F5344CB8AC3E}">
        <p14:creationId xmlns:p14="http://schemas.microsoft.com/office/powerpoint/2010/main" val="3840305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ED9F-9D61-4DEC-BB5E-A005197B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Maximization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B025-C89B-4BB6-96AA-B44A1B22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en-US" dirty="0"/>
              <a:t>Submodular functions occur in several real-world phenomena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6B94B-2EF8-4A66-A046-50D59087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EB9-9ABC-4759-9370-8939EC44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>
            <a:normAutofit/>
          </a:bodyPr>
          <a:lstStyle/>
          <a:p>
            <a:r>
              <a:rPr lang="en-US" dirty="0"/>
              <a:t>Discrete Optimization </a:t>
            </a:r>
            <a:r>
              <a:rPr lang="en-US" sz="1800" dirty="0"/>
              <a:t>[</a:t>
            </a:r>
            <a:r>
              <a:rPr lang="en-US" sz="1800" dirty="0" err="1"/>
              <a:t>Vondrak</a:t>
            </a:r>
            <a:r>
              <a:rPr lang="en-US" sz="1800" dirty="0"/>
              <a:t> 2014]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7EF8-EFEF-495C-8334-902C95BD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56479"/>
            <a:ext cx="11473384" cy="15532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or Combinatorial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“Discrete” because the choices are discrete, for instance, we do not take a fraction of a node or edge.</a:t>
            </a:r>
          </a:p>
          <a:p>
            <a:r>
              <a:rPr lang="en-US" dirty="0"/>
              <a:t>Maximize or Minimize an objective function </a:t>
            </a:r>
            <a:r>
              <a:rPr lang="en-US" i="1" dirty="0"/>
              <a:t>F(S)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DD47B-2DFA-4FA9-966E-60AC3E67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B9F74-FDC7-469A-A464-C86877602D28}"/>
              </a:ext>
            </a:extLst>
          </p:cNvPr>
          <p:cNvSpPr txBox="1"/>
          <p:nvPr/>
        </p:nvSpPr>
        <p:spPr bwMode="gray">
          <a:xfrm>
            <a:off x="-21366" y="6598227"/>
            <a:ext cx="112891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err="1">
                <a:latin typeface="+mj-lt"/>
              </a:rPr>
              <a:t>Vondrak</a:t>
            </a:r>
            <a:r>
              <a:rPr lang="en-US" sz="1000" dirty="0">
                <a:latin typeface="+mj-lt"/>
              </a:rPr>
              <a:t>, J., (2012), Submodular Functions and Their Applications, </a:t>
            </a:r>
            <a:r>
              <a:rPr lang="en-US" sz="1000" i="1" dirty="0">
                <a:latin typeface="+mj-lt"/>
              </a:rPr>
              <a:t>Discrete Math Conference</a:t>
            </a:r>
            <a:r>
              <a:rPr lang="en-US" sz="1000" dirty="0">
                <a:latin typeface="+mj-lt"/>
              </a:rPr>
              <a:t>, </a:t>
            </a:r>
            <a:r>
              <a:rPr lang="de-DE" sz="1000" dirty="0">
                <a:effectLst/>
                <a:latin typeface="+mj-lt"/>
                <a:hlinkClick r:id="rId3"/>
              </a:rPr>
              <a:t>https://theory.stanford.edu/~jvondrak/data/SIDMA-plenary-talk.pdf</a:t>
            </a:r>
            <a:endParaRPr lang="en-US" sz="1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0E2B4-0D7C-459D-A887-B0BE12C789BD}"/>
              </a:ext>
            </a:extLst>
          </p:cNvPr>
          <p:cNvSpPr txBox="1"/>
          <p:nvPr/>
        </p:nvSpPr>
        <p:spPr bwMode="gray">
          <a:xfrm>
            <a:off x="5915563" y="1878032"/>
            <a:ext cx="624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https://youtu.be/Y3u_hvxayDY?t=1860</a:t>
            </a:r>
          </a:p>
        </p:txBody>
      </p:sp>
    </p:spTree>
    <p:extLst>
      <p:ext uri="{BB962C8B-B14F-4D97-AF65-F5344CB8AC3E}">
        <p14:creationId xmlns:p14="http://schemas.microsoft.com/office/powerpoint/2010/main" val="233112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75FA-F84A-4E1D-AD57-8864F3F4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FCE2-1AFB-4929-A90A-69FE6D713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34860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latin typeface="+mj-lt"/>
                  </a:rPr>
                  <a:t>Monotone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j-lt"/>
                  </a:rPr>
                  <a:t>Submodular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Convex functions:</a:t>
                </a:r>
              </a:p>
              <a:p>
                <a:r>
                  <a:rPr lang="en-US" dirty="0">
                    <a:latin typeface="+mj-lt"/>
                  </a:rPr>
                  <a:t>Concave function:</a:t>
                </a:r>
              </a:p>
              <a:p>
                <a:r>
                  <a:rPr lang="en-US" dirty="0">
                    <a:latin typeface="+mj-lt"/>
                  </a:rPr>
                  <a:t>Matroid: is a structure that abstracts and generalizes the notion of linear independence in vector spaces.</a:t>
                </a:r>
              </a:p>
              <a:p>
                <a:r>
                  <a:rPr lang="en-US" dirty="0">
                    <a:latin typeface="+mj-lt"/>
                  </a:rPr>
                  <a:t>Rank Functions in Matroid Theory allow to compare different: 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FCE2-1AFB-4929-A90A-69FE6D713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348609"/>
              </a:xfrm>
              <a:blipFill>
                <a:blip r:embed="rId3"/>
                <a:stretch>
                  <a:fillRect l="-1062" t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293E-17EA-4575-9210-228ECD97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8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id="{0103FE35-AFDD-4F94-B2C1-B24DDE1C4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9" y="911580"/>
            <a:ext cx="5450284" cy="2834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8513C-F0C7-4A07-AA31-8CFAB0BB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Convex, Concave, and Non-Convex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E88BC-0FE1-4B9F-A6E7-3800D770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8B7695-55DE-44EF-8C17-BA21BCBDA51C}"/>
                  </a:ext>
                </a:extLst>
              </p:cNvPr>
              <p:cNvSpPr txBox="1"/>
              <p:nvPr/>
            </p:nvSpPr>
            <p:spPr bwMode="gray">
              <a:xfrm>
                <a:off x="396091" y="4012102"/>
                <a:ext cx="491188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All secants are below the graph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Jensen´s inequality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8B7695-55DE-44EF-8C17-BA21BCBD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6091" y="4012102"/>
                <a:ext cx="4911889" cy="1754326"/>
              </a:xfrm>
              <a:prstGeom prst="rect">
                <a:avLst/>
              </a:prstGeom>
              <a:blipFill>
                <a:blip r:embed="rId4"/>
                <a:stretch>
                  <a:fillRect l="-1117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E736415-7F69-41A4-98FE-602F40A25329}"/>
              </a:ext>
            </a:extLst>
          </p:cNvPr>
          <p:cNvSpPr txBox="1"/>
          <p:nvPr/>
        </p:nvSpPr>
        <p:spPr bwMode="gray">
          <a:xfrm>
            <a:off x="5682841" y="3959890"/>
            <a:ext cx="3516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secants are a above the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B4062-2B05-49DD-8F4E-231F6ABC04BB}"/>
              </a:ext>
            </a:extLst>
          </p:cNvPr>
          <p:cNvSpPr txBox="1"/>
          <p:nvPr/>
        </p:nvSpPr>
        <p:spPr bwMode="gray">
          <a:xfrm>
            <a:off x="6096000" y="1178217"/>
            <a:ext cx="1635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A33EE-FDBC-4CA1-9F49-B96B7DF11D9B}"/>
              </a:ext>
            </a:extLst>
          </p:cNvPr>
          <p:cNvSpPr txBox="1"/>
          <p:nvPr/>
        </p:nvSpPr>
        <p:spPr bwMode="gray">
          <a:xfrm>
            <a:off x="9268072" y="1178217"/>
            <a:ext cx="2186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Non-Convex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2EB48-C6B0-4598-B157-417BC85670D1}"/>
              </a:ext>
            </a:extLst>
          </p:cNvPr>
          <p:cNvSpPr txBox="1"/>
          <p:nvPr/>
        </p:nvSpPr>
        <p:spPr bwMode="gray">
          <a:xfrm>
            <a:off x="2016399" y="1066799"/>
            <a:ext cx="1871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Convex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1462FC-7C3C-46ED-879D-F536C6DB105C}"/>
              </a:ext>
            </a:extLst>
          </p:cNvPr>
          <p:cNvSpPr txBox="1"/>
          <p:nvPr/>
        </p:nvSpPr>
        <p:spPr bwMode="gray">
          <a:xfrm rot="20411241">
            <a:off x="3070201" y="1801277"/>
            <a:ext cx="1148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5E42F-1B58-4120-AEA5-05606B91D32B}"/>
              </a:ext>
            </a:extLst>
          </p:cNvPr>
          <p:cNvSpPr txBox="1"/>
          <p:nvPr/>
        </p:nvSpPr>
        <p:spPr bwMode="gray">
          <a:xfrm>
            <a:off x="4701593" y="3302042"/>
            <a:ext cx="9812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Wikipedia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F395C-DFD4-473A-BB0E-7CFC2607B9A8}"/>
              </a:ext>
            </a:extLst>
          </p:cNvPr>
          <p:cNvSpPr txBox="1"/>
          <p:nvPr/>
        </p:nvSpPr>
        <p:spPr bwMode="gray">
          <a:xfrm>
            <a:off x="0" y="6367026"/>
            <a:ext cx="123667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 err="1"/>
              <a:t>Yurii</a:t>
            </a:r>
            <a:r>
              <a:rPr lang="en-US" sz="1100" i="1" dirty="0"/>
              <a:t> </a:t>
            </a:r>
            <a:r>
              <a:rPr lang="en-US" sz="1100" i="1" dirty="0" err="1"/>
              <a:t>Nesterov</a:t>
            </a:r>
            <a:r>
              <a:rPr lang="en-US" sz="1100" i="1" dirty="0"/>
              <a:t> (2004). </a:t>
            </a:r>
            <a:r>
              <a:rPr lang="en-US" sz="1100" i="1" dirty="0">
                <a:hlinkClick r:id="rId5"/>
              </a:rPr>
              <a:t>Introductory Lectures on Convex Optimization: A Basic Course</a:t>
            </a:r>
            <a:r>
              <a:rPr lang="en-US" sz="1100" i="1" dirty="0"/>
              <a:t>. </a:t>
            </a:r>
          </a:p>
          <a:p>
            <a:r>
              <a:rPr lang="en-US" sz="1100" i="1" dirty="0"/>
              <a:t>Dimitri </a:t>
            </a:r>
            <a:r>
              <a:rPr lang="en-US" sz="1100" i="1" dirty="0" err="1"/>
              <a:t>Bertsekas</a:t>
            </a:r>
            <a:r>
              <a:rPr lang="en-US" sz="1100" i="1" dirty="0"/>
              <a:t> (2003). </a:t>
            </a:r>
            <a:r>
              <a:rPr lang="en-US" sz="1100" i="1" dirty="0">
                <a:hlinkClick r:id="rId6"/>
              </a:rPr>
              <a:t>Convex Analysis and Optimization</a:t>
            </a:r>
            <a:r>
              <a:rPr lang="en-US" sz="1100" i="1" dirty="0"/>
              <a:t>. Contributors: Angelia </a:t>
            </a:r>
            <a:r>
              <a:rPr lang="en-US" sz="1100" i="1" dirty="0" err="1"/>
              <a:t>Nedic</a:t>
            </a:r>
            <a:r>
              <a:rPr lang="en-US" sz="1100" i="1" dirty="0"/>
              <a:t> and </a:t>
            </a:r>
            <a:r>
              <a:rPr lang="en-US" sz="1100" i="1" dirty="0" err="1"/>
              <a:t>Asuman</a:t>
            </a:r>
            <a:r>
              <a:rPr lang="en-US" sz="1100" i="1" dirty="0"/>
              <a:t> E. </a:t>
            </a:r>
            <a:r>
              <a:rPr lang="en-US" sz="1100" i="1" dirty="0" err="1"/>
              <a:t>Ozdaglar</a:t>
            </a:r>
            <a:r>
              <a:rPr lang="en-US" sz="1100" i="1" dirty="0"/>
              <a:t>. Athena Scientific.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324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8E04-5302-40CD-85C6-3E6FA6C5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 four properties</a:t>
            </a:r>
            <a:r>
              <a:rPr lang="en-US" sz="1400" dirty="0"/>
              <a:t> [</a:t>
            </a:r>
            <a:r>
              <a:rPr lang="en-US" sz="1400" dirty="0" err="1"/>
              <a:t>Lovasz</a:t>
            </a:r>
            <a:r>
              <a:rPr lang="en-US" sz="1400" dirty="0"/>
              <a:t> 1983]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5CB5-1151-4B5B-8DC1-3AB4D62D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73" y="1029832"/>
            <a:ext cx="6401402" cy="4041106"/>
          </a:xfrm>
        </p:spPr>
        <p:txBody>
          <a:bodyPr>
            <a:normAutofit/>
          </a:bodyPr>
          <a:lstStyle/>
          <a:p>
            <a:r>
              <a:rPr lang="en-US" dirty="0"/>
              <a:t>1. They happen in may models of the world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Sciences</a:t>
            </a:r>
          </a:p>
          <a:p>
            <a:r>
              <a:rPr lang="en-US" dirty="0"/>
              <a:t>2. They are preserved after many operations and transformations, hence  </a:t>
            </a:r>
            <a:r>
              <a:rPr lang="en-US"/>
              <a:t>Hnce</a:t>
            </a:r>
            <a:r>
              <a:rPr lang="en-US" dirty="0"/>
              <a:t> more complex models and results can be derived from simpler. Same with proofs.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Shift, Restriction, Projection, Intersection, Sum </a:t>
            </a:r>
          </a:p>
          <a:p>
            <a:r>
              <a:rPr lang="en-US" dirty="0"/>
              <a:t>3. They have a sufficient structure for “mathematical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F1CF0-5CCC-493F-8A51-797D5DB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D5A96-DDB7-44B0-8292-90D9B6DAD948}"/>
              </a:ext>
            </a:extLst>
          </p:cNvPr>
          <p:cNvSpPr txBox="1"/>
          <p:nvPr/>
        </p:nvSpPr>
        <p:spPr bwMode="gray">
          <a:xfrm>
            <a:off x="0" y="6313723"/>
            <a:ext cx="119857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/>
              <a:t>Lovász</a:t>
            </a:r>
            <a:r>
              <a:rPr lang="en-US" sz="1100" dirty="0"/>
              <a:t>, L. (1983) "Submodular functions and convexity." </a:t>
            </a:r>
            <a:r>
              <a:rPr lang="en-US" sz="1100" i="1" dirty="0"/>
              <a:t>Mathematical programming the state of the art</a:t>
            </a:r>
            <a:r>
              <a:rPr lang="en-US" sz="1100" dirty="0"/>
              <a:t>. Springer, Berlin, Heidelberg. 235-257.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/>
              <a:t>Murota</a:t>
            </a:r>
            <a:r>
              <a:rPr lang="en-US" sz="1100" dirty="0"/>
              <a:t>, K. (2019). A survey of fundamental operations on discrete convex functions of various kinds. </a:t>
            </a:r>
            <a:r>
              <a:rPr lang="en-US" sz="1100" i="1" dirty="0"/>
              <a:t>Optimization Methods and Software</a:t>
            </a:r>
            <a:r>
              <a:rPr lang="en-US" sz="1100" dirty="0"/>
              <a:t>, 1-47.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063B4-7F7E-4E47-A2BF-7CAE7837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515" y="2375397"/>
            <a:ext cx="5094241" cy="23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7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F2AE-51C8-4C32-A15B-B3DCE0CF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Combinatorial Optimization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E0A6-EF4F-490D-884A-16635BDA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C7B82F-C92B-460E-B456-E44191AFFF71}"/>
              </a:ext>
            </a:extLst>
          </p:cNvPr>
          <p:cNvSpPr/>
          <p:nvPr/>
        </p:nvSpPr>
        <p:spPr bwMode="gray">
          <a:xfrm>
            <a:off x="916612" y="915453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321125-D973-4E68-B724-528C2DF8B9CF}"/>
              </a:ext>
            </a:extLst>
          </p:cNvPr>
          <p:cNvSpPr/>
          <p:nvPr/>
        </p:nvSpPr>
        <p:spPr bwMode="gray">
          <a:xfrm>
            <a:off x="254213" y="1644401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B3D0A9-D365-47A6-A7E6-E29B20F03135}"/>
              </a:ext>
            </a:extLst>
          </p:cNvPr>
          <p:cNvSpPr/>
          <p:nvPr/>
        </p:nvSpPr>
        <p:spPr bwMode="gray">
          <a:xfrm>
            <a:off x="885181" y="2072966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A9004-9775-4A00-9B23-2ED6509CB383}"/>
              </a:ext>
            </a:extLst>
          </p:cNvPr>
          <p:cNvSpPr/>
          <p:nvPr/>
        </p:nvSpPr>
        <p:spPr bwMode="gray">
          <a:xfrm>
            <a:off x="1821406" y="1009882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55E4B-BA3B-4839-8B6C-8C99ECE41325}"/>
              </a:ext>
            </a:extLst>
          </p:cNvPr>
          <p:cNvSpPr/>
          <p:nvPr/>
        </p:nvSpPr>
        <p:spPr bwMode="gray">
          <a:xfrm>
            <a:off x="1798569" y="222734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9ACEA4-F2BC-4D28-9DA3-EAA9CF6CFC0A}"/>
              </a:ext>
            </a:extLst>
          </p:cNvPr>
          <p:cNvSpPr/>
          <p:nvPr/>
        </p:nvSpPr>
        <p:spPr bwMode="gray">
          <a:xfrm>
            <a:off x="2449190" y="1644400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B15988-052E-4D5D-A2BB-28EE769488E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gray">
          <a:xfrm>
            <a:off x="1397060" y="1147928"/>
            <a:ext cx="424346" cy="944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5CC55A-A2B2-47CA-8D14-36028A50EBD9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gray">
          <a:xfrm flipH="1">
            <a:off x="664301" y="1312312"/>
            <a:ext cx="322671" cy="4001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417080-D56D-45C0-A7AD-8D6D200B59F7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 bwMode="gray">
          <a:xfrm>
            <a:off x="664301" y="2041260"/>
            <a:ext cx="291240" cy="997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464B4D-C9BF-43FE-9380-1DD9FC126097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 bwMode="gray">
          <a:xfrm flipH="1" flipV="1">
            <a:off x="1365629" y="2305441"/>
            <a:ext cx="432940" cy="1543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0DF2B7-6298-480C-811B-E86774A8BCE0}"/>
              </a:ext>
            </a:extLst>
          </p:cNvPr>
          <p:cNvCxnSpPr>
            <a:cxnSpLocks/>
            <a:stCxn id="10" idx="7"/>
            <a:endCxn id="11" idx="4"/>
          </p:cNvCxnSpPr>
          <p:nvPr/>
        </p:nvCxnSpPr>
        <p:spPr bwMode="gray">
          <a:xfrm flipV="1">
            <a:off x="2208657" y="2109349"/>
            <a:ext cx="480757" cy="1860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C154E6-01AC-416E-95FB-42753713AD45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 bwMode="gray">
          <a:xfrm flipH="1" flipV="1">
            <a:off x="2231494" y="1406741"/>
            <a:ext cx="457920" cy="2376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FE3062-F21D-4687-AE79-CA839276B6E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 bwMode="gray">
          <a:xfrm flipH="1" flipV="1">
            <a:off x="1326700" y="1312312"/>
            <a:ext cx="542229" cy="9831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B763F7-BDAB-4000-A29C-AF99BDE01D40}"/>
              </a:ext>
            </a:extLst>
          </p:cNvPr>
          <p:cNvCxnSpPr>
            <a:cxnSpLocks/>
            <a:stCxn id="8" idx="7"/>
            <a:endCxn id="9" idx="4"/>
          </p:cNvCxnSpPr>
          <p:nvPr/>
        </p:nvCxnSpPr>
        <p:spPr bwMode="gray">
          <a:xfrm flipV="1">
            <a:off x="1295269" y="1474831"/>
            <a:ext cx="766361" cy="666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D41FA28-9295-4E48-A858-A833A641CAAB}"/>
              </a:ext>
            </a:extLst>
          </p:cNvPr>
          <p:cNvSpPr txBox="1"/>
          <p:nvPr/>
        </p:nvSpPr>
        <p:spPr bwMode="gray">
          <a:xfrm>
            <a:off x="612536" y="1253630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FB90D-077A-4D88-BCD2-50C560A223ED}"/>
              </a:ext>
            </a:extLst>
          </p:cNvPr>
          <p:cNvSpPr txBox="1"/>
          <p:nvPr/>
        </p:nvSpPr>
        <p:spPr bwMode="gray">
          <a:xfrm>
            <a:off x="1550289" y="82369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8A6549-BEED-40C8-9ADA-E4FD5ECE48E9}"/>
              </a:ext>
            </a:extLst>
          </p:cNvPr>
          <p:cNvSpPr txBox="1"/>
          <p:nvPr/>
        </p:nvSpPr>
        <p:spPr bwMode="gray">
          <a:xfrm>
            <a:off x="389853" y="2289812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FF9FC3-70D7-4396-887E-75B361E57B0E}"/>
              </a:ext>
            </a:extLst>
          </p:cNvPr>
          <p:cNvSpPr txBox="1"/>
          <p:nvPr/>
        </p:nvSpPr>
        <p:spPr bwMode="gray">
          <a:xfrm>
            <a:off x="1533375" y="258763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843DD6-B04F-4534-AE49-E707CC75441B}"/>
              </a:ext>
            </a:extLst>
          </p:cNvPr>
          <p:cNvSpPr txBox="1"/>
          <p:nvPr/>
        </p:nvSpPr>
        <p:spPr bwMode="gray">
          <a:xfrm>
            <a:off x="2484180" y="2208338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956D31-52B6-4D88-911A-4C2A0FD3D9C9}"/>
              </a:ext>
            </a:extLst>
          </p:cNvPr>
          <p:cNvSpPr txBox="1"/>
          <p:nvPr/>
        </p:nvSpPr>
        <p:spPr bwMode="gray">
          <a:xfrm>
            <a:off x="2537014" y="1171121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5DDFA9-BB66-48BA-91EE-ED58F7146903}"/>
              </a:ext>
            </a:extLst>
          </p:cNvPr>
          <p:cNvSpPr txBox="1"/>
          <p:nvPr/>
        </p:nvSpPr>
        <p:spPr bwMode="gray">
          <a:xfrm>
            <a:off x="1953862" y="153455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DF1ADE-1B10-4ADF-9F6F-46E4DF021AA9}"/>
              </a:ext>
            </a:extLst>
          </p:cNvPr>
          <p:cNvSpPr txBox="1"/>
          <p:nvPr/>
        </p:nvSpPr>
        <p:spPr bwMode="gray">
          <a:xfrm>
            <a:off x="1351906" y="153455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359EE62-5923-4F59-BB4B-F7218FC3FAE5}"/>
              </a:ext>
            </a:extLst>
          </p:cNvPr>
          <p:cNvSpPr/>
          <p:nvPr/>
        </p:nvSpPr>
        <p:spPr bwMode="gray">
          <a:xfrm>
            <a:off x="114102" y="860089"/>
            <a:ext cx="2305332" cy="1960745"/>
          </a:xfrm>
          <a:custGeom>
            <a:avLst/>
            <a:gdLst>
              <a:gd name="connsiteX0" fmla="*/ 12405 w 2305332"/>
              <a:gd name="connsiteY0" fmla="*/ 1226127 h 2251363"/>
              <a:gd name="connsiteX1" fmla="*/ 12405 w 2305332"/>
              <a:gd name="connsiteY1" fmla="*/ 1226127 h 2251363"/>
              <a:gd name="connsiteX2" fmla="*/ 19332 w 2305332"/>
              <a:gd name="connsiteY2" fmla="*/ 1108363 h 2251363"/>
              <a:gd name="connsiteX3" fmla="*/ 26259 w 2305332"/>
              <a:gd name="connsiteY3" fmla="*/ 1087582 h 2251363"/>
              <a:gd name="connsiteX4" fmla="*/ 33186 w 2305332"/>
              <a:gd name="connsiteY4" fmla="*/ 983672 h 2251363"/>
              <a:gd name="connsiteX5" fmla="*/ 47041 w 2305332"/>
              <a:gd name="connsiteY5" fmla="*/ 942109 h 2251363"/>
              <a:gd name="connsiteX6" fmla="*/ 67823 w 2305332"/>
              <a:gd name="connsiteY6" fmla="*/ 879763 h 2251363"/>
              <a:gd name="connsiteX7" fmla="*/ 88605 w 2305332"/>
              <a:gd name="connsiteY7" fmla="*/ 831272 h 2251363"/>
              <a:gd name="connsiteX8" fmla="*/ 95532 w 2305332"/>
              <a:gd name="connsiteY8" fmla="*/ 810491 h 2251363"/>
              <a:gd name="connsiteX9" fmla="*/ 102459 w 2305332"/>
              <a:gd name="connsiteY9" fmla="*/ 782782 h 2251363"/>
              <a:gd name="connsiteX10" fmla="*/ 123241 w 2305332"/>
              <a:gd name="connsiteY10" fmla="*/ 768927 h 2251363"/>
              <a:gd name="connsiteX11" fmla="*/ 130168 w 2305332"/>
              <a:gd name="connsiteY11" fmla="*/ 706582 h 2251363"/>
              <a:gd name="connsiteX12" fmla="*/ 137095 w 2305332"/>
              <a:gd name="connsiteY12" fmla="*/ 685800 h 2251363"/>
              <a:gd name="connsiteX13" fmla="*/ 144023 w 2305332"/>
              <a:gd name="connsiteY13" fmla="*/ 602672 h 2251363"/>
              <a:gd name="connsiteX14" fmla="*/ 150950 w 2305332"/>
              <a:gd name="connsiteY14" fmla="*/ 554182 h 2251363"/>
              <a:gd name="connsiteX15" fmla="*/ 185586 w 2305332"/>
              <a:gd name="connsiteY15" fmla="*/ 498763 h 2251363"/>
              <a:gd name="connsiteX16" fmla="*/ 220223 w 2305332"/>
              <a:gd name="connsiteY16" fmla="*/ 450272 h 2251363"/>
              <a:gd name="connsiteX17" fmla="*/ 234077 w 2305332"/>
              <a:gd name="connsiteY17" fmla="*/ 429491 h 2251363"/>
              <a:gd name="connsiteX18" fmla="*/ 254859 w 2305332"/>
              <a:gd name="connsiteY18" fmla="*/ 415636 h 2251363"/>
              <a:gd name="connsiteX19" fmla="*/ 310277 w 2305332"/>
              <a:gd name="connsiteY19" fmla="*/ 394854 h 2251363"/>
              <a:gd name="connsiteX20" fmla="*/ 372623 w 2305332"/>
              <a:gd name="connsiteY20" fmla="*/ 387927 h 2251363"/>
              <a:gd name="connsiteX21" fmla="*/ 455750 w 2305332"/>
              <a:gd name="connsiteY21" fmla="*/ 374072 h 2251363"/>
              <a:gd name="connsiteX22" fmla="*/ 497314 w 2305332"/>
              <a:gd name="connsiteY22" fmla="*/ 360218 h 2251363"/>
              <a:gd name="connsiteX23" fmla="*/ 566586 w 2305332"/>
              <a:gd name="connsiteY23" fmla="*/ 318654 h 2251363"/>
              <a:gd name="connsiteX24" fmla="*/ 580441 w 2305332"/>
              <a:gd name="connsiteY24" fmla="*/ 270163 h 2251363"/>
              <a:gd name="connsiteX25" fmla="*/ 601223 w 2305332"/>
              <a:gd name="connsiteY25" fmla="*/ 256309 h 2251363"/>
              <a:gd name="connsiteX26" fmla="*/ 628932 w 2305332"/>
              <a:gd name="connsiteY26" fmla="*/ 214745 h 2251363"/>
              <a:gd name="connsiteX27" fmla="*/ 642786 w 2305332"/>
              <a:gd name="connsiteY27" fmla="*/ 166254 h 2251363"/>
              <a:gd name="connsiteX28" fmla="*/ 670495 w 2305332"/>
              <a:gd name="connsiteY28" fmla="*/ 124691 h 2251363"/>
              <a:gd name="connsiteX29" fmla="*/ 691277 w 2305332"/>
              <a:gd name="connsiteY29" fmla="*/ 110836 h 2251363"/>
              <a:gd name="connsiteX30" fmla="*/ 732841 w 2305332"/>
              <a:gd name="connsiteY30" fmla="*/ 69272 h 2251363"/>
              <a:gd name="connsiteX31" fmla="*/ 753623 w 2305332"/>
              <a:gd name="connsiteY31" fmla="*/ 62345 h 2251363"/>
              <a:gd name="connsiteX32" fmla="*/ 774405 w 2305332"/>
              <a:gd name="connsiteY32" fmla="*/ 48491 h 2251363"/>
              <a:gd name="connsiteX33" fmla="*/ 815968 w 2305332"/>
              <a:gd name="connsiteY33" fmla="*/ 41563 h 2251363"/>
              <a:gd name="connsiteX34" fmla="*/ 843677 w 2305332"/>
              <a:gd name="connsiteY34" fmla="*/ 13854 h 2251363"/>
              <a:gd name="connsiteX35" fmla="*/ 871386 w 2305332"/>
              <a:gd name="connsiteY35" fmla="*/ 6927 h 2251363"/>
              <a:gd name="connsiteX36" fmla="*/ 933732 w 2305332"/>
              <a:gd name="connsiteY36" fmla="*/ 0 h 2251363"/>
              <a:gd name="connsiteX37" fmla="*/ 1203895 w 2305332"/>
              <a:gd name="connsiteY37" fmla="*/ 6927 h 2251363"/>
              <a:gd name="connsiteX38" fmla="*/ 1245459 w 2305332"/>
              <a:gd name="connsiteY38" fmla="*/ 20782 h 2251363"/>
              <a:gd name="connsiteX39" fmla="*/ 1259314 w 2305332"/>
              <a:gd name="connsiteY39" fmla="*/ 41563 h 2251363"/>
              <a:gd name="connsiteX40" fmla="*/ 1280095 w 2305332"/>
              <a:gd name="connsiteY40" fmla="*/ 55418 h 2251363"/>
              <a:gd name="connsiteX41" fmla="*/ 1307805 w 2305332"/>
              <a:gd name="connsiteY41" fmla="*/ 96982 h 2251363"/>
              <a:gd name="connsiteX42" fmla="*/ 1321659 w 2305332"/>
              <a:gd name="connsiteY42" fmla="*/ 117763 h 2251363"/>
              <a:gd name="connsiteX43" fmla="*/ 1328586 w 2305332"/>
              <a:gd name="connsiteY43" fmla="*/ 138545 h 2251363"/>
              <a:gd name="connsiteX44" fmla="*/ 1356295 w 2305332"/>
              <a:gd name="connsiteY44" fmla="*/ 187036 h 2251363"/>
              <a:gd name="connsiteX45" fmla="*/ 1390932 w 2305332"/>
              <a:gd name="connsiteY45" fmla="*/ 235527 h 2251363"/>
              <a:gd name="connsiteX46" fmla="*/ 1397859 w 2305332"/>
              <a:gd name="connsiteY46" fmla="*/ 256309 h 2251363"/>
              <a:gd name="connsiteX47" fmla="*/ 1439423 w 2305332"/>
              <a:gd name="connsiteY47" fmla="*/ 290945 h 2251363"/>
              <a:gd name="connsiteX48" fmla="*/ 1467132 w 2305332"/>
              <a:gd name="connsiteY48" fmla="*/ 367145 h 2251363"/>
              <a:gd name="connsiteX49" fmla="*/ 1480986 w 2305332"/>
              <a:gd name="connsiteY49" fmla="*/ 429491 h 2251363"/>
              <a:gd name="connsiteX50" fmla="*/ 1501768 w 2305332"/>
              <a:gd name="connsiteY50" fmla="*/ 498763 h 2251363"/>
              <a:gd name="connsiteX51" fmla="*/ 1508695 w 2305332"/>
              <a:gd name="connsiteY51" fmla="*/ 554182 h 2251363"/>
              <a:gd name="connsiteX52" fmla="*/ 1515623 w 2305332"/>
              <a:gd name="connsiteY52" fmla="*/ 574963 h 2251363"/>
              <a:gd name="connsiteX53" fmla="*/ 1536405 w 2305332"/>
              <a:gd name="connsiteY53" fmla="*/ 630382 h 2251363"/>
              <a:gd name="connsiteX54" fmla="*/ 1543332 w 2305332"/>
              <a:gd name="connsiteY54" fmla="*/ 727363 h 2251363"/>
              <a:gd name="connsiteX55" fmla="*/ 1550259 w 2305332"/>
              <a:gd name="connsiteY55" fmla="*/ 748145 h 2251363"/>
              <a:gd name="connsiteX56" fmla="*/ 1564114 w 2305332"/>
              <a:gd name="connsiteY56" fmla="*/ 831272 h 2251363"/>
              <a:gd name="connsiteX57" fmla="*/ 1571041 w 2305332"/>
              <a:gd name="connsiteY57" fmla="*/ 852054 h 2251363"/>
              <a:gd name="connsiteX58" fmla="*/ 1598750 w 2305332"/>
              <a:gd name="connsiteY58" fmla="*/ 921327 h 2251363"/>
              <a:gd name="connsiteX59" fmla="*/ 1619532 w 2305332"/>
              <a:gd name="connsiteY59" fmla="*/ 935182 h 2251363"/>
              <a:gd name="connsiteX60" fmla="*/ 1640314 w 2305332"/>
              <a:gd name="connsiteY60" fmla="*/ 1018309 h 2251363"/>
              <a:gd name="connsiteX61" fmla="*/ 1654168 w 2305332"/>
              <a:gd name="connsiteY61" fmla="*/ 1039091 h 2251363"/>
              <a:gd name="connsiteX62" fmla="*/ 1661095 w 2305332"/>
              <a:gd name="connsiteY62" fmla="*/ 1059872 h 2251363"/>
              <a:gd name="connsiteX63" fmla="*/ 1681877 w 2305332"/>
              <a:gd name="connsiteY63" fmla="*/ 1080654 h 2251363"/>
              <a:gd name="connsiteX64" fmla="*/ 1695732 w 2305332"/>
              <a:gd name="connsiteY64" fmla="*/ 1101436 h 2251363"/>
              <a:gd name="connsiteX65" fmla="*/ 1737295 w 2305332"/>
              <a:gd name="connsiteY65" fmla="*/ 1129145 h 2251363"/>
              <a:gd name="connsiteX66" fmla="*/ 1758077 w 2305332"/>
              <a:gd name="connsiteY66" fmla="*/ 1163782 h 2251363"/>
              <a:gd name="connsiteX67" fmla="*/ 1785786 w 2305332"/>
              <a:gd name="connsiteY67" fmla="*/ 1177636 h 2251363"/>
              <a:gd name="connsiteX68" fmla="*/ 1806568 w 2305332"/>
              <a:gd name="connsiteY68" fmla="*/ 1191491 h 2251363"/>
              <a:gd name="connsiteX69" fmla="*/ 1813495 w 2305332"/>
              <a:gd name="connsiteY69" fmla="*/ 1212272 h 2251363"/>
              <a:gd name="connsiteX70" fmla="*/ 1855059 w 2305332"/>
              <a:gd name="connsiteY70" fmla="*/ 1239982 h 2251363"/>
              <a:gd name="connsiteX71" fmla="*/ 1889695 w 2305332"/>
              <a:gd name="connsiteY71" fmla="*/ 1288472 h 2251363"/>
              <a:gd name="connsiteX72" fmla="*/ 1931259 w 2305332"/>
              <a:gd name="connsiteY72" fmla="*/ 1316182 h 2251363"/>
              <a:gd name="connsiteX73" fmla="*/ 1945114 w 2305332"/>
              <a:gd name="connsiteY73" fmla="*/ 1336963 h 2251363"/>
              <a:gd name="connsiteX74" fmla="*/ 1986677 w 2305332"/>
              <a:gd name="connsiteY74" fmla="*/ 1364672 h 2251363"/>
              <a:gd name="connsiteX75" fmla="*/ 2000532 w 2305332"/>
              <a:gd name="connsiteY75" fmla="*/ 1385454 h 2251363"/>
              <a:gd name="connsiteX76" fmla="*/ 2028241 w 2305332"/>
              <a:gd name="connsiteY76" fmla="*/ 1392382 h 2251363"/>
              <a:gd name="connsiteX77" fmla="*/ 2049023 w 2305332"/>
              <a:gd name="connsiteY77" fmla="*/ 1399309 h 2251363"/>
              <a:gd name="connsiteX78" fmla="*/ 2076732 w 2305332"/>
              <a:gd name="connsiteY78" fmla="*/ 1413163 h 2251363"/>
              <a:gd name="connsiteX79" fmla="*/ 2132150 w 2305332"/>
              <a:gd name="connsiteY79" fmla="*/ 1427018 h 2251363"/>
              <a:gd name="connsiteX80" fmla="*/ 2152932 w 2305332"/>
              <a:gd name="connsiteY80" fmla="*/ 1440872 h 2251363"/>
              <a:gd name="connsiteX81" fmla="*/ 2166786 w 2305332"/>
              <a:gd name="connsiteY81" fmla="*/ 1461654 h 2251363"/>
              <a:gd name="connsiteX82" fmla="*/ 2187568 w 2305332"/>
              <a:gd name="connsiteY82" fmla="*/ 1468582 h 2251363"/>
              <a:gd name="connsiteX83" fmla="*/ 2215277 w 2305332"/>
              <a:gd name="connsiteY83" fmla="*/ 1524000 h 2251363"/>
              <a:gd name="connsiteX84" fmla="*/ 2222205 w 2305332"/>
              <a:gd name="connsiteY84" fmla="*/ 1544782 h 2251363"/>
              <a:gd name="connsiteX85" fmla="*/ 2263768 w 2305332"/>
              <a:gd name="connsiteY85" fmla="*/ 1586345 h 2251363"/>
              <a:gd name="connsiteX86" fmla="*/ 2270695 w 2305332"/>
              <a:gd name="connsiteY86" fmla="*/ 1620982 h 2251363"/>
              <a:gd name="connsiteX87" fmla="*/ 2305332 w 2305332"/>
              <a:gd name="connsiteY87" fmla="*/ 1669472 h 2251363"/>
              <a:gd name="connsiteX88" fmla="*/ 2291477 w 2305332"/>
              <a:gd name="connsiteY88" fmla="*/ 1828800 h 2251363"/>
              <a:gd name="connsiteX89" fmla="*/ 2277623 w 2305332"/>
              <a:gd name="connsiteY89" fmla="*/ 1849582 h 2251363"/>
              <a:gd name="connsiteX90" fmla="*/ 2270695 w 2305332"/>
              <a:gd name="connsiteY90" fmla="*/ 1870363 h 2251363"/>
              <a:gd name="connsiteX91" fmla="*/ 2256841 w 2305332"/>
              <a:gd name="connsiteY91" fmla="*/ 1918854 h 2251363"/>
              <a:gd name="connsiteX92" fmla="*/ 2242986 w 2305332"/>
              <a:gd name="connsiteY92" fmla="*/ 1946563 h 2251363"/>
              <a:gd name="connsiteX93" fmla="*/ 2222205 w 2305332"/>
              <a:gd name="connsiteY93" fmla="*/ 1953491 h 2251363"/>
              <a:gd name="connsiteX94" fmla="*/ 2187568 w 2305332"/>
              <a:gd name="connsiteY94" fmla="*/ 2001982 h 2251363"/>
              <a:gd name="connsiteX95" fmla="*/ 2159859 w 2305332"/>
              <a:gd name="connsiteY95" fmla="*/ 2043545 h 2251363"/>
              <a:gd name="connsiteX96" fmla="*/ 2146005 w 2305332"/>
              <a:gd name="connsiteY96" fmla="*/ 2064327 h 2251363"/>
              <a:gd name="connsiteX97" fmla="*/ 2118295 w 2305332"/>
              <a:gd name="connsiteY97" fmla="*/ 2085109 h 2251363"/>
              <a:gd name="connsiteX98" fmla="*/ 2111368 w 2305332"/>
              <a:gd name="connsiteY98" fmla="*/ 2105891 h 2251363"/>
              <a:gd name="connsiteX99" fmla="*/ 2083659 w 2305332"/>
              <a:gd name="connsiteY99" fmla="*/ 2182091 h 2251363"/>
              <a:gd name="connsiteX100" fmla="*/ 2062877 w 2305332"/>
              <a:gd name="connsiteY100" fmla="*/ 2195945 h 2251363"/>
              <a:gd name="connsiteX101" fmla="*/ 2042095 w 2305332"/>
              <a:gd name="connsiteY101" fmla="*/ 2202872 h 2251363"/>
              <a:gd name="connsiteX102" fmla="*/ 1993605 w 2305332"/>
              <a:gd name="connsiteY102" fmla="*/ 2230582 h 2251363"/>
              <a:gd name="connsiteX103" fmla="*/ 1972823 w 2305332"/>
              <a:gd name="connsiteY103" fmla="*/ 2237509 h 2251363"/>
              <a:gd name="connsiteX104" fmla="*/ 1889695 w 2305332"/>
              <a:gd name="connsiteY104" fmla="*/ 2251363 h 2251363"/>
              <a:gd name="connsiteX105" fmla="*/ 1141550 w 2305332"/>
              <a:gd name="connsiteY105" fmla="*/ 2244436 h 2251363"/>
              <a:gd name="connsiteX106" fmla="*/ 1058423 w 2305332"/>
              <a:gd name="connsiteY106" fmla="*/ 2223654 h 2251363"/>
              <a:gd name="connsiteX107" fmla="*/ 635859 w 2305332"/>
              <a:gd name="connsiteY107" fmla="*/ 2216727 h 2251363"/>
              <a:gd name="connsiteX108" fmla="*/ 615077 w 2305332"/>
              <a:gd name="connsiteY108" fmla="*/ 2195945 h 2251363"/>
              <a:gd name="connsiteX109" fmla="*/ 594295 w 2305332"/>
              <a:gd name="connsiteY109" fmla="*/ 2182091 h 2251363"/>
              <a:gd name="connsiteX110" fmla="*/ 580441 w 2305332"/>
              <a:gd name="connsiteY110" fmla="*/ 2161309 h 2251363"/>
              <a:gd name="connsiteX111" fmla="*/ 545805 w 2305332"/>
              <a:gd name="connsiteY111" fmla="*/ 2112818 h 2251363"/>
              <a:gd name="connsiteX112" fmla="*/ 518095 w 2305332"/>
              <a:gd name="connsiteY112" fmla="*/ 2036618 h 2251363"/>
              <a:gd name="connsiteX113" fmla="*/ 497314 w 2305332"/>
              <a:gd name="connsiteY113" fmla="*/ 2015836 h 2251363"/>
              <a:gd name="connsiteX114" fmla="*/ 448823 w 2305332"/>
              <a:gd name="connsiteY114" fmla="*/ 1967345 h 2251363"/>
              <a:gd name="connsiteX115" fmla="*/ 386477 w 2305332"/>
              <a:gd name="connsiteY115" fmla="*/ 1905000 h 2251363"/>
              <a:gd name="connsiteX116" fmla="*/ 365695 w 2305332"/>
              <a:gd name="connsiteY116" fmla="*/ 1898072 h 2251363"/>
              <a:gd name="connsiteX117" fmla="*/ 351841 w 2305332"/>
              <a:gd name="connsiteY117" fmla="*/ 1877291 h 2251363"/>
              <a:gd name="connsiteX118" fmla="*/ 310277 w 2305332"/>
              <a:gd name="connsiteY118" fmla="*/ 1856509 h 2251363"/>
              <a:gd name="connsiteX119" fmla="*/ 275641 w 2305332"/>
              <a:gd name="connsiteY119" fmla="*/ 1835727 h 2251363"/>
              <a:gd name="connsiteX120" fmla="*/ 247932 w 2305332"/>
              <a:gd name="connsiteY120" fmla="*/ 1780309 h 2251363"/>
              <a:gd name="connsiteX121" fmla="*/ 220223 w 2305332"/>
              <a:gd name="connsiteY121" fmla="*/ 1731818 h 2251363"/>
              <a:gd name="connsiteX122" fmla="*/ 213295 w 2305332"/>
              <a:gd name="connsiteY122" fmla="*/ 1704109 h 2251363"/>
              <a:gd name="connsiteX123" fmla="*/ 206368 w 2305332"/>
              <a:gd name="connsiteY123" fmla="*/ 1648691 h 2251363"/>
              <a:gd name="connsiteX124" fmla="*/ 199441 w 2305332"/>
              <a:gd name="connsiteY124" fmla="*/ 1627909 h 2251363"/>
              <a:gd name="connsiteX125" fmla="*/ 192514 w 2305332"/>
              <a:gd name="connsiteY125" fmla="*/ 1579418 h 2251363"/>
              <a:gd name="connsiteX126" fmla="*/ 185586 w 2305332"/>
              <a:gd name="connsiteY126" fmla="*/ 1517072 h 2251363"/>
              <a:gd name="connsiteX127" fmla="*/ 164805 w 2305332"/>
              <a:gd name="connsiteY127" fmla="*/ 1461654 h 2251363"/>
              <a:gd name="connsiteX128" fmla="*/ 137095 w 2305332"/>
              <a:gd name="connsiteY128" fmla="*/ 1420091 h 2251363"/>
              <a:gd name="connsiteX129" fmla="*/ 109386 w 2305332"/>
              <a:gd name="connsiteY129" fmla="*/ 1406236 h 2251363"/>
              <a:gd name="connsiteX130" fmla="*/ 53968 w 2305332"/>
              <a:gd name="connsiteY130" fmla="*/ 1350818 h 2251363"/>
              <a:gd name="connsiteX131" fmla="*/ 40114 w 2305332"/>
              <a:gd name="connsiteY131" fmla="*/ 1323109 h 2251363"/>
              <a:gd name="connsiteX132" fmla="*/ 33186 w 2305332"/>
              <a:gd name="connsiteY132" fmla="*/ 1288472 h 2251363"/>
              <a:gd name="connsiteX133" fmla="*/ 12405 w 2305332"/>
              <a:gd name="connsiteY133" fmla="*/ 1267691 h 2251363"/>
              <a:gd name="connsiteX134" fmla="*/ 5477 w 2305332"/>
              <a:gd name="connsiteY134" fmla="*/ 1239982 h 2251363"/>
              <a:gd name="connsiteX135" fmla="*/ 12405 w 2305332"/>
              <a:gd name="connsiteY135" fmla="*/ 1226127 h 22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05332" h="2251363">
                <a:moveTo>
                  <a:pt x="12405" y="1226127"/>
                </a:moveTo>
                <a:lnTo>
                  <a:pt x="12405" y="1226127"/>
                </a:lnTo>
                <a:cubicBezTo>
                  <a:pt x="14714" y="1186872"/>
                  <a:pt x="15419" y="1147490"/>
                  <a:pt x="19332" y="1108363"/>
                </a:cubicBezTo>
                <a:cubicBezTo>
                  <a:pt x="20059" y="1101098"/>
                  <a:pt x="25453" y="1094839"/>
                  <a:pt x="26259" y="1087582"/>
                </a:cubicBezTo>
                <a:cubicBezTo>
                  <a:pt x="30092" y="1053081"/>
                  <a:pt x="28277" y="1018037"/>
                  <a:pt x="33186" y="983672"/>
                </a:cubicBezTo>
                <a:cubicBezTo>
                  <a:pt x="35251" y="969215"/>
                  <a:pt x="44177" y="956429"/>
                  <a:pt x="47041" y="942109"/>
                </a:cubicBezTo>
                <a:cubicBezTo>
                  <a:pt x="55993" y="897346"/>
                  <a:pt x="48702" y="918003"/>
                  <a:pt x="67823" y="879763"/>
                </a:cubicBezTo>
                <a:cubicBezTo>
                  <a:pt x="82239" y="822096"/>
                  <a:pt x="64685" y="879110"/>
                  <a:pt x="88605" y="831272"/>
                </a:cubicBezTo>
                <a:cubicBezTo>
                  <a:pt x="91870" y="824741"/>
                  <a:pt x="93526" y="817512"/>
                  <a:pt x="95532" y="810491"/>
                </a:cubicBezTo>
                <a:cubicBezTo>
                  <a:pt x="98147" y="801337"/>
                  <a:pt x="97178" y="790704"/>
                  <a:pt x="102459" y="782782"/>
                </a:cubicBezTo>
                <a:cubicBezTo>
                  <a:pt x="107077" y="775855"/>
                  <a:pt x="116314" y="773545"/>
                  <a:pt x="123241" y="768927"/>
                </a:cubicBezTo>
                <a:cubicBezTo>
                  <a:pt x="125550" y="748145"/>
                  <a:pt x="126731" y="727207"/>
                  <a:pt x="130168" y="706582"/>
                </a:cubicBezTo>
                <a:cubicBezTo>
                  <a:pt x="131368" y="699379"/>
                  <a:pt x="136130" y="693038"/>
                  <a:pt x="137095" y="685800"/>
                </a:cubicBezTo>
                <a:cubicBezTo>
                  <a:pt x="140770" y="658239"/>
                  <a:pt x="141112" y="630325"/>
                  <a:pt x="144023" y="602672"/>
                </a:cubicBezTo>
                <a:cubicBezTo>
                  <a:pt x="145732" y="586434"/>
                  <a:pt x="144886" y="569342"/>
                  <a:pt x="150950" y="554182"/>
                </a:cubicBezTo>
                <a:cubicBezTo>
                  <a:pt x="159040" y="533956"/>
                  <a:pt x="178697" y="519429"/>
                  <a:pt x="185586" y="498763"/>
                </a:cubicBezTo>
                <a:cubicBezTo>
                  <a:pt x="201750" y="450273"/>
                  <a:pt x="185587" y="461819"/>
                  <a:pt x="220223" y="450272"/>
                </a:cubicBezTo>
                <a:cubicBezTo>
                  <a:pt x="224841" y="443345"/>
                  <a:pt x="228190" y="435378"/>
                  <a:pt x="234077" y="429491"/>
                </a:cubicBezTo>
                <a:cubicBezTo>
                  <a:pt x="239964" y="423604"/>
                  <a:pt x="247412" y="419359"/>
                  <a:pt x="254859" y="415636"/>
                </a:cubicBezTo>
                <a:cubicBezTo>
                  <a:pt x="256105" y="415013"/>
                  <a:pt x="301288" y="396352"/>
                  <a:pt x="310277" y="394854"/>
                </a:cubicBezTo>
                <a:cubicBezTo>
                  <a:pt x="330902" y="391416"/>
                  <a:pt x="351841" y="390236"/>
                  <a:pt x="372623" y="387927"/>
                </a:cubicBezTo>
                <a:cubicBezTo>
                  <a:pt x="429446" y="368987"/>
                  <a:pt x="339745" y="397273"/>
                  <a:pt x="455750" y="374072"/>
                </a:cubicBezTo>
                <a:cubicBezTo>
                  <a:pt x="470070" y="371208"/>
                  <a:pt x="497314" y="360218"/>
                  <a:pt x="497314" y="360218"/>
                </a:cubicBezTo>
                <a:cubicBezTo>
                  <a:pt x="547469" y="326781"/>
                  <a:pt x="523984" y="339956"/>
                  <a:pt x="566586" y="318654"/>
                </a:cubicBezTo>
                <a:cubicBezTo>
                  <a:pt x="567038" y="316847"/>
                  <a:pt x="576829" y="274678"/>
                  <a:pt x="580441" y="270163"/>
                </a:cubicBezTo>
                <a:cubicBezTo>
                  <a:pt x="585642" y="263662"/>
                  <a:pt x="594296" y="260927"/>
                  <a:pt x="601223" y="256309"/>
                </a:cubicBezTo>
                <a:cubicBezTo>
                  <a:pt x="610459" y="242454"/>
                  <a:pt x="624894" y="230899"/>
                  <a:pt x="628932" y="214745"/>
                </a:cubicBezTo>
                <a:cubicBezTo>
                  <a:pt x="630562" y="208224"/>
                  <a:pt x="638269" y="174384"/>
                  <a:pt x="642786" y="166254"/>
                </a:cubicBezTo>
                <a:cubicBezTo>
                  <a:pt x="650872" y="151698"/>
                  <a:pt x="656641" y="133927"/>
                  <a:pt x="670495" y="124691"/>
                </a:cubicBezTo>
                <a:lnTo>
                  <a:pt x="691277" y="110836"/>
                </a:lnTo>
                <a:cubicBezTo>
                  <a:pt x="706770" y="87598"/>
                  <a:pt x="705082" y="85134"/>
                  <a:pt x="732841" y="69272"/>
                </a:cubicBezTo>
                <a:cubicBezTo>
                  <a:pt x="739181" y="65649"/>
                  <a:pt x="747092" y="65610"/>
                  <a:pt x="753623" y="62345"/>
                </a:cubicBezTo>
                <a:cubicBezTo>
                  <a:pt x="761070" y="58622"/>
                  <a:pt x="766507" y="51124"/>
                  <a:pt x="774405" y="48491"/>
                </a:cubicBezTo>
                <a:cubicBezTo>
                  <a:pt x="787730" y="44049"/>
                  <a:pt x="802114" y="43872"/>
                  <a:pt x="815968" y="41563"/>
                </a:cubicBezTo>
                <a:cubicBezTo>
                  <a:pt x="825204" y="32327"/>
                  <a:pt x="832600" y="20777"/>
                  <a:pt x="843677" y="13854"/>
                </a:cubicBezTo>
                <a:cubicBezTo>
                  <a:pt x="851750" y="8808"/>
                  <a:pt x="861976" y="8375"/>
                  <a:pt x="871386" y="6927"/>
                </a:cubicBezTo>
                <a:cubicBezTo>
                  <a:pt x="892053" y="3748"/>
                  <a:pt x="912950" y="2309"/>
                  <a:pt x="933732" y="0"/>
                </a:cubicBezTo>
                <a:cubicBezTo>
                  <a:pt x="1023786" y="2309"/>
                  <a:pt x="1114011" y="935"/>
                  <a:pt x="1203895" y="6927"/>
                </a:cubicBezTo>
                <a:cubicBezTo>
                  <a:pt x="1218467" y="7898"/>
                  <a:pt x="1233075" y="13042"/>
                  <a:pt x="1245459" y="20782"/>
                </a:cubicBezTo>
                <a:cubicBezTo>
                  <a:pt x="1252519" y="25194"/>
                  <a:pt x="1253427" y="35676"/>
                  <a:pt x="1259314" y="41563"/>
                </a:cubicBezTo>
                <a:cubicBezTo>
                  <a:pt x="1265201" y="47450"/>
                  <a:pt x="1273168" y="50800"/>
                  <a:pt x="1280095" y="55418"/>
                </a:cubicBezTo>
                <a:lnTo>
                  <a:pt x="1307805" y="96982"/>
                </a:lnTo>
                <a:lnTo>
                  <a:pt x="1321659" y="117763"/>
                </a:lnTo>
                <a:cubicBezTo>
                  <a:pt x="1323968" y="124690"/>
                  <a:pt x="1325320" y="132014"/>
                  <a:pt x="1328586" y="138545"/>
                </a:cubicBezTo>
                <a:cubicBezTo>
                  <a:pt x="1353584" y="188540"/>
                  <a:pt x="1332002" y="126304"/>
                  <a:pt x="1356295" y="187036"/>
                </a:cubicBezTo>
                <a:cubicBezTo>
                  <a:pt x="1376189" y="236770"/>
                  <a:pt x="1354431" y="223360"/>
                  <a:pt x="1390932" y="235527"/>
                </a:cubicBezTo>
                <a:cubicBezTo>
                  <a:pt x="1393241" y="242454"/>
                  <a:pt x="1393809" y="250233"/>
                  <a:pt x="1397859" y="256309"/>
                </a:cubicBezTo>
                <a:cubicBezTo>
                  <a:pt x="1408527" y="272311"/>
                  <a:pt x="1424088" y="280722"/>
                  <a:pt x="1439423" y="290945"/>
                </a:cubicBezTo>
                <a:cubicBezTo>
                  <a:pt x="1468464" y="334509"/>
                  <a:pt x="1440678" y="287780"/>
                  <a:pt x="1467132" y="367145"/>
                </a:cubicBezTo>
                <a:cubicBezTo>
                  <a:pt x="1483784" y="417102"/>
                  <a:pt x="1462696" y="350236"/>
                  <a:pt x="1480986" y="429491"/>
                </a:cubicBezTo>
                <a:cubicBezTo>
                  <a:pt x="1486933" y="455260"/>
                  <a:pt x="1493831" y="474953"/>
                  <a:pt x="1501768" y="498763"/>
                </a:cubicBezTo>
                <a:cubicBezTo>
                  <a:pt x="1504077" y="517236"/>
                  <a:pt x="1505365" y="535866"/>
                  <a:pt x="1508695" y="554182"/>
                </a:cubicBezTo>
                <a:cubicBezTo>
                  <a:pt x="1510001" y="561366"/>
                  <a:pt x="1513059" y="568126"/>
                  <a:pt x="1515623" y="574963"/>
                </a:cubicBezTo>
                <a:cubicBezTo>
                  <a:pt x="1540469" y="641219"/>
                  <a:pt x="1520682" y="583217"/>
                  <a:pt x="1536405" y="630382"/>
                </a:cubicBezTo>
                <a:cubicBezTo>
                  <a:pt x="1538714" y="662709"/>
                  <a:pt x="1539545" y="695176"/>
                  <a:pt x="1543332" y="727363"/>
                </a:cubicBezTo>
                <a:cubicBezTo>
                  <a:pt x="1544185" y="734615"/>
                  <a:pt x="1548827" y="740985"/>
                  <a:pt x="1550259" y="748145"/>
                </a:cubicBezTo>
                <a:cubicBezTo>
                  <a:pt x="1555768" y="775691"/>
                  <a:pt x="1558605" y="803726"/>
                  <a:pt x="1564114" y="831272"/>
                </a:cubicBezTo>
                <a:cubicBezTo>
                  <a:pt x="1565546" y="838432"/>
                  <a:pt x="1569035" y="845033"/>
                  <a:pt x="1571041" y="852054"/>
                </a:cubicBezTo>
                <a:cubicBezTo>
                  <a:pt x="1577814" y="875762"/>
                  <a:pt x="1580201" y="902778"/>
                  <a:pt x="1598750" y="921327"/>
                </a:cubicBezTo>
                <a:cubicBezTo>
                  <a:pt x="1604637" y="927214"/>
                  <a:pt x="1612605" y="930564"/>
                  <a:pt x="1619532" y="935182"/>
                </a:cubicBezTo>
                <a:cubicBezTo>
                  <a:pt x="1651233" y="982733"/>
                  <a:pt x="1616774" y="924150"/>
                  <a:pt x="1640314" y="1018309"/>
                </a:cubicBezTo>
                <a:cubicBezTo>
                  <a:pt x="1642333" y="1026386"/>
                  <a:pt x="1650445" y="1031644"/>
                  <a:pt x="1654168" y="1039091"/>
                </a:cubicBezTo>
                <a:cubicBezTo>
                  <a:pt x="1657433" y="1045622"/>
                  <a:pt x="1657045" y="1053797"/>
                  <a:pt x="1661095" y="1059872"/>
                </a:cubicBezTo>
                <a:cubicBezTo>
                  <a:pt x="1666529" y="1068023"/>
                  <a:pt x="1675605" y="1073128"/>
                  <a:pt x="1681877" y="1080654"/>
                </a:cubicBezTo>
                <a:cubicBezTo>
                  <a:pt x="1687207" y="1087050"/>
                  <a:pt x="1689466" y="1095953"/>
                  <a:pt x="1695732" y="1101436"/>
                </a:cubicBezTo>
                <a:cubicBezTo>
                  <a:pt x="1708263" y="1112401"/>
                  <a:pt x="1737295" y="1129145"/>
                  <a:pt x="1737295" y="1129145"/>
                </a:cubicBezTo>
                <a:cubicBezTo>
                  <a:pt x="1744222" y="1140691"/>
                  <a:pt x="1748556" y="1154261"/>
                  <a:pt x="1758077" y="1163782"/>
                </a:cubicBezTo>
                <a:cubicBezTo>
                  <a:pt x="1765379" y="1171084"/>
                  <a:pt x="1776820" y="1172513"/>
                  <a:pt x="1785786" y="1177636"/>
                </a:cubicBezTo>
                <a:cubicBezTo>
                  <a:pt x="1793015" y="1181767"/>
                  <a:pt x="1799641" y="1186873"/>
                  <a:pt x="1806568" y="1191491"/>
                </a:cubicBezTo>
                <a:cubicBezTo>
                  <a:pt x="1808877" y="1198418"/>
                  <a:pt x="1808332" y="1207109"/>
                  <a:pt x="1813495" y="1212272"/>
                </a:cubicBezTo>
                <a:cubicBezTo>
                  <a:pt x="1825269" y="1224046"/>
                  <a:pt x="1855059" y="1239982"/>
                  <a:pt x="1855059" y="1239982"/>
                </a:cubicBezTo>
                <a:cubicBezTo>
                  <a:pt x="1867913" y="1265688"/>
                  <a:pt x="1866718" y="1270601"/>
                  <a:pt x="1889695" y="1288472"/>
                </a:cubicBezTo>
                <a:cubicBezTo>
                  <a:pt x="1902839" y="1298695"/>
                  <a:pt x="1931259" y="1316182"/>
                  <a:pt x="1931259" y="1316182"/>
                </a:cubicBezTo>
                <a:cubicBezTo>
                  <a:pt x="1935877" y="1323109"/>
                  <a:pt x="1938848" y="1331481"/>
                  <a:pt x="1945114" y="1336963"/>
                </a:cubicBezTo>
                <a:cubicBezTo>
                  <a:pt x="1957645" y="1347928"/>
                  <a:pt x="1986677" y="1364672"/>
                  <a:pt x="1986677" y="1364672"/>
                </a:cubicBezTo>
                <a:cubicBezTo>
                  <a:pt x="1991295" y="1371599"/>
                  <a:pt x="1993605" y="1380836"/>
                  <a:pt x="2000532" y="1385454"/>
                </a:cubicBezTo>
                <a:cubicBezTo>
                  <a:pt x="2008454" y="1390735"/>
                  <a:pt x="2019087" y="1389766"/>
                  <a:pt x="2028241" y="1392382"/>
                </a:cubicBezTo>
                <a:cubicBezTo>
                  <a:pt x="2035262" y="1394388"/>
                  <a:pt x="2042311" y="1396433"/>
                  <a:pt x="2049023" y="1399309"/>
                </a:cubicBezTo>
                <a:cubicBezTo>
                  <a:pt x="2058515" y="1403377"/>
                  <a:pt x="2067240" y="1409095"/>
                  <a:pt x="2076732" y="1413163"/>
                </a:cubicBezTo>
                <a:cubicBezTo>
                  <a:pt x="2095375" y="1421153"/>
                  <a:pt x="2111813" y="1422951"/>
                  <a:pt x="2132150" y="1427018"/>
                </a:cubicBezTo>
                <a:cubicBezTo>
                  <a:pt x="2139077" y="1431636"/>
                  <a:pt x="2147045" y="1434985"/>
                  <a:pt x="2152932" y="1440872"/>
                </a:cubicBezTo>
                <a:cubicBezTo>
                  <a:pt x="2158819" y="1446759"/>
                  <a:pt x="2160285" y="1456453"/>
                  <a:pt x="2166786" y="1461654"/>
                </a:cubicBezTo>
                <a:cubicBezTo>
                  <a:pt x="2172488" y="1466216"/>
                  <a:pt x="2180641" y="1466273"/>
                  <a:pt x="2187568" y="1468582"/>
                </a:cubicBezTo>
                <a:cubicBezTo>
                  <a:pt x="2196804" y="1487055"/>
                  <a:pt x="2208745" y="1504407"/>
                  <a:pt x="2215277" y="1524000"/>
                </a:cubicBezTo>
                <a:cubicBezTo>
                  <a:pt x="2217586" y="1530927"/>
                  <a:pt x="2217722" y="1539018"/>
                  <a:pt x="2222205" y="1544782"/>
                </a:cubicBezTo>
                <a:cubicBezTo>
                  <a:pt x="2234234" y="1560248"/>
                  <a:pt x="2263768" y="1586345"/>
                  <a:pt x="2263768" y="1586345"/>
                </a:cubicBezTo>
                <a:cubicBezTo>
                  <a:pt x="2266077" y="1597891"/>
                  <a:pt x="2263851" y="1611401"/>
                  <a:pt x="2270695" y="1620982"/>
                </a:cubicBezTo>
                <a:cubicBezTo>
                  <a:pt x="2318496" y="1687902"/>
                  <a:pt x="2285480" y="1570210"/>
                  <a:pt x="2305332" y="1669472"/>
                </a:cubicBezTo>
                <a:cubicBezTo>
                  <a:pt x="2300714" y="1722581"/>
                  <a:pt x="2299583" y="1776110"/>
                  <a:pt x="2291477" y="1828800"/>
                </a:cubicBezTo>
                <a:cubicBezTo>
                  <a:pt x="2290211" y="1837029"/>
                  <a:pt x="2281346" y="1842135"/>
                  <a:pt x="2277623" y="1849582"/>
                </a:cubicBezTo>
                <a:cubicBezTo>
                  <a:pt x="2274357" y="1856113"/>
                  <a:pt x="2272701" y="1863342"/>
                  <a:pt x="2270695" y="1870363"/>
                </a:cubicBezTo>
                <a:cubicBezTo>
                  <a:pt x="2265673" y="1887939"/>
                  <a:pt x="2263959" y="1902245"/>
                  <a:pt x="2256841" y="1918854"/>
                </a:cubicBezTo>
                <a:cubicBezTo>
                  <a:pt x="2252773" y="1928346"/>
                  <a:pt x="2250288" y="1939261"/>
                  <a:pt x="2242986" y="1946563"/>
                </a:cubicBezTo>
                <a:cubicBezTo>
                  <a:pt x="2237823" y="1951726"/>
                  <a:pt x="2229132" y="1951182"/>
                  <a:pt x="2222205" y="1953491"/>
                </a:cubicBezTo>
                <a:cubicBezTo>
                  <a:pt x="2177131" y="2021097"/>
                  <a:pt x="2247758" y="1915996"/>
                  <a:pt x="2187568" y="2001982"/>
                </a:cubicBezTo>
                <a:cubicBezTo>
                  <a:pt x="2178019" y="2015623"/>
                  <a:pt x="2169095" y="2029691"/>
                  <a:pt x="2159859" y="2043545"/>
                </a:cubicBezTo>
                <a:cubicBezTo>
                  <a:pt x="2155241" y="2050472"/>
                  <a:pt x="2152665" y="2059332"/>
                  <a:pt x="2146005" y="2064327"/>
                </a:cubicBezTo>
                <a:lnTo>
                  <a:pt x="2118295" y="2085109"/>
                </a:lnTo>
                <a:cubicBezTo>
                  <a:pt x="2115986" y="2092036"/>
                  <a:pt x="2113289" y="2098846"/>
                  <a:pt x="2111368" y="2105891"/>
                </a:cubicBezTo>
                <a:cubicBezTo>
                  <a:pt x="2103981" y="2132979"/>
                  <a:pt x="2104366" y="2161385"/>
                  <a:pt x="2083659" y="2182091"/>
                </a:cubicBezTo>
                <a:cubicBezTo>
                  <a:pt x="2077772" y="2187978"/>
                  <a:pt x="2070324" y="2192222"/>
                  <a:pt x="2062877" y="2195945"/>
                </a:cubicBezTo>
                <a:cubicBezTo>
                  <a:pt x="2056346" y="2199210"/>
                  <a:pt x="2049022" y="2200563"/>
                  <a:pt x="2042095" y="2202872"/>
                </a:cubicBezTo>
                <a:cubicBezTo>
                  <a:pt x="2021225" y="2216786"/>
                  <a:pt x="2018214" y="2220035"/>
                  <a:pt x="1993605" y="2230582"/>
                </a:cubicBezTo>
                <a:cubicBezTo>
                  <a:pt x="1986893" y="2233458"/>
                  <a:pt x="1979844" y="2235503"/>
                  <a:pt x="1972823" y="2237509"/>
                </a:cubicBezTo>
                <a:cubicBezTo>
                  <a:pt x="1937224" y="2247680"/>
                  <a:pt x="1934673" y="2245741"/>
                  <a:pt x="1889695" y="2251363"/>
                </a:cubicBezTo>
                <a:lnTo>
                  <a:pt x="1141550" y="2244436"/>
                </a:lnTo>
                <a:cubicBezTo>
                  <a:pt x="1113004" y="2243484"/>
                  <a:pt x="1086981" y="2224122"/>
                  <a:pt x="1058423" y="2223654"/>
                </a:cubicBezTo>
                <a:lnTo>
                  <a:pt x="635859" y="2216727"/>
                </a:lnTo>
                <a:cubicBezTo>
                  <a:pt x="628932" y="2209800"/>
                  <a:pt x="622603" y="2202217"/>
                  <a:pt x="615077" y="2195945"/>
                </a:cubicBezTo>
                <a:cubicBezTo>
                  <a:pt x="608681" y="2190615"/>
                  <a:pt x="600182" y="2187978"/>
                  <a:pt x="594295" y="2182091"/>
                </a:cubicBezTo>
                <a:cubicBezTo>
                  <a:pt x="588408" y="2176204"/>
                  <a:pt x="585280" y="2168084"/>
                  <a:pt x="580441" y="2161309"/>
                </a:cubicBezTo>
                <a:cubicBezTo>
                  <a:pt x="577427" y="2157090"/>
                  <a:pt x="549648" y="2121465"/>
                  <a:pt x="545805" y="2112818"/>
                </a:cubicBezTo>
                <a:cubicBezTo>
                  <a:pt x="538843" y="2097154"/>
                  <a:pt x="528157" y="2052717"/>
                  <a:pt x="518095" y="2036618"/>
                </a:cubicBezTo>
                <a:cubicBezTo>
                  <a:pt x="512903" y="2028311"/>
                  <a:pt x="503765" y="2023209"/>
                  <a:pt x="497314" y="2015836"/>
                </a:cubicBezTo>
                <a:cubicBezTo>
                  <a:pt x="457001" y="1969763"/>
                  <a:pt x="486076" y="1992181"/>
                  <a:pt x="448823" y="1967345"/>
                </a:cubicBezTo>
                <a:cubicBezTo>
                  <a:pt x="419694" y="1923651"/>
                  <a:pt x="430501" y="1927012"/>
                  <a:pt x="386477" y="1905000"/>
                </a:cubicBezTo>
                <a:cubicBezTo>
                  <a:pt x="379946" y="1901734"/>
                  <a:pt x="372622" y="1900381"/>
                  <a:pt x="365695" y="1898072"/>
                </a:cubicBezTo>
                <a:cubicBezTo>
                  <a:pt x="361077" y="1891145"/>
                  <a:pt x="357728" y="1883178"/>
                  <a:pt x="351841" y="1877291"/>
                </a:cubicBezTo>
                <a:cubicBezTo>
                  <a:pt x="331986" y="1857436"/>
                  <a:pt x="332816" y="1867778"/>
                  <a:pt x="310277" y="1856509"/>
                </a:cubicBezTo>
                <a:cubicBezTo>
                  <a:pt x="298234" y="1850488"/>
                  <a:pt x="287186" y="1842654"/>
                  <a:pt x="275641" y="1835727"/>
                </a:cubicBezTo>
                <a:cubicBezTo>
                  <a:pt x="266405" y="1817254"/>
                  <a:pt x="259388" y="1797493"/>
                  <a:pt x="247932" y="1780309"/>
                </a:cubicBezTo>
                <a:cubicBezTo>
                  <a:pt x="236446" y="1763080"/>
                  <a:pt x="227758" y="1751910"/>
                  <a:pt x="220223" y="1731818"/>
                </a:cubicBezTo>
                <a:cubicBezTo>
                  <a:pt x="216880" y="1722904"/>
                  <a:pt x="215604" y="1713345"/>
                  <a:pt x="213295" y="1704109"/>
                </a:cubicBezTo>
                <a:cubicBezTo>
                  <a:pt x="210986" y="1685636"/>
                  <a:pt x="209698" y="1667007"/>
                  <a:pt x="206368" y="1648691"/>
                </a:cubicBezTo>
                <a:cubicBezTo>
                  <a:pt x="205062" y="1641507"/>
                  <a:pt x="200873" y="1635069"/>
                  <a:pt x="199441" y="1627909"/>
                </a:cubicBezTo>
                <a:cubicBezTo>
                  <a:pt x="196239" y="1611898"/>
                  <a:pt x="194539" y="1595620"/>
                  <a:pt x="192514" y="1579418"/>
                </a:cubicBezTo>
                <a:cubicBezTo>
                  <a:pt x="189920" y="1558670"/>
                  <a:pt x="189024" y="1537697"/>
                  <a:pt x="185586" y="1517072"/>
                </a:cubicBezTo>
                <a:cubicBezTo>
                  <a:pt x="184102" y="1508168"/>
                  <a:pt x="165404" y="1462753"/>
                  <a:pt x="164805" y="1461654"/>
                </a:cubicBezTo>
                <a:cubicBezTo>
                  <a:pt x="156832" y="1447036"/>
                  <a:pt x="151988" y="1427538"/>
                  <a:pt x="137095" y="1420091"/>
                </a:cubicBezTo>
                <a:lnTo>
                  <a:pt x="109386" y="1406236"/>
                </a:lnTo>
                <a:cubicBezTo>
                  <a:pt x="75949" y="1356080"/>
                  <a:pt x="96570" y="1372118"/>
                  <a:pt x="53968" y="1350818"/>
                </a:cubicBezTo>
                <a:cubicBezTo>
                  <a:pt x="49350" y="1341582"/>
                  <a:pt x="43380" y="1332906"/>
                  <a:pt x="40114" y="1323109"/>
                </a:cubicBezTo>
                <a:cubicBezTo>
                  <a:pt x="36391" y="1311939"/>
                  <a:pt x="38452" y="1299003"/>
                  <a:pt x="33186" y="1288472"/>
                </a:cubicBezTo>
                <a:cubicBezTo>
                  <a:pt x="28805" y="1279710"/>
                  <a:pt x="19332" y="1274618"/>
                  <a:pt x="12405" y="1267691"/>
                </a:cubicBezTo>
                <a:cubicBezTo>
                  <a:pt x="10096" y="1258455"/>
                  <a:pt x="9227" y="1248733"/>
                  <a:pt x="5477" y="1239982"/>
                </a:cubicBezTo>
                <a:cubicBezTo>
                  <a:pt x="-9658" y="1204667"/>
                  <a:pt x="11250" y="1228436"/>
                  <a:pt x="12405" y="1226127"/>
                </a:cubicBezTo>
                <a:close/>
              </a:path>
            </a:pathLst>
          </a:cu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ED2E11-5B9A-406A-AF9F-C8322C61CFAC}"/>
              </a:ext>
            </a:extLst>
          </p:cNvPr>
          <p:cNvSpPr/>
          <p:nvPr/>
        </p:nvSpPr>
        <p:spPr bwMode="gray">
          <a:xfrm>
            <a:off x="1046422" y="484304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49B513F-5805-4851-9000-0827F48C7ED5}"/>
              </a:ext>
            </a:extLst>
          </p:cNvPr>
          <p:cNvSpPr/>
          <p:nvPr/>
        </p:nvSpPr>
        <p:spPr bwMode="gray">
          <a:xfrm>
            <a:off x="384023" y="5571995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368C86E-4302-486E-9615-C9BE29D96A2C}"/>
              </a:ext>
            </a:extLst>
          </p:cNvPr>
          <p:cNvSpPr/>
          <p:nvPr/>
        </p:nvSpPr>
        <p:spPr bwMode="gray">
          <a:xfrm>
            <a:off x="1002783" y="605310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D0D97C-2970-418F-B23F-98D9BF4B97D0}"/>
              </a:ext>
            </a:extLst>
          </p:cNvPr>
          <p:cNvSpPr/>
          <p:nvPr/>
        </p:nvSpPr>
        <p:spPr bwMode="gray">
          <a:xfrm>
            <a:off x="2005563" y="4928606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D5D2E21-7C86-40D1-B774-C78290464933}"/>
              </a:ext>
            </a:extLst>
          </p:cNvPr>
          <p:cNvSpPr/>
          <p:nvPr/>
        </p:nvSpPr>
        <p:spPr bwMode="gray">
          <a:xfrm>
            <a:off x="1928379" y="6154941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46C3B63-18C6-4D7E-B783-BE75AAEE5935}"/>
              </a:ext>
            </a:extLst>
          </p:cNvPr>
          <p:cNvSpPr/>
          <p:nvPr/>
        </p:nvSpPr>
        <p:spPr bwMode="gray">
          <a:xfrm>
            <a:off x="2579000" y="5571994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0918340-3EB9-4F25-9623-E331B837DB60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 bwMode="gray">
          <a:xfrm>
            <a:off x="1526870" y="5075522"/>
            <a:ext cx="478693" cy="8555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9F6BFD-3640-4868-9B33-BDD8E516F03A}"/>
              </a:ext>
            </a:extLst>
          </p:cNvPr>
          <p:cNvCxnSpPr>
            <a:cxnSpLocks/>
            <a:stCxn id="83" idx="3"/>
            <a:endCxn id="84" idx="7"/>
          </p:cNvCxnSpPr>
          <p:nvPr/>
        </p:nvCxnSpPr>
        <p:spPr bwMode="gray">
          <a:xfrm flipH="1">
            <a:off x="794111" y="5239906"/>
            <a:ext cx="322671" cy="40017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31D947D-09B6-4B11-8578-D1772DE5C7EA}"/>
              </a:ext>
            </a:extLst>
          </p:cNvPr>
          <p:cNvCxnSpPr>
            <a:cxnSpLocks/>
            <a:stCxn id="84" idx="5"/>
            <a:endCxn id="85" idx="1"/>
          </p:cNvCxnSpPr>
          <p:nvPr/>
        </p:nvCxnSpPr>
        <p:spPr bwMode="gray">
          <a:xfrm>
            <a:off x="794111" y="5968854"/>
            <a:ext cx="279032" cy="1523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8EC8F88-0DF5-47C4-A575-17CB6F9C83DF}"/>
              </a:ext>
            </a:extLst>
          </p:cNvPr>
          <p:cNvCxnSpPr>
            <a:cxnSpLocks/>
            <a:stCxn id="87" idx="2"/>
            <a:endCxn id="85" idx="6"/>
          </p:cNvCxnSpPr>
          <p:nvPr/>
        </p:nvCxnSpPr>
        <p:spPr bwMode="gray">
          <a:xfrm flipH="1" flipV="1">
            <a:off x="1483231" y="6285582"/>
            <a:ext cx="445148" cy="10183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FACD56-DB79-4864-8B6D-F5EF6F56C170}"/>
              </a:ext>
            </a:extLst>
          </p:cNvPr>
          <p:cNvCxnSpPr>
            <a:cxnSpLocks/>
            <a:stCxn id="87" idx="7"/>
            <a:endCxn id="88" idx="4"/>
          </p:cNvCxnSpPr>
          <p:nvPr/>
        </p:nvCxnSpPr>
        <p:spPr bwMode="gray">
          <a:xfrm flipV="1">
            <a:off x="2338467" y="6036943"/>
            <a:ext cx="480757" cy="18608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5DA37F-682D-42D5-8C75-7ECE920F379E}"/>
              </a:ext>
            </a:extLst>
          </p:cNvPr>
          <p:cNvCxnSpPr>
            <a:cxnSpLocks/>
            <a:stCxn id="88" idx="0"/>
            <a:endCxn id="86" idx="5"/>
          </p:cNvCxnSpPr>
          <p:nvPr/>
        </p:nvCxnSpPr>
        <p:spPr bwMode="gray">
          <a:xfrm flipH="1" flipV="1">
            <a:off x="2415651" y="5325465"/>
            <a:ext cx="403573" cy="2465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A2DCF7E-4894-4D6B-AA4C-D4D28224AF56}"/>
              </a:ext>
            </a:extLst>
          </p:cNvPr>
          <p:cNvCxnSpPr>
            <a:cxnSpLocks/>
            <a:stCxn id="87" idx="1"/>
            <a:endCxn id="83" idx="5"/>
          </p:cNvCxnSpPr>
          <p:nvPr/>
        </p:nvCxnSpPr>
        <p:spPr bwMode="gray">
          <a:xfrm flipH="1" flipV="1">
            <a:off x="1456510" y="5239906"/>
            <a:ext cx="542229" cy="9831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8532A1F-441E-420E-9805-DC462665714A}"/>
              </a:ext>
            </a:extLst>
          </p:cNvPr>
          <p:cNvCxnSpPr>
            <a:cxnSpLocks/>
            <a:stCxn id="85" idx="7"/>
            <a:endCxn id="86" idx="4"/>
          </p:cNvCxnSpPr>
          <p:nvPr/>
        </p:nvCxnSpPr>
        <p:spPr bwMode="gray">
          <a:xfrm flipV="1">
            <a:off x="1412871" y="5393555"/>
            <a:ext cx="832916" cy="72764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15AB93B-745F-4302-BC02-837CFAD17370}"/>
              </a:ext>
            </a:extLst>
          </p:cNvPr>
          <p:cNvSpPr txBox="1"/>
          <p:nvPr/>
        </p:nvSpPr>
        <p:spPr bwMode="gray">
          <a:xfrm>
            <a:off x="712389" y="5179498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92955DF-9A5B-40CC-A915-07CFDDDD9FBF}"/>
              </a:ext>
            </a:extLst>
          </p:cNvPr>
          <p:cNvSpPr txBox="1"/>
          <p:nvPr/>
        </p:nvSpPr>
        <p:spPr bwMode="gray">
          <a:xfrm>
            <a:off x="1680099" y="475129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14E0BA-844B-4815-A75D-04241BE5AFDD}"/>
              </a:ext>
            </a:extLst>
          </p:cNvPr>
          <p:cNvSpPr txBox="1"/>
          <p:nvPr/>
        </p:nvSpPr>
        <p:spPr bwMode="gray">
          <a:xfrm>
            <a:off x="650287" y="6166851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FD2917-25BF-4DEC-B966-52446766A527}"/>
              </a:ext>
            </a:extLst>
          </p:cNvPr>
          <p:cNvSpPr txBox="1"/>
          <p:nvPr/>
        </p:nvSpPr>
        <p:spPr bwMode="gray">
          <a:xfrm>
            <a:off x="1663185" y="651523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A443CC-CF32-44B2-BE12-8F4E79B23483}"/>
              </a:ext>
            </a:extLst>
          </p:cNvPr>
          <p:cNvSpPr txBox="1"/>
          <p:nvPr/>
        </p:nvSpPr>
        <p:spPr bwMode="gray">
          <a:xfrm>
            <a:off x="2613990" y="6135932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F8F7E92-6739-4394-9B69-5D28B2576930}"/>
              </a:ext>
            </a:extLst>
          </p:cNvPr>
          <p:cNvSpPr txBox="1"/>
          <p:nvPr/>
        </p:nvSpPr>
        <p:spPr bwMode="gray">
          <a:xfrm>
            <a:off x="2666824" y="5098715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F70AA5-D697-4415-B1C2-094A22D6166A}"/>
              </a:ext>
            </a:extLst>
          </p:cNvPr>
          <p:cNvSpPr txBox="1"/>
          <p:nvPr/>
        </p:nvSpPr>
        <p:spPr bwMode="gray">
          <a:xfrm>
            <a:off x="2083672" y="546215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1784609-8257-4983-A292-48661F865EB5}"/>
              </a:ext>
            </a:extLst>
          </p:cNvPr>
          <p:cNvSpPr txBox="1"/>
          <p:nvPr/>
        </p:nvSpPr>
        <p:spPr bwMode="gray">
          <a:xfrm>
            <a:off x="1481716" y="546215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0D09B30-B442-45AD-9A44-77EB23953687}"/>
              </a:ext>
            </a:extLst>
          </p:cNvPr>
          <p:cNvSpPr/>
          <p:nvPr/>
        </p:nvSpPr>
        <p:spPr bwMode="gray">
          <a:xfrm>
            <a:off x="5181418" y="5063483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1F69F337-D59E-4B2E-8DEC-76248C8EB5B8}"/>
              </a:ext>
            </a:extLst>
          </p:cNvPr>
          <p:cNvSpPr/>
          <p:nvPr/>
        </p:nvSpPr>
        <p:spPr bwMode="gray">
          <a:xfrm>
            <a:off x="5191244" y="5695610"/>
            <a:ext cx="480448" cy="464949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5B44EA9-85B5-4645-9CD9-B3E1C4056DA5}"/>
              </a:ext>
            </a:extLst>
          </p:cNvPr>
          <p:cNvSpPr/>
          <p:nvPr/>
        </p:nvSpPr>
        <p:spPr bwMode="gray">
          <a:xfrm>
            <a:off x="5171591" y="629636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1758D27-B658-4F8B-9DBB-C800DE4F948D}"/>
              </a:ext>
            </a:extLst>
          </p:cNvPr>
          <p:cNvSpPr/>
          <p:nvPr/>
        </p:nvSpPr>
        <p:spPr bwMode="gray">
          <a:xfrm>
            <a:off x="6812784" y="5052221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36EBAF2-1CFC-42EA-BD97-69655A0C4928}"/>
              </a:ext>
            </a:extLst>
          </p:cNvPr>
          <p:cNvSpPr/>
          <p:nvPr/>
        </p:nvSpPr>
        <p:spPr bwMode="gray">
          <a:xfrm>
            <a:off x="6742424" y="6278483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85F6D51F-6EBD-4CBC-A7C9-FD4AB3F69FF5}"/>
              </a:ext>
            </a:extLst>
          </p:cNvPr>
          <p:cNvSpPr/>
          <p:nvPr/>
        </p:nvSpPr>
        <p:spPr bwMode="gray">
          <a:xfrm>
            <a:off x="6773008" y="5670983"/>
            <a:ext cx="480448" cy="464949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85CCCB5-E2EF-4FDC-8759-B0F4427D7168}"/>
              </a:ext>
            </a:extLst>
          </p:cNvPr>
          <p:cNvCxnSpPr>
            <a:cxnSpLocks/>
            <a:stCxn id="210" idx="2"/>
            <a:endCxn id="207" idx="6"/>
          </p:cNvCxnSpPr>
          <p:nvPr/>
        </p:nvCxnSpPr>
        <p:spPr bwMode="gray">
          <a:xfrm flipH="1">
            <a:off x="5661866" y="5284696"/>
            <a:ext cx="1150918" cy="112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B04770C-ACEC-41E4-B00C-A1219FF0B139}"/>
              </a:ext>
            </a:extLst>
          </p:cNvPr>
          <p:cNvCxnSpPr>
            <a:cxnSpLocks/>
            <a:stCxn id="212" idx="2"/>
            <a:endCxn id="207" idx="6"/>
          </p:cNvCxnSpPr>
          <p:nvPr/>
        </p:nvCxnSpPr>
        <p:spPr bwMode="gray">
          <a:xfrm flipH="1" flipV="1">
            <a:off x="5661866" y="5295958"/>
            <a:ext cx="1111142" cy="6075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84E2964-DC25-4B01-A0F9-B24711BB83E3}"/>
              </a:ext>
            </a:extLst>
          </p:cNvPr>
          <p:cNvCxnSpPr>
            <a:cxnSpLocks/>
            <a:stCxn id="211" idx="2"/>
            <a:endCxn id="207" idx="6"/>
          </p:cNvCxnSpPr>
          <p:nvPr/>
        </p:nvCxnSpPr>
        <p:spPr bwMode="gray">
          <a:xfrm flipH="1" flipV="1">
            <a:off x="5661866" y="5295958"/>
            <a:ext cx="1080558" cy="1215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0E8318F-CC57-4679-A84E-5C93D8E2331D}"/>
              </a:ext>
            </a:extLst>
          </p:cNvPr>
          <p:cNvCxnSpPr>
            <a:cxnSpLocks/>
            <a:stCxn id="210" idx="2"/>
            <a:endCxn id="208" idx="6"/>
          </p:cNvCxnSpPr>
          <p:nvPr/>
        </p:nvCxnSpPr>
        <p:spPr bwMode="gray">
          <a:xfrm flipH="1">
            <a:off x="5671692" y="5284696"/>
            <a:ext cx="1141092" cy="64338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A9A517A-9107-4D11-A8CA-EB3EA3A7877F}"/>
              </a:ext>
            </a:extLst>
          </p:cNvPr>
          <p:cNvCxnSpPr>
            <a:cxnSpLocks/>
            <a:stCxn id="212" idx="2"/>
            <a:endCxn id="208" idx="6"/>
          </p:cNvCxnSpPr>
          <p:nvPr/>
        </p:nvCxnSpPr>
        <p:spPr bwMode="gray">
          <a:xfrm flipH="1">
            <a:off x="5671692" y="5903458"/>
            <a:ext cx="1101316" cy="246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E1EFB94-44F4-42DB-987D-31FDD1DAD999}"/>
              </a:ext>
            </a:extLst>
          </p:cNvPr>
          <p:cNvCxnSpPr>
            <a:cxnSpLocks/>
            <a:stCxn id="211" idx="2"/>
            <a:endCxn id="208" idx="6"/>
          </p:cNvCxnSpPr>
          <p:nvPr/>
        </p:nvCxnSpPr>
        <p:spPr bwMode="gray">
          <a:xfrm flipH="1" flipV="1">
            <a:off x="5671692" y="5928085"/>
            <a:ext cx="1070732" cy="5828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A9A9CDA-14BF-4BDA-B808-5C9B66BF193E}"/>
              </a:ext>
            </a:extLst>
          </p:cNvPr>
          <p:cNvCxnSpPr>
            <a:cxnSpLocks/>
            <a:stCxn id="211" idx="2"/>
            <a:endCxn id="209" idx="6"/>
          </p:cNvCxnSpPr>
          <p:nvPr/>
        </p:nvCxnSpPr>
        <p:spPr bwMode="gray">
          <a:xfrm flipH="1">
            <a:off x="5652039" y="6510958"/>
            <a:ext cx="1090385" cy="178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9F128BB-9194-4357-ACAD-9CB3A993674E}"/>
              </a:ext>
            </a:extLst>
          </p:cNvPr>
          <p:cNvCxnSpPr>
            <a:cxnSpLocks/>
            <a:stCxn id="212" idx="2"/>
            <a:endCxn id="209" idx="6"/>
          </p:cNvCxnSpPr>
          <p:nvPr/>
        </p:nvCxnSpPr>
        <p:spPr bwMode="gray">
          <a:xfrm flipH="1">
            <a:off x="5652039" y="5903458"/>
            <a:ext cx="1120969" cy="62538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615EAF1-907B-483F-9C43-572818E23D22}"/>
              </a:ext>
            </a:extLst>
          </p:cNvPr>
          <p:cNvCxnSpPr>
            <a:cxnSpLocks/>
            <a:stCxn id="210" idx="2"/>
            <a:endCxn id="209" idx="6"/>
          </p:cNvCxnSpPr>
          <p:nvPr/>
        </p:nvCxnSpPr>
        <p:spPr bwMode="gray">
          <a:xfrm flipH="1">
            <a:off x="5652039" y="5284696"/>
            <a:ext cx="1160745" cy="12441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9690D57-CB60-4BC9-874A-6AB3D8B67E81}"/>
              </a:ext>
            </a:extLst>
          </p:cNvPr>
          <p:cNvSpPr txBox="1"/>
          <p:nvPr/>
        </p:nvSpPr>
        <p:spPr bwMode="gray">
          <a:xfrm>
            <a:off x="3066013" y="824606"/>
            <a:ext cx="5755938" cy="25905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>
                <a:latin typeface="+mj-lt"/>
              </a:rPr>
              <a:t>Graph cut problems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>
                <a:latin typeface="+mj-lt"/>
              </a:rPr>
              <a:t>G</a:t>
            </a:r>
            <a:r>
              <a:rPr lang="en-US" sz="1400" b="1" dirty="0">
                <a:effectLst/>
                <a:latin typeface="+mj-lt"/>
              </a:rPr>
              <a:t>raph cut</a:t>
            </a:r>
            <a:r>
              <a:rPr lang="en-US" sz="1400" dirty="0">
                <a:effectLst/>
                <a:latin typeface="+mj-lt"/>
              </a:rPr>
              <a:t> </a:t>
            </a:r>
            <a:r>
              <a:rPr lang="en-US" sz="1400" dirty="0">
                <a:latin typeface="+mj-lt"/>
              </a:rPr>
              <a:t>defines </a:t>
            </a:r>
            <a:r>
              <a:rPr lang="en-US" sz="1400" dirty="0">
                <a:effectLst/>
                <a:latin typeface="+mj-lt"/>
              </a:rPr>
              <a:t>two disjoint subsets of nodes and the </a:t>
            </a:r>
            <a:r>
              <a:rPr lang="en-US" sz="1400" b="1" dirty="0">
                <a:effectLst/>
                <a:latin typeface="+mj-lt"/>
              </a:rPr>
              <a:t>weight of the cut</a:t>
            </a:r>
            <a:r>
              <a:rPr lang="en-US" sz="1400" dirty="0">
                <a:effectLst/>
                <a:latin typeface="+mj-lt"/>
              </a:rPr>
              <a:t> is defined to be equal to the sum of the weights of edges that connect the disjoint subsets.</a:t>
            </a:r>
            <a:endParaRPr lang="en-US" sz="1400" b="1" dirty="0">
              <a:latin typeface="+mj-lt"/>
            </a:endParaRP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u="sng" dirty="0"/>
              <a:t>Min Cut </a:t>
            </a:r>
            <a:r>
              <a:rPr lang="en-US" sz="1400" i="1" u="sng" dirty="0"/>
              <a:t>minimum</a:t>
            </a:r>
            <a:r>
              <a:rPr lang="en-US" sz="1400" dirty="0"/>
              <a:t> if the weight of the cut is not larger than the size of any other cut. </a:t>
            </a:r>
            <a:r>
              <a:rPr lang="en-US" sz="1400" b="1" dirty="0"/>
              <a:t>Polynomial</a:t>
            </a:r>
            <a:r>
              <a:rPr lang="en-US" sz="1400" dirty="0"/>
              <a:t>.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u="sng" dirty="0"/>
              <a:t>Max Cut </a:t>
            </a:r>
            <a:r>
              <a:rPr lang="en-US" sz="1400" i="1" u="sng" dirty="0"/>
              <a:t>maximum</a:t>
            </a:r>
            <a:r>
              <a:rPr lang="en-US" sz="1400" dirty="0"/>
              <a:t> if the weight of the cut is not smaller than the size of any other cut. </a:t>
            </a:r>
            <a:r>
              <a:rPr lang="en-US" sz="1400" b="1" dirty="0"/>
              <a:t>NP-Complete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u="sng" dirty="0"/>
              <a:t>Sparsest cut bipartition</a:t>
            </a:r>
            <a:r>
              <a:rPr lang="en-US" sz="1400" dirty="0"/>
              <a:t> the vertices that minimize the ratio of the number of edges across the cut divided by the number of vertices in the smaller half of the partition </a:t>
            </a:r>
            <a:r>
              <a:rPr lang="en-US" sz="1400" b="1" dirty="0"/>
              <a:t>NP-hard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AFC8AF6-FA15-47B3-9AFF-32EFB9824FC3}"/>
              </a:ext>
            </a:extLst>
          </p:cNvPr>
          <p:cNvSpPr txBox="1"/>
          <p:nvPr/>
        </p:nvSpPr>
        <p:spPr bwMode="gray">
          <a:xfrm>
            <a:off x="389659" y="3847488"/>
            <a:ext cx="2690965" cy="8746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Graph traversal problems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Minimum Spanning Tree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Traveling Salesman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400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B84076B-D12F-4D77-A7C2-3A555238FD72}"/>
              </a:ext>
            </a:extLst>
          </p:cNvPr>
          <p:cNvSpPr/>
          <p:nvPr/>
        </p:nvSpPr>
        <p:spPr bwMode="gray">
          <a:xfrm>
            <a:off x="8869167" y="806991"/>
            <a:ext cx="3266756" cy="6016107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6D58DAE-4D01-43C9-9F9D-E33FFDDC3F34}"/>
              </a:ext>
            </a:extLst>
          </p:cNvPr>
          <p:cNvSpPr txBox="1"/>
          <p:nvPr/>
        </p:nvSpPr>
        <p:spPr bwMode="gray">
          <a:xfrm>
            <a:off x="4995449" y="3629781"/>
            <a:ext cx="3569711" cy="1171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Matching problems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Maximal matching, Perfect matching</a:t>
            </a:r>
            <a:endParaRPr lang="en-US" sz="1400" b="1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u="sng" dirty="0"/>
              <a:t>String matching</a:t>
            </a:r>
            <a:r>
              <a:rPr lang="en-US" sz="1400" dirty="0"/>
              <a:t> find where several </a:t>
            </a:r>
            <a:r>
              <a:rPr lang="en-US" sz="1400" dirty="0">
                <a:hlinkClick r:id="rId3" tooltip="String (computer science)"/>
              </a:rPr>
              <a:t>strings</a:t>
            </a:r>
            <a:r>
              <a:rPr lang="en-US" sz="1400" dirty="0"/>
              <a:t> are found within a larger string or text. </a:t>
            </a:r>
          </a:p>
        </p:txBody>
      </p:sp>
      <p:pic>
        <p:nvPicPr>
          <p:cNvPr id="253" name="Picture 2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B8BA20-C37F-461D-927E-71A667DD0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167" y="1132963"/>
            <a:ext cx="3002087" cy="1876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E1D8663-C53A-4338-813A-9B23449150AD}"/>
                  </a:ext>
                </a:extLst>
              </p:cNvPr>
              <p:cNvSpPr txBox="1"/>
              <p:nvPr/>
            </p:nvSpPr>
            <p:spPr bwMode="gray">
              <a:xfrm>
                <a:off x="8847991" y="3176720"/>
                <a:ext cx="3397966" cy="332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Computational Complexity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/>
                  <a:t>P: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1400" dirty="0"/>
                  <a:t> if it has an algorithm whose complexity is a polynomial function of its inputs</a:t>
                </a:r>
              </a:p>
              <a:p>
                <a:r>
                  <a:rPr lang="en-US" sz="1400" b="1" dirty="0"/>
                  <a:t>NP: </a:t>
                </a:r>
                <a:r>
                  <a:rPr lang="en-US" sz="1400" dirty="0"/>
                  <a:t>(Non-deterministic polynomial)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sz="1400" dirty="0"/>
                  <a:t> if there’s</a:t>
                </a:r>
                <a:r>
                  <a:rPr lang="en-US" sz="1400" b="0" dirty="0"/>
                  <a:t> a polynomial-time algorithm to check a solution, but not to find one.</a:t>
                </a:r>
              </a:p>
              <a:p>
                <a:r>
                  <a:rPr lang="en-US" sz="1400" b="1" dirty="0"/>
                  <a:t>NP-Complete: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𝐂𝐨𝐦𝐩𝐥𝐞𝐭𝐞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0" dirty="0"/>
                  <a:t>if it is possible to reduce X to another NP problem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b="0" dirty="0"/>
                  <a:t> in polynomial-time.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/>
                  <a:t>NP-Hard:</a:t>
                </a:r>
                <a:r>
                  <a:rPr lang="en-US" sz="1400" b="0" dirty="0"/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𝐇𝐚𝐫𝐝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0" dirty="0"/>
                  <a:t>if</a:t>
                </a:r>
                <a:r>
                  <a:rPr lang="en-US" sz="1400" i="0" dirty="0"/>
                  <a:t> there</a:t>
                </a:r>
                <a:r>
                  <a:rPr lang="en-US" sz="1400" dirty="0"/>
                  <a:t>’</a:t>
                </a:r>
                <a:r>
                  <a:rPr lang="en-US" sz="1400" i="0" dirty="0"/>
                  <a:t>s an NP-complete problem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i="0" dirty="0"/>
                  <a:t> that is reducible to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i="0" dirty="0"/>
                  <a:t> in polynomial time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[</a:t>
                </a:r>
                <a:r>
                  <a:rPr lang="en-US" sz="1400" dirty="0" err="1"/>
                  <a:t>Cormen</a:t>
                </a:r>
                <a:r>
                  <a:rPr lang="en-US" sz="1400" dirty="0"/>
                  <a:t> et al. 2015]</a:t>
                </a:r>
                <a:endParaRPr lang="en-US" sz="1400" i="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E1D8663-C53A-4338-813A-9B234491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47991" y="3176720"/>
                <a:ext cx="3397966" cy="3323987"/>
              </a:xfrm>
              <a:prstGeom prst="rect">
                <a:avLst/>
              </a:prstGeom>
              <a:blipFill>
                <a:blip r:embed="rId5"/>
                <a:stretch>
                  <a:fillRect l="-538" t="-367" r="-1792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59">
            <a:extLst>
              <a:ext uri="{FF2B5EF4-FFF2-40B4-BE49-F238E27FC236}">
                <a16:creationId xmlns:a16="http://schemas.microsoft.com/office/drawing/2014/main" id="{C2C92327-6DC6-410F-9FBA-7207A8F2CF7E}"/>
              </a:ext>
            </a:extLst>
          </p:cNvPr>
          <p:cNvSpPr txBox="1"/>
          <p:nvPr/>
        </p:nvSpPr>
        <p:spPr bwMode="gray">
          <a:xfrm>
            <a:off x="11374405" y="847398"/>
            <a:ext cx="9230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Wikipedia</a:t>
            </a:r>
            <a:endParaRPr lang="en-US" sz="1050" i="0" dirty="0"/>
          </a:p>
        </p:txBody>
      </p:sp>
    </p:spTree>
    <p:extLst>
      <p:ext uri="{BB962C8B-B14F-4D97-AF65-F5344CB8AC3E}">
        <p14:creationId xmlns:p14="http://schemas.microsoft.com/office/powerpoint/2010/main" val="404862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0B8D-7C06-479F-B892-38522366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D1C5-B574-4395-84FF-A0990A18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FBE8B-A10A-4EE8-B0FD-A2D34A3F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E129AD-6F97-46A6-95AC-7FFACAA53143}"/>
              </a:ext>
            </a:extLst>
          </p:cNvPr>
          <p:cNvSpPr/>
          <p:nvPr/>
        </p:nvSpPr>
        <p:spPr bwMode="gray">
          <a:xfrm>
            <a:off x="272933" y="832950"/>
            <a:ext cx="4962832" cy="2209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70F05-B7C5-4C30-BD22-C7006DDC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>
            <a:normAutofit/>
          </a:bodyPr>
          <a:lstStyle/>
          <a:p>
            <a:r>
              <a:rPr lang="en-US" dirty="0"/>
              <a:t>The Phenomenon of Diminishing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ED28-B99C-4C3C-A27A-935E0713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33" y="3515066"/>
            <a:ext cx="11678823" cy="28997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Diminishing returns means that adding the same sensor to superset of A would provide an equal or lower marginal gain than adding to set 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i.e., “the more I know the less I gain from acquiring more items to the set”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The marginal gain can be: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Cost/loss (of picking a combination of items)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Probability (of contagion or protection)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Utility (of matching services and clients)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CBD13-8C7C-4642-90D6-E1482731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8B66E-30A1-4B06-97CD-1C5A1CE0B7A9}"/>
              </a:ext>
            </a:extLst>
          </p:cNvPr>
          <p:cNvSpPr txBox="1"/>
          <p:nvPr/>
        </p:nvSpPr>
        <p:spPr bwMode="gray">
          <a:xfrm>
            <a:off x="265280" y="2549130"/>
            <a:ext cx="1678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Adding s’ to </a:t>
            </a:r>
          </a:p>
          <a:p>
            <a:r>
              <a:rPr lang="en-US" sz="1400" dirty="0">
                <a:latin typeface="+mj-lt"/>
              </a:rPr>
              <a:t>set A = {s1, s2}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A237E-9232-49DB-8DBE-A3388583EBC2}"/>
              </a:ext>
            </a:extLst>
          </p:cNvPr>
          <p:cNvSpPr txBox="1"/>
          <p:nvPr/>
        </p:nvSpPr>
        <p:spPr bwMode="gray">
          <a:xfrm>
            <a:off x="2962865" y="2565107"/>
            <a:ext cx="2272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Adding s’ to </a:t>
            </a:r>
          </a:p>
          <a:p>
            <a:r>
              <a:rPr lang="en-US" sz="1400" dirty="0">
                <a:latin typeface="+mj-lt"/>
              </a:rPr>
              <a:t>set B = {s1, s2,s3,s4} 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7CBEDF-B398-4760-AB64-5AFE292E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043" y="996203"/>
            <a:ext cx="1977225" cy="1598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FC5EE-3A53-4F6A-B347-E5E84193B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67" y="1088640"/>
            <a:ext cx="307657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92020E-0FDE-4828-A6EF-82576EFED88D}"/>
              </a:ext>
            </a:extLst>
          </p:cNvPr>
          <p:cNvSpPr txBox="1"/>
          <p:nvPr/>
        </p:nvSpPr>
        <p:spPr bwMode="gray">
          <a:xfrm>
            <a:off x="3226909" y="763905"/>
            <a:ext cx="21967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+mj-lt"/>
              </a:rPr>
              <a:t>[Krause</a:t>
            </a:r>
            <a:r>
              <a:rPr lang="en-US" sz="1200" dirty="0">
                <a:latin typeface="+mj-lt"/>
              </a:rPr>
              <a:t> &amp; </a:t>
            </a:r>
            <a:r>
              <a:rPr lang="en-US" sz="1200" b="0" i="0" u="none" strike="noStrike" baseline="0" dirty="0" err="1">
                <a:latin typeface="+mj-lt"/>
              </a:rPr>
              <a:t>Golovin</a:t>
            </a:r>
            <a:r>
              <a:rPr lang="en-US" sz="1200" dirty="0">
                <a:latin typeface="+mj-lt"/>
              </a:rPr>
              <a:t> </a:t>
            </a:r>
            <a:r>
              <a:rPr lang="en-US" sz="1200" b="0" i="0" u="none" strike="noStrike" baseline="0" dirty="0">
                <a:latin typeface="+mj-lt"/>
              </a:rPr>
              <a:t>2014</a:t>
            </a:r>
            <a:r>
              <a:rPr lang="en-US" sz="1200" dirty="0">
                <a:latin typeface="+mj-lt"/>
              </a:rPr>
              <a:t>]</a:t>
            </a:r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39D9D7-32AE-4EDF-A3B6-4EACE8967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17" y="1020215"/>
            <a:ext cx="1800283" cy="15596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454654-E3A7-49CB-8897-92A8345B444F}"/>
              </a:ext>
            </a:extLst>
          </p:cNvPr>
          <p:cNvSpPr txBox="1"/>
          <p:nvPr/>
        </p:nvSpPr>
        <p:spPr bwMode="gray">
          <a:xfrm>
            <a:off x="7518666" y="811641"/>
            <a:ext cx="1530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+mj-lt"/>
              </a:rPr>
              <a:t>[Liu et al. 2020]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5812D-D034-4FDB-851A-80C53C0CC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253" y="849734"/>
            <a:ext cx="2323931" cy="257540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E4418F-3352-4F57-8535-57A73BF8FC28}"/>
              </a:ext>
            </a:extLst>
          </p:cNvPr>
          <p:cNvSpPr/>
          <p:nvPr/>
        </p:nvSpPr>
        <p:spPr bwMode="gray">
          <a:xfrm>
            <a:off x="2073213" y="2618369"/>
            <a:ext cx="889652" cy="42368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855A6-A085-46AD-BB10-CCECE8610724}"/>
              </a:ext>
            </a:extLst>
          </p:cNvPr>
          <p:cNvSpPr/>
          <p:nvPr/>
        </p:nvSpPr>
        <p:spPr bwMode="gray">
          <a:xfrm>
            <a:off x="2117783" y="2677044"/>
            <a:ext cx="419100" cy="330585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D5331E-D859-4E60-9BD8-E9CC25A1EF57}"/>
              </a:ext>
            </a:extLst>
          </p:cNvPr>
          <p:cNvSpPr txBox="1"/>
          <p:nvPr/>
        </p:nvSpPr>
        <p:spPr bwMode="gray">
          <a:xfrm>
            <a:off x="0" y="6457890"/>
            <a:ext cx="11300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u="none" strike="noStrike" baseline="0" dirty="0">
                <a:latin typeface="+mj-lt"/>
              </a:rPr>
              <a:t>Krause, A. , </a:t>
            </a:r>
            <a:r>
              <a:rPr lang="en-US" sz="1000" b="0" i="0" u="none" strike="noStrike" baseline="0" dirty="0" err="1">
                <a:latin typeface="+mj-lt"/>
              </a:rPr>
              <a:t>Golovin</a:t>
            </a:r>
            <a:r>
              <a:rPr lang="en-US" sz="1000" b="0" i="0" u="none" strike="noStrike" baseline="0" dirty="0">
                <a:latin typeface="+mj-lt"/>
              </a:rPr>
              <a:t>, D., (2014), Submodular Function Maximization</a:t>
            </a:r>
          </a:p>
          <a:p>
            <a:r>
              <a:rPr lang="en-US" sz="1000" dirty="0">
                <a:latin typeface="+mj-lt"/>
              </a:rPr>
              <a:t>Liu, Y., et al., (2020), Submodular optimization problems and greedy strategies: A survey. </a:t>
            </a:r>
            <a:r>
              <a:rPr lang="en-US" sz="1000" i="1" dirty="0">
                <a:latin typeface="+mj-lt"/>
              </a:rPr>
              <a:t>Discrete Event Dynamic Systems</a:t>
            </a:r>
            <a:r>
              <a:rPr lang="en-US" sz="1000" dirty="0">
                <a:latin typeface="+mj-lt"/>
              </a:rPr>
              <a:t>: 1-32.</a:t>
            </a:r>
          </a:p>
        </p:txBody>
      </p:sp>
    </p:spTree>
    <p:extLst>
      <p:ext uri="{BB962C8B-B14F-4D97-AF65-F5344CB8AC3E}">
        <p14:creationId xmlns:p14="http://schemas.microsoft.com/office/powerpoint/2010/main" val="5729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E95C-5489-4628-919F-38D3FCE9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Phenomena with Diminishing returns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E138-097C-466C-BD4B-CA0D3F1D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53" y="934455"/>
            <a:ext cx="6058909" cy="2554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Maximization problems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Information gathering, F(S) = Information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Sensor placing, Monitoring, Testing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Summarization, F(S) = Representation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Image recognition, Dictionary learning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Influence maximization, F(S) = Spread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Contagion, Behavior/Technology adoption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1A63-471A-44DC-97CF-4195EB5B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96BF4-4DB4-46EF-8A8B-09DF407083A7}"/>
              </a:ext>
            </a:extLst>
          </p:cNvPr>
          <p:cNvSpPr txBox="1"/>
          <p:nvPr/>
        </p:nvSpPr>
        <p:spPr bwMode="gray">
          <a:xfrm>
            <a:off x="193427" y="3723614"/>
            <a:ext cx="62459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/>
              <a:t>Minimization problems</a:t>
            </a:r>
          </a:p>
          <a:p>
            <a:pPr>
              <a:lnSpc>
                <a:spcPct val="100000"/>
              </a:lnSpc>
            </a:pPr>
            <a:r>
              <a:rPr lang="en-US"/>
              <a:t>Semi-supervised learning</a:t>
            </a:r>
            <a:endParaRPr lang="en-US" sz="18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Clustering, F(S) = separation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Labeling, F(S) = matching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/>
          </a:p>
          <a:p>
            <a:r>
              <a:rPr lang="en-US"/>
              <a:t>Dimensionality reduction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Denoising, F(S) = coherence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E273C-F046-4AE1-9D58-F8F389F0F3F8}"/>
              </a:ext>
            </a:extLst>
          </p:cNvPr>
          <p:cNvSpPr txBox="1"/>
          <p:nvPr/>
        </p:nvSpPr>
        <p:spPr bwMode="gray">
          <a:xfrm>
            <a:off x="1778593" y="6101266"/>
            <a:ext cx="796949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Arial" panose="020B0604020202020204" pitchFamily="34" charset="0"/>
              </a:rPr>
              <a:t>These problems can be efficiently solved by a particular class of submodular functions called poly-matroids and  greedy algorithms.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836BB3-3A22-4A29-8782-5CAEB2E1A070}"/>
                  </a:ext>
                </a:extLst>
              </p:cNvPr>
              <p:cNvSpPr txBox="1"/>
              <p:nvPr/>
            </p:nvSpPr>
            <p:spPr bwMode="gray">
              <a:xfrm>
                <a:off x="6106105" y="938708"/>
                <a:ext cx="50739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Coverage Function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 sensor or node, </a:t>
                </a:r>
                <a:r>
                  <a:rPr lang="en-US" b="0" i="1" dirty="0">
                    <a:latin typeface="+mj-lt"/>
                  </a:rPr>
                  <a:t>S</a:t>
                </a:r>
                <a:r>
                  <a:rPr lang="en-US" dirty="0"/>
                  <a:t> set of sensors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836BB3-3A22-4A29-8782-5CAEB2E1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6105" y="938708"/>
                <a:ext cx="5073901" cy="646331"/>
              </a:xfrm>
              <a:prstGeom prst="rect">
                <a:avLst/>
              </a:prstGeom>
              <a:blipFill>
                <a:blip r:embed="rId3"/>
                <a:stretch>
                  <a:fillRect l="-108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7ABD1B-E889-46EE-9EDB-CB3E25C81D6A}"/>
                  </a:ext>
                </a:extLst>
              </p:cNvPr>
              <p:cNvSpPr txBox="1"/>
              <p:nvPr/>
            </p:nvSpPr>
            <p:spPr bwMode="gray">
              <a:xfrm>
                <a:off x="6726519" y="2831372"/>
                <a:ext cx="40699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7ABD1B-E889-46EE-9EDB-CB3E25C8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26519" y="2831372"/>
                <a:ext cx="40699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84BE362-5029-423F-B3A9-508D48716AB7}"/>
              </a:ext>
            </a:extLst>
          </p:cNvPr>
          <p:cNvGrpSpPr/>
          <p:nvPr/>
        </p:nvGrpSpPr>
        <p:grpSpPr>
          <a:xfrm>
            <a:off x="6597611" y="1562048"/>
            <a:ext cx="1661827" cy="1232826"/>
            <a:chOff x="6781197" y="1503418"/>
            <a:chExt cx="2036173" cy="151937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E98ECB4-8B9C-4467-96CD-572C5130547E}"/>
                </a:ext>
              </a:extLst>
            </p:cNvPr>
            <p:cNvGrpSpPr/>
            <p:nvPr/>
          </p:nvGrpSpPr>
          <p:grpSpPr>
            <a:xfrm>
              <a:off x="6781197" y="1503418"/>
              <a:ext cx="2036173" cy="1519375"/>
              <a:chOff x="6599424" y="2226932"/>
              <a:chExt cx="2036173" cy="151937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46258C4-F428-4786-8E19-66124A82F5EC}"/>
                  </a:ext>
                </a:extLst>
              </p:cNvPr>
              <p:cNvSpPr/>
              <p:nvPr/>
            </p:nvSpPr>
            <p:spPr bwMode="gray">
              <a:xfrm>
                <a:off x="6757370" y="2435958"/>
                <a:ext cx="1878227" cy="1310349"/>
              </a:xfrm>
              <a:custGeom>
                <a:avLst/>
                <a:gdLst>
                  <a:gd name="connsiteX0" fmla="*/ 259492 w 2798015"/>
                  <a:gd name="connsiteY0" fmla="*/ 1089213 h 2226035"/>
                  <a:gd name="connsiteX1" fmla="*/ 259492 w 2798015"/>
                  <a:gd name="connsiteY1" fmla="*/ 1089213 h 2226035"/>
                  <a:gd name="connsiteX2" fmla="*/ 333633 w 2798015"/>
                  <a:gd name="connsiteY2" fmla="*/ 1200424 h 2226035"/>
                  <a:gd name="connsiteX3" fmla="*/ 370703 w 2798015"/>
                  <a:gd name="connsiteY3" fmla="*/ 1336348 h 2226035"/>
                  <a:gd name="connsiteX4" fmla="*/ 383060 w 2798015"/>
                  <a:gd name="connsiteY4" fmla="*/ 1422845 h 2226035"/>
                  <a:gd name="connsiteX5" fmla="*/ 407773 w 2798015"/>
                  <a:gd name="connsiteY5" fmla="*/ 1459916 h 2226035"/>
                  <a:gd name="connsiteX6" fmla="*/ 432487 w 2798015"/>
                  <a:gd name="connsiteY6" fmla="*/ 1558770 h 2226035"/>
                  <a:gd name="connsiteX7" fmla="*/ 1767017 w 2798015"/>
                  <a:gd name="connsiteY7" fmla="*/ 1966543 h 2226035"/>
                  <a:gd name="connsiteX8" fmla="*/ 1804087 w 2798015"/>
                  <a:gd name="connsiteY8" fmla="*/ 1978899 h 2226035"/>
                  <a:gd name="connsiteX9" fmla="*/ 1878227 w 2798015"/>
                  <a:gd name="connsiteY9" fmla="*/ 1991256 h 2226035"/>
                  <a:gd name="connsiteX10" fmla="*/ 1940011 w 2798015"/>
                  <a:gd name="connsiteY10" fmla="*/ 2003613 h 2226035"/>
                  <a:gd name="connsiteX11" fmla="*/ 1977081 w 2798015"/>
                  <a:gd name="connsiteY11" fmla="*/ 2028326 h 2226035"/>
                  <a:gd name="connsiteX12" fmla="*/ 2014152 w 2798015"/>
                  <a:gd name="connsiteY12" fmla="*/ 2040683 h 2226035"/>
                  <a:gd name="connsiteX13" fmla="*/ 2063579 w 2798015"/>
                  <a:gd name="connsiteY13" fmla="*/ 2065397 h 2226035"/>
                  <a:gd name="connsiteX14" fmla="*/ 2125362 w 2798015"/>
                  <a:gd name="connsiteY14" fmla="*/ 2127180 h 2226035"/>
                  <a:gd name="connsiteX15" fmla="*/ 2137719 w 2798015"/>
                  <a:gd name="connsiteY15" fmla="*/ 2164251 h 2226035"/>
                  <a:gd name="connsiteX16" fmla="*/ 2187146 w 2798015"/>
                  <a:gd name="connsiteY16" fmla="*/ 2188964 h 2226035"/>
                  <a:gd name="connsiteX17" fmla="*/ 2236573 w 2798015"/>
                  <a:gd name="connsiteY17" fmla="*/ 2226035 h 2226035"/>
                  <a:gd name="connsiteX18" fmla="*/ 2360141 w 2798015"/>
                  <a:gd name="connsiteY18" fmla="*/ 2213678 h 2226035"/>
                  <a:gd name="connsiteX19" fmla="*/ 2397211 w 2798015"/>
                  <a:gd name="connsiteY19" fmla="*/ 2201321 h 2226035"/>
                  <a:gd name="connsiteX20" fmla="*/ 2483708 w 2798015"/>
                  <a:gd name="connsiteY20" fmla="*/ 2151894 h 2226035"/>
                  <a:gd name="connsiteX21" fmla="*/ 2533135 w 2798015"/>
                  <a:gd name="connsiteY21" fmla="*/ 2114824 h 2226035"/>
                  <a:gd name="connsiteX22" fmla="*/ 2594919 w 2798015"/>
                  <a:gd name="connsiteY22" fmla="*/ 2028326 h 2226035"/>
                  <a:gd name="connsiteX23" fmla="*/ 2631989 w 2798015"/>
                  <a:gd name="connsiteY23" fmla="*/ 1991256 h 2226035"/>
                  <a:gd name="connsiteX24" fmla="*/ 2631989 w 2798015"/>
                  <a:gd name="connsiteY24" fmla="*/ 1682337 h 2226035"/>
                  <a:gd name="connsiteX25" fmla="*/ 2644346 w 2798015"/>
                  <a:gd name="connsiteY25" fmla="*/ 1435202 h 2226035"/>
                  <a:gd name="connsiteX26" fmla="*/ 2743200 w 2798015"/>
                  <a:gd name="connsiteY26" fmla="*/ 1323991 h 2226035"/>
                  <a:gd name="connsiteX27" fmla="*/ 2755557 w 2798015"/>
                  <a:gd name="connsiteY27" fmla="*/ 1286921 h 2226035"/>
                  <a:gd name="connsiteX28" fmla="*/ 2792627 w 2798015"/>
                  <a:gd name="connsiteY28" fmla="*/ 1262208 h 2226035"/>
                  <a:gd name="connsiteX29" fmla="*/ 2681417 w 2798015"/>
                  <a:gd name="connsiteY29" fmla="*/ 1113926 h 2226035"/>
                  <a:gd name="connsiteX30" fmla="*/ 2644346 w 2798015"/>
                  <a:gd name="connsiteY30" fmla="*/ 1076856 h 2226035"/>
                  <a:gd name="connsiteX31" fmla="*/ 2594919 w 2798015"/>
                  <a:gd name="connsiteY31" fmla="*/ 1064499 h 2226035"/>
                  <a:gd name="connsiteX32" fmla="*/ 2533135 w 2798015"/>
                  <a:gd name="connsiteY32" fmla="*/ 1039786 h 2226035"/>
                  <a:gd name="connsiteX33" fmla="*/ 2434281 w 2798015"/>
                  <a:gd name="connsiteY33" fmla="*/ 965645 h 2226035"/>
                  <a:gd name="connsiteX34" fmla="*/ 2310714 w 2798015"/>
                  <a:gd name="connsiteY34" fmla="*/ 903862 h 2226035"/>
                  <a:gd name="connsiteX35" fmla="*/ 2273644 w 2798015"/>
                  <a:gd name="connsiteY35" fmla="*/ 879148 h 2226035"/>
                  <a:gd name="connsiteX36" fmla="*/ 2211860 w 2798015"/>
                  <a:gd name="connsiteY36" fmla="*/ 854435 h 2226035"/>
                  <a:gd name="connsiteX37" fmla="*/ 1618735 w 2798015"/>
                  <a:gd name="connsiteY37" fmla="*/ 817364 h 2226035"/>
                  <a:gd name="connsiteX38" fmla="*/ 1532238 w 2798015"/>
                  <a:gd name="connsiteY38" fmla="*/ 780294 h 2226035"/>
                  <a:gd name="connsiteX39" fmla="*/ 1458098 w 2798015"/>
                  <a:gd name="connsiteY39" fmla="*/ 681440 h 2226035"/>
                  <a:gd name="connsiteX40" fmla="*/ 1408671 w 2798015"/>
                  <a:gd name="connsiteY40" fmla="*/ 594943 h 2226035"/>
                  <a:gd name="connsiteX41" fmla="*/ 1396314 w 2798015"/>
                  <a:gd name="connsiteY41" fmla="*/ 533159 h 2226035"/>
                  <a:gd name="connsiteX42" fmla="*/ 1359244 w 2798015"/>
                  <a:gd name="connsiteY42" fmla="*/ 496089 h 2226035"/>
                  <a:gd name="connsiteX43" fmla="*/ 1334530 w 2798015"/>
                  <a:gd name="connsiteY43" fmla="*/ 446662 h 2226035"/>
                  <a:gd name="connsiteX44" fmla="*/ 1285103 w 2798015"/>
                  <a:gd name="connsiteY44" fmla="*/ 360164 h 2226035"/>
                  <a:gd name="connsiteX45" fmla="*/ 1272746 w 2798015"/>
                  <a:gd name="connsiteY45" fmla="*/ 323094 h 2226035"/>
                  <a:gd name="connsiteX46" fmla="*/ 1248033 w 2798015"/>
                  <a:gd name="connsiteY46" fmla="*/ 286024 h 2226035"/>
                  <a:gd name="connsiteX47" fmla="*/ 1223319 w 2798015"/>
                  <a:gd name="connsiteY47" fmla="*/ 224240 h 2226035"/>
                  <a:gd name="connsiteX48" fmla="*/ 1161535 w 2798015"/>
                  <a:gd name="connsiteY48" fmla="*/ 137743 h 2226035"/>
                  <a:gd name="connsiteX49" fmla="*/ 1124465 w 2798015"/>
                  <a:gd name="connsiteY49" fmla="*/ 125386 h 2226035"/>
                  <a:gd name="connsiteX50" fmla="*/ 1099752 w 2798015"/>
                  <a:gd name="connsiteY50" fmla="*/ 75959 h 2226035"/>
                  <a:gd name="connsiteX51" fmla="*/ 1037968 w 2798015"/>
                  <a:gd name="connsiteY51" fmla="*/ 63602 h 2226035"/>
                  <a:gd name="connsiteX52" fmla="*/ 939114 w 2798015"/>
                  <a:gd name="connsiteY52" fmla="*/ 14175 h 2226035"/>
                  <a:gd name="connsiteX53" fmla="*/ 889687 w 2798015"/>
                  <a:gd name="connsiteY53" fmla="*/ 1818 h 2226035"/>
                  <a:gd name="connsiteX54" fmla="*/ 630195 w 2798015"/>
                  <a:gd name="connsiteY54" fmla="*/ 14175 h 2226035"/>
                  <a:gd name="connsiteX55" fmla="*/ 605481 w 2798015"/>
                  <a:gd name="connsiteY55" fmla="*/ 88316 h 2226035"/>
                  <a:gd name="connsiteX56" fmla="*/ 568411 w 2798015"/>
                  <a:gd name="connsiteY56" fmla="*/ 187170 h 2226035"/>
                  <a:gd name="connsiteX57" fmla="*/ 531341 w 2798015"/>
                  <a:gd name="connsiteY57" fmla="*/ 372521 h 2226035"/>
                  <a:gd name="connsiteX58" fmla="*/ 494271 w 2798015"/>
                  <a:gd name="connsiteY58" fmla="*/ 397235 h 2226035"/>
                  <a:gd name="connsiteX59" fmla="*/ 469557 w 2798015"/>
                  <a:gd name="connsiteY59" fmla="*/ 434305 h 2226035"/>
                  <a:gd name="connsiteX60" fmla="*/ 432487 w 2798015"/>
                  <a:gd name="connsiteY60" fmla="*/ 459018 h 2226035"/>
                  <a:gd name="connsiteX61" fmla="*/ 407773 w 2798015"/>
                  <a:gd name="connsiteY61" fmla="*/ 508445 h 2226035"/>
                  <a:gd name="connsiteX62" fmla="*/ 333633 w 2798015"/>
                  <a:gd name="connsiteY62" fmla="*/ 545516 h 2226035"/>
                  <a:gd name="connsiteX63" fmla="*/ 259492 w 2798015"/>
                  <a:gd name="connsiteY63" fmla="*/ 607299 h 2226035"/>
                  <a:gd name="connsiteX64" fmla="*/ 210065 w 2798015"/>
                  <a:gd name="connsiteY64" fmla="*/ 632013 h 2226035"/>
                  <a:gd name="connsiteX65" fmla="*/ 148281 w 2798015"/>
                  <a:gd name="connsiteY65" fmla="*/ 669083 h 2226035"/>
                  <a:gd name="connsiteX66" fmla="*/ 61784 w 2798015"/>
                  <a:gd name="connsiteY66" fmla="*/ 718510 h 2226035"/>
                  <a:gd name="connsiteX67" fmla="*/ 0 w 2798015"/>
                  <a:gd name="connsiteY67" fmla="*/ 891505 h 2226035"/>
                  <a:gd name="connsiteX68" fmla="*/ 12357 w 2798015"/>
                  <a:gd name="connsiteY68" fmla="*/ 978002 h 2226035"/>
                  <a:gd name="connsiteX69" fmla="*/ 86498 w 2798015"/>
                  <a:gd name="connsiteY69" fmla="*/ 1052143 h 2226035"/>
                  <a:gd name="connsiteX70" fmla="*/ 123568 w 2798015"/>
                  <a:gd name="connsiteY70" fmla="*/ 1064499 h 2226035"/>
                  <a:gd name="connsiteX71" fmla="*/ 259492 w 2798015"/>
                  <a:gd name="connsiteY71" fmla="*/ 1089213 h 222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798015" h="2226035">
                    <a:moveTo>
                      <a:pt x="259492" y="1089213"/>
                    </a:moveTo>
                    <a:lnTo>
                      <a:pt x="259492" y="1089213"/>
                    </a:lnTo>
                    <a:cubicBezTo>
                      <a:pt x="284206" y="1126283"/>
                      <a:pt x="313708" y="1160575"/>
                      <a:pt x="333633" y="1200424"/>
                    </a:cubicBezTo>
                    <a:cubicBezTo>
                      <a:pt x="335565" y="1204289"/>
                      <a:pt x="366617" y="1313878"/>
                      <a:pt x="370703" y="1336348"/>
                    </a:cubicBezTo>
                    <a:cubicBezTo>
                      <a:pt x="375913" y="1365003"/>
                      <a:pt x="374691" y="1394948"/>
                      <a:pt x="383060" y="1422845"/>
                    </a:cubicBezTo>
                    <a:cubicBezTo>
                      <a:pt x="387327" y="1437070"/>
                      <a:pt x="399535" y="1447559"/>
                      <a:pt x="407773" y="1459916"/>
                    </a:cubicBezTo>
                    <a:cubicBezTo>
                      <a:pt x="473751" y="1789798"/>
                      <a:pt x="381817" y="1343423"/>
                      <a:pt x="432487" y="1558770"/>
                    </a:cubicBezTo>
                    <a:cubicBezTo>
                      <a:pt x="618153" y="2347852"/>
                      <a:pt x="364204" y="1938764"/>
                      <a:pt x="1767017" y="1966543"/>
                    </a:cubicBezTo>
                    <a:cubicBezTo>
                      <a:pt x="1779374" y="1970662"/>
                      <a:pt x="1791372" y="1976074"/>
                      <a:pt x="1804087" y="1978899"/>
                    </a:cubicBezTo>
                    <a:cubicBezTo>
                      <a:pt x="1828545" y="1984334"/>
                      <a:pt x="1853577" y="1986774"/>
                      <a:pt x="1878227" y="1991256"/>
                    </a:cubicBezTo>
                    <a:cubicBezTo>
                      <a:pt x="1898891" y="1995013"/>
                      <a:pt x="1919416" y="1999494"/>
                      <a:pt x="1940011" y="2003613"/>
                    </a:cubicBezTo>
                    <a:cubicBezTo>
                      <a:pt x="1952368" y="2011851"/>
                      <a:pt x="1963798" y="2021685"/>
                      <a:pt x="1977081" y="2028326"/>
                    </a:cubicBezTo>
                    <a:cubicBezTo>
                      <a:pt x="1988731" y="2034151"/>
                      <a:pt x="2002180" y="2035552"/>
                      <a:pt x="2014152" y="2040683"/>
                    </a:cubicBezTo>
                    <a:cubicBezTo>
                      <a:pt x="2031083" y="2047939"/>
                      <a:pt x="2047103" y="2057159"/>
                      <a:pt x="2063579" y="2065397"/>
                    </a:cubicBezTo>
                    <a:cubicBezTo>
                      <a:pt x="2092556" y="2152333"/>
                      <a:pt x="2049017" y="2050835"/>
                      <a:pt x="2125362" y="2127180"/>
                    </a:cubicBezTo>
                    <a:cubicBezTo>
                      <a:pt x="2134572" y="2136390"/>
                      <a:pt x="2128509" y="2155041"/>
                      <a:pt x="2137719" y="2164251"/>
                    </a:cubicBezTo>
                    <a:cubicBezTo>
                      <a:pt x="2150744" y="2177276"/>
                      <a:pt x="2171526" y="2179201"/>
                      <a:pt x="2187146" y="2188964"/>
                    </a:cubicBezTo>
                    <a:cubicBezTo>
                      <a:pt x="2204610" y="2199879"/>
                      <a:pt x="2220097" y="2213678"/>
                      <a:pt x="2236573" y="2226035"/>
                    </a:cubicBezTo>
                    <a:cubicBezTo>
                      <a:pt x="2277762" y="2221916"/>
                      <a:pt x="2319228" y="2219972"/>
                      <a:pt x="2360141" y="2213678"/>
                    </a:cubicBezTo>
                    <a:cubicBezTo>
                      <a:pt x="2373015" y="2211697"/>
                      <a:pt x="2385239" y="2206452"/>
                      <a:pt x="2397211" y="2201321"/>
                    </a:cubicBezTo>
                    <a:cubicBezTo>
                      <a:pt x="2433417" y="2185804"/>
                      <a:pt x="2452680" y="2174057"/>
                      <a:pt x="2483708" y="2151894"/>
                    </a:cubicBezTo>
                    <a:cubicBezTo>
                      <a:pt x="2500466" y="2139924"/>
                      <a:pt x="2518572" y="2129386"/>
                      <a:pt x="2533135" y="2114824"/>
                    </a:cubicBezTo>
                    <a:cubicBezTo>
                      <a:pt x="2577662" y="2070297"/>
                      <a:pt x="2559831" y="2070432"/>
                      <a:pt x="2594919" y="2028326"/>
                    </a:cubicBezTo>
                    <a:cubicBezTo>
                      <a:pt x="2606106" y="2014901"/>
                      <a:pt x="2619632" y="2003613"/>
                      <a:pt x="2631989" y="1991256"/>
                    </a:cubicBezTo>
                    <a:cubicBezTo>
                      <a:pt x="2674891" y="1862554"/>
                      <a:pt x="2631989" y="2006042"/>
                      <a:pt x="2631989" y="1682337"/>
                    </a:cubicBezTo>
                    <a:cubicBezTo>
                      <a:pt x="2631989" y="1599856"/>
                      <a:pt x="2631314" y="1516647"/>
                      <a:pt x="2644346" y="1435202"/>
                    </a:cubicBezTo>
                    <a:cubicBezTo>
                      <a:pt x="2652399" y="1384873"/>
                      <a:pt x="2709428" y="1351009"/>
                      <a:pt x="2743200" y="1323991"/>
                    </a:cubicBezTo>
                    <a:cubicBezTo>
                      <a:pt x="2747319" y="1311634"/>
                      <a:pt x="2747420" y="1297092"/>
                      <a:pt x="2755557" y="1286921"/>
                    </a:cubicBezTo>
                    <a:cubicBezTo>
                      <a:pt x="2764834" y="1275325"/>
                      <a:pt x="2789405" y="1276705"/>
                      <a:pt x="2792627" y="1262208"/>
                    </a:cubicBezTo>
                    <a:cubicBezTo>
                      <a:pt x="2818417" y="1146157"/>
                      <a:pt x="2746746" y="1179253"/>
                      <a:pt x="2681417" y="1113926"/>
                    </a:cubicBezTo>
                    <a:cubicBezTo>
                      <a:pt x="2669060" y="1101569"/>
                      <a:pt x="2659519" y="1085526"/>
                      <a:pt x="2644346" y="1076856"/>
                    </a:cubicBezTo>
                    <a:cubicBezTo>
                      <a:pt x="2629601" y="1068430"/>
                      <a:pt x="2611030" y="1069869"/>
                      <a:pt x="2594919" y="1064499"/>
                    </a:cubicBezTo>
                    <a:cubicBezTo>
                      <a:pt x="2573876" y="1057485"/>
                      <a:pt x="2553730" y="1048024"/>
                      <a:pt x="2533135" y="1039786"/>
                    </a:cubicBezTo>
                    <a:cubicBezTo>
                      <a:pt x="2473497" y="980148"/>
                      <a:pt x="2518726" y="1019383"/>
                      <a:pt x="2434281" y="965645"/>
                    </a:cubicBezTo>
                    <a:cubicBezTo>
                      <a:pt x="2339088" y="905067"/>
                      <a:pt x="2392914" y="924411"/>
                      <a:pt x="2310714" y="903862"/>
                    </a:cubicBezTo>
                    <a:cubicBezTo>
                      <a:pt x="2298357" y="895624"/>
                      <a:pt x="2286927" y="885790"/>
                      <a:pt x="2273644" y="879148"/>
                    </a:cubicBezTo>
                    <a:cubicBezTo>
                      <a:pt x="2253805" y="869228"/>
                      <a:pt x="2232629" y="862223"/>
                      <a:pt x="2211860" y="854435"/>
                    </a:cubicBezTo>
                    <a:cubicBezTo>
                      <a:pt x="2025632" y="784601"/>
                      <a:pt x="1805266" y="825654"/>
                      <a:pt x="1618735" y="817364"/>
                    </a:cubicBezTo>
                    <a:cubicBezTo>
                      <a:pt x="1588480" y="807280"/>
                      <a:pt x="1558962" y="799383"/>
                      <a:pt x="1532238" y="780294"/>
                    </a:cubicBezTo>
                    <a:cubicBezTo>
                      <a:pt x="1493098" y="752337"/>
                      <a:pt x="1483663" y="722344"/>
                      <a:pt x="1458098" y="681440"/>
                    </a:cubicBezTo>
                    <a:cubicBezTo>
                      <a:pt x="1414431" y="611573"/>
                      <a:pt x="1450860" y="679322"/>
                      <a:pt x="1408671" y="594943"/>
                    </a:cubicBezTo>
                    <a:cubicBezTo>
                      <a:pt x="1404552" y="574348"/>
                      <a:pt x="1405707" y="551944"/>
                      <a:pt x="1396314" y="533159"/>
                    </a:cubicBezTo>
                    <a:cubicBezTo>
                      <a:pt x="1388499" y="517529"/>
                      <a:pt x="1369401" y="510309"/>
                      <a:pt x="1359244" y="496089"/>
                    </a:cubicBezTo>
                    <a:cubicBezTo>
                      <a:pt x="1348537" y="481100"/>
                      <a:pt x="1342768" y="463138"/>
                      <a:pt x="1334530" y="446662"/>
                    </a:cubicBezTo>
                    <a:cubicBezTo>
                      <a:pt x="1307261" y="310320"/>
                      <a:pt x="1348133" y="438952"/>
                      <a:pt x="1285103" y="360164"/>
                    </a:cubicBezTo>
                    <a:cubicBezTo>
                      <a:pt x="1276966" y="349993"/>
                      <a:pt x="1278571" y="334744"/>
                      <a:pt x="1272746" y="323094"/>
                    </a:cubicBezTo>
                    <a:cubicBezTo>
                      <a:pt x="1266105" y="309811"/>
                      <a:pt x="1254674" y="299307"/>
                      <a:pt x="1248033" y="286024"/>
                    </a:cubicBezTo>
                    <a:cubicBezTo>
                      <a:pt x="1238113" y="266185"/>
                      <a:pt x="1233239" y="244079"/>
                      <a:pt x="1223319" y="224240"/>
                    </a:cubicBezTo>
                    <a:cubicBezTo>
                      <a:pt x="1216878" y="211358"/>
                      <a:pt x="1166335" y="141743"/>
                      <a:pt x="1161535" y="137743"/>
                    </a:cubicBezTo>
                    <a:cubicBezTo>
                      <a:pt x="1151529" y="129405"/>
                      <a:pt x="1136822" y="129505"/>
                      <a:pt x="1124465" y="125386"/>
                    </a:cubicBezTo>
                    <a:cubicBezTo>
                      <a:pt x="1116227" y="108910"/>
                      <a:pt x="1114741" y="86666"/>
                      <a:pt x="1099752" y="75959"/>
                    </a:cubicBezTo>
                    <a:cubicBezTo>
                      <a:pt x="1082662" y="63751"/>
                      <a:pt x="1058343" y="68696"/>
                      <a:pt x="1037968" y="63602"/>
                    </a:cubicBezTo>
                    <a:cubicBezTo>
                      <a:pt x="972116" y="47139"/>
                      <a:pt x="1023125" y="51513"/>
                      <a:pt x="939114" y="14175"/>
                    </a:cubicBezTo>
                    <a:cubicBezTo>
                      <a:pt x="923595" y="7278"/>
                      <a:pt x="906163" y="5937"/>
                      <a:pt x="889687" y="1818"/>
                    </a:cubicBezTo>
                    <a:cubicBezTo>
                      <a:pt x="803190" y="5937"/>
                      <a:pt x="713038" y="-11038"/>
                      <a:pt x="630195" y="14175"/>
                    </a:cubicBezTo>
                    <a:cubicBezTo>
                      <a:pt x="605273" y="21760"/>
                      <a:pt x="613719" y="63602"/>
                      <a:pt x="605481" y="88316"/>
                    </a:cubicBezTo>
                    <a:cubicBezTo>
                      <a:pt x="586106" y="146442"/>
                      <a:pt x="597971" y="113270"/>
                      <a:pt x="568411" y="187170"/>
                    </a:cubicBezTo>
                    <a:cubicBezTo>
                      <a:pt x="567814" y="192546"/>
                      <a:pt x="557626" y="354997"/>
                      <a:pt x="531341" y="372521"/>
                    </a:cubicBezTo>
                    <a:lnTo>
                      <a:pt x="494271" y="397235"/>
                    </a:lnTo>
                    <a:cubicBezTo>
                      <a:pt x="486033" y="409592"/>
                      <a:pt x="480058" y="423804"/>
                      <a:pt x="469557" y="434305"/>
                    </a:cubicBezTo>
                    <a:cubicBezTo>
                      <a:pt x="459056" y="444806"/>
                      <a:pt x="441994" y="447609"/>
                      <a:pt x="432487" y="459018"/>
                    </a:cubicBezTo>
                    <a:cubicBezTo>
                      <a:pt x="420694" y="473169"/>
                      <a:pt x="419565" y="494294"/>
                      <a:pt x="407773" y="508445"/>
                    </a:cubicBezTo>
                    <a:cubicBezTo>
                      <a:pt x="382478" y="538799"/>
                      <a:pt x="364959" y="529853"/>
                      <a:pt x="333633" y="545516"/>
                    </a:cubicBezTo>
                    <a:cubicBezTo>
                      <a:pt x="268256" y="578204"/>
                      <a:pt x="323261" y="561749"/>
                      <a:pt x="259492" y="607299"/>
                    </a:cubicBezTo>
                    <a:cubicBezTo>
                      <a:pt x="244503" y="618006"/>
                      <a:pt x="226167" y="623067"/>
                      <a:pt x="210065" y="632013"/>
                    </a:cubicBezTo>
                    <a:cubicBezTo>
                      <a:pt x="189070" y="643677"/>
                      <a:pt x="169276" y="657419"/>
                      <a:pt x="148281" y="669083"/>
                    </a:cubicBezTo>
                    <a:cubicBezTo>
                      <a:pt x="54218" y="721340"/>
                      <a:pt x="139458" y="666728"/>
                      <a:pt x="61784" y="718510"/>
                    </a:cubicBezTo>
                    <a:cubicBezTo>
                      <a:pt x="6050" y="857846"/>
                      <a:pt x="23117" y="799040"/>
                      <a:pt x="0" y="891505"/>
                    </a:cubicBezTo>
                    <a:cubicBezTo>
                      <a:pt x="4119" y="920337"/>
                      <a:pt x="2404" y="950630"/>
                      <a:pt x="12357" y="978002"/>
                    </a:cubicBezTo>
                    <a:cubicBezTo>
                      <a:pt x="23819" y="1009522"/>
                      <a:pt x="57184" y="1037486"/>
                      <a:pt x="86498" y="1052143"/>
                    </a:cubicBezTo>
                    <a:cubicBezTo>
                      <a:pt x="98148" y="1057968"/>
                      <a:pt x="111211" y="1060380"/>
                      <a:pt x="123568" y="1064499"/>
                    </a:cubicBezTo>
                    <a:cubicBezTo>
                      <a:pt x="198336" y="1114346"/>
                      <a:pt x="236838" y="1085094"/>
                      <a:pt x="259492" y="1089213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BE9419-FAF7-4697-ACFF-AD11DDC5548B}"/>
                  </a:ext>
                </a:extLst>
              </p:cNvPr>
              <p:cNvSpPr/>
              <p:nvPr/>
            </p:nvSpPr>
            <p:spPr bwMode="gray">
              <a:xfrm>
                <a:off x="6599424" y="2541100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75BD96-9A07-4A63-8936-284ABC11B403}"/>
                  </a:ext>
                </a:extLst>
              </p:cNvPr>
              <p:cNvSpPr/>
              <p:nvPr/>
            </p:nvSpPr>
            <p:spPr bwMode="gray">
              <a:xfrm>
                <a:off x="7082793" y="2226932"/>
                <a:ext cx="624303" cy="6463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2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9A17AA0-92C6-4EF8-BCE0-4FE638EB7F9E}"/>
                  </a:ext>
                </a:extLst>
              </p:cNvPr>
              <p:cNvSpPr/>
              <p:nvPr/>
            </p:nvSpPr>
            <p:spPr bwMode="gray">
              <a:xfrm>
                <a:off x="6911575" y="3037779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8F8F94A-7466-476B-937B-55D825AA49E9}"/>
                  </a:ext>
                </a:extLst>
              </p:cNvPr>
              <p:cNvSpPr/>
              <p:nvPr/>
            </p:nvSpPr>
            <p:spPr bwMode="gray">
              <a:xfrm>
                <a:off x="7461553" y="2646290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891EFF-51D9-4243-9D93-021F3B2C8393}"/>
                </a:ext>
              </a:extLst>
            </p:cNvPr>
            <p:cNvSpPr txBox="1"/>
            <p:nvPr/>
          </p:nvSpPr>
          <p:spPr bwMode="gray">
            <a:xfrm>
              <a:off x="8474837" y="2698554"/>
              <a:ext cx="243491" cy="160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b="1" i="1" dirty="0"/>
                <a:t>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50330B-425B-4057-98B2-76023DE6884C}"/>
              </a:ext>
            </a:extLst>
          </p:cNvPr>
          <p:cNvGrpSpPr/>
          <p:nvPr/>
        </p:nvGrpSpPr>
        <p:grpSpPr>
          <a:xfrm>
            <a:off x="8813867" y="1786175"/>
            <a:ext cx="1730032" cy="1024749"/>
            <a:chOff x="9002920" y="1744616"/>
            <a:chExt cx="1991622" cy="13229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6CAA17-A7D0-4E1D-B62C-796F9FAA4CAA}"/>
                </a:ext>
              </a:extLst>
            </p:cNvPr>
            <p:cNvGrpSpPr/>
            <p:nvPr/>
          </p:nvGrpSpPr>
          <p:grpSpPr>
            <a:xfrm>
              <a:off x="9002920" y="1744616"/>
              <a:ext cx="1991622" cy="1322906"/>
              <a:chOff x="9002920" y="2315562"/>
              <a:chExt cx="1991622" cy="132290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88BA77-1DA5-42E0-8E9C-F678E5A712C8}"/>
                  </a:ext>
                </a:extLst>
              </p:cNvPr>
              <p:cNvSpPr/>
              <p:nvPr/>
            </p:nvSpPr>
            <p:spPr bwMode="gray">
              <a:xfrm>
                <a:off x="9116315" y="2315562"/>
                <a:ext cx="1878227" cy="1310349"/>
              </a:xfrm>
              <a:custGeom>
                <a:avLst/>
                <a:gdLst>
                  <a:gd name="connsiteX0" fmla="*/ 259492 w 2798015"/>
                  <a:gd name="connsiteY0" fmla="*/ 1089213 h 2226035"/>
                  <a:gd name="connsiteX1" fmla="*/ 259492 w 2798015"/>
                  <a:gd name="connsiteY1" fmla="*/ 1089213 h 2226035"/>
                  <a:gd name="connsiteX2" fmla="*/ 333633 w 2798015"/>
                  <a:gd name="connsiteY2" fmla="*/ 1200424 h 2226035"/>
                  <a:gd name="connsiteX3" fmla="*/ 370703 w 2798015"/>
                  <a:gd name="connsiteY3" fmla="*/ 1336348 h 2226035"/>
                  <a:gd name="connsiteX4" fmla="*/ 383060 w 2798015"/>
                  <a:gd name="connsiteY4" fmla="*/ 1422845 h 2226035"/>
                  <a:gd name="connsiteX5" fmla="*/ 407773 w 2798015"/>
                  <a:gd name="connsiteY5" fmla="*/ 1459916 h 2226035"/>
                  <a:gd name="connsiteX6" fmla="*/ 432487 w 2798015"/>
                  <a:gd name="connsiteY6" fmla="*/ 1558770 h 2226035"/>
                  <a:gd name="connsiteX7" fmla="*/ 1767017 w 2798015"/>
                  <a:gd name="connsiteY7" fmla="*/ 1966543 h 2226035"/>
                  <a:gd name="connsiteX8" fmla="*/ 1804087 w 2798015"/>
                  <a:gd name="connsiteY8" fmla="*/ 1978899 h 2226035"/>
                  <a:gd name="connsiteX9" fmla="*/ 1878227 w 2798015"/>
                  <a:gd name="connsiteY9" fmla="*/ 1991256 h 2226035"/>
                  <a:gd name="connsiteX10" fmla="*/ 1940011 w 2798015"/>
                  <a:gd name="connsiteY10" fmla="*/ 2003613 h 2226035"/>
                  <a:gd name="connsiteX11" fmla="*/ 1977081 w 2798015"/>
                  <a:gd name="connsiteY11" fmla="*/ 2028326 h 2226035"/>
                  <a:gd name="connsiteX12" fmla="*/ 2014152 w 2798015"/>
                  <a:gd name="connsiteY12" fmla="*/ 2040683 h 2226035"/>
                  <a:gd name="connsiteX13" fmla="*/ 2063579 w 2798015"/>
                  <a:gd name="connsiteY13" fmla="*/ 2065397 h 2226035"/>
                  <a:gd name="connsiteX14" fmla="*/ 2125362 w 2798015"/>
                  <a:gd name="connsiteY14" fmla="*/ 2127180 h 2226035"/>
                  <a:gd name="connsiteX15" fmla="*/ 2137719 w 2798015"/>
                  <a:gd name="connsiteY15" fmla="*/ 2164251 h 2226035"/>
                  <a:gd name="connsiteX16" fmla="*/ 2187146 w 2798015"/>
                  <a:gd name="connsiteY16" fmla="*/ 2188964 h 2226035"/>
                  <a:gd name="connsiteX17" fmla="*/ 2236573 w 2798015"/>
                  <a:gd name="connsiteY17" fmla="*/ 2226035 h 2226035"/>
                  <a:gd name="connsiteX18" fmla="*/ 2360141 w 2798015"/>
                  <a:gd name="connsiteY18" fmla="*/ 2213678 h 2226035"/>
                  <a:gd name="connsiteX19" fmla="*/ 2397211 w 2798015"/>
                  <a:gd name="connsiteY19" fmla="*/ 2201321 h 2226035"/>
                  <a:gd name="connsiteX20" fmla="*/ 2483708 w 2798015"/>
                  <a:gd name="connsiteY20" fmla="*/ 2151894 h 2226035"/>
                  <a:gd name="connsiteX21" fmla="*/ 2533135 w 2798015"/>
                  <a:gd name="connsiteY21" fmla="*/ 2114824 h 2226035"/>
                  <a:gd name="connsiteX22" fmla="*/ 2594919 w 2798015"/>
                  <a:gd name="connsiteY22" fmla="*/ 2028326 h 2226035"/>
                  <a:gd name="connsiteX23" fmla="*/ 2631989 w 2798015"/>
                  <a:gd name="connsiteY23" fmla="*/ 1991256 h 2226035"/>
                  <a:gd name="connsiteX24" fmla="*/ 2631989 w 2798015"/>
                  <a:gd name="connsiteY24" fmla="*/ 1682337 h 2226035"/>
                  <a:gd name="connsiteX25" fmla="*/ 2644346 w 2798015"/>
                  <a:gd name="connsiteY25" fmla="*/ 1435202 h 2226035"/>
                  <a:gd name="connsiteX26" fmla="*/ 2743200 w 2798015"/>
                  <a:gd name="connsiteY26" fmla="*/ 1323991 h 2226035"/>
                  <a:gd name="connsiteX27" fmla="*/ 2755557 w 2798015"/>
                  <a:gd name="connsiteY27" fmla="*/ 1286921 h 2226035"/>
                  <a:gd name="connsiteX28" fmla="*/ 2792627 w 2798015"/>
                  <a:gd name="connsiteY28" fmla="*/ 1262208 h 2226035"/>
                  <a:gd name="connsiteX29" fmla="*/ 2681417 w 2798015"/>
                  <a:gd name="connsiteY29" fmla="*/ 1113926 h 2226035"/>
                  <a:gd name="connsiteX30" fmla="*/ 2644346 w 2798015"/>
                  <a:gd name="connsiteY30" fmla="*/ 1076856 h 2226035"/>
                  <a:gd name="connsiteX31" fmla="*/ 2594919 w 2798015"/>
                  <a:gd name="connsiteY31" fmla="*/ 1064499 h 2226035"/>
                  <a:gd name="connsiteX32" fmla="*/ 2533135 w 2798015"/>
                  <a:gd name="connsiteY32" fmla="*/ 1039786 h 2226035"/>
                  <a:gd name="connsiteX33" fmla="*/ 2434281 w 2798015"/>
                  <a:gd name="connsiteY33" fmla="*/ 965645 h 2226035"/>
                  <a:gd name="connsiteX34" fmla="*/ 2310714 w 2798015"/>
                  <a:gd name="connsiteY34" fmla="*/ 903862 h 2226035"/>
                  <a:gd name="connsiteX35" fmla="*/ 2273644 w 2798015"/>
                  <a:gd name="connsiteY35" fmla="*/ 879148 h 2226035"/>
                  <a:gd name="connsiteX36" fmla="*/ 2211860 w 2798015"/>
                  <a:gd name="connsiteY36" fmla="*/ 854435 h 2226035"/>
                  <a:gd name="connsiteX37" fmla="*/ 1618735 w 2798015"/>
                  <a:gd name="connsiteY37" fmla="*/ 817364 h 2226035"/>
                  <a:gd name="connsiteX38" fmla="*/ 1532238 w 2798015"/>
                  <a:gd name="connsiteY38" fmla="*/ 780294 h 2226035"/>
                  <a:gd name="connsiteX39" fmla="*/ 1458098 w 2798015"/>
                  <a:gd name="connsiteY39" fmla="*/ 681440 h 2226035"/>
                  <a:gd name="connsiteX40" fmla="*/ 1408671 w 2798015"/>
                  <a:gd name="connsiteY40" fmla="*/ 594943 h 2226035"/>
                  <a:gd name="connsiteX41" fmla="*/ 1396314 w 2798015"/>
                  <a:gd name="connsiteY41" fmla="*/ 533159 h 2226035"/>
                  <a:gd name="connsiteX42" fmla="*/ 1359244 w 2798015"/>
                  <a:gd name="connsiteY42" fmla="*/ 496089 h 2226035"/>
                  <a:gd name="connsiteX43" fmla="*/ 1334530 w 2798015"/>
                  <a:gd name="connsiteY43" fmla="*/ 446662 h 2226035"/>
                  <a:gd name="connsiteX44" fmla="*/ 1285103 w 2798015"/>
                  <a:gd name="connsiteY44" fmla="*/ 360164 h 2226035"/>
                  <a:gd name="connsiteX45" fmla="*/ 1272746 w 2798015"/>
                  <a:gd name="connsiteY45" fmla="*/ 323094 h 2226035"/>
                  <a:gd name="connsiteX46" fmla="*/ 1248033 w 2798015"/>
                  <a:gd name="connsiteY46" fmla="*/ 286024 h 2226035"/>
                  <a:gd name="connsiteX47" fmla="*/ 1223319 w 2798015"/>
                  <a:gd name="connsiteY47" fmla="*/ 224240 h 2226035"/>
                  <a:gd name="connsiteX48" fmla="*/ 1161535 w 2798015"/>
                  <a:gd name="connsiteY48" fmla="*/ 137743 h 2226035"/>
                  <a:gd name="connsiteX49" fmla="*/ 1124465 w 2798015"/>
                  <a:gd name="connsiteY49" fmla="*/ 125386 h 2226035"/>
                  <a:gd name="connsiteX50" fmla="*/ 1099752 w 2798015"/>
                  <a:gd name="connsiteY50" fmla="*/ 75959 h 2226035"/>
                  <a:gd name="connsiteX51" fmla="*/ 1037968 w 2798015"/>
                  <a:gd name="connsiteY51" fmla="*/ 63602 h 2226035"/>
                  <a:gd name="connsiteX52" fmla="*/ 939114 w 2798015"/>
                  <a:gd name="connsiteY52" fmla="*/ 14175 h 2226035"/>
                  <a:gd name="connsiteX53" fmla="*/ 889687 w 2798015"/>
                  <a:gd name="connsiteY53" fmla="*/ 1818 h 2226035"/>
                  <a:gd name="connsiteX54" fmla="*/ 630195 w 2798015"/>
                  <a:gd name="connsiteY54" fmla="*/ 14175 h 2226035"/>
                  <a:gd name="connsiteX55" fmla="*/ 605481 w 2798015"/>
                  <a:gd name="connsiteY55" fmla="*/ 88316 h 2226035"/>
                  <a:gd name="connsiteX56" fmla="*/ 568411 w 2798015"/>
                  <a:gd name="connsiteY56" fmla="*/ 187170 h 2226035"/>
                  <a:gd name="connsiteX57" fmla="*/ 531341 w 2798015"/>
                  <a:gd name="connsiteY57" fmla="*/ 372521 h 2226035"/>
                  <a:gd name="connsiteX58" fmla="*/ 494271 w 2798015"/>
                  <a:gd name="connsiteY58" fmla="*/ 397235 h 2226035"/>
                  <a:gd name="connsiteX59" fmla="*/ 469557 w 2798015"/>
                  <a:gd name="connsiteY59" fmla="*/ 434305 h 2226035"/>
                  <a:gd name="connsiteX60" fmla="*/ 432487 w 2798015"/>
                  <a:gd name="connsiteY60" fmla="*/ 459018 h 2226035"/>
                  <a:gd name="connsiteX61" fmla="*/ 407773 w 2798015"/>
                  <a:gd name="connsiteY61" fmla="*/ 508445 h 2226035"/>
                  <a:gd name="connsiteX62" fmla="*/ 333633 w 2798015"/>
                  <a:gd name="connsiteY62" fmla="*/ 545516 h 2226035"/>
                  <a:gd name="connsiteX63" fmla="*/ 259492 w 2798015"/>
                  <a:gd name="connsiteY63" fmla="*/ 607299 h 2226035"/>
                  <a:gd name="connsiteX64" fmla="*/ 210065 w 2798015"/>
                  <a:gd name="connsiteY64" fmla="*/ 632013 h 2226035"/>
                  <a:gd name="connsiteX65" fmla="*/ 148281 w 2798015"/>
                  <a:gd name="connsiteY65" fmla="*/ 669083 h 2226035"/>
                  <a:gd name="connsiteX66" fmla="*/ 61784 w 2798015"/>
                  <a:gd name="connsiteY66" fmla="*/ 718510 h 2226035"/>
                  <a:gd name="connsiteX67" fmla="*/ 0 w 2798015"/>
                  <a:gd name="connsiteY67" fmla="*/ 891505 h 2226035"/>
                  <a:gd name="connsiteX68" fmla="*/ 12357 w 2798015"/>
                  <a:gd name="connsiteY68" fmla="*/ 978002 h 2226035"/>
                  <a:gd name="connsiteX69" fmla="*/ 86498 w 2798015"/>
                  <a:gd name="connsiteY69" fmla="*/ 1052143 h 2226035"/>
                  <a:gd name="connsiteX70" fmla="*/ 123568 w 2798015"/>
                  <a:gd name="connsiteY70" fmla="*/ 1064499 h 2226035"/>
                  <a:gd name="connsiteX71" fmla="*/ 259492 w 2798015"/>
                  <a:gd name="connsiteY71" fmla="*/ 1089213 h 222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798015" h="2226035">
                    <a:moveTo>
                      <a:pt x="259492" y="1089213"/>
                    </a:moveTo>
                    <a:lnTo>
                      <a:pt x="259492" y="1089213"/>
                    </a:lnTo>
                    <a:cubicBezTo>
                      <a:pt x="284206" y="1126283"/>
                      <a:pt x="313708" y="1160575"/>
                      <a:pt x="333633" y="1200424"/>
                    </a:cubicBezTo>
                    <a:cubicBezTo>
                      <a:pt x="335565" y="1204289"/>
                      <a:pt x="366617" y="1313878"/>
                      <a:pt x="370703" y="1336348"/>
                    </a:cubicBezTo>
                    <a:cubicBezTo>
                      <a:pt x="375913" y="1365003"/>
                      <a:pt x="374691" y="1394948"/>
                      <a:pt x="383060" y="1422845"/>
                    </a:cubicBezTo>
                    <a:cubicBezTo>
                      <a:pt x="387327" y="1437070"/>
                      <a:pt x="399535" y="1447559"/>
                      <a:pt x="407773" y="1459916"/>
                    </a:cubicBezTo>
                    <a:cubicBezTo>
                      <a:pt x="473751" y="1789798"/>
                      <a:pt x="381817" y="1343423"/>
                      <a:pt x="432487" y="1558770"/>
                    </a:cubicBezTo>
                    <a:cubicBezTo>
                      <a:pt x="618153" y="2347852"/>
                      <a:pt x="364204" y="1938764"/>
                      <a:pt x="1767017" y="1966543"/>
                    </a:cubicBezTo>
                    <a:cubicBezTo>
                      <a:pt x="1779374" y="1970662"/>
                      <a:pt x="1791372" y="1976074"/>
                      <a:pt x="1804087" y="1978899"/>
                    </a:cubicBezTo>
                    <a:cubicBezTo>
                      <a:pt x="1828545" y="1984334"/>
                      <a:pt x="1853577" y="1986774"/>
                      <a:pt x="1878227" y="1991256"/>
                    </a:cubicBezTo>
                    <a:cubicBezTo>
                      <a:pt x="1898891" y="1995013"/>
                      <a:pt x="1919416" y="1999494"/>
                      <a:pt x="1940011" y="2003613"/>
                    </a:cubicBezTo>
                    <a:cubicBezTo>
                      <a:pt x="1952368" y="2011851"/>
                      <a:pt x="1963798" y="2021685"/>
                      <a:pt x="1977081" y="2028326"/>
                    </a:cubicBezTo>
                    <a:cubicBezTo>
                      <a:pt x="1988731" y="2034151"/>
                      <a:pt x="2002180" y="2035552"/>
                      <a:pt x="2014152" y="2040683"/>
                    </a:cubicBezTo>
                    <a:cubicBezTo>
                      <a:pt x="2031083" y="2047939"/>
                      <a:pt x="2047103" y="2057159"/>
                      <a:pt x="2063579" y="2065397"/>
                    </a:cubicBezTo>
                    <a:cubicBezTo>
                      <a:pt x="2092556" y="2152333"/>
                      <a:pt x="2049017" y="2050835"/>
                      <a:pt x="2125362" y="2127180"/>
                    </a:cubicBezTo>
                    <a:cubicBezTo>
                      <a:pt x="2134572" y="2136390"/>
                      <a:pt x="2128509" y="2155041"/>
                      <a:pt x="2137719" y="2164251"/>
                    </a:cubicBezTo>
                    <a:cubicBezTo>
                      <a:pt x="2150744" y="2177276"/>
                      <a:pt x="2171526" y="2179201"/>
                      <a:pt x="2187146" y="2188964"/>
                    </a:cubicBezTo>
                    <a:cubicBezTo>
                      <a:pt x="2204610" y="2199879"/>
                      <a:pt x="2220097" y="2213678"/>
                      <a:pt x="2236573" y="2226035"/>
                    </a:cubicBezTo>
                    <a:cubicBezTo>
                      <a:pt x="2277762" y="2221916"/>
                      <a:pt x="2319228" y="2219972"/>
                      <a:pt x="2360141" y="2213678"/>
                    </a:cubicBezTo>
                    <a:cubicBezTo>
                      <a:pt x="2373015" y="2211697"/>
                      <a:pt x="2385239" y="2206452"/>
                      <a:pt x="2397211" y="2201321"/>
                    </a:cubicBezTo>
                    <a:cubicBezTo>
                      <a:pt x="2433417" y="2185804"/>
                      <a:pt x="2452680" y="2174057"/>
                      <a:pt x="2483708" y="2151894"/>
                    </a:cubicBezTo>
                    <a:cubicBezTo>
                      <a:pt x="2500466" y="2139924"/>
                      <a:pt x="2518572" y="2129386"/>
                      <a:pt x="2533135" y="2114824"/>
                    </a:cubicBezTo>
                    <a:cubicBezTo>
                      <a:pt x="2577662" y="2070297"/>
                      <a:pt x="2559831" y="2070432"/>
                      <a:pt x="2594919" y="2028326"/>
                    </a:cubicBezTo>
                    <a:cubicBezTo>
                      <a:pt x="2606106" y="2014901"/>
                      <a:pt x="2619632" y="2003613"/>
                      <a:pt x="2631989" y="1991256"/>
                    </a:cubicBezTo>
                    <a:cubicBezTo>
                      <a:pt x="2674891" y="1862554"/>
                      <a:pt x="2631989" y="2006042"/>
                      <a:pt x="2631989" y="1682337"/>
                    </a:cubicBezTo>
                    <a:cubicBezTo>
                      <a:pt x="2631989" y="1599856"/>
                      <a:pt x="2631314" y="1516647"/>
                      <a:pt x="2644346" y="1435202"/>
                    </a:cubicBezTo>
                    <a:cubicBezTo>
                      <a:pt x="2652399" y="1384873"/>
                      <a:pt x="2709428" y="1351009"/>
                      <a:pt x="2743200" y="1323991"/>
                    </a:cubicBezTo>
                    <a:cubicBezTo>
                      <a:pt x="2747319" y="1311634"/>
                      <a:pt x="2747420" y="1297092"/>
                      <a:pt x="2755557" y="1286921"/>
                    </a:cubicBezTo>
                    <a:cubicBezTo>
                      <a:pt x="2764834" y="1275325"/>
                      <a:pt x="2789405" y="1276705"/>
                      <a:pt x="2792627" y="1262208"/>
                    </a:cubicBezTo>
                    <a:cubicBezTo>
                      <a:pt x="2818417" y="1146157"/>
                      <a:pt x="2746746" y="1179253"/>
                      <a:pt x="2681417" y="1113926"/>
                    </a:cubicBezTo>
                    <a:cubicBezTo>
                      <a:pt x="2669060" y="1101569"/>
                      <a:pt x="2659519" y="1085526"/>
                      <a:pt x="2644346" y="1076856"/>
                    </a:cubicBezTo>
                    <a:cubicBezTo>
                      <a:pt x="2629601" y="1068430"/>
                      <a:pt x="2611030" y="1069869"/>
                      <a:pt x="2594919" y="1064499"/>
                    </a:cubicBezTo>
                    <a:cubicBezTo>
                      <a:pt x="2573876" y="1057485"/>
                      <a:pt x="2553730" y="1048024"/>
                      <a:pt x="2533135" y="1039786"/>
                    </a:cubicBezTo>
                    <a:cubicBezTo>
                      <a:pt x="2473497" y="980148"/>
                      <a:pt x="2518726" y="1019383"/>
                      <a:pt x="2434281" y="965645"/>
                    </a:cubicBezTo>
                    <a:cubicBezTo>
                      <a:pt x="2339088" y="905067"/>
                      <a:pt x="2392914" y="924411"/>
                      <a:pt x="2310714" y="903862"/>
                    </a:cubicBezTo>
                    <a:cubicBezTo>
                      <a:pt x="2298357" y="895624"/>
                      <a:pt x="2286927" y="885790"/>
                      <a:pt x="2273644" y="879148"/>
                    </a:cubicBezTo>
                    <a:cubicBezTo>
                      <a:pt x="2253805" y="869228"/>
                      <a:pt x="2232629" y="862223"/>
                      <a:pt x="2211860" y="854435"/>
                    </a:cubicBezTo>
                    <a:cubicBezTo>
                      <a:pt x="2025632" y="784601"/>
                      <a:pt x="1805266" y="825654"/>
                      <a:pt x="1618735" y="817364"/>
                    </a:cubicBezTo>
                    <a:cubicBezTo>
                      <a:pt x="1588480" y="807280"/>
                      <a:pt x="1558962" y="799383"/>
                      <a:pt x="1532238" y="780294"/>
                    </a:cubicBezTo>
                    <a:cubicBezTo>
                      <a:pt x="1493098" y="752337"/>
                      <a:pt x="1483663" y="722344"/>
                      <a:pt x="1458098" y="681440"/>
                    </a:cubicBezTo>
                    <a:cubicBezTo>
                      <a:pt x="1414431" y="611573"/>
                      <a:pt x="1450860" y="679322"/>
                      <a:pt x="1408671" y="594943"/>
                    </a:cubicBezTo>
                    <a:cubicBezTo>
                      <a:pt x="1404552" y="574348"/>
                      <a:pt x="1405707" y="551944"/>
                      <a:pt x="1396314" y="533159"/>
                    </a:cubicBezTo>
                    <a:cubicBezTo>
                      <a:pt x="1388499" y="517529"/>
                      <a:pt x="1369401" y="510309"/>
                      <a:pt x="1359244" y="496089"/>
                    </a:cubicBezTo>
                    <a:cubicBezTo>
                      <a:pt x="1348537" y="481100"/>
                      <a:pt x="1342768" y="463138"/>
                      <a:pt x="1334530" y="446662"/>
                    </a:cubicBezTo>
                    <a:cubicBezTo>
                      <a:pt x="1307261" y="310320"/>
                      <a:pt x="1348133" y="438952"/>
                      <a:pt x="1285103" y="360164"/>
                    </a:cubicBezTo>
                    <a:cubicBezTo>
                      <a:pt x="1276966" y="349993"/>
                      <a:pt x="1278571" y="334744"/>
                      <a:pt x="1272746" y="323094"/>
                    </a:cubicBezTo>
                    <a:cubicBezTo>
                      <a:pt x="1266105" y="309811"/>
                      <a:pt x="1254674" y="299307"/>
                      <a:pt x="1248033" y="286024"/>
                    </a:cubicBezTo>
                    <a:cubicBezTo>
                      <a:pt x="1238113" y="266185"/>
                      <a:pt x="1233239" y="244079"/>
                      <a:pt x="1223319" y="224240"/>
                    </a:cubicBezTo>
                    <a:cubicBezTo>
                      <a:pt x="1216878" y="211358"/>
                      <a:pt x="1166335" y="141743"/>
                      <a:pt x="1161535" y="137743"/>
                    </a:cubicBezTo>
                    <a:cubicBezTo>
                      <a:pt x="1151529" y="129405"/>
                      <a:pt x="1136822" y="129505"/>
                      <a:pt x="1124465" y="125386"/>
                    </a:cubicBezTo>
                    <a:cubicBezTo>
                      <a:pt x="1116227" y="108910"/>
                      <a:pt x="1114741" y="86666"/>
                      <a:pt x="1099752" y="75959"/>
                    </a:cubicBezTo>
                    <a:cubicBezTo>
                      <a:pt x="1082662" y="63751"/>
                      <a:pt x="1058343" y="68696"/>
                      <a:pt x="1037968" y="63602"/>
                    </a:cubicBezTo>
                    <a:cubicBezTo>
                      <a:pt x="972116" y="47139"/>
                      <a:pt x="1023125" y="51513"/>
                      <a:pt x="939114" y="14175"/>
                    </a:cubicBezTo>
                    <a:cubicBezTo>
                      <a:pt x="923595" y="7278"/>
                      <a:pt x="906163" y="5937"/>
                      <a:pt x="889687" y="1818"/>
                    </a:cubicBezTo>
                    <a:cubicBezTo>
                      <a:pt x="803190" y="5937"/>
                      <a:pt x="713038" y="-11038"/>
                      <a:pt x="630195" y="14175"/>
                    </a:cubicBezTo>
                    <a:cubicBezTo>
                      <a:pt x="605273" y="21760"/>
                      <a:pt x="613719" y="63602"/>
                      <a:pt x="605481" y="88316"/>
                    </a:cubicBezTo>
                    <a:cubicBezTo>
                      <a:pt x="586106" y="146442"/>
                      <a:pt x="597971" y="113270"/>
                      <a:pt x="568411" y="187170"/>
                    </a:cubicBezTo>
                    <a:cubicBezTo>
                      <a:pt x="567814" y="192546"/>
                      <a:pt x="557626" y="354997"/>
                      <a:pt x="531341" y="372521"/>
                    </a:cubicBezTo>
                    <a:lnTo>
                      <a:pt x="494271" y="397235"/>
                    </a:lnTo>
                    <a:cubicBezTo>
                      <a:pt x="486033" y="409592"/>
                      <a:pt x="480058" y="423804"/>
                      <a:pt x="469557" y="434305"/>
                    </a:cubicBezTo>
                    <a:cubicBezTo>
                      <a:pt x="459056" y="444806"/>
                      <a:pt x="441994" y="447609"/>
                      <a:pt x="432487" y="459018"/>
                    </a:cubicBezTo>
                    <a:cubicBezTo>
                      <a:pt x="420694" y="473169"/>
                      <a:pt x="419565" y="494294"/>
                      <a:pt x="407773" y="508445"/>
                    </a:cubicBezTo>
                    <a:cubicBezTo>
                      <a:pt x="382478" y="538799"/>
                      <a:pt x="364959" y="529853"/>
                      <a:pt x="333633" y="545516"/>
                    </a:cubicBezTo>
                    <a:cubicBezTo>
                      <a:pt x="268256" y="578204"/>
                      <a:pt x="323261" y="561749"/>
                      <a:pt x="259492" y="607299"/>
                    </a:cubicBezTo>
                    <a:cubicBezTo>
                      <a:pt x="244503" y="618006"/>
                      <a:pt x="226167" y="623067"/>
                      <a:pt x="210065" y="632013"/>
                    </a:cubicBezTo>
                    <a:cubicBezTo>
                      <a:pt x="189070" y="643677"/>
                      <a:pt x="169276" y="657419"/>
                      <a:pt x="148281" y="669083"/>
                    </a:cubicBezTo>
                    <a:cubicBezTo>
                      <a:pt x="54218" y="721340"/>
                      <a:pt x="139458" y="666728"/>
                      <a:pt x="61784" y="718510"/>
                    </a:cubicBezTo>
                    <a:cubicBezTo>
                      <a:pt x="6050" y="857846"/>
                      <a:pt x="23117" y="799040"/>
                      <a:pt x="0" y="891505"/>
                    </a:cubicBezTo>
                    <a:cubicBezTo>
                      <a:pt x="4119" y="920337"/>
                      <a:pt x="2404" y="950630"/>
                      <a:pt x="12357" y="978002"/>
                    </a:cubicBezTo>
                    <a:cubicBezTo>
                      <a:pt x="23819" y="1009522"/>
                      <a:pt x="57184" y="1037486"/>
                      <a:pt x="86498" y="1052143"/>
                    </a:cubicBezTo>
                    <a:cubicBezTo>
                      <a:pt x="98148" y="1057968"/>
                      <a:pt x="111211" y="1060380"/>
                      <a:pt x="123568" y="1064499"/>
                    </a:cubicBezTo>
                    <a:cubicBezTo>
                      <a:pt x="198336" y="1114346"/>
                      <a:pt x="236838" y="1085094"/>
                      <a:pt x="259492" y="1089213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E9E74EA-3751-47FE-9A73-2DB98E588202}"/>
                  </a:ext>
                </a:extLst>
              </p:cNvPr>
              <p:cNvSpPr/>
              <p:nvPr/>
            </p:nvSpPr>
            <p:spPr bwMode="gray">
              <a:xfrm>
                <a:off x="9002920" y="2451551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07772E2-6F94-462D-AF59-97A9CB41113F}"/>
                  </a:ext>
                </a:extLst>
              </p:cNvPr>
              <p:cNvSpPr/>
              <p:nvPr/>
            </p:nvSpPr>
            <p:spPr bwMode="gray">
              <a:xfrm>
                <a:off x="9358872" y="2992137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F7B5C60-6F06-424E-B11C-6283AFB4EC53}"/>
                  </a:ext>
                </a:extLst>
              </p:cNvPr>
              <p:cNvSpPr/>
              <p:nvPr/>
            </p:nvSpPr>
            <p:spPr bwMode="gray">
              <a:xfrm>
                <a:off x="9841851" y="2433291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11F7D42-7F84-42A3-BBE8-7CD7CB79F24E}"/>
                  </a:ext>
                </a:extLst>
              </p:cNvPr>
              <p:cNvSpPr/>
              <p:nvPr/>
            </p:nvSpPr>
            <p:spPr bwMode="gray">
              <a:xfrm>
                <a:off x="9404279" y="2484755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F533D2-CFFF-482F-8326-AD67CC7F6297}"/>
                </a:ext>
              </a:extLst>
            </p:cNvPr>
            <p:cNvSpPr txBox="1"/>
            <p:nvPr/>
          </p:nvSpPr>
          <p:spPr bwMode="gray">
            <a:xfrm>
              <a:off x="10632761" y="2758536"/>
              <a:ext cx="243491" cy="160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b="1" i="1" dirty="0"/>
                <a:t>S’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C61B766-0E95-4132-B4D1-90921FC7D3B3}"/>
              </a:ext>
            </a:extLst>
          </p:cNvPr>
          <p:cNvSpPr/>
          <p:nvPr/>
        </p:nvSpPr>
        <p:spPr bwMode="gray">
          <a:xfrm>
            <a:off x="9178898" y="1623890"/>
            <a:ext cx="509526" cy="540643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8A07DDB-A81B-4C7E-8C0F-DB2A887870A3}"/>
              </a:ext>
            </a:extLst>
          </p:cNvPr>
          <p:cNvGrpSpPr/>
          <p:nvPr/>
        </p:nvGrpSpPr>
        <p:grpSpPr>
          <a:xfrm>
            <a:off x="7172145" y="3385773"/>
            <a:ext cx="1325938" cy="789037"/>
            <a:chOff x="7172145" y="3385773"/>
            <a:chExt cx="1325938" cy="78903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ED88F3-CE9E-4A0F-8255-708346144111}"/>
                </a:ext>
              </a:extLst>
            </p:cNvPr>
            <p:cNvSpPr/>
            <p:nvPr/>
          </p:nvSpPr>
          <p:spPr bwMode="gray">
            <a:xfrm>
              <a:off x="7484596" y="3471359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230145-0C0E-4898-93A9-789CDDC77E96}"/>
                </a:ext>
              </a:extLst>
            </p:cNvPr>
            <p:cNvSpPr/>
            <p:nvPr/>
          </p:nvSpPr>
          <p:spPr bwMode="gray">
            <a:xfrm>
              <a:off x="7172145" y="3684365"/>
              <a:ext cx="254669" cy="2260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0189BCC-1E97-4DE4-9920-584943494C95}"/>
                </a:ext>
              </a:extLst>
            </p:cNvPr>
            <p:cNvSpPr/>
            <p:nvPr/>
          </p:nvSpPr>
          <p:spPr bwMode="gray">
            <a:xfrm>
              <a:off x="7538348" y="3948741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D181E1-E597-4D3D-8DE0-0FFA706971E5}"/>
                </a:ext>
              </a:extLst>
            </p:cNvPr>
            <p:cNvSpPr/>
            <p:nvPr/>
          </p:nvSpPr>
          <p:spPr bwMode="gray">
            <a:xfrm>
              <a:off x="7923936" y="3385773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5DEEC55-1402-4478-9AFA-9B780499C35A}"/>
                </a:ext>
              </a:extLst>
            </p:cNvPr>
            <p:cNvSpPr/>
            <p:nvPr/>
          </p:nvSpPr>
          <p:spPr bwMode="gray">
            <a:xfrm>
              <a:off x="7901704" y="3929587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0218AB8-EEA9-4F16-A025-C90871DE1605}"/>
                </a:ext>
              </a:extLst>
            </p:cNvPr>
            <p:cNvSpPr/>
            <p:nvPr/>
          </p:nvSpPr>
          <p:spPr bwMode="gray">
            <a:xfrm>
              <a:off x="8243414" y="3678538"/>
              <a:ext cx="254669" cy="2260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A0BE855-01B7-4E52-B81B-E9B86730689D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 bwMode="gray">
            <a:xfrm flipV="1">
              <a:off x="7739265" y="3498808"/>
              <a:ext cx="184671" cy="855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0D4B143-52E2-4A8E-B351-5F23D13C3EA2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 bwMode="gray">
            <a:xfrm flipH="1">
              <a:off x="7389519" y="3664321"/>
              <a:ext cx="132372" cy="5315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7140A-B988-4F18-ABD1-DDC1806B499A}"/>
                </a:ext>
              </a:extLst>
            </p:cNvPr>
            <p:cNvCxnSpPr>
              <a:cxnSpLocks/>
              <a:stCxn id="38" idx="5"/>
              <a:endCxn id="39" idx="1"/>
            </p:cNvCxnSpPr>
            <p:nvPr/>
          </p:nvCxnSpPr>
          <p:spPr bwMode="gray">
            <a:xfrm>
              <a:off x="7389519" y="3877327"/>
              <a:ext cx="186124" cy="10452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5C3888-AA3C-4AFC-B2C6-678BB04352D0}"/>
                </a:ext>
              </a:extLst>
            </p:cNvPr>
            <p:cNvCxnSpPr>
              <a:cxnSpLocks/>
              <a:stCxn id="41" idx="2"/>
              <a:endCxn id="39" idx="6"/>
            </p:cNvCxnSpPr>
            <p:nvPr/>
          </p:nvCxnSpPr>
          <p:spPr bwMode="gray">
            <a:xfrm flipH="1">
              <a:off x="7793017" y="4042622"/>
              <a:ext cx="108687" cy="1915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DD1679-2D5B-4578-A7B3-2BD43919DBFB}"/>
                </a:ext>
              </a:extLst>
            </p:cNvPr>
            <p:cNvCxnSpPr>
              <a:cxnSpLocks/>
              <a:stCxn id="41" idx="7"/>
              <a:endCxn id="42" idx="4"/>
            </p:cNvCxnSpPr>
            <p:nvPr/>
          </p:nvCxnSpPr>
          <p:spPr bwMode="gray">
            <a:xfrm flipV="1">
              <a:off x="8119078" y="3904607"/>
              <a:ext cx="251671" cy="5808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777745A-1EFB-4619-9BB7-6E525013CA0B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 bwMode="gray">
            <a:xfrm flipH="1" flipV="1">
              <a:off x="8141310" y="3578735"/>
              <a:ext cx="229439" cy="9980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A192786-C630-4324-A039-A0404CBCE06C}"/>
                </a:ext>
              </a:extLst>
            </p:cNvPr>
            <p:cNvCxnSpPr>
              <a:cxnSpLocks/>
              <a:stCxn id="41" idx="1"/>
              <a:endCxn id="37" idx="5"/>
            </p:cNvCxnSpPr>
            <p:nvPr/>
          </p:nvCxnSpPr>
          <p:spPr bwMode="gray">
            <a:xfrm flipH="1" flipV="1">
              <a:off x="7701970" y="3664321"/>
              <a:ext cx="237029" cy="2983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4C711C-5841-4DB9-A1D6-26D74B5595B3}"/>
                </a:ext>
              </a:extLst>
            </p:cNvPr>
            <p:cNvCxnSpPr>
              <a:cxnSpLocks/>
              <a:stCxn id="39" idx="7"/>
              <a:endCxn id="40" idx="4"/>
            </p:cNvCxnSpPr>
            <p:nvPr/>
          </p:nvCxnSpPr>
          <p:spPr bwMode="gray">
            <a:xfrm flipV="1">
              <a:off x="7755722" y="3611842"/>
              <a:ext cx="295549" cy="3700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981A08-AB0C-4AE1-8BD1-0BF5474C863A}"/>
              </a:ext>
            </a:extLst>
          </p:cNvPr>
          <p:cNvSpPr/>
          <p:nvPr/>
        </p:nvSpPr>
        <p:spPr bwMode="gray">
          <a:xfrm>
            <a:off x="7123515" y="3399690"/>
            <a:ext cx="1231500" cy="755966"/>
          </a:xfrm>
          <a:custGeom>
            <a:avLst/>
            <a:gdLst>
              <a:gd name="connsiteX0" fmla="*/ 12405 w 2305332"/>
              <a:gd name="connsiteY0" fmla="*/ 1226127 h 2251363"/>
              <a:gd name="connsiteX1" fmla="*/ 12405 w 2305332"/>
              <a:gd name="connsiteY1" fmla="*/ 1226127 h 2251363"/>
              <a:gd name="connsiteX2" fmla="*/ 19332 w 2305332"/>
              <a:gd name="connsiteY2" fmla="*/ 1108363 h 2251363"/>
              <a:gd name="connsiteX3" fmla="*/ 26259 w 2305332"/>
              <a:gd name="connsiteY3" fmla="*/ 1087582 h 2251363"/>
              <a:gd name="connsiteX4" fmla="*/ 33186 w 2305332"/>
              <a:gd name="connsiteY4" fmla="*/ 983672 h 2251363"/>
              <a:gd name="connsiteX5" fmla="*/ 47041 w 2305332"/>
              <a:gd name="connsiteY5" fmla="*/ 942109 h 2251363"/>
              <a:gd name="connsiteX6" fmla="*/ 67823 w 2305332"/>
              <a:gd name="connsiteY6" fmla="*/ 879763 h 2251363"/>
              <a:gd name="connsiteX7" fmla="*/ 88605 w 2305332"/>
              <a:gd name="connsiteY7" fmla="*/ 831272 h 2251363"/>
              <a:gd name="connsiteX8" fmla="*/ 95532 w 2305332"/>
              <a:gd name="connsiteY8" fmla="*/ 810491 h 2251363"/>
              <a:gd name="connsiteX9" fmla="*/ 102459 w 2305332"/>
              <a:gd name="connsiteY9" fmla="*/ 782782 h 2251363"/>
              <a:gd name="connsiteX10" fmla="*/ 123241 w 2305332"/>
              <a:gd name="connsiteY10" fmla="*/ 768927 h 2251363"/>
              <a:gd name="connsiteX11" fmla="*/ 130168 w 2305332"/>
              <a:gd name="connsiteY11" fmla="*/ 706582 h 2251363"/>
              <a:gd name="connsiteX12" fmla="*/ 137095 w 2305332"/>
              <a:gd name="connsiteY12" fmla="*/ 685800 h 2251363"/>
              <a:gd name="connsiteX13" fmla="*/ 144023 w 2305332"/>
              <a:gd name="connsiteY13" fmla="*/ 602672 h 2251363"/>
              <a:gd name="connsiteX14" fmla="*/ 150950 w 2305332"/>
              <a:gd name="connsiteY14" fmla="*/ 554182 h 2251363"/>
              <a:gd name="connsiteX15" fmla="*/ 185586 w 2305332"/>
              <a:gd name="connsiteY15" fmla="*/ 498763 h 2251363"/>
              <a:gd name="connsiteX16" fmla="*/ 220223 w 2305332"/>
              <a:gd name="connsiteY16" fmla="*/ 450272 h 2251363"/>
              <a:gd name="connsiteX17" fmla="*/ 234077 w 2305332"/>
              <a:gd name="connsiteY17" fmla="*/ 429491 h 2251363"/>
              <a:gd name="connsiteX18" fmla="*/ 254859 w 2305332"/>
              <a:gd name="connsiteY18" fmla="*/ 415636 h 2251363"/>
              <a:gd name="connsiteX19" fmla="*/ 310277 w 2305332"/>
              <a:gd name="connsiteY19" fmla="*/ 394854 h 2251363"/>
              <a:gd name="connsiteX20" fmla="*/ 372623 w 2305332"/>
              <a:gd name="connsiteY20" fmla="*/ 387927 h 2251363"/>
              <a:gd name="connsiteX21" fmla="*/ 455750 w 2305332"/>
              <a:gd name="connsiteY21" fmla="*/ 374072 h 2251363"/>
              <a:gd name="connsiteX22" fmla="*/ 497314 w 2305332"/>
              <a:gd name="connsiteY22" fmla="*/ 360218 h 2251363"/>
              <a:gd name="connsiteX23" fmla="*/ 566586 w 2305332"/>
              <a:gd name="connsiteY23" fmla="*/ 318654 h 2251363"/>
              <a:gd name="connsiteX24" fmla="*/ 580441 w 2305332"/>
              <a:gd name="connsiteY24" fmla="*/ 270163 h 2251363"/>
              <a:gd name="connsiteX25" fmla="*/ 601223 w 2305332"/>
              <a:gd name="connsiteY25" fmla="*/ 256309 h 2251363"/>
              <a:gd name="connsiteX26" fmla="*/ 628932 w 2305332"/>
              <a:gd name="connsiteY26" fmla="*/ 214745 h 2251363"/>
              <a:gd name="connsiteX27" fmla="*/ 642786 w 2305332"/>
              <a:gd name="connsiteY27" fmla="*/ 166254 h 2251363"/>
              <a:gd name="connsiteX28" fmla="*/ 670495 w 2305332"/>
              <a:gd name="connsiteY28" fmla="*/ 124691 h 2251363"/>
              <a:gd name="connsiteX29" fmla="*/ 691277 w 2305332"/>
              <a:gd name="connsiteY29" fmla="*/ 110836 h 2251363"/>
              <a:gd name="connsiteX30" fmla="*/ 732841 w 2305332"/>
              <a:gd name="connsiteY30" fmla="*/ 69272 h 2251363"/>
              <a:gd name="connsiteX31" fmla="*/ 753623 w 2305332"/>
              <a:gd name="connsiteY31" fmla="*/ 62345 h 2251363"/>
              <a:gd name="connsiteX32" fmla="*/ 774405 w 2305332"/>
              <a:gd name="connsiteY32" fmla="*/ 48491 h 2251363"/>
              <a:gd name="connsiteX33" fmla="*/ 815968 w 2305332"/>
              <a:gd name="connsiteY33" fmla="*/ 41563 h 2251363"/>
              <a:gd name="connsiteX34" fmla="*/ 843677 w 2305332"/>
              <a:gd name="connsiteY34" fmla="*/ 13854 h 2251363"/>
              <a:gd name="connsiteX35" fmla="*/ 871386 w 2305332"/>
              <a:gd name="connsiteY35" fmla="*/ 6927 h 2251363"/>
              <a:gd name="connsiteX36" fmla="*/ 933732 w 2305332"/>
              <a:gd name="connsiteY36" fmla="*/ 0 h 2251363"/>
              <a:gd name="connsiteX37" fmla="*/ 1203895 w 2305332"/>
              <a:gd name="connsiteY37" fmla="*/ 6927 h 2251363"/>
              <a:gd name="connsiteX38" fmla="*/ 1245459 w 2305332"/>
              <a:gd name="connsiteY38" fmla="*/ 20782 h 2251363"/>
              <a:gd name="connsiteX39" fmla="*/ 1259314 w 2305332"/>
              <a:gd name="connsiteY39" fmla="*/ 41563 h 2251363"/>
              <a:gd name="connsiteX40" fmla="*/ 1280095 w 2305332"/>
              <a:gd name="connsiteY40" fmla="*/ 55418 h 2251363"/>
              <a:gd name="connsiteX41" fmla="*/ 1307805 w 2305332"/>
              <a:gd name="connsiteY41" fmla="*/ 96982 h 2251363"/>
              <a:gd name="connsiteX42" fmla="*/ 1321659 w 2305332"/>
              <a:gd name="connsiteY42" fmla="*/ 117763 h 2251363"/>
              <a:gd name="connsiteX43" fmla="*/ 1328586 w 2305332"/>
              <a:gd name="connsiteY43" fmla="*/ 138545 h 2251363"/>
              <a:gd name="connsiteX44" fmla="*/ 1356295 w 2305332"/>
              <a:gd name="connsiteY44" fmla="*/ 187036 h 2251363"/>
              <a:gd name="connsiteX45" fmla="*/ 1390932 w 2305332"/>
              <a:gd name="connsiteY45" fmla="*/ 235527 h 2251363"/>
              <a:gd name="connsiteX46" fmla="*/ 1397859 w 2305332"/>
              <a:gd name="connsiteY46" fmla="*/ 256309 h 2251363"/>
              <a:gd name="connsiteX47" fmla="*/ 1439423 w 2305332"/>
              <a:gd name="connsiteY47" fmla="*/ 290945 h 2251363"/>
              <a:gd name="connsiteX48" fmla="*/ 1467132 w 2305332"/>
              <a:gd name="connsiteY48" fmla="*/ 367145 h 2251363"/>
              <a:gd name="connsiteX49" fmla="*/ 1480986 w 2305332"/>
              <a:gd name="connsiteY49" fmla="*/ 429491 h 2251363"/>
              <a:gd name="connsiteX50" fmla="*/ 1501768 w 2305332"/>
              <a:gd name="connsiteY50" fmla="*/ 498763 h 2251363"/>
              <a:gd name="connsiteX51" fmla="*/ 1508695 w 2305332"/>
              <a:gd name="connsiteY51" fmla="*/ 554182 h 2251363"/>
              <a:gd name="connsiteX52" fmla="*/ 1515623 w 2305332"/>
              <a:gd name="connsiteY52" fmla="*/ 574963 h 2251363"/>
              <a:gd name="connsiteX53" fmla="*/ 1536405 w 2305332"/>
              <a:gd name="connsiteY53" fmla="*/ 630382 h 2251363"/>
              <a:gd name="connsiteX54" fmla="*/ 1543332 w 2305332"/>
              <a:gd name="connsiteY54" fmla="*/ 727363 h 2251363"/>
              <a:gd name="connsiteX55" fmla="*/ 1550259 w 2305332"/>
              <a:gd name="connsiteY55" fmla="*/ 748145 h 2251363"/>
              <a:gd name="connsiteX56" fmla="*/ 1564114 w 2305332"/>
              <a:gd name="connsiteY56" fmla="*/ 831272 h 2251363"/>
              <a:gd name="connsiteX57" fmla="*/ 1571041 w 2305332"/>
              <a:gd name="connsiteY57" fmla="*/ 852054 h 2251363"/>
              <a:gd name="connsiteX58" fmla="*/ 1598750 w 2305332"/>
              <a:gd name="connsiteY58" fmla="*/ 921327 h 2251363"/>
              <a:gd name="connsiteX59" fmla="*/ 1619532 w 2305332"/>
              <a:gd name="connsiteY59" fmla="*/ 935182 h 2251363"/>
              <a:gd name="connsiteX60" fmla="*/ 1640314 w 2305332"/>
              <a:gd name="connsiteY60" fmla="*/ 1018309 h 2251363"/>
              <a:gd name="connsiteX61" fmla="*/ 1654168 w 2305332"/>
              <a:gd name="connsiteY61" fmla="*/ 1039091 h 2251363"/>
              <a:gd name="connsiteX62" fmla="*/ 1661095 w 2305332"/>
              <a:gd name="connsiteY62" fmla="*/ 1059872 h 2251363"/>
              <a:gd name="connsiteX63" fmla="*/ 1681877 w 2305332"/>
              <a:gd name="connsiteY63" fmla="*/ 1080654 h 2251363"/>
              <a:gd name="connsiteX64" fmla="*/ 1695732 w 2305332"/>
              <a:gd name="connsiteY64" fmla="*/ 1101436 h 2251363"/>
              <a:gd name="connsiteX65" fmla="*/ 1737295 w 2305332"/>
              <a:gd name="connsiteY65" fmla="*/ 1129145 h 2251363"/>
              <a:gd name="connsiteX66" fmla="*/ 1758077 w 2305332"/>
              <a:gd name="connsiteY66" fmla="*/ 1163782 h 2251363"/>
              <a:gd name="connsiteX67" fmla="*/ 1785786 w 2305332"/>
              <a:gd name="connsiteY67" fmla="*/ 1177636 h 2251363"/>
              <a:gd name="connsiteX68" fmla="*/ 1806568 w 2305332"/>
              <a:gd name="connsiteY68" fmla="*/ 1191491 h 2251363"/>
              <a:gd name="connsiteX69" fmla="*/ 1813495 w 2305332"/>
              <a:gd name="connsiteY69" fmla="*/ 1212272 h 2251363"/>
              <a:gd name="connsiteX70" fmla="*/ 1855059 w 2305332"/>
              <a:gd name="connsiteY70" fmla="*/ 1239982 h 2251363"/>
              <a:gd name="connsiteX71" fmla="*/ 1889695 w 2305332"/>
              <a:gd name="connsiteY71" fmla="*/ 1288472 h 2251363"/>
              <a:gd name="connsiteX72" fmla="*/ 1931259 w 2305332"/>
              <a:gd name="connsiteY72" fmla="*/ 1316182 h 2251363"/>
              <a:gd name="connsiteX73" fmla="*/ 1945114 w 2305332"/>
              <a:gd name="connsiteY73" fmla="*/ 1336963 h 2251363"/>
              <a:gd name="connsiteX74" fmla="*/ 1986677 w 2305332"/>
              <a:gd name="connsiteY74" fmla="*/ 1364672 h 2251363"/>
              <a:gd name="connsiteX75" fmla="*/ 2000532 w 2305332"/>
              <a:gd name="connsiteY75" fmla="*/ 1385454 h 2251363"/>
              <a:gd name="connsiteX76" fmla="*/ 2028241 w 2305332"/>
              <a:gd name="connsiteY76" fmla="*/ 1392382 h 2251363"/>
              <a:gd name="connsiteX77" fmla="*/ 2049023 w 2305332"/>
              <a:gd name="connsiteY77" fmla="*/ 1399309 h 2251363"/>
              <a:gd name="connsiteX78" fmla="*/ 2076732 w 2305332"/>
              <a:gd name="connsiteY78" fmla="*/ 1413163 h 2251363"/>
              <a:gd name="connsiteX79" fmla="*/ 2132150 w 2305332"/>
              <a:gd name="connsiteY79" fmla="*/ 1427018 h 2251363"/>
              <a:gd name="connsiteX80" fmla="*/ 2152932 w 2305332"/>
              <a:gd name="connsiteY80" fmla="*/ 1440872 h 2251363"/>
              <a:gd name="connsiteX81" fmla="*/ 2166786 w 2305332"/>
              <a:gd name="connsiteY81" fmla="*/ 1461654 h 2251363"/>
              <a:gd name="connsiteX82" fmla="*/ 2187568 w 2305332"/>
              <a:gd name="connsiteY82" fmla="*/ 1468582 h 2251363"/>
              <a:gd name="connsiteX83" fmla="*/ 2215277 w 2305332"/>
              <a:gd name="connsiteY83" fmla="*/ 1524000 h 2251363"/>
              <a:gd name="connsiteX84" fmla="*/ 2222205 w 2305332"/>
              <a:gd name="connsiteY84" fmla="*/ 1544782 h 2251363"/>
              <a:gd name="connsiteX85" fmla="*/ 2263768 w 2305332"/>
              <a:gd name="connsiteY85" fmla="*/ 1586345 h 2251363"/>
              <a:gd name="connsiteX86" fmla="*/ 2270695 w 2305332"/>
              <a:gd name="connsiteY86" fmla="*/ 1620982 h 2251363"/>
              <a:gd name="connsiteX87" fmla="*/ 2305332 w 2305332"/>
              <a:gd name="connsiteY87" fmla="*/ 1669472 h 2251363"/>
              <a:gd name="connsiteX88" fmla="*/ 2291477 w 2305332"/>
              <a:gd name="connsiteY88" fmla="*/ 1828800 h 2251363"/>
              <a:gd name="connsiteX89" fmla="*/ 2277623 w 2305332"/>
              <a:gd name="connsiteY89" fmla="*/ 1849582 h 2251363"/>
              <a:gd name="connsiteX90" fmla="*/ 2270695 w 2305332"/>
              <a:gd name="connsiteY90" fmla="*/ 1870363 h 2251363"/>
              <a:gd name="connsiteX91" fmla="*/ 2256841 w 2305332"/>
              <a:gd name="connsiteY91" fmla="*/ 1918854 h 2251363"/>
              <a:gd name="connsiteX92" fmla="*/ 2242986 w 2305332"/>
              <a:gd name="connsiteY92" fmla="*/ 1946563 h 2251363"/>
              <a:gd name="connsiteX93" fmla="*/ 2222205 w 2305332"/>
              <a:gd name="connsiteY93" fmla="*/ 1953491 h 2251363"/>
              <a:gd name="connsiteX94" fmla="*/ 2187568 w 2305332"/>
              <a:gd name="connsiteY94" fmla="*/ 2001982 h 2251363"/>
              <a:gd name="connsiteX95" fmla="*/ 2159859 w 2305332"/>
              <a:gd name="connsiteY95" fmla="*/ 2043545 h 2251363"/>
              <a:gd name="connsiteX96" fmla="*/ 2146005 w 2305332"/>
              <a:gd name="connsiteY96" fmla="*/ 2064327 h 2251363"/>
              <a:gd name="connsiteX97" fmla="*/ 2118295 w 2305332"/>
              <a:gd name="connsiteY97" fmla="*/ 2085109 h 2251363"/>
              <a:gd name="connsiteX98" fmla="*/ 2111368 w 2305332"/>
              <a:gd name="connsiteY98" fmla="*/ 2105891 h 2251363"/>
              <a:gd name="connsiteX99" fmla="*/ 2083659 w 2305332"/>
              <a:gd name="connsiteY99" fmla="*/ 2182091 h 2251363"/>
              <a:gd name="connsiteX100" fmla="*/ 2062877 w 2305332"/>
              <a:gd name="connsiteY100" fmla="*/ 2195945 h 2251363"/>
              <a:gd name="connsiteX101" fmla="*/ 2042095 w 2305332"/>
              <a:gd name="connsiteY101" fmla="*/ 2202872 h 2251363"/>
              <a:gd name="connsiteX102" fmla="*/ 1993605 w 2305332"/>
              <a:gd name="connsiteY102" fmla="*/ 2230582 h 2251363"/>
              <a:gd name="connsiteX103" fmla="*/ 1972823 w 2305332"/>
              <a:gd name="connsiteY103" fmla="*/ 2237509 h 2251363"/>
              <a:gd name="connsiteX104" fmla="*/ 1889695 w 2305332"/>
              <a:gd name="connsiteY104" fmla="*/ 2251363 h 2251363"/>
              <a:gd name="connsiteX105" fmla="*/ 1141550 w 2305332"/>
              <a:gd name="connsiteY105" fmla="*/ 2244436 h 2251363"/>
              <a:gd name="connsiteX106" fmla="*/ 1058423 w 2305332"/>
              <a:gd name="connsiteY106" fmla="*/ 2223654 h 2251363"/>
              <a:gd name="connsiteX107" fmla="*/ 635859 w 2305332"/>
              <a:gd name="connsiteY107" fmla="*/ 2216727 h 2251363"/>
              <a:gd name="connsiteX108" fmla="*/ 615077 w 2305332"/>
              <a:gd name="connsiteY108" fmla="*/ 2195945 h 2251363"/>
              <a:gd name="connsiteX109" fmla="*/ 594295 w 2305332"/>
              <a:gd name="connsiteY109" fmla="*/ 2182091 h 2251363"/>
              <a:gd name="connsiteX110" fmla="*/ 580441 w 2305332"/>
              <a:gd name="connsiteY110" fmla="*/ 2161309 h 2251363"/>
              <a:gd name="connsiteX111" fmla="*/ 545805 w 2305332"/>
              <a:gd name="connsiteY111" fmla="*/ 2112818 h 2251363"/>
              <a:gd name="connsiteX112" fmla="*/ 518095 w 2305332"/>
              <a:gd name="connsiteY112" fmla="*/ 2036618 h 2251363"/>
              <a:gd name="connsiteX113" fmla="*/ 497314 w 2305332"/>
              <a:gd name="connsiteY113" fmla="*/ 2015836 h 2251363"/>
              <a:gd name="connsiteX114" fmla="*/ 448823 w 2305332"/>
              <a:gd name="connsiteY114" fmla="*/ 1967345 h 2251363"/>
              <a:gd name="connsiteX115" fmla="*/ 386477 w 2305332"/>
              <a:gd name="connsiteY115" fmla="*/ 1905000 h 2251363"/>
              <a:gd name="connsiteX116" fmla="*/ 365695 w 2305332"/>
              <a:gd name="connsiteY116" fmla="*/ 1898072 h 2251363"/>
              <a:gd name="connsiteX117" fmla="*/ 351841 w 2305332"/>
              <a:gd name="connsiteY117" fmla="*/ 1877291 h 2251363"/>
              <a:gd name="connsiteX118" fmla="*/ 310277 w 2305332"/>
              <a:gd name="connsiteY118" fmla="*/ 1856509 h 2251363"/>
              <a:gd name="connsiteX119" fmla="*/ 275641 w 2305332"/>
              <a:gd name="connsiteY119" fmla="*/ 1835727 h 2251363"/>
              <a:gd name="connsiteX120" fmla="*/ 247932 w 2305332"/>
              <a:gd name="connsiteY120" fmla="*/ 1780309 h 2251363"/>
              <a:gd name="connsiteX121" fmla="*/ 220223 w 2305332"/>
              <a:gd name="connsiteY121" fmla="*/ 1731818 h 2251363"/>
              <a:gd name="connsiteX122" fmla="*/ 213295 w 2305332"/>
              <a:gd name="connsiteY122" fmla="*/ 1704109 h 2251363"/>
              <a:gd name="connsiteX123" fmla="*/ 206368 w 2305332"/>
              <a:gd name="connsiteY123" fmla="*/ 1648691 h 2251363"/>
              <a:gd name="connsiteX124" fmla="*/ 199441 w 2305332"/>
              <a:gd name="connsiteY124" fmla="*/ 1627909 h 2251363"/>
              <a:gd name="connsiteX125" fmla="*/ 192514 w 2305332"/>
              <a:gd name="connsiteY125" fmla="*/ 1579418 h 2251363"/>
              <a:gd name="connsiteX126" fmla="*/ 185586 w 2305332"/>
              <a:gd name="connsiteY126" fmla="*/ 1517072 h 2251363"/>
              <a:gd name="connsiteX127" fmla="*/ 164805 w 2305332"/>
              <a:gd name="connsiteY127" fmla="*/ 1461654 h 2251363"/>
              <a:gd name="connsiteX128" fmla="*/ 137095 w 2305332"/>
              <a:gd name="connsiteY128" fmla="*/ 1420091 h 2251363"/>
              <a:gd name="connsiteX129" fmla="*/ 109386 w 2305332"/>
              <a:gd name="connsiteY129" fmla="*/ 1406236 h 2251363"/>
              <a:gd name="connsiteX130" fmla="*/ 53968 w 2305332"/>
              <a:gd name="connsiteY130" fmla="*/ 1350818 h 2251363"/>
              <a:gd name="connsiteX131" fmla="*/ 40114 w 2305332"/>
              <a:gd name="connsiteY131" fmla="*/ 1323109 h 2251363"/>
              <a:gd name="connsiteX132" fmla="*/ 33186 w 2305332"/>
              <a:gd name="connsiteY132" fmla="*/ 1288472 h 2251363"/>
              <a:gd name="connsiteX133" fmla="*/ 12405 w 2305332"/>
              <a:gd name="connsiteY133" fmla="*/ 1267691 h 2251363"/>
              <a:gd name="connsiteX134" fmla="*/ 5477 w 2305332"/>
              <a:gd name="connsiteY134" fmla="*/ 1239982 h 2251363"/>
              <a:gd name="connsiteX135" fmla="*/ 12405 w 2305332"/>
              <a:gd name="connsiteY135" fmla="*/ 1226127 h 22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05332" h="2251363">
                <a:moveTo>
                  <a:pt x="12405" y="1226127"/>
                </a:moveTo>
                <a:lnTo>
                  <a:pt x="12405" y="1226127"/>
                </a:lnTo>
                <a:cubicBezTo>
                  <a:pt x="14714" y="1186872"/>
                  <a:pt x="15419" y="1147490"/>
                  <a:pt x="19332" y="1108363"/>
                </a:cubicBezTo>
                <a:cubicBezTo>
                  <a:pt x="20059" y="1101098"/>
                  <a:pt x="25453" y="1094839"/>
                  <a:pt x="26259" y="1087582"/>
                </a:cubicBezTo>
                <a:cubicBezTo>
                  <a:pt x="30092" y="1053081"/>
                  <a:pt x="28277" y="1018037"/>
                  <a:pt x="33186" y="983672"/>
                </a:cubicBezTo>
                <a:cubicBezTo>
                  <a:pt x="35251" y="969215"/>
                  <a:pt x="44177" y="956429"/>
                  <a:pt x="47041" y="942109"/>
                </a:cubicBezTo>
                <a:cubicBezTo>
                  <a:pt x="55993" y="897346"/>
                  <a:pt x="48702" y="918003"/>
                  <a:pt x="67823" y="879763"/>
                </a:cubicBezTo>
                <a:cubicBezTo>
                  <a:pt x="82239" y="822096"/>
                  <a:pt x="64685" y="879110"/>
                  <a:pt x="88605" y="831272"/>
                </a:cubicBezTo>
                <a:cubicBezTo>
                  <a:pt x="91870" y="824741"/>
                  <a:pt x="93526" y="817512"/>
                  <a:pt x="95532" y="810491"/>
                </a:cubicBezTo>
                <a:cubicBezTo>
                  <a:pt x="98147" y="801337"/>
                  <a:pt x="97178" y="790704"/>
                  <a:pt x="102459" y="782782"/>
                </a:cubicBezTo>
                <a:cubicBezTo>
                  <a:pt x="107077" y="775855"/>
                  <a:pt x="116314" y="773545"/>
                  <a:pt x="123241" y="768927"/>
                </a:cubicBezTo>
                <a:cubicBezTo>
                  <a:pt x="125550" y="748145"/>
                  <a:pt x="126731" y="727207"/>
                  <a:pt x="130168" y="706582"/>
                </a:cubicBezTo>
                <a:cubicBezTo>
                  <a:pt x="131368" y="699379"/>
                  <a:pt x="136130" y="693038"/>
                  <a:pt x="137095" y="685800"/>
                </a:cubicBezTo>
                <a:cubicBezTo>
                  <a:pt x="140770" y="658239"/>
                  <a:pt x="141112" y="630325"/>
                  <a:pt x="144023" y="602672"/>
                </a:cubicBezTo>
                <a:cubicBezTo>
                  <a:pt x="145732" y="586434"/>
                  <a:pt x="144886" y="569342"/>
                  <a:pt x="150950" y="554182"/>
                </a:cubicBezTo>
                <a:cubicBezTo>
                  <a:pt x="159040" y="533956"/>
                  <a:pt x="178697" y="519429"/>
                  <a:pt x="185586" y="498763"/>
                </a:cubicBezTo>
                <a:cubicBezTo>
                  <a:pt x="201750" y="450273"/>
                  <a:pt x="185587" y="461819"/>
                  <a:pt x="220223" y="450272"/>
                </a:cubicBezTo>
                <a:cubicBezTo>
                  <a:pt x="224841" y="443345"/>
                  <a:pt x="228190" y="435378"/>
                  <a:pt x="234077" y="429491"/>
                </a:cubicBezTo>
                <a:cubicBezTo>
                  <a:pt x="239964" y="423604"/>
                  <a:pt x="247412" y="419359"/>
                  <a:pt x="254859" y="415636"/>
                </a:cubicBezTo>
                <a:cubicBezTo>
                  <a:pt x="256105" y="415013"/>
                  <a:pt x="301288" y="396352"/>
                  <a:pt x="310277" y="394854"/>
                </a:cubicBezTo>
                <a:cubicBezTo>
                  <a:pt x="330902" y="391416"/>
                  <a:pt x="351841" y="390236"/>
                  <a:pt x="372623" y="387927"/>
                </a:cubicBezTo>
                <a:cubicBezTo>
                  <a:pt x="429446" y="368987"/>
                  <a:pt x="339745" y="397273"/>
                  <a:pt x="455750" y="374072"/>
                </a:cubicBezTo>
                <a:cubicBezTo>
                  <a:pt x="470070" y="371208"/>
                  <a:pt x="497314" y="360218"/>
                  <a:pt x="497314" y="360218"/>
                </a:cubicBezTo>
                <a:cubicBezTo>
                  <a:pt x="547469" y="326781"/>
                  <a:pt x="523984" y="339956"/>
                  <a:pt x="566586" y="318654"/>
                </a:cubicBezTo>
                <a:cubicBezTo>
                  <a:pt x="567038" y="316847"/>
                  <a:pt x="576829" y="274678"/>
                  <a:pt x="580441" y="270163"/>
                </a:cubicBezTo>
                <a:cubicBezTo>
                  <a:pt x="585642" y="263662"/>
                  <a:pt x="594296" y="260927"/>
                  <a:pt x="601223" y="256309"/>
                </a:cubicBezTo>
                <a:cubicBezTo>
                  <a:pt x="610459" y="242454"/>
                  <a:pt x="624894" y="230899"/>
                  <a:pt x="628932" y="214745"/>
                </a:cubicBezTo>
                <a:cubicBezTo>
                  <a:pt x="630562" y="208224"/>
                  <a:pt x="638269" y="174384"/>
                  <a:pt x="642786" y="166254"/>
                </a:cubicBezTo>
                <a:cubicBezTo>
                  <a:pt x="650872" y="151698"/>
                  <a:pt x="656641" y="133927"/>
                  <a:pt x="670495" y="124691"/>
                </a:cubicBezTo>
                <a:lnTo>
                  <a:pt x="691277" y="110836"/>
                </a:lnTo>
                <a:cubicBezTo>
                  <a:pt x="706770" y="87598"/>
                  <a:pt x="705082" y="85134"/>
                  <a:pt x="732841" y="69272"/>
                </a:cubicBezTo>
                <a:cubicBezTo>
                  <a:pt x="739181" y="65649"/>
                  <a:pt x="747092" y="65610"/>
                  <a:pt x="753623" y="62345"/>
                </a:cubicBezTo>
                <a:cubicBezTo>
                  <a:pt x="761070" y="58622"/>
                  <a:pt x="766507" y="51124"/>
                  <a:pt x="774405" y="48491"/>
                </a:cubicBezTo>
                <a:cubicBezTo>
                  <a:pt x="787730" y="44049"/>
                  <a:pt x="802114" y="43872"/>
                  <a:pt x="815968" y="41563"/>
                </a:cubicBezTo>
                <a:cubicBezTo>
                  <a:pt x="825204" y="32327"/>
                  <a:pt x="832600" y="20777"/>
                  <a:pt x="843677" y="13854"/>
                </a:cubicBezTo>
                <a:cubicBezTo>
                  <a:pt x="851750" y="8808"/>
                  <a:pt x="861976" y="8375"/>
                  <a:pt x="871386" y="6927"/>
                </a:cubicBezTo>
                <a:cubicBezTo>
                  <a:pt x="892053" y="3748"/>
                  <a:pt x="912950" y="2309"/>
                  <a:pt x="933732" y="0"/>
                </a:cubicBezTo>
                <a:cubicBezTo>
                  <a:pt x="1023786" y="2309"/>
                  <a:pt x="1114011" y="935"/>
                  <a:pt x="1203895" y="6927"/>
                </a:cubicBezTo>
                <a:cubicBezTo>
                  <a:pt x="1218467" y="7898"/>
                  <a:pt x="1233075" y="13042"/>
                  <a:pt x="1245459" y="20782"/>
                </a:cubicBezTo>
                <a:cubicBezTo>
                  <a:pt x="1252519" y="25194"/>
                  <a:pt x="1253427" y="35676"/>
                  <a:pt x="1259314" y="41563"/>
                </a:cubicBezTo>
                <a:cubicBezTo>
                  <a:pt x="1265201" y="47450"/>
                  <a:pt x="1273168" y="50800"/>
                  <a:pt x="1280095" y="55418"/>
                </a:cubicBezTo>
                <a:lnTo>
                  <a:pt x="1307805" y="96982"/>
                </a:lnTo>
                <a:lnTo>
                  <a:pt x="1321659" y="117763"/>
                </a:lnTo>
                <a:cubicBezTo>
                  <a:pt x="1323968" y="124690"/>
                  <a:pt x="1325320" y="132014"/>
                  <a:pt x="1328586" y="138545"/>
                </a:cubicBezTo>
                <a:cubicBezTo>
                  <a:pt x="1353584" y="188540"/>
                  <a:pt x="1332002" y="126304"/>
                  <a:pt x="1356295" y="187036"/>
                </a:cubicBezTo>
                <a:cubicBezTo>
                  <a:pt x="1376189" y="236770"/>
                  <a:pt x="1354431" y="223360"/>
                  <a:pt x="1390932" y="235527"/>
                </a:cubicBezTo>
                <a:cubicBezTo>
                  <a:pt x="1393241" y="242454"/>
                  <a:pt x="1393809" y="250233"/>
                  <a:pt x="1397859" y="256309"/>
                </a:cubicBezTo>
                <a:cubicBezTo>
                  <a:pt x="1408527" y="272311"/>
                  <a:pt x="1424088" y="280722"/>
                  <a:pt x="1439423" y="290945"/>
                </a:cubicBezTo>
                <a:cubicBezTo>
                  <a:pt x="1468464" y="334509"/>
                  <a:pt x="1440678" y="287780"/>
                  <a:pt x="1467132" y="367145"/>
                </a:cubicBezTo>
                <a:cubicBezTo>
                  <a:pt x="1483784" y="417102"/>
                  <a:pt x="1462696" y="350236"/>
                  <a:pt x="1480986" y="429491"/>
                </a:cubicBezTo>
                <a:cubicBezTo>
                  <a:pt x="1486933" y="455260"/>
                  <a:pt x="1493831" y="474953"/>
                  <a:pt x="1501768" y="498763"/>
                </a:cubicBezTo>
                <a:cubicBezTo>
                  <a:pt x="1504077" y="517236"/>
                  <a:pt x="1505365" y="535866"/>
                  <a:pt x="1508695" y="554182"/>
                </a:cubicBezTo>
                <a:cubicBezTo>
                  <a:pt x="1510001" y="561366"/>
                  <a:pt x="1513059" y="568126"/>
                  <a:pt x="1515623" y="574963"/>
                </a:cubicBezTo>
                <a:cubicBezTo>
                  <a:pt x="1540469" y="641219"/>
                  <a:pt x="1520682" y="583217"/>
                  <a:pt x="1536405" y="630382"/>
                </a:cubicBezTo>
                <a:cubicBezTo>
                  <a:pt x="1538714" y="662709"/>
                  <a:pt x="1539545" y="695176"/>
                  <a:pt x="1543332" y="727363"/>
                </a:cubicBezTo>
                <a:cubicBezTo>
                  <a:pt x="1544185" y="734615"/>
                  <a:pt x="1548827" y="740985"/>
                  <a:pt x="1550259" y="748145"/>
                </a:cubicBezTo>
                <a:cubicBezTo>
                  <a:pt x="1555768" y="775691"/>
                  <a:pt x="1558605" y="803726"/>
                  <a:pt x="1564114" y="831272"/>
                </a:cubicBezTo>
                <a:cubicBezTo>
                  <a:pt x="1565546" y="838432"/>
                  <a:pt x="1569035" y="845033"/>
                  <a:pt x="1571041" y="852054"/>
                </a:cubicBezTo>
                <a:cubicBezTo>
                  <a:pt x="1577814" y="875762"/>
                  <a:pt x="1580201" y="902778"/>
                  <a:pt x="1598750" y="921327"/>
                </a:cubicBezTo>
                <a:cubicBezTo>
                  <a:pt x="1604637" y="927214"/>
                  <a:pt x="1612605" y="930564"/>
                  <a:pt x="1619532" y="935182"/>
                </a:cubicBezTo>
                <a:cubicBezTo>
                  <a:pt x="1651233" y="982733"/>
                  <a:pt x="1616774" y="924150"/>
                  <a:pt x="1640314" y="1018309"/>
                </a:cubicBezTo>
                <a:cubicBezTo>
                  <a:pt x="1642333" y="1026386"/>
                  <a:pt x="1650445" y="1031644"/>
                  <a:pt x="1654168" y="1039091"/>
                </a:cubicBezTo>
                <a:cubicBezTo>
                  <a:pt x="1657433" y="1045622"/>
                  <a:pt x="1657045" y="1053797"/>
                  <a:pt x="1661095" y="1059872"/>
                </a:cubicBezTo>
                <a:cubicBezTo>
                  <a:pt x="1666529" y="1068023"/>
                  <a:pt x="1675605" y="1073128"/>
                  <a:pt x="1681877" y="1080654"/>
                </a:cubicBezTo>
                <a:cubicBezTo>
                  <a:pt x="1687207" y="1087050"/>
                  <a:pt x="1689466" y="1095953"/>
                  <a:pt x="1695732" y="1101436"/>
                </a:cubicBezTo>
                <a:cubicBezTo>
                  <a:pt x="1708263" y="1112401"/>
                  <a:pt x="1737295" y="1129145"/>
                  <a:pt x="1737295" y="1129145"/>
                </a:cubicBezTo>
                <a:cubicBezTo>
                  <a:pt x="1744222" y="1140691"/>
                  <a:pt x="1748556" y="1154261"/>
                  <a:pt x="1758077" y="1163782"/>
                </a:cubicBezTo>
                <a:cubicBezTo>
                  <a:pt x="1765379" y="1171084"/>
                  <a:pt x="1776820" y="1172513"/>
                  <a:pt x="1785786" y="1177636"/>
                </a:cubicBezTo>
                <a:cubicBezTo>
                  <a:pt x="1793015" y="1181767"/>
                  <a:pt x="1799641" y="1186873"/>
                  <a:pt x="1806568" y="1191491"/>
                </a:cubicBezTo>
                <a:cubicBezTo>
                  <a:pt x="1808877" y="1198418"/>
                  <a:pt x="1808332" y="1207109"/>
                  <a:pt x="1813495" y="1212272"/>
                </a:cubicBezTo>
                <a:cubicBezTo>
                  <a:pt x="1825269" y="1224046"/>
                  <a:pt x="1855059" y="1239982"/>
                  <a:pt x="1855059" y="1239982"/>
                </a:cubicBezTo>
                <a:cubicBezTo>
                  <a:pt x="1867913" y="1265688"/>
                  <a:pt x="1866718" y="1270601"/>
                  <a:pt x="1889695" y="1288472"/>
                </a:cubicBezTo>
                <a:cubicBezTo>
                  <a:pt x="1902839" y="1298695"/>
                  <a:pt x="1931259" y="1316182"/>
                  <a:pt x="1931259" y="1316182"/>
                </a:cubicBezTo>
                <a:cubicBezTo>
                  <a:pt x="1935877" y="1323109"/>
                  <a:pt x="1938848" y="1331481"/>
                  <a:pt x="1945114" y="1336963"/>
                </a:cubicBezTo>
                <a:cubicBezTo>
                  <a:pt x="1957645" y="1347928"/>
                  <a:pt x="1986677" y="1364672"/>
                  <a:pt x="1986677" y="1364672"/>
                </a:cubicBezTo>
                <a:cubicBezTo>
                  <a:pt x="1991295" y="1371599"/>
                  <a:pt x="1993605" y="1380836"/>
                  <a:pt x="2000532" y="1385454"/>
                </a:cubicBezTo>
                <a:cubicBezTo>
                  <a:pt x="2008454" y="1390735"/>
                  <a:pt x="2019087" y="1389766"/>
                  <a:pt x="2028241" y="1392382"/>
                </a:cubicBezTo>
                <a:cubicBezTo>
                  <a:pt x="2035262" y="1394388"/>
                  <a:pt x="2042311" y="1396433"/>
                  <a:pt x="2049023" y="1399309"/>
                </a:cubicBezTo>
                <a:cubicBezTo>
                  <a:pt x="2058515" y="1403377"/>
                  <a:pt x="2067240" y="1409095"/>
                  <a:pt x="2076732" y="1413163"/>
                </a:cubicBezTo>
                <a:cubicBezTo>
                  <a:pt x="2095375" y="1421153"/>
                  <a:pt x="2111813" y="1422951"/>
                  <a:pt x="2132150" y="1427018"/>
                </a:cubicBezTo>
                <a:cubicBezTo>
                  <a:pt x="2139077" y="1431636"/>
                  <a:pt x="2147045" y="1434985"/>
                  <a:pt x="2152932" y="1440872"/>
                </a:cubicBezTo>
                <a:cubicBezTo>
                  <a:pt x="2158819" y="1446759"/>
                  <a:pt x="2160285" y="1456453"/>
                  <a:pt x="2166786" y="1461654"/>
                </a:cubicBezTo>
                <a:cubicBezTo>
                  <a:pt x="2172488" y="1466216"/>
                  <a:pt x="2180641" y="1466273"/>
                  <a:pt x="2187568" y="1468582"/>
                </a:cubicBezTo>
                <a:cubicBezTo>
                  <a:pt x="2196804" y="1487055"/>
                  <a:pt x="2208745" y="1504407"/>
                  <a:pt x="2215277" y="1524000"/>
                </a:cubicBezTo>
                <a:cubicBezTo>
                  <a:pt x="2217586" y="1530927"/>
                  <a:pt x="2217722" y="1539018"/>
                  <a:pt x="2222205" y="1544782"/>
                </a:cubicBezTo>
                <a:cubicBezTo>
                  <a:pt x="2234234" y="1560248"/>
                  <a:pt x="2263768" y="1586345"/>
                  <a:pt x="2263768" y="1586345"/>
                </a:cubicBezTo>
                <a:cubicBezTo>
                  <a:pt x="2266077" y="1597891"/>
                  <a:pt x="2263851" y="1611401"/>
                  <a:pt x="2270695" y="1620982"/>
                </a:cubicBezTo>
                <a:cubicBezTo>
                  <a:pt x="2318496" y="1687902"/>
                  <a:pt x="2285480" y="1570210"/>
                  <a:pt x="2305332" y="1669472"/>
                </a:cubicBezTo>
                <a:cubicBezTo>
                  <a:pt x="2300714" y="1722581"/>
                  <a:pt x="2299583" y="1776110"/>
                  <a:pt x="2291477" y="1828800"/>
                </a:cubicBezTo>
                <a:cubicBezTo>
                  <a:pt x="2290211" y="1837029"/>
                  <a:pt x="2281346" y="1842135"/>
                  <a:pt x="2277623" y="1849582"/>
                </a:cubicBezTo>
                <a:cubicBezTo>
                  <a:pt x="2274357" y="1856113"/>
                  <a:pt x="2272701" y="1863342"/>
                  <a:pt x="2270695" y="1870363"/>
                </a:cubicBezTo>
                <a:cubicBezTo>
                  <a:pt x="2265673" y="1887939"/>
                  <a:pt x="2263959" y="1902245"/>
                  <a:pt x="2256841" y="1918854"/>
                </a:cubicBezTo>
                <a:cubicBezTo>
                  <a:pt x="2252773" y="1928346"/>
                  <a:pt x="2250288" y="1939261"/>
                  <a:pt x="2242986" y="1946563"/>
                </a:cubicBezTo>
                <a:cubicBezTo>
                  <a:pt x="2237823" y="1951726"/>
                  <a:pt x="2229132" y="1951182"/>
                  <a:pt x="2222205" y="1953491"/>
                </a:cubicBezTo>
                <a:cubicBezTo>
                  <a:pt x="2177131" y="2021097"/>
                  <a:pt x="2247758" y="1915996"/>
                  <a:pt x="2187568" y="2001982"/>
                </a:cubicBezTo>
                <a:cubicBezTo>
                  <a:pt x="2178019" y="2015623"/>
                  <a:pt x="2169095" y="2029691"/>
                  <a:pt x="2159859" y="2043545"/>
                </a:cubicBezTo>
                <a:cubicBezTo>
                  <a:pt x="2155241" y="2050472"/>
                  <a:pt x="2152665" y="2059332"/>
                  <a:pt x="2146005" y="2064327"/>
                </a:cubicBezTo>
                <a:lnTo>
                  <a:pt x="2118295" y="2085109"/>
                </a:lnTo>
                <a:cubicBezTo>
                  <a:pt x="2115986" y="2092036"/>
                  <a:pt x="2113289" y="2098846"/>
                  <a:pt x="2111368" y="2105891"/>
                </a:cubicBezTo>
                <a:cubicBezTo>
                  <a:pt x="2103981" y="2132979"/>
                  <a:pt x="2104366" y="2161385"/>
                  <a:pt x="2083659" y="2182091"/>
                </a:cubicBezTo>
                <a:cubicBezTo>
                  <a:pt x="2077772" y="2187978"/>
                  <a:pt x="2070324" y="2192222"/>
                  <a:pt x="2062877" y="2195945"/>
                </a:cubicBezTo>
                <a:cubicBezTo>
                  <a:pt x="2056346" y="2199210"/>
                  <a:pt x="2049022" y="2200563"/>
                  <a:pt x="2042095" y="2202872"/>
                </a:cubicBezTo>
                <a:cubicBezTo>
                  <a:pt x="2021225" y="2216786"/>
                  <a:pt x="2018214" y="2220035"/>
                  <a:pt x="1993605" y="2230582"/>
                </a:cubicBezTo>
                <a:cubicBezTo>
                  <a:pt x="1986893" y="2233458"/>
                  <a:pt x="1979844" y="2235503"/>
                  <a:pt x="1972823" y="2237509"/>
                </a:cubicBezTo>
                <a:cubicBezTo>
                  <a:pt x="1937224" y="2247680"/>
                  <a:pt x="1934673" y="2245741"/>
                  <a:pt x="1889695" y="2251363"/>
                </a:cubicBezTo>
                <a:lnTo>
                  <a:pt x="1141550" y="2244436"/>
                </a:lnTo>
                <a:cubicBezTo>
                  <a:pt x="1113004" y="2243484"/>
                  <a:pt x="1086981" y="2224122"/>
                  <a:pt x="1058423" y="2223654"/>
                </a:cubicBezTo>
                <a:lnTo>
                  <a:pt x="635859" y="2216727"/>
                </a:lnTo>
                <a:cubicBezTo>
                  <a:pt x="628932" y="2209800"/>
                  <a:pt x="622603" y="2202217"/>
                  <a:pt x="615077" y="2195945"/>
                </a:cubicBezTo>
                <a:cubicBezTo>
                  <a:pt x="608681" y="2190615"/>
                  <a:pt x="600182" y="2187978"/>
                  <a:pt x="594295" y="2182091"/>
                </a:cubicBezTo>
                <a:cubicBezTo>
                  <a:pt x="588408" y="2176204"/>
                  <a:pt x="585280" y="2168084"/>
                  <a:pt x="580441" y="2161309"/>
                </a:cubicBezTo>
                <a:cubicBezTo>
                  <a:pt x="577427" y="2157090"/>
                  <a:pt x="549648" y="2121465"/>
                  <a:pt x="545805" y="2112818"/>
                </a:cubicBezTo>
                <a:cubicBezTo>
                  <a:pt x="538843" y="2097154"/>
                  <a:pt x="528157" y="2052717"/>
                  <a:pt x="518095" y="2036618"/>
                </a:cubicBezTo>
                <a:cubicBezTo>
                  <a:pt x="512903" y="2028311"/>
                  <a:pt x="503765" y="2023209"/>
                  <a:pt x="497314" y="2015836"/>
                </a:cubicBezTo>
                <a:cubicBezTo>
                  <a:pt x="457001" y="1969763"/>
                  <a:pt x="486076" y="1992181"/>
                  <a:pt x="448823" y="1967345"/>
                </a:cubicBezTo>
                <a:cubicBezTo>
                  <a:pt x="419694" y="1923651"/>
                  <a:pt x="430501" y="1927012"/>
                  <a:pt x="386477" y="1905000"/>
                </a:cubicBezTo>
                <a:cubicBezTo>
                  <a:pt x="379946" y="1901734"/>
                  <a:pt x="372622" y="1900381"/>
                  <a:pt x="365695" y="1898072"/>
                </a:cubicBezTo>
                <a:cubicBezTo>
                  <a:pt x="361077" y="1891145"/>
                  <a:pt x="357728" y="1883178"/>
                  <a:pt x="351841" y="1877291"/>
                </a:cubicBezTo>
                <a:cubicBezTo>
                  <a:pt x="331986" y="1857436"/>
                  <a:pt x="332816" y="1867778"/>
                  <a:pt x="310277" y="1856509"/>
                </a:cubicBezTo>
                <a:cubicBezTo>
                  <a:pt x="298234" y="1850488"/>
                  <a:pt x="287186" y="1842654"/>
                  <a:pt x="275641" y="1835727"/>
                </a:cubicBezTo>
                <a:cubicBezTo>
                  <a:pt x="266405" y="1817254"/>
                  <a:pt x="259388" y="1797493"/>
                  <a:pt x="247932" y="1780309"/>
                </a:cubicBezTo>
                <a:cubicBezTo>
                  <a:pt x="236446" y="1763080"/>
                  <a:pt x="227758" y="1751910"/>
                  <a:pt x="220223" y="1731818"/>
                </a:cubicBezTo>
                <a:cubicBezTo>
                  <a:pt x="216880" y="1722904"/>
                  <a:pt x="215604" y="1713345"/>
                  <a:pt x="213295" y="1704109"/>
                </a:cubicBezTo>
                <a:cubicBezTo>
                  <a:pt x="210986" y="1685636"/>
                  <a:pt x="209698" y="1667007"/>
                  <a:pt x="206368" y="1648691"/>
                </a:cubicBezTo>
                <a:cubicBezTo>
                  <a:pt x="205062" y="1641507"/>
                  <a:pt x="200873" y="1635069"/>
                  <a:pt x="199441" y="1627909"/>
                </a:cubicBezTo>
                <a:cubicBezTo>
                  <a:pt x="196239" y="1611898"/>
                  <a:pt x="194539" y="1595620"/>
                  <a:pt x="192514" y="1579418"/>
                </a:cubicBezTo>
                <a:cubicBezTo>
                  <a:pt x="189920" y="1558670"/>
                  <a:pt x="189024" y="1537697"/>
                  <a:pt x="185586" y="1517072"/>
                </a:cubicBezTo>
                <a:cubicBezTo>
                  <a:pt x="184102" y="1508168"/>
                  <a:pt x="165404" y="1462753"/>
                  <a:pt x="164805" y="1461654"/>
                </a:cubicBezTo>
                <a:cubicBezTo>
                  <a:pt x="156832" y="1447036"/>
                  <a:pt x="151988" y="1427538"/>
                  <a:pt x="137095" y="1420091"/>
                </a:cubicBezTo>
                <a:lnTo>
                  <a:pt x="109386" y="1406236"/>
                </a:lnTo>
                <a:cubicBezTo>
                  <a:pt x="75949" y="1356080"/>
                  <a:pt x="96570" y="1372118"/>
                  <a:pt x="53968" y="1350818"/>
                </a:cubicBezTo>
                <a:cubicBezTo>
                  <a:pt x="49350" y="1341582"/>
                  <a:pt x="43380" y="1332906"/>
                  <a:pt x="40114" y="1323109"/>
                </a:cubicBezTo>
                <a:cubicBezTo>
                  <a:pt x="36391" y="1311939"/>
                  <a:pt x="38452" y="1299003"/>
                  <a:pt x="33186" y="1288472"/>
                </a:cubicBezTo>
                <a:cubicBezTo>
                  <a:pt x="28805" y="1279710"/>
                  <a:pt x="19332" y="1274618"/>
                  <a:pt x="12405" y="1267691"/>
                </a:cubicBezTo>
                <a:cubicBezTo>
                  <a:pt x="10096" y="1258455"/>
                  <a:pt x="9227" y="1248733"/>
                  <a:pt x="5477" y="1239982"/>
                </a:cubicBezTo>
                <a:cubicBezTo>
                  <a:pt x="-9658" y="1204667"/>
                  <a:pt x="11250" y="1228436"/>
                  <a:pt x="12405" y="1226127"/>
                </a:cubicBezTo>
                <a:close/>
              </a:path>
            </a:pathLst>
          </a:cu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800" b="1" dirty="0" err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E5D2B7-334B-4453-80F8-9FF744DCE5D4}"/>
              </a:ext>
            </a:extLst>
          </p:cNvPr>
          <p:cNvSpPr txBox="1"/>
          <p:nvPr/>
        </p:nvSpPr>
        <p:spPr bwMode="gray">
          <a:xfrm>
            <a:off x="8575738" y="3485972"/>
            <a:ext cx="3307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Diffusion in networks is a stochastic version of coverage</a:t>
            </a:r>
            <a:endParaRPr lang="en-US" dirty="0"/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037F1CC0-586F-4FDD-991F-64EEB46A1B09}"/>
              </a:ext>
            </a:extLst>
          </p:cNvPr>
          <p:cNvSpPr/>
          <p:nvPr/>
        </p:nvSpPr>
        <p:spPr bwMode="gray">
          <a:xfrm>
            <a:off x="5306646" y="1183481"/>
            <a:ext cx="391156" cy="1529455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426B83-3F2A-4A30-9510-987F5E15F437}"/>
              </a:ext>
            </a:extLst>
          </p:cNvPr>
          <p:cNvSpPr/>
          <p:nvPr/>
        </p:nvSpPr>
        <p:spPr bwMode="gray">
          <a:xfrm>
            <a:off x="5588000" y="3165231"/>
            <a:ext cx="45719" cy="4990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2FB7617-5CB4-4036-9E10-779FDC63C70E}"/>
              </a:ext>
            </a:extLst>
          </p:cNvPr>
          <p:cNvCxnSpPr>
            <a:cxnSpLocks/>
            <a:stCxn id="92" idx="3"/>
            <a:endCxn id="59" idx="132"/>
          </p:cNvCxnSpPr>
          <p:nvPr/>
        </p:nvCxnSpPr>
        <p:spPr bwMode="gray">
          <a:xfrm>
            <a:off x="5633719" y="3414776"/>
            <a:ext cx="1507524" cy="417559"/>
          </a:xfrm>
          <a:prstGeom prst="bentConnector5">
            <a:avLst>
              <a:gd name="adj1" fmla="val 49412"/>
              <a:gd name="adj2" fmla="val 99874"/>
              <a:gd name="adj3" fmla="val 8736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DFF55EA-5323-4004-A89C-FA0F88300569}"/>
              </a:ext>
            </a:extLst>
          </p:cNvPr>
          <p:cNvCxnSpPr>
            <a:cxnSpLocks/>
            <a:stCxn id="91" idx="1"/>
            <a:endCxn id="9" idx="1"/>
          </p:cNvCxnSpPr>
          <p:nvPr/>
        </p:nvCxnSpPr>
        <p:spPr bwMode="gray">
          <a:xfrm rot="10800000" flipH="1">
            <a:off x="5697801" y="1261875"/>
            <a:ext cx="408303" cy="686335"/>
          </a:xfrm>
          <a:prstGeom prst="bentConnector5">
            <a:avLst>
              <a:gd name="adj1" fmla="val 14834"/>
              <a:gd name="adj2" fmla="val 100319"/>
              <a:gd name="adj3" fmla="val 5775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2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17" grpId="0" animBg="1"/>
      <p:bldP spid="59" grpId="0" animBg="1"/>
      <p:bldP spid="90" grpId="0"/>
      <p:bldP spid="91" grpId="0" animBg="1"/>
      <p:bldP spid="92" grpId="0" animBg="1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5. Graph Embeddings</Template>
  <TotalTime>778</TotalTime>
  <Words>4672</Words>
  <Application>Microsoft Office PowerPoint</Application>
  <PresentationFormat>Widescreen</PresentationFormat>
  <Paragraphs>542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Calibri</vt:lpstr>
      <vt:lpstr>Cambria Math</vt:lpstr>
      <vt:lpstr>CMBX10</vt:lpstr>
      <vt:lpstr>CMR10</vt:lpstr>
      <vt:lpstr>CMR17</vt:lpstr>
      <vt:lpstr>CMTI10</vt:lpstr>
      <vt:lpstr>NimbusRomNo9L-Medi</vt:lpstr>
      <vt:lpstr>NimbusRomNo9L-MediItal</vt:lpstr>
      <vt:lpstr>NimbusRomNo9L-Regu</vt:lpstr>
      <vt:lpstr>NimbusSanL-Regu</vt:lpstr>
      <vt:lpstr>NimbusSanL-ReguItal</vt:lpstr>
      <vt:lpstr>Verdana</vt:lpstr>
      <vt:lpstr>HPI PPT-Template</vt:lpstr>
      <vt:lpstr>Introduction to Submodular Functions and Applications lecture-15  Course on Graph Neural Networks (Winter Term 20/21)</vt:lpstr>
      <vt:lpstr>How do we build theories?</vt:lpstr>
      <vt:lpstr>Discrete Optimization [Vondrak 2014]</vt:lpstr>
      <vt:lpstr>Convex, Concave, and Non-Convex functions</vt:lpstr>
      <vt:lpstr>Convex functions four properties [Lovasz 1983]</vt:lpstr>
      <vt:lpstr>Example of Combinatorial Optimization Problems</vt:lpstr>
      <vt:lpstr>PowerPoint Presentation</vt:lpstr>
      <vt:lpstr>The Phenomenon of Diminishing Returns</vt:lpstr>
      <vt:lpstr>Phenomena with Diminishing returns </vt:lpstr>
      <vt:lpstr>Sensing problem - Entropy</vt:lpstr>
      <vt:lpstr>Adaptive Sensing – Adaptive Submodularity</vt:lpstr>
      <vt:lpstr>String of actions</vt:lpstr>
      <vt:lpstr>Maximizing Influence – Viral Marketing</vt:lpstr>
      <vt:lpstr>Clustering - Graph Cuts</vt:lpstr>
      <vt:lpstr>PowerPoint Presentation</vt:lpstr>
      <vt:lpstr>PowerPoint Presentation</vt:lpstr>
      <vt:lpstr>Submodular Set Function – Definition-1</vt:lpstr>
      <vt:lpstr>Short historical perspective  of submodular functions</vt:lpstr>
      <vt:lpstr>Applications of submodular function optimization</vt:lpstr>
      <vt:lpstr>Submodularity as Information of a set [Bilmes 2020] </vt:lpstr>
      <vt:lpstr>Submodularity as Information of a set [Bilmes 2020] </vt:lpstr>
      <vt:lpstr>Examples of submodular functions</vt:lpstr>
      <vt:lpstr>Further topics on submodular optimization</vt:lpstr>
      <vt:lpstr>Example: Optimal Assignment Problem</vt:lpstr>
      <vt:lpstr>Proof of Submodularity</vt:lpstr>
      <vt:lpstr>Four cases - Proof of Submodularity</vt:lpstr>
      <vt:lpstr>Non-Decreasing - Monotone</vt:lpstr>
      <vt:lpstr>Why is submodularity important?</vt:lpstr>
      <vt:lpstr>Influence Maximization</vt:lpstr>
      <vt:lpstr>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Submodular Functions and Applications lecture-15  Course on Graph Neural Networks (Winter Term 20/21)</dc:title>
  <dc:creator>Christian Adriano</dc:creator>
  <cp:lastModifiedBy>Christian Adriano</cp:lastModifiedBy>
  <cp:revision>17</cp:revision>
  <dcterms:created xsi:type="dcterms:W3CDTF">2021-03-03T09:44:02Z</dcterms:created>
  <dcterms:modified xsi:type="dcterms:W3CDTF">2021-03-16T19:27:22Z</dcterms:modified>
</cp:coreProperties>
</file>