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82" r:id="rId2"/>
    <p:sldId id="262" r:id="rId3"/>
    <p:sldId id="261" r:id="rId4"/>
    <p:sldId id="273" r:id="rId5"/>
    <p:sldId id="269" r:id="rId6"/>
    <p:sldId id="277" r:id="rId7"/>
    <p:sldId id="278" r:id="rId8"/>
    <p:sldId id="257" r:id="rId9"/>
    <p:sldId id="265" r:id="rId10"/>
    <p:sldId id="266" r:id="rId11"/>
    <p:sldId id="276" r:id="rId12"/>
    <p:sldId id="274" r:id="rId13"/>
    <p:sldId id="270" r:id="rId14"/>
    <p:sldId id="279" r:id="rId15"/>
    <p:sldId id="281" r:id="rId16"/>
    <p:sldId id="267" r:id="rId17"/>
    <p:sldId id="280" r:id="rId18"/>
    <p:sldId id="258" r:id="rId19"/>
    <p:sldId id="259" r:id="rId20"/>
    <p:sldId id="260" r:id="rId21"/>
    <p:sldId id="26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1" autoAdjust="0"/>
    <p:restoredTop sz="82755" autoAdjust="0"/>
  </p:normalViewPr>
  <p:slideViewPr>
    <p:cSldViewPr snapToGrid="0">
      <p:cViewPr varScale="1">
        <p:scale>
          <a:sx n="57" d="100"/>
          <a:sy n="57" d="100"/>
        </p:scale>
        <p:origin x="79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61B85-9E6E-4876-A6E0-1E9E9CED1F20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755CC-6FB9-47B5-9BD5-7D66CDD49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592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A897F7C-541D-514B-A114-CD1201CB23D6}" type="slidenum">
              <a:rPr lang="de-DE" altLang="x-none"/>
              <a:pPr>
                <a:spcBef>
                  <a:spcPct val="0"/>
                </a:spcBef>
              </a:pPr>
              <a:t>1</a:t>
            </a:fld>
            <a:endParaRPr lang="de-DE" altLang="x-none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x-none" dirty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effectLst/>
                <a:latin typeface="Arial" panose="020B0604020202020204" pitchFamily="34" charset="0"/>
              </a:rPr>
              <a:t>Yunsheng</a:t>
            </a:r>
            <a:r>
              <a:rPr lang="en-US" dirty="0">
                <a:effectLst/>
                <a:latin typeface="Arial" panose="020B0604020202020204" pitchFamily="34" charset="0"/>
              </a:rPr>
              <a:t> Bai, Hao Ding, Song </a:t>
            </a:r>
            <a:r>
              <a:rPr lang="en-US" dirty="0" err="1">
                <a:effectLst/>
                <a:latin typeface="Arial" panose="020B0604020202020204" pitchFamily="34" charset="0"/>
              </a:rPr>
              <a:t>Bian</a:t>
            </a:r>
            <a:r>
              <a:rPr lang="en-US" dirty="0">
                <a:effectLst/>
                <a:latin typeface="Arial" panose="020B0604020202020204" pitchFamily="34" charset="0"/>
              </a:rPr>
              <a:t>, Ting Chen, </a:t>
            </a:r>
            <a:r>
              <a:rPr lang="en-US" dirty="0" err="1">
                <a:effectLst/>
                <a:latin typeface="Arial" panose="020B0604020202020204" pitchFamily="34" charset="0"/>
              </a:rPr>
              <a:t>Yizhou</a:t>
            </a:r>
            <a:r>
              <a:rPr lang="en-US" dirty="0">
                <a:effectLst/>
                <a:latin typeface="Arial" panose="020B0604020202020204" pitchFamily="34" charset="0"/>
              </a:rPr>
              <a:t> Sun, and Wei Wang. </a:t>
            </a:r>
            <a:r>
              <a:rPr lang="en-US" dirty="0" err="1">
                <a:effectLst/>
                <a:latin typeface="Arial" panose="020B0604020202020204" pitchFamily="34" charset="0"/>
              </a:rPr>
              <a:t>Simgnn</a:t>
            </a:r>
            <a:r>
              <a:rPr lang="en-US" dirty="0">
                <a:effectLst/>
                <a:latin typeface="Arial" panose="020B0604020202020204" pitchFamily="34" charset="0"/>
              </a:rPr>
              <a:t>: A neural network approach to fast graph similarity computation. In WSDM. ACM, 2019</a:t>
            </a:r>
          </a:p>
          <a:p>
            <a:endParaRPr lang="en-US" dirty="0">
              <a:effectLst/>
              <a:latin typeface="Arial" panose="020B0604020202020204" pitchFamily="34" charset="0"/>
            </a:endParaRPr>
          </a:p>
          <a:p>
            <a:r>
              <a:rPr lang="en-US" dirty="0" err="1">
                <a:effectLst/>
                <a:latin typeface="Arial" panose="020B0604020202020204" pitchFamily="34" charset="0"/>
              </a:rPr>
              <a:t>Yujia</a:t>
            </a:r>
            <a:r>
              <a:rPr lang="en-US" dirty="0">
                <a:effectLst/>
                <a:latin typeface="Arial" panose="020B0604020202020204" pitchFamily="34" charset="0"/>
              </a:rPr>
              <a:t> Li, </a:t>
            </a:r>
            <a:r>
              <a:rPr lang="en-US" dirty="0" err="1">
                <a:effectLst/>
                <a:latin typeface="Arial" panose="020B0604020202020204" pitchFamily="34" charset="0"/>
              </a:rPr>
              <a:t>Chenjie</a:t>
            </a:r>
            <a:r>
              <a:rPr lang="en-US" dirty="0">
                <a:effectLst/>
                <a:latin typeface="Arial" panose="020B0604020202020204" pitchFamily="34" charset="0"/>
              </a:rPr>
              <a:t> Gu, Thomas </a:t>
            </a:r>
            <a:r>
              <a:rPr lang="en-US" dirty="0" err="1">
                <a:effectLst/>
                <a:latin typeface="Arial" panose="020B0604020202020204" pitchFamily="34" charset="0"/>
              </a:rPr>
              <a:t>Dullien</a:t>
            </a:r>
            <a:r>
              <a:rPr lang="en-US" dirty="0">
                <a:effectLst/>
                <a:latin typeface="Arial" panose="020B0604020202020204" pitchFamily="34" charset="0"/>
              </a:rPr>
              <a:t>, Oriol </a:t>
            </a:r>
            <a:r>
              <a:rPr lang="en-US" dirty="0" err="1">
                <a:effectLst/>
                <a:latin typeface="Arial" panose="020B0604020202020204" pitchFamily="34" charset="0"/>
              </a:rPr>
              <a:t>Vinyals</a:t>
            </a:r>
            <a:r>
              <a:rPr lang="en-US" dirty="0">
                <a:effectLst/>
                <a:latin typeface="Arial" panose="020B0604020202020204" pitchFamily="34" charset="0"/>
              </a:rPr>
              <a:t>, and </a:t>
            </a:r>
            <a:r>
              <a:rPr lang="en-US" dirty="0" err="1">
                <a:effectLst/>
                <a:latin typeface="Arial" panose="020B0604020202020204" pitchFamily="34" charset="0"/>
              </a:rPr>
              <a:t>Pushmeet</a:t>
            </a:r>
            <a:r>
              <a:rPr lang="en-US" dirty="0">
                <a:effectLst/>
                <a:latin typeface="Arial" panose="020B0604020202020204" pitchFamily="34" charset="0"/>
              </a:rPr>
              <a:t> Kohli. Graph matching networks for learning the similarity of graph structured objects. In ICML, 2019.</a:t>
            </a:r>
          </a:p>
          <a:p>
            <a:endParaRPr lang="en-US" dirty="0">
              <a:effectLst/>
              <a:latin typeface="Arial" panose="020B0604020202020204" pitchFamily="34" charset="0"/>
            </a:endParaRPr>
          </a:p>
          <a:p>
            <a:r>
              <a:rPr lang="en-US" dirty="0" err="1">
                <a:effectLst/>
                <a:latin typeface="Arial" panose="020B0604020202020204" pitchFamily="34" charset="0"/>
              </a:rPr>
              <a:t>Kun</a:t>
            </a:r>
            <a:r>
              <a:rPr lang="en-US" dirty="0">
                <a:effectLst/>
                <a:latin typeface="Arial" panose="020B0604020202020204" pitchFamily="34" charset="0"/>
              </a:rPr>
              <a:t> Xu, </a:t>
            </a:r>
            <a:r>
              <a:rPr lang="en-US" dirty="0" err="1">
                <a:effectLst/>
                <a:latin typeface="Arial" panose="020B0604020202020204" pitchFamily="34" charset="0"/>
              </a:rPr>
              <a:t>Liwei</a:t>
            </a:r>
            <a:r>
              <a:rPr lang="en-US" dirty="0">
                <a:effectLst/>
                <a:latin typeface="Arial" panose="020B0604020202020204" pitchFamily="34" charset="0"/>
              </a:rPr>
              <a:t> Wang, Mo Yu, </a:t>
            </a:r>
            <a:r>
              <a:rPr lang="en-US" dirty="0" err="1">
                <a:effectLst/>
                <a:latin typeface="Arial" panose="020B0604020202020204" pitchFamily="34" charset="0"/>
              </a:rPr>
              <a:t>Yansong</a:t>
            </a:r>
            <a:r>
              <a:rPr lang="en-US" dirty="0">
                <a:effectLst/>
                <a:latin typeface="Arial" panose="020B0604020202020204" pitchFamily="34" charset="0"/>
              </a:rPr>
              <a:t> Feng, Yan Song, </a:t>
            </a:r>
            <a:r>
              <a:rPr lang="en-US" dirty="0" err="1">
                <a:effectLst/>
                <a:latin typeface="Arial" panose="020B0604020202020204" pitchFamily="34" charset="0"/>
              </a:rPr>
              <a:t>Zhiguo</a:t>
            </a:r>
            <a:r>
              <a:rPr lang="en-US" dirty="0">
                <a:effectLst/>
                <a:latin typeface="Arial" panose="020B0604020202020204" pitchFamily="34" charset="0"/>
              </a:rPr>
              <a:t> Wang, and Dong Yu. Cross-lingual knowledge graph alignment via graph matching neural network. 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0755CC-6FB9-47B5-9BD5-7D66CDD49D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34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0755CC-6FB9-47B5-9BD5-7D66CDD49D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34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Liu et al., 2020, Neural Subgraph Isomorphism Counting, </a:t>
            </a:r>
            <a:r>
              <a:rPr lang="nb-NO" dirty="0">
                <a:effectLst/>
                <a:latin typeface="Arial" panose="020B0604020202020204" pitchFamily="34" charset="0"/>
              </a:rPr>
              <a:t>KDD '20, August 23–27,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0755CC-6FB9-47B5-9BD5-7D66CDD49D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96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59377882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99CECC50-FC94-47D5-8C2A-40D547FCC79A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7B4C5360-6148-411B-AD5B-D7DADD0E3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8637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9CECC50-FC94-47D5-8C2A-40D547FCC79A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B4C5360-6148-411B-AD5B-D7DADD0E3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4775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9CECC50-FC94-47D5-8C2A-40D547FCC79A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B4C5360-6148-411B-AD5B-D7DADD0E3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1018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9CECC50-FC94-47D5-8C2A-40D547FCC79A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B4C5360-6148-411B-AD5B-D7DADD0E3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3777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9CECC50-FC94-47D5-8C2A-40D547FCC79A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B4C5360-6148-411B-AD5B-D7DADD0E3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3595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281229390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99CECC50-FC94-47D5-8C2A-40D547FCC79A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7B4C5360-6148-411B-AD5B-D7DADD0E3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96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ECC50-FC94-47D5-8C2A-40D547FCC79A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5360-6148-411B-AD5B-D7DADD0E3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483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B9E3F-4FC6-414D-8E84-E0C478E5B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C4A78-6392-440E-80F6-21326FFD8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6D4B9-FAFF-4AEC-AA67-342B296FF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ECC50-FC94-47D5-8C2A-40D547FCC79A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72E19-5B2E-4B9A-847D-05009DD17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E3AD4-F191-44F3-A3BC-DEC1F17F1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5360-6148-411B-AD5B-D7DADD0E3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59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8135520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29331147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6960850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3158998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338063933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99CECC50-FC94-47D5-8C2A-40D547FCC79A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7B4C5360-6148-411B-AD5B-D7DADD0E3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8898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99CECC50-FC94-47D5-8C2A-40D547FCC79A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7B4C5360-6148-411B-AD5B-D7DADD0E3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5408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99CECC50-FC94-47D5-8C2A-40D547FCC79A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7B4C5360-6148-411B-AD5B-D7DADD0E3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2801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99CECC50-FC94-47D5-8C2A-40D547FCC79A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7B4C5360-6148-411B-AD5B-D7DADD0E3AB6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559456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ransition>
    <p:fade/>
  </p:transition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olger.giese@hpi.uni-potsdam.de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hyperlink" Target="mailto:matthias.barkowski@hpi.de" TargetMode="External"/><Relationship Id="rId4" Type="http://schemas.openxmlformats.org/officeDocument/2006/relationships/hyperlink" Target="mailto:christian.adriano@hpi.d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KUST-KnowComp/NeuralSubgraphCounting" TargetMode="Externa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KUST-KnowComp/NeuralSubgraphCounting" TargetMode="Externa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pi.uni-potsdam.de/giese/bibadmin/show.php?id=17134" TargetMode="External"/><Relationship Id="rId2" Type="http://schemas.openxmlformats.org/officeDocument/2006/relationships/hyperlink" Target="https://www.hpi.uni-potsdam.de/giese/bibadmin/show.php?id=17130" TargetMode="Externa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www.hpi.uni-potsdam.de/giese/bibadmin/show.php?id=17149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pi.uni-potsdam.de/giese/bibadmin/show.php?id=17146" TargetMode="External"/><Relationship Id="rId2" Type="http://schemas.openxmlformats.org/officeDocument/2006/relationships/hyperlink" Target="https://www.hpi.uni-potsdam.de/giese/bibadmin/show.php?id=17147" TargetMode="Externa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www.hpi.uni-potsdam.de/giese/bibadmin/show.php?id=17148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pi.uni-potsdam.de/giese/bibadmin/show.php?id=17136" TargetMode="External"/><Relationship Id="rId2" Type="http://schemas.openxmlformats.org/officeDocument/2006/relationships/hyperlink" Target="https://www.hpi.uni-potsdam.de/giese/bibadmin/show.php?id=17139" TargetMode="Externa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ldbc/ldbc_snb_interactive" TargetMode="External"/><Relationship Id="rId3" Type="http://schemas.openxmlformats.org/officeDocument/2006/relationships/hyperlink" Target="https://link.springer.com/article/10.1007/s10270-013-0372-2" TargetMode="External"/><Relationship Id="rId7" Type="http://schemas.openxmlformats.org/officeDocument/2006/relationships/hyperlink" Target="https://arxiv.org/abs/2001.02299" TargetMode="External"/><Relationship Id="rId2" Type="http://schemas.openxmlformats.org/officeDocument/2006/relationships/hyperlink" Target="https://link.springer.com/chapter/10.1007/11841883_27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dl.acm.org/doi/pdf/10.1145/2723372.2742786" TargetMode="External"/><Relationship Id="rId5" Type="http://schemas.openxmlformats.org/officeDocument/2006/relationships/hyperlink" Target="https://link.springer.com/chapter/10.1007/978-3-030-23611-3_13" TargetMode="External"/><Relationship Id="rId4" Type="http://schemas.openxmlformats.org/officeDocument/2006/relationships/hyperlink" Target="https://journal.ub.tu-berlin.de/eceasst/article/view/268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gicleap/SuperGluePretrainedNetwork" TargetMode="Externa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4794" y="1558552"/>
            <a:ext cx="10368116" cy="2983643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Graph Neural Networks for </a:t>
            </a:r>
            <a:br>
              <a:rPr lang="en-US" sz="4400" b="1" dirty="0"/>
            </a:br>
            <a:r>
              <a:rPr lang="en-US" sz="4400" b="1" dirty="0"/>
              <a:t>Graph Query Matching </a:t>
            </a:r>
            <a:br>
              <a:rPr lang="en-US" sz="4400" b="1" dirty="0"/>
            </a:br>
            <a:r>
              <a:rPr lang="en-US" sz="4400" b="1" dirty="0"/>
              <a:t>&amp; </a:t>
            </a:r>
            <a:br>
              <a:rPr lang="en-US" sz="4400" b="1" dirty="0"/>
            </a:br>
            <a:r>
              <a:rPr lang="en-US" sz="4400" b="1" dirty="0"/>
              <a:t>Graphs Isomorphism Counting</a:t>
            </a:r>
            <a:br>
              <a:rPr lang="en-US" sz="4400" b="1" dirty="0"/>
            </a:br>
            <a:r>
              <a:rPr lang="en-US" sz="3200" dirty="0"/>
              <a:t>lecture-10</a:t>
            </a:r>
            <a:br>
              <a:rPr lang="en-US" sz="3200" dirty="0"/>
            </a:br>
            <a:br>
              <a:rPr lang="en-US" sz="3200" dirty="0"/>
            </a:br>
            <a:r>
              <a:rPr lang="en-US" sz="2400" dirty="0">
                <a:ea typeface="ＭＳ Ｐゴシック" charset="-128"/>
              </a:rPr>
              <a:t>Co</a:t>
            </a:r>
            <a:r>
              <a:rPr lang="en-US" altLang="x-none" sz="2400" dirty="0">
                <a:ea typeface="ＭＳ Ｐゴシック" charset="-128"/>
              </a:rPr>
              <a:t>urse on Graph Neural Networks (Winter Term 21/22)</a:t>
            </a:r>
            <a:endParaRPr lang="en-US" altLang="x-none" b="1" dirty="0">
              <a:ea typeface="ＭＳ Ｐゴシック" charset="-128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90235" y="4975478"/>
            <a:ext cx="5369800" cy="1379183"/>
          </a:xfrm>
        </p:spPr>
        <p:txBody>
          <a:bodyPr>
            <a:normAutofit/>
          </a:bodyPr>
          <a:lstStyle/>
          <a:p>
            <a:r>
              <a:rPr lang="en-US" altLang="x-none" sz="1200" dirty="0">
                <a:ea typeface="ＭＳ Ｐゴシック" charset="-128"/>
              </a:rPr>
              <a:t>Prof. Dr. Holger Giese (</a:t>
            </a:r>
            <a:r>
              <a:rPr lang="en-US" altLang="x-none" sz="1200" dirty="0">
                <a:ea typeface="ＭＳ Ｐゴシック" charset="-128"/>
                <a:hlinkClick r:id="rId3"/>
              </a:rPr>
              <a:t>holger.giese@hpi.de)</a:t>
            </a:r>
            <a:r>
              <a:rPr lang="en-US" altLang="x-none" sz="1200" dirty="0">
                <a:ea typeface="ＭＳ Ｐゴシック" charset="-128"/>
              </a:rPr>
              <a:t> </a:t>
            </a:r>
          </a:p>
          <a:p>
            <a:r>
              <a:rPr lang="en-US" altLang="x-none" sz="1200" b="1" dirty="0">
                <a:ea typeface="ＭＳ Ｐゴシック" charset="-128"/>
              </a:rPr>
              <a:t>Christian Medeiros Adriano </a:t>
            </a:r>
            <a:r>
              <a:rPr lang="en-US" altLang="x-none" sz="1200" dirty="0">
                <a:ea typeface="ＭＳ Ｐゴシック" charset="-128"/>
              </a:rPr>
              <a:t>(</a:t>
            </a:r>
            <a:r>
              <a:rPr lang="en-US" altLang="x-none" sz="1200" dirty="0">
                <a:ea typeface="ＭＳ Ｐゴシック" charset="-128"/>
                <a:hlinkClick r:id="rId4"/>
              </a:rPr>
              <a:t>christian.adriano@hpi.de</a:t>
            </a:r>
            <a:r>
              <a:rPr lang="en-US" altLang="x-none" sz="1200" dirty="0">
                <a:ea typeface="ＭＳ Ｐゴシック" charset="-128"/>
              </a:rPr>
              <a:t>) - </a:t>
            </a:r>
            <a:r>
              <a:rPr lang="en-US" altLang="x-none" sz="1200" b="1" dirty="0">
                <a:ea typeface="ＭＳ Ｐゴシック" charset="-128"/>
              </a:rPr>
              <a:t>“Chris”</a:t>
            </a:r>
            <a:endParaRPr lang="en-US" altLang="x-none" sz="1200" dirty="0">
              <a:ea typeface="ＭＳ Ｐゴシック" charset="-128"/>
            </a:endParaRPr>
          </a:p>
          <a:p>
            <a:r>
              <a:rPr lang="en-US" altLang="x-none" sz="1200" dirty="0">
                <a:ea typeface="ＭＳ Ｐゴシック" charset="-128"/>
              </a:rPr>
              <a:t>Matthias </a:t>
            </a:r>
            <a:r>
              <a:rPr lang="en-US" altLang="x-none" sz="1200" dirty="0" err="1">
                <a:ea typeface="ＭＳ Ｐゴシック" charset="-128"/>
              </a:rPr>
              <a:t>Barkowski</a:t>
            </a:r>
            <a:r>
              <a:rPr lang="en-US" altLang="x-none" sz="1200" dirty="0">
                <a:ea typeface="ＭＳ Ｐゴシック" charset="-128"/>
              </a:rPr>
              <a:t> (</a:t>
            </a:r>
            <a:r>
              <a:rPr lang="en-US" altLang="x-none" sz="1200" dirty="0">
                <a:ea typeface="ＭＳ Ｐゴシック" charset="-128"/>
                <a:hlinkClick r:id="rId5"/>
              </a:rPr>
              <a:t>matthias.barkowski@hpi.de</a:t>
            </a:r>
            <a:r>
              <a:rPr lang="en-US" altLang="x-none" sz="1200" dirty="0">
                <a:ea typeface="ＭＳ Ｐゴシック" charset="-128"/>
              </a:rPr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FFAC62-CDF9-4FA9-B6E9-174894487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E02CC-497F-4FF5-9752-5459D286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Settings for Counting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2AC44-517F-4372-86AC-FD9F8B285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263"/>
            <a:ext cx="10515600" cy="236048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dirty="0"/>
              <a:t>Homogeneous graphs 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Heterogeneous vertex graphs</a:t>
            </a:r>
          </a:p>
          <a:p>
            <a:pPr lvl="1"/>
            <a:r>
              <a:rPr lang="en-US" dirty="0"/>
              <a:t>two types of nodes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Heterogeneous vertex and heterogeneous edge graphs</a:t>
            </a:r>
          </a:p>
          <a:p>
            <a:pPr lvl="1"/>
            <a:r>
              <a:rPr lang="en-US" dirty="0"/>
              <a:t>two types of nodes and two types of edges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AE0740-D31E-43B0-B546-03252F862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079" y="4254500"/>
            <a:ext cx="7324725" cy="2238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944D48-EA62-4031-AA5D-37342C7DD7D1}"/>
              </a:ext>
            </a:extLst>
          </p:cNvPr>
          <p:cNvSpPr txBox="1"/>
          <p:nvPr/>
        </p:nvSpPr>
        <p:spPr>
          <a:xfrm>
            <a:off x="3372374" y="3826463"/>
            <a:ext cx="370614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58F468-AF27-47E7-A323-8610EB32AF49}"/>
              </a:ext>
            </a:extLst>
          </p:cNvPr>
          <p:cNvSpPr txBox="1"/>
          <p:nvPr/>
        </p:nvSpPr>
        <p:spPr>
          <a:xfrm>
            <a:off x="5726134" y="3826463"/>
            <a:ext cx="35779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591FD0-20E7-4641-8EE5-51C4438D30AD}"/>
              </a:ext>
            </a:extLst>
          </p:cNvPr>
          <p:cNvSpPr txBox="1"/>
          <p:nvPr/>
        </p:nvSpPr>
        <p:spPr>
          <a:xfrm>
            <a:off x="8179381" y="3826463"/>
            <a:ext cx="35779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6FE2FE-F0EA-4FDE-9DC0-D9B42B56A633}"/>
              </a:ext>
            </a:extLst>
          </p:cNvPr>
          <p:cNvSpPr txBox="1"/>
          <p:nvPr/>
        </p:nvSpPr>
        <p:spPr>
          <a:xfrm>
            <a:off x="0" y="6483299"/>
            <a:ext cx="88566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</a:rPr>
              <a:t>s</a:t>
            </a:r>
            <a:r>
              <a:rPr lang="en-US" sz="1400" dirty="0">
                <a:effectLst/>
                <a:latin typeface="Arial" panose="020B0604020202020204" pitchFamily="34" charset="0"/>
              </a:rPr>
              <a:t>ource: Liu et al., 2020, Neural Subgraph Isomorphism Counting, </a:t>
            </a:r>
            <a:r>
              <a:rPr lang="nb-NO" sz="1400" dirty="0">
                <a:effectLst/>
                <a:latin typeface="Arial" panose="020B0604020202020204" pitchFamily="34" charset="0"/>
              </a:rPr>
              <a:t>KDD '20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20925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9B070-79E7-4948-A6AD-567551BD9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of the Graph Counting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AC884-ED20-4453-853E-B13CF4C00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313896"/>
            <a:ext cx="10822497" cy="46674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ffectLst/>
                <a:latin typeface="+mj-lt"/>
              </a:rPr>
              <a:t>The counting problem can be formulated as a question-answering problem well established in natural language processing, but with slight difference in th</a:t>
            </a:r>
            <a:r>
              <a:rPr lang="en-US" dirty="0">
                <a:latin typeface="+mj-lt"/>
              </a:rPr>
              <a:t>e outcome:</a:t>
            </a:r>
          </a:p>
          <a:p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Question Answering Model (Text Queries):</a:t>
            </a:r>
          </a:p>
          <a:p>
            <a:pPr lvl="2"/>
            <a:r>
              <a:rPr lang="en-US" dirty="0">
                <a:effectLst/>
                <a:latin typeface="+mj-lt"/>
              </a:rPr>
              <a:t>answers are facts extracted from the provided texts </a:t>
            </a:r>
          </a:p>
          <a:p>
            <a:pPr lvl="1"/>
            <a:endParaRPr lang="en-US" dirty="0">
              <a:effectLst/>
              <a:latin typeface="+mj-lt"/>
            </a:endParaRPr>
          </a:p>
          <a:p>
            <a:pPr lvl="1"/>
            <a:r>
              <a:rPr lang="en-US" dirty="0">
                <a:effectLst/>
                <a:latin typeface="+mj-lt"/>
              </a:rPr>
              <a:t>Graph </a:t>
            </a:r>
            <a:r>
              <a:rPr lang="en-US" dirty="0">
                <a:latin typeface="+mj-lt"/>
              </a:rPr>
              <a:t>Counting Model:</a:t>
            </a:r>
          </a:p>
          <a:p>
            <a:pPr lvl="2"/>
            <a:r>
              <a:rPr lang="en-US" dirty="0">
                <a:latin typeface="+mj-lt"/>
              </a:rPr>
              <a:t>answers are </a:t>
            </a:r>
            <a:r>
              <a:rPr lang="en-US" dirty="0">
                <a:effectLst/>
                <a:latin typeface="+mj-lt"/>
              </a:rPr>
              <a:t>summary statistics of matched local patterns.</a:t>
            </a:r>
            <a:endParaRPr lang="en-US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7D1DCD-264A-435E-8C0B-606FAA32F7C1}"/>
              </a:ext>
            </a:extLst>
          </p:cNvPr>
          <p:cNvSpPr txBox="1"/>
          <p:nvPr/>
        </p:nvSpPr>
        <p:spPr>
          <a:xfrm>
            <a:off x="0" y="6483299"/>
            <a:ext cx="88566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</a:rPr>
              <a:t>s</a:t>
            </a:r>
            <a:r>
              <a:rPr lang="en-US" sz="1400" dirty="0">
                <a:effectLst/>
                <a:latin typeface="Arial" panose="020B0604020202020204" pitchFamily="34" charset="0"/>
              </a:rPr>
              <a:t>ource: Liu et al., 2020, Neural Subgraph Isomorphism Counting, </a:t>
            </a:r>
            <a:r>
              <a:rPr lang="nb-NO" sz="1400" dirty="0">
                <a:effectLst/>
                <a:latin typeface="Arial" panose="020B0604020202020204" pitchFamily="34" charset="0"/>
              </a:rPr>
              <a:t>KDD '20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83115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E4AAE-FB6F-4542-ACE9-5DC24983A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Framework of neural subgraph isomorphism counting models </a:t>
            </a:r>
            <a:r>
              <a:rPr lang="en-US" sz="2800" dirty="0">
                <a:effectLst/>
                <a:latin typeface="Arial" panose="020B0604020202020204" pitchFamily="34" charset="0"/>
              </a:rPr>
              <a:t>[Liu 2020]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9FFD75-1F1F-43BA-BDA9-05A4DC63F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346" y="2628226"/>
            <a:ext cx="7219950" cy="1647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C68325-11E3-42CB-B3E8-AD302A7697CF}"/>
              </a:ext>
            </a:extLst>
          </p:cNvPr>
          <p:cNvSpPr txBox="1"/>
          <p:nvPr/>
        </p:nvSpPr>
        <p:spPr>
          <a:xfrm>
            <a:off x="595619" y="2443560"/>
            <a:ext cx="7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0DF65F-8512-41DA-8594-DDB13124861E}"/>
              </a:ext>
            </a:extLst>
          </p:cNvPr>
          <p:cNvSpPr/>
          <p:nvPr/>
        </p:nvSpPr>
        <p:spPr>
          <a:xfrm>
            <a:off x="1479346" y="2959234"/>
            <a:ext cx="45719" cy="151002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DDE02C8-E084-4D0F-A12E-7BB8BFFFC137}"/>
              </a:ext>
            </a:extLst>
          </p:cNvPr>
          <p:cNvCxnSpPr>
            <a:stCxn id="6" idx="2"/>
            <a:endCxn id="7" idx="1"/>
          </p:cNvCxnSpPr>
          <p:nvPr/>
        </p:nvCxnSpPr>
        <p:spPr>
          <a:xfrm rot="16200000" flipH="1">
            <a:off x="1117287" y="2672675"/>
            <a:ext cx="221843" cy="502276"/>
          </a:xfrm>
          <a:prstGeom prst="bentConnector2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01764D-0CFB-4D31-B0AE-E23E55747ABB}"/>
              </a:ext>
            </a:extLst>
          </p:cNvPr>
          <p:cNvSpPr txBox="1"/>
          <p:nvPr/>
        </p:nvSpPr>
        <p:spPr>
          <a:xfrm>
            <a:off x="144180" y="4032810"/>
            <a:ext cx="1665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Graph database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EFE15F-E820-4FCA-A55F-8DF81BE14786}"/>
              </a:ext>
            </a:extLst>
          </p:cNvPr>
          <p:cNvSpPr/>
          <p:nvPr/>
        </p:nvSpPr>
        <p:spPr>
          <a:xfrm>
            <a:off x="1479346" y="3769808"/>
            <a:ext cx="45719" cy="151002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16D831A-4AF9-499F-8317-A517D305E32E}"/>
              </a:ext>
            </a:extLst>
          </p:cNvPr>
          <p:cNvCxnSpPr>
            <a:cxnSpLocks/>
            <a:stCxn id="10" idx="0"/>
            <a:endCxn id="11" idx="1"/>
          </p:cNvCxnSpPr>
          <p:nvPr/>
        </p:nvCxnSpPr>
        <p:spPr>
          <a:xfrm rot="5400000" flipH="1" flipV="1">
            <a:off x="1134457" y="3687922"/>
            <a:ext cx="187501" cy="502277"/>
          </a:xfrm>
          <a:prstGeom prst="bentConnector2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F491C39-5D34-4828-ACEC-096FD6E45061}"/>
              </a:ext>
            </a:extLst>
          </p:cNvPr>
          <p:cNvSpPr txBox="1"/>
          <p:nvPr/>
        </p:nvSpPr>
        <p:spPr>
          <a:xfrm>
            <a:off x="2815523" y="1752551"/>
            <a:ext cx="458784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effectLst/>
                <a:latin typeface="Arial" panose="020B0604020202020204" pitchFamily="34" charset="0"/>
              </a:rPr>
              <a:t>Encoding </a:t>
            </a:r>
            <a:r>
              <a:rPr lang="en-US" dirty="0">
                <a:effectLst/>
                <a:latin typeface="Arial" panose="020B0604020202020204" pitchFamily="34" charset="0"/>
              </a:rPr>
              <a:t>makes the problem learnable. </a:t>
            </a:r>
            <a:endParaRPr lang="en-US" dirty="0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17350569-4F3D-41AC-9AAF-D15130AC3481}"/>
              </a:ext>
            </a:extLst>
          </p:cNvPr>
          <p:cNvSpPr/>
          <p:nvPr/>
        </p:nvSpPr>
        <p:spPr>
          <a:xfrm rot="5400000">
            <a:off x="4837011" y="1936198"/>
            <a:ext cx="504619" cy="1499586"/>
          </a:xfrm>
          <a:prstGeom prst="leftBrace">
            <a:avLst>
              <a:gd name="adj1" fmla="val 8333"/>
              <a:gd name="adj2" fmla="val 48658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7744CF-B400-457A-9C3E-4EBE8780C18B}"/>
              </a:ext>
            </a:extLst>
          </p:cNvPr>
          <p:cNvSpPr txBox="1"/>
          <p:nvPr/>
        </p:nvSpPr>
        <p:spPr>
          <a:xfrm>
            <a:off x="0" y="6483299"/>
            <a:ext cx="88566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</a:rPr>
              <a:t>s</a:t>
            </a:r>
            <a:r>
              <a:rPr lang="en-US" sz="1400" dirty="0">
                <a:effectLst/>
                <a:latin typeface="Arial" panose="020B0604020202020204" pitchFamily="34" charset="0"/>
              </a:rPr>
              <a:t>ource: Liu et al., 2020, Neural Subgraph Isomorphism Counting, </a:t>
            </a:r>
            <a:r>
              <a:rPr lang="nb-NO" sz="1400" dirty="0">
                <a:effectLst/>
                <a:latin typeface="Arial" panose="020B0604020202020204" pitchFamily="34" charset="0"/>
              </a:rPr>
              <a:t>KDD '20</a:t>
            </a:r>
            <a:endParaRPr lang="en-US" sz="1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941957F-7D9F-4B42-B956-D1B398075509}"/>
              </a:ext>
            </a:extLst>
          </p:cNvPr>
          <p:cNvCxnSpPr>
            <a:cxnSpLocks/>
            <a:stCxn id="19" idx="2"/>
            <a:endCxn id="22" idx="1"/>
          </p:cNvCxnSpPr>
          <p:nvPr/>
        </p:nvCxnSpPr>
        <p:spPr>
          <a:xfrm>
            <a:off x="5109445" y="2121883"/>
            <a:ext cx="0" cy="311799"/>
          </a:xfrm>
          <a:prstGeom prst="straightConnector1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594F4264-F4DC-4079-8474-134486FBD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359" y="4835685"/>
            <a:ext cx="4614441" cy="1386854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167B289-470C-46EB-8E24-1767BC6044C4}"/>
              </a:ext>
            </a:extLst>
          </p:cNvPr>
          <p:cNvSpPr txBox="1"/>
          <p:nvPr/>
        </p:nvSpPr>
        <p:spPr>
          <a:xfrm>
            <a:off x="771088" y="4731385"/>
            <a:ext cx="5495286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effectLst/>
                <a:latin typeface="Arial" panose="020B0604020202020204" pitchFamily="34" charset="0"/>
              </a:rPr>
              <a:t>Encoding </a:t>
            </a:r>
            <a:r>
              <a:rPr lang="en-US" dirty="0">
                <a:effectLst/>
                <a:latin typeface="Arial" panose="020B0604020202020204" pitchFamily="34" charset="0"/>
              </a:rPr>
              <a:t> the graph (or the pattern) should be either represented: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>
                <a:effectLst/>
                <a:latin typeface="Arial" panose="020B0604020202020204" pitchFamily="34" charset="0"/>
              </a:rPr>
              <a:t>sequence of edges, </a:t>
            </a:r>
            <a:r>
              <a:rPr lang="en-US" b="1" dirty="0">
                <a:effectLst/>
                <a:latin typeface="Arial" panose="020B0604020202020204" pitchFamily="34" charset="0"/>
              </a:rPr>
              <a:t>or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>
                <a:effectLst/>
                <a:latin typeface="Arial" panose="020B0604020202020204" pitchFamily="34" charset="0"/>
              </a:rPr>
              <a:t>a series of adjacent matrices and vertex features.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FAD63F-60CC-4CFC-B740-D702856AE0C6}"/>
              </a:ext>
            </a:extLst>
          </p:cNvPr>
          <p:cNvSpPr txBox="1"/>
          <p:nvPr/>
        </p:nvSpPr>
        <p:spPr>
          <a:xfrm>
            <a:off x="8179999" y="4425542"/>
            <a:ext cx="370614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E8A4612-1711-4577-AB11-4F72315984CB}"/>
              </a:ext>
            </a:extLst>
          </p:cNvPr>
          <p:cNvSpPr txBox="1"/>
          <p:nvPr/>
        </p:nvSpPr>
        <p:spPr>
          <a:xfrm>
            <a:off x="10206589" y="4425542"/>
            <a:ext cx="357790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0285E4A-839A-4044-AFFC-7FDC5AFCE955}"/>
              </a:ext>
            </a:extLst>
          </p:cNvPr>
          <p:cNvSpPr txBox="1"/>
          <p:nvPr/>
        </p:nvSpPr>
        <p:spPr>
          <a:xfrm>
            <a:off x="8955393" y="2166560"/>
            <a:ext cx="2860182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</a:rPr>
              <a:t>Caveat</a:t>
            </a:r>
            <a:r>
              <a:rPr lang="en-US" dirty="0">
                <a:latin typeface="Arial" panose="020B0604020202020204" pitchFamily="34" charset="0"/>
              </a:rPr>
              <a:t>: </a:t>
            </a:r>
            <a:r>
              <a:rPr lang="en-US" dirty="0">
                <a:effectLst/>
                <a:latin typeface="Arial" panose="020B0604020202020204" pitchFamily="34" charset="0"/>
              </a:rPr>
              <a:t>Learning based approaches are inexact</a:t>
            </a:r>
          </a:p>
        </p:txBody>
      </p:sp>
      <p:sp>
        <p:nvSpPr>
          <p:cNvPr id="47" name="Left Brace 46">
            <a:extLst>
              <a:ext uri="{FF2B5EF4-FFF2-40B4-BE49-F238E27FC236}">
                <a16:creationId xmlns:a16="http://schemas.microsoft.com/office/drawing/2014/main" id="{6C8E35FE-E222-4117-8BCE-EFEA59B1920D}"/>
              </a:ext>
            </a:extLst>
          </p:cNvPr>
          <p:cNvSpPr/>
          <p:nvPr/>
        </p:nvSpPr>
        <p:spPr>
          <a:xfrm rot="5400000">
            <a:off x="4837011" y="1936199"/>
            <a:ext cx="504619" cy="1499586"/>
          </a:xfrm>
          <a:prstGeom prst="leftBrace">
            <a:avLst>
              <a:gd name="adj1" fmla="val 8333"/>
              <a:gd name="adj2" fmla="val 48658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040255C-3630-48AF-A10D-3BA8EFF6FE02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5109445" y="2121884"/>
            <a:ext cx="0" cy="311799"/>
          </a:xfrm>
          <a:prstGeom prst="straightConnector1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Left Brace 48">
            <a:extLst>
              <a:ext uri="{FF2B5EF4-FFF2-40B4-BE49-F238E27FC236}">
                <a16:creationId xmlns:a16="http://schemas.microsoft.com/office/drawing/2014/main" id="{8C4E9DA3-3145-4E8B-84D5-8347EFA77BB3}"/>
              </a:ext>
            </a:extLst>
          </p:cNvPr>
          <p:cNvSpPr/>
          <p:nvPr/>
        </p:nvSpPr>
        <p:spPr>
          <a:xfrm>
            <a:off x="6340887" y="4724827"/>
            <a:ext cx="504619" cy="1499586"/>
          </a:xfrm>
          <a:prstGeom prst="leftBrace">
            <a:avLst>
              <a:gd name="adj1" fmla="val 8333"/>
              <a:gd name="adj2" fmla="val 48658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1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6" grpId="0" animBg="1"/>
      <p:bldP spid="4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389D2-7B6B-46DA-BEA2-AEDD4021B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  <a:r>
              <a:rPr lang="en-US" sz="2400" dirty="0"/>
              <a:t>[Liu et al. 2020]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BA8A9-E2C0-4D1F-B6C8-85874C3CF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7"/>
            <a:ext cx="11473384" cy="4742875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G</a:t>
            </a:r>
            <a:r>
              <a:rPr lang="en-US" dirty="0">
                <a:effectLst/>
                <a:latin typeface="Arial" panose="020B0604020202020204" pitchFamily="34" charset="0"/>
              </a:rPr>
              <a:t>eneralized to count large patterns and data graphs in linear time compared to the exponential time of the original NP-complete problem. </a:t>
            </a:r>
          </a:p>
          <a:p>
            <a:endParaRPr lang="en-US" dirty="0">
              <a:effectLst/>
              <a:latin typeface="Arial" panose="020B0604020202020204" pitchFamily="34" charset="0"/>
            </a:endParaRPr>
          </a:p>
          <a:p>
            <a:r>
              <a:rPr lang="en-US" dirty="0">
                <a:effectLst/>
                <a:latin typeface="Arial" panose="020B0604020202020204" pitchFamily="34" charset="0"/>
              </a:rPr>
              <a:t>Experimental results showed that learning based subgraph isomorphism counting can speed up the traditional algorithm (VF2) in up to 1000 times with acceptable errors.</a:t>
            </a:r>
          </a:p>
          <a:p>
            <a:endParaRPr lang="en-US" dirty="0">
              <a:effectLst/>
              <a:latin typeface="Arial" panose="020B0604020202020204" pitchFamily="34" charset="0"/>
            </a:endParaRPr>
          </a:p>
          <a:p>
            <a:r>
              <a:rPr lang="en-US" dirty="0">
                <a:effectLst/>
                <a:latin typeface="Arial" panose="020B0604020202020204" pitchFamily="34" charset="0"/>
              </a:rPr>
              <a:t>Data and code are available at </a:t>
            </a:r>
            <a:r>
              <a:rPr lang="en-US" sz="1600" dirty="0">
                <a:effectLst/>
                <a:latin typeface="Arial" panose="020B0604020202020204" pitchFamily="34" charset="0"/>
                <a:hlinkClick r:id="rId2"/>
              </a:rPr>
              <a:t>https://github.com/HKUST-KnowComp/NeuralSubgraphCounting</a:t>
            </a:r>
            <a:r>
              <a:rPr lang="en-US" sz="1600" dirty="0">
                <a:effectLst/>
                <a:latin typeface="Arial" panose="020B0604020202020204" pitchFamily="34" charset="0"/>
              </a:rPr>
              <a:t> </a:t>
            </a:r>
          </a:p>
          <a:p>
            <a:endParaRPr lang="en-US" dirty="0">
              <a:effectLst/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955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7073B-D428-40F5-AF05-9E72922ED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Graph Isomorphism Counting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EED2D-7D39-4F6C-B13E-72553D08C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532171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>
                <a:effectLst/>
                <a:latin typeface="+mj-lt"/>
              </a:rPr>
              <a:t>Liu, X., Pan, H., He, M., Song, Y., Jiang, X., &amp; Shang, L. (2020, August</a:t>
            </a:r>
            <a:r>
              <a:rPr lang="en-US" sz="1800" b="1" dirty="0">
                <a:effectLst/>
                <a:latin typeface="+mj-lt"/>
              </a:rPr>
              <a:t>). Neural subgraph isomorphism counting</a:t>
            </a:r>
            <a:r>
              <a:rPr lang="en-US" sz="1800" dirty="0">
                <a:effectLst/>
                <a:latin typeface="+mj-lt"/>
              </a:rPr>
              <a:t>. In Proceedings of the 26th ACM SIGKDD, pp. 1959-1969, Data and code are available at </a:t>
            </a:r>
            <a:r>
              <a:rPr lang="en-US" sz="1400" dirty="0">
                <a:effectLst/>
                <a:latin typeface="+mj-lt"/>
                <a:hlinkClick r:id="rId2"/>
              </a:rPr>
              <a:t>https://github.com/HKUST-KnowComp/NeuralSubgraphCounting</a:t>
            </a:r>
            <a:r>
              <a:rPr lang="en-US" sz="1400" dirty="0">
                <a:effectLst/>
                <a:latin typeface="+mj-lt"/>
              </a:rPr>
              <a:t>   </a:t>
            </a:r>
            <a:endParaRPr lang="en-US" sz="1800" dirty="0">
              <a:effectLst/>
              <a:latin typeface="+mj-lt"/>
            </a:endParaRP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 err="1">
                <a:effectLst/>
                <a:latin typeface="+mj-lt"/>
              </a:rPr>
              <a:t>Bouritsas</a:t>
            </a:r>
            <a:r>
              <a:rPr lang="en-US" sz="1800" dirty="0">
                <a:effectLst/>
                <a:latin typeface="+mj-lt"/>
              </a:rPr>
              <a:t>, G., </a:t>
            </a:r>
            <a:r>
              <a:rPr lang="en-US" sz="1800" dirty="0" err="1">
                <a:effectLst/>
                <a:latin typeface="+mj-lt"/>
              </a:rPr>
              <a:t>Frasca</a:t>
            </a:r>
            <a:r>
              <a:rPr lang="en-US" sz="1800" dirty="0">
                <a:effectLst/>
                <a:latin typeface="+mj-lt"/>
              </a:rPr>
              <a:t>, F., </a:t>
            </a:r>
            <a:r>
              <a:rPr lang="en-US" sz="1800" dirty="0" err="1">
                <a:effectLst/>
                <a:latin typeface="+mj-lt"/>
              </a:rPr>
              <a:t>Zafeiriou</a:t>
            </a:r>
            <a:r>
              <a:rPr lang="en-US" sz="1800" dirty="0">
                <a:effectLst/>
                <a:latin typeface="+mj-lt"/>
              </a:rPr>
              <a:t>, S., &amp; Bronstein, M. M. (2020</a:t>
            </a:r>
            <a:r>
              <a:rPr lang="en-US" sz="1800" b="1" dirty="0">
                <a:effectLst/>
                <a:latin typeface="+mj-lt"/>
              </a:rPr>
              <a:t>). Improving graph neural network expressivity via subgraph isomorphism counting</a:t>
            </a:r>
            <a:r>
              <a:rPr lang="en-US" sz="1800" dirty="0">
                <a:effectLst/>
                <a:latin typeface="+mj-lt"/>
              </a:rPr>
              <a:t>. </a:t>
            </a:r>
            <a:r>
              <a:rPr lang="en-US" sz="1800" dirty="0" err="1">
                <a:effectLst/>
                <a:latin typeface="+mj-lt"/>
              </a:rPr>
              <a:t>arXiv</a:t>
            </a:r>
            <a:r>
              <a:rPr lang="en-US" sz="1800" dirty="0">
                <a:effectLst/>
                <a:latin typeface="+mj-lt"/>
              </a:rPr>
              <a:t> preprint arXiv:2006.09252</a:t>
            </a:r>
            <a:endParaRPr lang="en-US" sz="1800" dirty="0">
              <a:latin typeface="+mj-lt"/>
            </a:endParaRP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effectLst/>
                <a:latin typeface="+mj-lt"/>
              </a:rPr>
              <a:t>Chen, Z., Chen, L., Villar, S., &amp; Bruna, J. (2020). Can graph neural networks count substructures?. </a:t>
            </a:r>
            <a:r>
              <a:rPr lang="en-US" sz="1800" dirty="0" err="1">
                <a:effectLst/>
                <a:latin typeface="+mj-lt"/>
              </a:rPr>
              <a:t>arXiv</a:t>
            </a:r>
            <a:r>
              <a:rPr lang="en-US" sz="1800" dirty="0">
                <a:effectLst/>
                <a:latin typeface="+mj-lt"/>
              </a:rPr>
              <a:t> preprint arXiv:2002.04025.</a:t>
            </a:r>
            <a:endParaRPr lang="en-US" sz="1800" dirty="0">
              <a:latin typeface="+mj-lt"/>
            </a:endParaRP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+mj-lt"/>
              </a:rPr>
              <a:t>Tahmasebi, B., Lim, D., &amp; </a:t>
            </a:r>
            <a:r>
              <a:rPr lang="en-US" sz="1800" dirty="0" err="1">
                <a:latin typeface="+mj-lt"/>
              </a:rPr>
              <a:t>Jegelka</a:t>
            </a:r>
            <a:r>
              <a:rPr lang="en-US" sz="1800" dirty="0">
                <a:latin typeface="+mj-lt"/>
              </a:rPr>
              <a:t>, S. (2020). </a:t>
            </a:r>
            <a:r>
              <a:rPr lang="en-US" sz="1800" b="1" dirty="0">
                <a:latin typeface="+mj-lt"/>
              </a:rPr>
              <a:t>Counting substructures with higher-order graph neural networks: Possibility and impossibility results</a:t>
            </a:r>
            <a:r>
              <a:rPr lang="en-US" sz="1800" dirty="0">
                <a:latin typeface="+mj-lt"/>
              </a:rPr>
              <a:t>. </a:t>
            </a:r>
            <a:r>
              <a:rPr lang="en-US" sz="1800" dirty="0" err="1">
                <a:latin typeface="+mj-lt"/>
              </a:rPr>
              <a:t>arXiv</a:t>
            </a:r>
            <a:r>
              <a:rPr lang="en-US" sz="1800" dirty="0">
                <a:latin typeface="+mj-lt"/>
              </a:rPr>
              <a:t> preprint arXiv:2012.03174.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+mj-lt"/>
              </a:rPr>
              <a:t>You, J., Gomes-Selman, J., Ying, R., &amp; Leskovec, J. (2021). </a:t>
            </a:r>
            <a:r>
              <a:rPr lang="en-US" sz="1800" b="1" dirty="0">
                <a:latin typeface="+mj-lt"/>
              </a:rPr>
              <a:t>Identity-aware graph neural networks</a:t>
            </a:r>
            <a:r>
              <a:rPr lang="en-US" sz="1800" dirty="0">
                <a:latin typeface="+mj-lt"/>
              </a:rPr>
              <a:t>. </a:t>
            </a:r>
            <a:r>
              <a:rPr lang="en-US" sz="1800" dirty="0" err="1">
                <a:latin typeface="+mj-lt"/>
              </a:rPr>
              <a:t>arXiv</a:t>
            </a:r>
            <a:r>
              <a:rPr lang="en-US" sz="1800" dirty="0">
                <a:latin typeface="+mj-lt"/>
              </a:rPr>
              <a:t> preprint arXiv:2101.10320.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+mj-lt"/>
              </a:rPr>
              <a:t>… your suggestion?</a:t>
            </a:r>
          </a:p>
        </p:txBody>
      </p:sp>
    </p:spTree>
    <p:extLst>
      <p:ext uri="{BB962C8B-B14F-4D97-AF65-F5344CB8AC3E}">
        <p14:creationId xmlns:p14="http://schemas.microsoft.com/office/powerpoint/2010/main" val="1863477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293A6-A1EF-4890-8CE4-1B58A410C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E7A75-2033-4728-B345-37B278269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7"/>
            <a:ext cx="11473384" cy="539721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Choose one or two papers to read.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a gist with 4 lines for each item below:</a:t>
            </a:r>
          </a:p>
          <a:p>
            <a:pPr lvl="2"/>
            <a:r>
              <a:rPr lang="en-US" dirty="0"/>
              <a:t>Problem (what is it, why is it important, what were the challenges)</a:t>
            </a:r>
          </a:p>
          <a:p>
            <a:pPr lvl="2"/>
            <a:r>
              <a:rPr lang="en-US" dirty="0"/>
              <a:t>Approach (encoding, loss function, message-passing-aggregation/algorithm)</a:t>
            </a:r>
          </a:p>
          <a:p>
            <a:pPr lvl="2"/>
            <a:r>
              <a:rPr lang="en-US" dirty="0"/>
              <a:t>Evaluation (baseline graph models, metrics, competing algorithms)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Share your comments on Slack before the lecture</a:t>
            </a:r>
          </a:p>
          <a:p>
            <a:pPr lvl="2"/>
            <a:r>
              <a:rPr lang="en-US" dirty="0"/>
              <a:t>#sota-graph-query-matching</a:t>
            </a:r>
          </a:p>
          <a:p>
            <a:pPr lvl="2"/>
            <a:r>
              <a:rPr lang="en-US" dirty="0"/>
              <a:t>#sota-graph-isomorphism-counting</a:t>
            </a:r>
          </a:p>
          <a:p>
            <a:pPr lvl="2"/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Present next Wednesday </a:t>
            </a:r>
          </a:p>
          <a:p>
            <a:pPr marL="937188" lvl="2" indent="-457200"/>
            <a:r>
              <a:rPr lang="en-US" dirty="0"/>
              <a:t>decide the group topic and </a:t>
            </a:r>
          </a:p>
          <a:p>
            <a:pPr marL="937188" lvl="2" indent="-457200"/>
            <a:r>
              <a:rPr lang="en-US" dirty="0"/>
              <a:t>start narrowing the specific approach</a:t>
            </a:r>
          </a:p>
        </p:txBody>
      </p:sp>
    </p:spTree>
    <p:extLst>
      <p:ext uri="{BB962C8B-B14F-4D97-AF65-F5344CB8AC3E}">
        <p14:creationId xmlns:p14="http://schemas.microsoft.com/office/powerpoint/2010/main" val="1435633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AA98A9-9535-4818-8A63-5C488FDF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Topics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39569B-38A5-4F45-97A4-80C0147C5D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77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AA98A9-9535-4818-8A63-5C488FDF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39569B-38A5-4F45-97A4-80C0147C5D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93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BFB02-0C71-4CA2-939B-0642F1928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GNNs and </a:t>
            </a:r>
            <a:r>
              <a:rPr lang="en-US" dirty="0" err="1"/>
              <a:t>Weisfeiler</a:t>
            </a:r>
            <a:r>
              <a:rPr lang="en-US" dirty="0"/>
              <a:t>-Lehman Isomorphism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330E6-48BA-47A0-B3FE-CA495EC8E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br>
              <a:rPr lang="en-US" sz="2800" b="1" u="sng" dirty="0">
                <a:effectLst/>
                <a:latin typeface="Calibri,Helvetica,sans-serif,EmojiFont,Apple Color Emoji,Segoe UI Emoji,NotoColorEmoji,Segoe UI Symbol,Android Emoji,EmojiSymbols"/>
              </a:rPr>
            </a:br>
            <a:endParaRPr lang="en-US" sz="2800" dirty="0">
              <a:effectLst/>
              <a:latin typeface="Calibri,Helvetica,sans-serif,EmojiFont,Apple Color Emoji,Segoe UI Emoji,NotoColorEmoji,Segoe UI Symbol,Android Emoji,EmojiSymbol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Calibri,Helvetica,sans-serif,EmojiFont,Apple Color Emoji,Segoe UI Emoji,NotoColorEmoji,Segoe UI Symbol,Android Emoji,EmojiSymbols"/>
              </a:rPr>
              <a:t>4- </a:t>
            </a:r>
            <a:r>
              <a:rPr lang="en-US" sz="2800" dirty="0" err="1">
                <a:effectLst/>
                <a:latin typeface="Calibri,Helvetica,sans-serif,EmojiFont,Apple Color Emoji,Segoe UI Emoji,NotoColorEmoji,Segoe UI Symbol,Android Emoji,EmojiSymbols"/>
              </a:rPr>
              <a:t>Weisfeiler</a:t>
            </a:r>
            <a:r>
              <a:rPr lang="en-US" sz="2800" dirty="0">
                <a:effectLst/>
                <a:latin typeface="Calibri,Helvetica,sans-serif,EmojiFont,Apple Color Emoji,Segoe UI Emoji,NotoColorEmoji,Segoe UI Symbol,Android Emoji,EmojiSymbols"/>
              </a:rPr>
              <a:t> and </a:t>
            </a:r>
            <a:r>
              <a:rPr lang="en-US" sz="2800" dirty="0" err="1">
                <a:effectLst/>
                <a:latin typeface="Calibri,Helvetica,sans-serif,EmojiFont,Apple Color Emoji,Segoe UI Emoji,NotoColorEmoji,Segoe UI Symbol,Android Emoji,EmojiSymbols"/>
              </a:rPr>
              <a:t>lehman</a:t>
            </a:r>
            <a:r>
              <a:rPr lang="en-US" sz="2800" dirty="0">
                <a:effectLst/>
                <a:latin typeface="Calibri,Helvetica,sans-serif,EmojiFont,Apple Color Emoji,Segoe UI Emoji,NotoColorEmoji,Segoe UI Symbol,Android Emoji,EmojiSymbols"/>
              </a:rPr>
              <a:t> go topological: Message passing simplicial networks, 2021 </a:t>
            </a:r>
            <a:r>
              <a:rPr lang="en-US" sz="2800" dirty="0">
                <a:effectLst/>
                <a:latin typeface="Calibri,Helvetica,sans-serif,EmojiFont,Apple Color Emoji,Segoe UI Emoji,NotoColorEmoji,Segoe UI Symbol,Android Emoji,EmojiSymbols"/>
                <a:hlinkClick r:id="rId2"/>
              </a:rPr>
              <a:t>https://www.hpi.uni-potsdam.de/giese/bibadmin/show.php?id=17130</a:t>
            </a:r>
            <a:br>
              <a:rPr lang="en-US" sz="2800" dirty="0">
                <a:effectLst/>
                <a:latin typeface="Calibri,Helvetica,sans-serif,EmojiFont,Apple Color Emoji,Segoe UI Emoji,NotoColorEmoji,Segoe UI Symbol,Android Emoji,EmojiSymbols"/>
              </a:rPr>
            </a:br>
            <a:endParaRPr lang="en-US" sz="2800" dirty="0">
              <a:effectLst/>
              <a:latin typeface="Calibri,Helvetica,sans-serif,EmojiFont,Apple Color Emoji,Segoe UI Emoji,NotoColorEmoji,Segoe UI Symbol,Android Emoji,EmojiSymbol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br>
              <a:rPr lang="en-US" sz="2800" dirty="0">
                <a:effectLst/>
                <a:latin typeface="Calibri,Helvetica,sans-serif,EmojiFont,Apple Color Emoji,Segoe UI Emoji,NotoColorEmoji,Segoe UI Symbol,Android Emoji,EmojiSymbols"/>
              </a:rPr>
            </a:br>
            <a:endParaRPr lang="en-US" sz="2800" dirty="0">
              <a:effectLst/>
              <a:latin typeface="Calibri,Helvetica,sans-serif,EmojiFont,Apple Color Emoji,Segoe UI Emoji,NotoColorEmoji,Segoe UI Symbol,Android Emoji,EmojiSymbol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Calibri,Helvetica,sans-serif,EmojiFont,Apple Color Emoji,Segoe UI Emoji,NotoColorEmoji,Segoe UI Symbol,Android Emoji,EmojiSymbols"/>
              </a:rPr>
              <a:t>5- The Power of the </a:t>
            </a:r>
            <a:r>
              <a:rPr lang="en-US" sz="2800" dirty="0" err="1">
                <a:effectLst/>
                <a:latin typeface="Calibri,Helvetica,sans-serif,EmojiFont,Apple Color Emoji,Segoe UI Emoji,NotoColorEmoji,Segoe UI Symbol,Android Emoji,EmojiSymbols"/>
              </a:rPr>
              <a:t>Weisfeiler</a:t>
            </a:r>
            <a:r>
              <a:rPr lang="en-US" sz="2800" dirty="0">
                <a:effectLst/>
                <a:latin typeface="Calibri,Helvetica,sans-serif,EmojiFont,Apple Color Emoji,Segoe UI Emoji,NotoColorEmoji,Segoe UI Symbol,Android Emoji,EmojiSymbols"/>
              </a:rPr>
              <a:t>-Leman Algorithm for Machine Learning with Graphs, 2021</a:t>
            </a:r>
            <a:br>
              <a:rPr lang="en-US" sz="2800" dirty="0">
                <a:effectLst/>
                <a:latin typeface="Calibri,Helvetica,sans-serif,EmojiFont,Apple Color Emoji,Segoe UI Emoji,NotoColorEmoji,Segoe UI Symbol,Android Emoji,EmojiSymbols"/>
              </a:rPr>
            </a:br>
            <a:endParaRPr lang="en-US" sz="2800" dirty="0">
              <a:effectLst/>
              <a:latin typeface="Calibri,Helvetica,sans-serif,EmojiFont,Apple Color Emoji,Segoe UI Emoji,NotoColorEmoji,Segoe UI Symbol,Android Emoji,EmojiSymbol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Calibri,Helvetica,sans-serif,EmojiFont,Apple Color Emoji,Segoe UI Emoji,NotoColorEmoji,Segoe UI Symbol,Android Emoji,EmojiSymbols"/>
                <a:hlinkClick r:id="rId3"/>
              </a:rPr>
              <a:t>https://www.hpi.uni-potsdam.de/giese/bibadmin/show.php?id=17134</a:t>
            </a:r>
            <a:br>
              <a:rPr lang="en-US" sz="2800" dirty="0">
                <a:effectLst/>
                <a:latin typeface="Calibri,Helvetica,sans-serif,EmojiFont,Apple Color Emoji,Segoe UI Emoji,NotoColorEmoji,Segoe UI Symbol,Android Emoji,EmojiSymbols"/>
              </a:rPr>
            </a:br>
            <a:endParaRPr lang="en-US" sz="2800" dirty="0">
              <a:effectLst/>
              <a:latin typeface="Calibri,Helvetica,sans-serif,EmojiFont,Apple Color Emoji,Segoe UI Emoji,NotoColorEmoji,Segoe UI Symbol,Android Emoji,EmojiSymbol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br>
              <a:rPr lang="en-US" sz="2800" dirty="0">
                <a:effectLst/>
                <a:latin typeface="Calibri,Helvetica,sans-serif,EmojiFont,Apple Color Emoji,Segoe UI Emoji,NotoColorEmoji,Segoe UI Symbol,Android Emoji,EmojiSymbols"/>
              </a:rPr>
            </a:br>
            <a:endParaRPr lang="en-US" sz="2800" dirty="0">
              <a:effectLst/>
              <a:latin typeface="Calibri,Helvetica,sans-serif,EmojiFont,Apple Color Emoji,Segoe UI Emoji,NotoColorEmoji,Segoe UI Symbol,Android Emoji,EmojiSymbol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Calibri,Helvetica,sans-serif,EmojiFont,Apple Color Emoji,Segoe UI Emoji,NotoColorEmoji,Segoe UI Symbol,Android Emoji,EmojiSymbols"/>
              </a:rPr>
              <a:t> </a:t>
            </a:r>
          </a:p>
          <a:p>
            <a:r>
              <a:rPr lang="en-US" sz="2800" dirty="0">
                <a:effectLst/>
                <a:latin typeface="Calibri,Helvetica,sans-serif,EmojiFont,Apple Color Emoji,Segoe UI Emoji,NotoColorEmoji,Segoe UI Symbol,Android Emoji,EmojiSymbols"/>
              </a:rPr>
              <a:t>6- word2vec, node2vec, graph2vec, x2vec: Towards a theory of vector embeddings of structured data, 2020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Calibri,Helvetica,sans-serif,EmojiFont,Apple Color Emoji,Segoe UI Emoji,NotoColorEmoji,Segoe UI Symbol,Android Emoji,EmojiSymbols"/>
                <a:hlinkClick r:id="rId4"/>
              </a:rPr>
              <a:t>https://www.hpi.uni-potsdam.de/giese/bibadmin/show.php?id=17149</a:t>
            </a:r>
            <a:br>
              <a:rPr lang="en-US" sz="2800" dirty="0">
                <a:effectLst/>
                <a:latin typeface="Calibri,Helvetica,sans-serif,EmojiFont,Apple Color Emoji,Segoe UI Emoji,NotoColorEmoji,Segoe UI Symbol,Android Emoji,EmojiSymbols"/>
              </a:rPr>
            </a:br>
            <a:r>
              <a:rPr lang="en-US" sz="2800" dirty="0">
                <a:effectLst/>
                <a:latin typeface="Calibri,Helvetica,sans-serif,EmojiFont,Apple Color Emoji,Segoe UI Emoji,NotoColorEmoji,Segoe UI Symbol,Android Emoji,EmojiSymbols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br>
              <a:rPr lang="en-US" sz="2800" dirty="0">
                <a:effectLst/>
                <a:latin typeface="Calibri,Helvetica,sans-serif,EmojiFont,Apple Color Emoji,Segoe UI Emoji,NotoColorEmoji,Segoe UI Symbol,Android Emoji,EmojiSymbols"/>
              </a:rPr>
            </a:br>
            <a:endParaRPr lang="en-US" sz="2800" dirty="0">
              <a:effectLst/>
              <a:latin typeface="Calibri,Helvetica,sans-serif,EmojiFont,Apple Color Emoji,Segoe UI Emoji,NotoColorEmoji,Segoe UI Symbol,Android Emoji,EmojiSymbol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br>
              <a:rPr lang="en-US" sz="2800" b="1" u="sng" dirty="0">
                <a:effectLst/>
                <a:latin typeface="Calibri,Helvetica,sans-serif,EmojiFont,Apple Color Emoji,Segoe UI Emoji,NotoColorEmoji,Segoe UI Symbol,Android Emoji,EmojiSymbols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24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72FDA-D020-48A4-890C-9C69501F9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4400" b="1" u="sng" dirty="0">
                <a:effectLst/>
                <a:latin typeface="Calibri,Helvetica,sans-serif,EmojiFont,Apple Color Emoji,Segoe UI Emoji,NotoColorEmoji,Segoe UI Symbol,Android Emoji,EmojiSymbols"/>
              </a:rPr>
              <a:t>Querying with GNNs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130C0-C397-4EFA-AA12-89C5DCF1E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Calibri,Helvetica,sans-serif,EmojiFont,Apple Color Emoji,Segoe UI Emoji,NotoColorEmoji,Segoe UI Symbol,Android Emoji,EmojiSymbols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Calibri,Helvetica,sans-serif,EmojiFont,Apple Color Emoji,Segoe UI Emoji,NotoColorEmoji,Segoe UI Symbol,Android Emoji,EmojiSymbols"/>
              </a:rPr>
              <a:t>7- The expressive power of graph neural networks as a query language, 2020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Calibri,Helvetica,sans-serif,EmojiFont,Apple Color Emoji,Segoe UI Emoji,NotoColorEmoji,Segoe UI Symbol,Android Emoji,EmojiSymbols"/>
                <a:hlinkClick r:id="rId2"/>
              </a:rPr>
              <a:t>https://www.hpi.uni-potsdam.de/giese/bibadmin/show.php?id=17147</a:t>
            </a:r>
            <a:endParaRPr lang="en-US" sz="2800" dirty="0">
              <a:effectLst/>
              <a:latin typeface="Calibri,Helvetica,sans-serif,EmojiFont,Apple Color Emoji,Segoe UI Emoji,NotoColorEmoji,Segoe UI Symbol,Android Emoji,EmojiSymbol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br>
              <a:rPr lang="en-US" sz="2800" dirty="0">
                <a:effectLst/>
                <a:latin typeface="Calibri,Helvetica,sans-serif,EmojiFont,Apple Color Emoji,Segoe UI Emoji,NotoColorEmoji,Segoe UI Symbol,Android Emoji,EmojiSymbols"/>
              </a:rPr>
            </a:br>
            <a:endParaRPr lang="en-US" sz="2800" dirty="0">
              <a:effectLst/>
              <a:latin typeface="Calibri,Helvetica,sans-serif,EmojiFont,Apple Color Emoji,Segoe UI Emoji,NotoColorEmoji,Segoe UI Symbol,Android Emoji,EmojiSymbol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Calibri,Helvetica,sans-serif,EmojiFont,Apple Color Emoji,Segoe UI Emoji,NotoColorEmoji,Segoe UI Symbol,Android Emoji,EmojiSymbols"/>
              </a:rPr>
              <a:t>8- Representing Schema Structure with Graph Neural Networks for Text-to-SQL Parsing, 2019</a:t>
            </a:r>
            <a:br>
              <a:rPr lang="en-US" sz="2800" dirty="0">
                <a:effectLst/>
                <a:latin typeface="Calibri,Helvetica,sans-serif,EmojiFont,Apple Color Emoji,Segoe UI Emoji,NotoColorEmoji,Segoe UI Symbol,Android Emoji,EmojiSymbols"/>
              </a:rPr>
            </a:br>
            <a:endParaRPr lang="en-US" sz="2800" dirty="0">
              <a:effectLst/>
              <a:latin typeface="Calibri,Helvetica,sans-serif,EmojiFont,Apple Color Emoji,Segoe UI Emoji,NotoColorEmoji,Segoe UI Symbol,Android Emoji,EmojiSymbol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Calibri,Helvetica,sans-serif,EmojiFont,Apple Color Emoji,Segoe UI Emoji,NotoColorEmoji,Segoe UI Symbol,Android Emoji,EmojiSymbols"/>
                <a:hlinkClick r:id="rId3"/>
              </a:rPr>
              <a:t>https://www.hpi.uni-potsdam.de/giese/bibadmin/show.php?id=17146</a:t>
            </a:r>
            <a:endParaRPr lang="en-US" sz="2800" dirty="0">
              <a:effectLst/>
              <a:latin typeface="Calibri,Helvetica,sans-serif,EmojiFont,Apple Color Emoji,Segoe UI Emoji,NotoColorEmoji,Segoe UI Symbol,Android Emoji,EmojiSymbol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br>
              <a:rPr lang="en-US" sz="2800" dirty="0">
                <a:effectLst/>
                <a:latin typeface="Calibri,Helvetica,sans-serif,EmojiFont,Apple Color Emoji,Segoe UI Emoji,NotoColorEmoji,Segoe UI Symbol,Android Emoji,EmojiSymbols"/>
              </a:rPr>
            </a:br>
            <a:endParaRPr lang="en-US" sz="2800" dirty="0">
              <a:effectLst/>
              <a:latin typeface="Calibri,Helvetica,sans-serif,EmojiFont,Apple Color Emoji,Segoe UI Emoji,NotoColorEmoji,Segoe UI Symbol,Android Emoji,EmojiSymbol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Calibri,Helvetica,sans-serif,EmojiFont,Apple Color Emoji,Segoe UI Emoji,NotoColorEmoji,Segoe UI Symbol,Android Emoji,EmojiSymbols"/>
              </a:rPr>
              <a:t>9- The relational data </a:t>
            </a:r>
            <a:r>
              <a:rPr lang="en-US" sz="2800" dirty="0" err="1">
                <a:effectLst/>
                <a:latin typeface="Calibri,Helvetica,sans-serif,EmojiFont,Apple Color Emoji,Segoe UI Emoji,NotoColorEmoji,Segoe UI Symbol,Android Emoji,EmojiSymbols"/>
              </a:rPr>
              <a:t>borg</a:t>
            </a:r>
            <a:r>
              <a:rPr lang="en-US" sz="2800" dirty="0">
                <a:effectLst/>
                <a:latin typeface="Calibri,Helvetica,sans-serif,EmojiFont,Apple Color Emoji,Segoe UI Emoji,NotoColorEmoji,Segoe UI Symbol,Android Emoji,EmojiSymbols"/>
              </a:rPr>
              <a:t> is learning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Calibri,Helvetica,sans-serif,EmojiFont,Apple Color Emoji,Segoe UI Emoji,NotoColorEmoji,Segoe UI Symbol,Android Emoji,EmojiSymbols"/>
                <a:hlinkClick r:id="rId4"/>
              </a:rPr>
              <a:t>https://www.hpi.uni-potsdam.de/giese/bibadmin/show.php?id=17148</a:t>
            </a:r>
            <a:br>
              <a:rPr lang="en-US" sz="2800" dirty="0">
                <a:effectLst/>
                <a:latin typeface="Calibri,Helvetica,sans-serif,EmojiFont,Apple Color Emoji,Segoe UI Emoji,NotoColorEmoji,Segoe UI Symbol,Android Emoji,EmojiSymbols"/>
              </a:rPr>
            </a:br>
            <a:endParaRPr lang="en-US" sz="2800" dirty="0">
              <a:effectLst/>
              <a:latin typeface="Calibri,Helvetica,sans-serif,EmojiFont,Apple Color Emoji,Segoe UI Emoji,NotoColorEmoji,Segoe UI Symbol,Android Emoji,EmojiSymbol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br>
              <a:rPr lang="en-US" sz="2800" b="1" u="sng" dirty="0">
                <a:effectLst/>
                <a:latin typeface="Calibri,Helvetica,sans-serif,EmojiFont,Apple Color Emoji,Segoe UI Emoji,NotoColorEmoji,Segoe UI Symbol,Android Emoji,EmojiSymbols"/>
              </a:rPr>
            </a:br>
            <a:endParaRPr lang="en-US" sz="2800" dirty="0">
              <a:effectLst/>
              <a:latin typeface="Calibri,Helvetica,sans-serif,EmojiFont,Apple Color Emoji,Segoe UI Emoji,NotoColorEmoji,Segoe UI Symbol,Android Emoji,EmojiSymbol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br>
              <a:rPr lang="en-US" sz="2800" b="1" u="sng" dirty="0">
                <a:effectLst/>
                <a:latin typeface="Calibri,Helvetica,sans-serif,EmojiFont,Apple Color Emoji,Segoe UI Emoji,NotoColorEmoji,Segoe UI Symbol,Android Emoji,EmojiSymbols"/>
              </a:rPr>
            </a:br>
            <a:endParaRPr lang="en-US" sz="2800" dirty="0">
              <a:effectLst/>
              <a:latin typeface="Calibri,Helvetica,sans-serif,EmojiFont,Apple Color Emoji,Segoe UI Emoji,NotoColorEmoji,Segoe UI Symbol,Android Emoji,EmojiSymbol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825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FA6C9-7C4A-4F4D-82E5-641DFCF8C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5C59E-7583-4A3D-856E-EB9D00B16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33056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Graph Isomorphisms consists of </a:t>
            </a:r>
            <a:r>
              <a:rPr lang="en-US" b="1" dirty="0"/>
              <a:t>counting</a:t>
            </a:r>
            <a:r>
              <a:rPr lang="en-US" dirty="0"/>
              <a:t> the number of subgraphs in graph database that present the same configuration of nodes and edges.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Graph Matching consists of finding the number of graphs that match a given </a:t>
            </a:r>
            <a:r>
              <a:rPr lang="en-US" b="1" dirty="0"/>
              <a:t>query</a:t>
            </a:r>
            <a:r>
              <a:rPr lang="en-US" dirty="0"/>
              <a:t>, which is represented by a graph.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172526-D238-491C-AB4C-33A6673019E0}"/>
              </a:ext>
            </a:extLst>
          </p:cNvPr>
          <p:cNvSpPr/>
          <p:nvPr/>
        </p:nvSpPr>
        <p:spPr>
          <a:xfrm>
            <a:off x="3772248" y="2843867"/>
            <a:ext cx="4289571" cy="6711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Graph Isomorphism </a:t>
            </a:r>
            <a:r>
              <a:rPr lang="en-US" sz="2400" dirty="0">
                <a:solidFill>
                  <a:sysClr val="windowText" lastClr="000000"/>
                </a:solidFill>
              </a:rPr>
              <a:t>Counting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70687E-0FBB-4A9A-AE2D-71389B4A1AA1}"/>
              </a:ext>
            </a:extLst>
          </p:cNvPr>
          <p:cNvSpPr/>
          <p:nvPr/>
        </p:nvSpPr>
        <p:spPr>
          <a:xfrm>
            <a:off x="3772247" y="5016616"/>
            <a:ext cx="4289571" cy="6711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Graph </a:t>
            </a:r>
            <a:r>
              <a:rPr lang="en-US" sz="2400" dirty="0">
                <a:solidFill>
                  <a:sysClr val="windowText" lastClr="000000"/>
                </a:solidFill>
              </a:rPr>
              <a:t>Query</a:t>
            </a:r>
            <a:r>
              <a:rPr lang="en-US" sz="2400" b="1" dirty="0">
                <a:solidFill>
                  <a:sysClr val="windowText" lastClr="000000"/>
                </a:solidFill>
              </a:rPr>
              <a:t> Matching</a:t>
            </a:r>
          </a:p>
        </p:txBody>
      </p:sp>
    </p:spTree>
    <p:extLst>
      <p:ext uri="{BB962C8B-B14F-4D97-AF65-F5344CB8AC3E}">
        <p14:creationId xmlns:p14="http://schemas.microsoft.com/office/powerpoint/2010/main" val="291538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048D8-2AC2-4C9B-B79C-DE735A2CB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u="sng" dirty="0">
                <a:effectLst/>
                <a:latin typeface="Calibri,Helvetica,sans-serif,EmojiFont,Apple Color Emoji,Segoe UI Emoji,NotoColorEmoji,Segoe UI Symbol,Android Emoji,EmojiSymbols"/>
              </a:rPr>
              <a:t>Equivariance and </a:t>
            </a:r>
            <a:r>
              <a:rPr lang="en-US" sz="4400" b="1" u="sng" dirty="0" err="1">
                <a:effectLst/>
                <a:latin typeface="Calibri,Helvetica,sans-serif,EmojiFont,Apple Color Emoji,Segoe UI Emoji,NotoColorEmoji,Segoe UI Symbol,Android Emoji,EmojiSymbols"/>
              </a:rPr>
              <a:t>Expressiviness</a:t>
            </a:r>
            <a:r>
              <a:rPr lang="en-US" sz="4400" b="1" u="sng" dirty="0">
                <a:effectLst/>
                <a:latin typeface="Calibri,Helvetica,sans-serif,EmojiFont,Apple Color Emoji,Segoe UI Emoji,NotoColorEmoji,Segoe UI Symbol,Android Emoji,EmojiSymbols"/>
              </a:rPr>
              <a:t> of GNNs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3612C-F345-407E-8DFD-49970A2EC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2800" dirty="0">
                <a:effectLst/>
                <a:latin typeface="Calibri,Helvetica,sans-serif,EmojiFont,Apple Color Emoji,Segoe UI Emoji,NotoColorEmoji,Segoe UI Symbol,Android Emoji,EmojiSymbols"/>
              </a:rPr>
              <a:t>10- Expressive power of invariant and equivariant graph neural networks, 2020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Calibri,Helvetica,sans-serif,EmojiFont,Apple Color Emoji,Segoe UI Emoji,NotoColorEmoji,Segoe UI Symbol,Android Emoji,EmojiSymbols"/>
                <a:hlinkClick r:id="rId2"/>
              </a:rPr>
              <a:t>https://www.hpi.uni-potsdam.de/giese/bibadmin/show.php?id=17139</a:t>
            </a:r>
            <a:br>
              <a:rPr lang="en-US" sz="2800" dirty="0">
                <a:effectLst/>
                <a:latin typeface="Calibri,Helvetica,sans-serif,EmojiFont,Apple Color Emoji,Segoe UI Emoji,NotoColorEmoji,Segoe UI Symbol,Android Emoji,EmojiSymbols"/>
              </a:rPr>
            </a:br>
            <a:br>
              <a:rPr lang="en-US" sz="2800" dirty="0">
                <a:effectLst/>
                <a:latin typeface="Calibri,Helvetica,sans-serif,EmojiFont,Apple Color Emoji,Segoe UI Emoji,NotoColorEmoji,Segoe UI Symbol,Android Emoji,EmojiSymbols"/>
              </a:rPr>
            </a:br>
            <a:endParaRPr lang="en-US" sz="2800" dirty="0">
              <a:effectLst/>
              <a:latin typeface="Calibri,Helvetica,sans-serif,EmojiFont,Apple Color Emoji,Segoe UI Emoji,NotoColorEmoji,Segoe UI Symbol,Android Emoji,EmojiSymbol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Calibri,Helvetica,sans-serif,EmojiFont,Apple Color Emoji,Segoe UI Emoji,NotoColorEmoji,Segoe UI Symbol,Android Emoji,EmojiSymbols"/>
              </a:rPr>
              <a:t>11- Equivariant Subgraph Aggregation Networks, 2021</a:t>
            </a:r>
            <a:br>
              <a:rPr lang="en-US" sz="2800" dirty="0">
                <a:effectLst/>
                <a:latin typeface="Calibri,Helvetica,sans-serif,EmojiFont,Apple Color Emoji,Segoe UI Emoji,NotoColorEmoji,Segoe UI Symbol,Android Emoji,EmojiSymbols"/>
              </a:rPr>
            </a:br>
            <a:endParaRPr lang="en-US" sz="2800" dirty="0">
              <a:effectLst/>
              <a:latin typeface="Calibri,Helvetica,sans-serif,EmojiFont,Apple Color Emoji,Segoe UI Emoji,NotoColorEmoji,Segoe UI Symbol,Android Emoji,EmojiSymbol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Calibri,Helvetica,sans-serif,EmojiFont,Apple Color Emoji,Segoe UI Emoji,NotoColorEmoji,Segoe UI Symbol,Android Emoji,EmojiSymbols"/>
                <a:hlinkClick r:id="rId3"/>
              </a:rPr>
              <a:t>https://www.hpi.uni-potsdam.de/giese/bibadmin/show.php?id=17136</a:t>
            </a:r>
            <a:br>
              <a:rPr lang="en-US" sz="2800" dirty="0">
                <a:effectLst/>
                <a:latin typeface="Calibri,Helvetica,sans-serif,EmojiFont,Apple Color Emoji,Segoe UI Emoji,NotoColorEmoji,Segoe UI Symbol,Android Emoji,EmojiSymbols"/>
              </a:rPr>
            </a:br>
            <a:endParaRPr lang="en-US" sz="2800" dirty="0">
              <a:effectLst/>
              <a:latin typeface="Calibri,Helvetica,sans-serif,EmojiFont,Apple Color Emoji,Segoe UI Emoji,NotoColorEmoji,Segoe UI Symbol,Android Emoji,EmojiSymbol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br>
              <a:rPr lang="en-US" sz="2800" dirty="0">
                <a:effectLst/>
                <a:latin typeface="Calibri,Helvetica,sans-serif,EmojiFont,Apple Color Emoji,Segoe UI Emoji,NotoColorEmoji,Segoe UI Symbol,Android Emoji,EmojiSymbols"/>
              </a:rPr>
            </a:br>
            <a:endParaRPr lang="en-US" sz="2800" dirty="0">
              <a:effectLst/>
              <a:latin typeface="Calibri,Helvetica,sans-serif,EmojiFont,Apple Color Emoji,Segoe UI Emoji,NotoColorEmoji,Segoe UI Symbol,Android Emoji,EmojiSymbol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375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D2FF-A44E-4EE1-B639-A7F4E4B2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97D3E-68C9-4AC5-99EF-7F7CDF395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effectLst/>
                <a:latin typeface="Calibri,sans-serif"/>
              </a:rPr>
              <a:t>Search Plan Generation</a:t>
            </a:r>
            <a:endParaRPr lang="en-US" dirty="0">
              <a:effectLst/>
              <a:latin typeface="wf_segoe-ui_norm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effectLst/>
                <a:latin typeface="Calibri,sans-serif"/>
              </a:rPr>
              <a:t> </a:t>
            </a:r>
            <a:endParaRPr lang="en-US" dirty="0">
              <a:effectLst/>
              <a:latin typeface="wf_segoe-ui_norm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effectLst/>
                <a:latin typeface="Calibri,sans-serif"/>
                <a:hlinkClick r:id="rId2"/>
              </a:rPr>
              <a:t>https://link.springer.com/chapter/10.1007/11841883_27</a:t>
            </a:r>
            <a:r>
              <a:rPr lang="de-DE" sz="1800" dirty="0">
                <a:effectLst/>
                <a:latin typeface="Calibri,sans-serif"/>
              </a:rPr>
              <a:t> (</a:t>
            </a:r>
            <a:r>
              <a:rPr lang="de-DE" sz="1800" dirty="0" err="1">
                <a:effectLst/>
                <a:latin typeface="Calibri,sans-serif"/>
              </a:rPr>
              <a:t>static</a:t>
            </a:r>
            <a:r>
              <a:rPr lang="de-DE" sz="1800" dirty="0">
                <a:effectLst/>
                <a:latin typeface="Calibri,sans-serif"/>
              </a:rPr>
              <a:t> </a:t>
            </a:r>
            <a:r>
              <a:rPr lang="de-DE" sz="1800" dirty="0" err="1">
                <a:effectLst/>
                <a:latin typeface="Calibri,sans-serif"/>
              </a:rPr>
              <a:t>search</a:t>
            </a:r>
            <a:r>
              <a:rPr lang="de-DE" sz="1800" dirty="0">
                <a:effectLst/>
                <a:latin typeface="Calibri,sans-serif"/>
              </a:rPr>
              <a:t> </a:t>
            </a:r>
            <a:r>
              <a:rPr lang="de-DE" sz="1800" dirty="0" err="1">
                <a:effectLst/>
                <a:latin typeface="Calibri,sans-serif"/>
              </a:rPr>
              <a:t>plans</a:t>
            </a:r>
            <a:r>
              <a:rPr lang="de-DE" sz="1800" dirty="0">
                <a:effectLst/>
                <a:latin typeface="Calibri,sans-serif"/>
              </a:rPr>
              <a:t>)</a:t>
            </a:r>
            <a:endParaRPr lang="en-US" dirty="0">
              <a:effectLst/>
              <a:latin typeface="wf_segoe-ui_norm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effectLst/>
                <a:latin typeface="Calibri,sans-serif"/>
                <a:hlinkClick r:id="rId3"/>
              </a:rPr>
              <a:t>https://link.springer.com/article/10.1007/s10270-013-0372-2</a:t>
            </a:r>
            <a:r>
              <a:rPr lang="de-DE" sz="1800" dirty="0">
                <a:effectLst/>
                <a:latin typeface="Calibri,sans-serif"/>
              </a:rPr>
              <a:t> (</a:t>
            </a:r>
            <a:r>
              <a:rPr lang="de-DE" sz="1800" dirty="0" err="1">
                <a:effectLst/>
                <a:latin typeface="Calibri,sans-serif"/>
              </a:rPr>
              <a:t>static</a:t>
            </a:r>
            <a:r>
              <a:rPr lang="de-DE" sz="1800" dirty="0">
                <a:effectLst/>
                <a:latin typeface="Calibri,sans-serif"/>
              </a:rPr>
              <a:t> </a:t>
            </a:r>
            <a:r>
              <a:rPr lang="de-DE" sz="1800" dirty="0" err="1">
                <a:effectLst/>
                <a:latin typeface="Calibri,sans-serif"/>
              </a:rPr>
              <a:t>search</a:t>
            </a:r>
            <a:r>
              <a:rPr lang="de-DE" sz="1800" dirty="0">
                <a:effectLst/>
                <a:latin typeface="Calibri,sans-serif"/>
              </a:rPr>
              <a:t> </a:t>
            </a:r>
            <a:r>
              <a:rPr lang="de-DE" sz="1800" dirty="0" err="1">
                <a:effectLst/>
                <a:latin typeface="Calibri,sans-serif"/>
              </a:rPr>
              <a:t>plans</a:t>
            </a:r>
            <a:r>
              <a:rPr lang="de-DE" sz="1800" dirty="0">
                <a:effectLst/>
                <a:latin typeface="Calibri,sans-serif"/>
              </a:rPr>
              <a:t>)</a:t>
            </a:r>
            <a:endParaRPr lang="en-US" dirty="0">
              <a:effectLst/>
              <a:latin typeface="wf_segoe-ui_norm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effectLst/>
                <a:latin typeface="Calibri,sans-serif"/>
                <a:hlinkClick r:id="rId4"/>
              </a:rPr>
              <a:t>https://journal.ub.tu-berlin.de/eceasst/article/view/268</a:t>
            </a:r>
            <a:r>
              <a:rPr lang="de-DE" sz="1800" dirty="0">
                <a:effectLst/>
                <a:latin typeface="Calibri,sans-serif"/>
              </a:rPr>
              <a:t> (</a:t>
            </a:r>
            <a:r>
              <a:rPr lang="de-DE" sz="1800" dirty="0" err="1">
                <a:effectLst/>
                <a:latin typeface="Calibri,sans-serif"/>
              </a:rPr>
              <a:t>dynamic</a:t>
            </a:r>
            <a:r>
              <a:rPr lang="de-DE" sz="1800" dirty="0">
                <a:effectLst/>
                <a:latin typeface="Calibri,sans-serif"/>
              </a:rPr>
              <a:t> </a:t>
            </a:r>
            <a:r>
              <a:rPr lang="de-DE" sz="1800" dirty="0" err="1">
                <a:effectLst/>
                <a:latin typeface="Calibri,sans-serif"/>
              </a:rPr>
              <a:t>search</a:t>
            </a:r>
            <a:r>
              <a:rPr lang="de-DE" sz="1800" dirty="0">
                <a:effectLst/>
                <a:latin typeface="Calibri,sans-serif"/>
              </a:rPr>
              <a:t> </a:t>
            </a:r>
            <a:r>
              <a:rPr lang="de-DE" sz="1800" dirty="0" err="1">
                <a:effectLst/>
                <a:latin typeface="Calibri,sans-serif"/>
              </a:rPr>
              <a:t>plans</a:t>
            </a:r>
            <a:r>
              <a:rPr lang="de-DE" sz="1800" dirty="0">
                <a:effectLst/>
                <a:latin typeface="Calibri,sans-serif"/>
              </a:rPr>
              <a:t>)</a:t>
            </a:r>
            <a:endParaRPr lang="en-US" dirty="0">
              <a:effectLst/>
              <a:latin typeface="wf_segoe-ui_norm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effectLst/>
                <a:latin typeface="Calibri,sans-serif"/>
                <a:hlinkClick r:id="rId5"/>
              </a:rPr>
              <a:t>https://link.springer.com/chapter/10.1007/978-3-030-23611-3_13</a:t>
            </a:r>
            <a:r>
              <a:rPr lang="de-DE" sz="1800" dirty="0">
                <a:effectLst/>
                <a:latin typeface="Calibri,sans-serif"/>
              </a:rPr>
              <a:t> (hybrid </a:t>
            </a:r>
            <a:r>
              <a:rPr lang="de-DE" sz="1800" dirty="0" err="1">
                <a:effectLst/>
                <a:latin typeface="Calibri,sans-serif"/>
              </a:rPr>
              <a:t>search</a:t>
            </a:r>
            <a:r>
              <a:rPr lang="de-DE" sz="1800" dirty="0">
                <a:effectLst/>
                <a:latin typeface="Calibri,sans-serif"/>
              </a:rPr>
              <a:t> </a:t>
            </a:r>
            <a:r>
              <a:rPr lang="de-DE" sz="1800" dirty="0" err="1">
                <a:effectLst/>
                <a:latin typeface="Calibri,sans-serif"/>
              </a:rPr>
              <a:t>plans</a:t>
            </a:r>
            <a:r>
              <a:rPr lang="de-DE" sz="1800" dirty="0">
                <a:effectLst/>
                <a:latin typeface="Calibri,sans-serif"/>
              </a:rPr>
              <a:t>; </a:t>
            </a:r>
            <a:r>
              <a:rPr lang="de-DE" sz="1800" dirty="0" err="1">
                <a:effectLst/>
                <a:latin typeface="Calibri,sans-serif"/>
              </a:rPr>
              <a:t>heuristic</a:t>
            </a:r>
            <a:r>
              <a:rPr lang="de-DE" sz="1800" dirty="0">
                <a:effectLst/>
                <a:latin typeface="Calibri,sans-serif"/>
              </a:rPr>
              <a:t> </a:t>
            </a:r>
            <a:r>
              <a:rPr lang="de-DE" sz="1800" dirty="0" err="1">
                <a:effectLst/>
                <a:latin typeface="Calibri,sans-serif"/>
              </a:rPr>
              <a:t>used</a:t>
            </a:r>
            <a:r>
              <a:rPr lang="de-DE" sz="1800" dirty="0">
                <a:effectLst/>
                <a:latin typeface="Calibri,sans-serif"/>
              </a:rPr>
              <a:t> in </a:t>
            </a:r>
            <a:r>
              <a:rPr lang="de-DE" sz="1800" dirty="0" err="1">
                <a:effectLst/>
                <a:latin typeface="Calibri,sans-serif"/>
              </a:rPr>
              <a:t>our</a:t>
            </a:r>
            <a:r>
              <a:rPr lang="de-DE" sz="1800" dirty="0">
                <a:effectLst/>
                <a:latin typeface="Calibri,sans-serif"/>
              </a:rPr>
              <a:t> </a:t>
            </a:r>
            <a:r>
              <a:rPr lang="de-DE" sz="1800" dirty="0" err="1">
                <a:effectLst/>
                <a:latin typeface="Calibri,sans-serif"/>
              </a:rPr>
              <a:t>tool</a:t>
            </a:r>
            <a:r>
              <a:rPr lang="de-DE" sz="1800" dirty="0">
                <a:effectLst/>
                <a:latin typeface="Calibri,sans-serif"/>
              </a:rPr>
              <a:t>)</a:t>
            </a:r>
            <a:endParaRPr lang="en-US" dirty="0">
              <a:effectLst/>
              <a:latin typeface="wf_segoe-ui_normal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effectLst/>
                <a:latin typeface="Calibri,sans-serif"/>
              </a:rPr>
              <a:t> </a:t>
            </a:r>
            <a:endParaRPr lang="en-US" dirty="0">
              <a:effectLst/>
              <a:latin typeface="wf_segoe-ui_normal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effectLst/>
                <a:latin typeface="Calibri,sans-serif"/>
              </a:rPr>
              <a:t>LDBC </a:t>
            </a:r>
            <a:r>
              <a:rPr lang="de-DE" sz="1800" dirty="0" err="1">
                <a:effectLst/>
                <a:latin typeface="Calibri,sans-serif"/>
              </a:rPr>
              <a:t>Social</a:t>
            </a:r>
            <a:r>
              <a:rPr lang="de-DE" sz="1800" dirty="0">
                <a:effectLst/>
                <a:latin typeface="Calibri,sans-serif"/>
              </a:rPr>
              <a:t> Network Benchmark</a:t>
            </a:r>
            <a:endParaRPr lang="en-US" dirty="0">
              <a:effectLst/>
              <a:latin typeface="wf_segoe-ui_norm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effectLst/>
                <a:latin typeface="Calibri,sans-serif"/>
              </a:rPr>
              <a:t> </a:t>
            </a:r>
            <a:endParaRPr lang="en-US" dirty="0">
              <a:effectLst/>
              <a:latin typeface="wf_segoe-ui_norm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effectLst/>
                <a:latin typeface="Calibri,sans-serif"/>
                <a:hlinkClick r:id="rId6"/>
              </a:rPr>
              <a:t>https://dl.acm.org/doi/pdf/10.1145/2723372.2742786</a:t>
            </a:r>
            <a:r>
              <a:rPr lang="de-DE" sz="1800" dirty="0">
                <a:effectLst/>
                <a:latin typeface="Calibri,sans-serif"/>
              </a:rPr>
              <a:t> (initial </a:t>
            </a:r>
            <a:r>
              <a:rPr lang="de-DE" sz="1800" dirty="0" err="1">
                <a:effectLst/>
                <a:latin typeface="Calibri,sans-serif"/>
              </a:rPr>
              <a:t>paper</a:t>
            </a:r>
            <a:r>
              <a:rPr lang="de-DE" sz="1800" dirty="0">
                <a:effectLst/>
                <a:latin typeface="Calibri,sans-serif"/>
              </a:rPr>
              <a:t>)</a:t>
            </a:r>
            <a:endParaRPr lang="en-US" dirty="0">
              <a:effectLst/>
              <a:latin typeface="wf_segoe-ui_norm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effectLst/>
                <a:latin typeface="Calibri,sans-serif"/>
                <a:hlinkClick r:id="rId7"/>
              </a:rPr>
              <a:t>https://arxiv.org/abs/2001.02299</a:t>
            </a:r>
            <a:r>
              <a:rPr lang="de-DE" sz="1800" dirty="0">
                <a:effectLst/>
                <a:latin typeface="Calibri,sans-serif"/>
              </a:rPr>
              <a:t> (</a:t>
            </a:r>
            <a:r>
              <a:rPr lang="de-DE" sz="1800" dirty="0" err="1">
                <a:effectLst/>
                <a:latin typeface="Calibri,sans-serif"/>
              </a:rPr>
              <a:t>full</a:t>
            </a:r>
            <a:r>
              <a:rPr lang="de-DE" sz="1800" dirty="0">
                <a:effectLst/>
                <a:latin typeface="Calibri,sans-serif"/>
              </a:rPr>
              <a:t> </a:t>
            </a:r>
            <a:r>
              <a:rPr lang="de-DE" sz="1800" dirty="0" err="1">
                <a:effectLst/>
                <a:latin typeface="Calibri,sans-serif"/>
              </a:rPr>
              <a:t>documentation</a:t>
            </a:r>
            <a:r>
              <a:rPr lang="de-DE" sz="1800" dirty="0">
                <a:effectLst/>
                <a:latin typeface="Calibri,sans-serif"/>
              </a:rPr>
              <a:t>)</a:t>
            </a:r>
            <a:endParaRPr lang="en-US" dirty="0">
              <a:effectLst/>
              <a:latin typeface="wf_segoe-ui_norm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effectLst/>
                <a:latin typeface="Calibri,sans-serif"/>
                <a:hlinkClick r:id="rId8"/>
              </a:rPr>
              <a:t>https://github.com/ldbc/ldbc_snb_interactive</a:t>
            </a:r>
            <a:r>
              <a:rPr lang="de-DE" sz="1800" dirty="0">
                <a:effectLst/>
                <a:latin typeface="Calibri,sans-serif"/>
              </a:rPr>
              <a:t> (</a:t>
            </a:r>
            <a:r>
              <a:rPr lang="de-DE" sz="1800" dirty="0" err="1">
                <a:effectLst/>
                <a:latin typeface="Calibri,sans-serif"/>
              </a:rPr>
              <a:t>repo</a:t>
            </a:r>
            <a:r>
              <a:rPr lang="de-DE" sz="1800" dirty="0">
                <a:effectLst/>
                <a:latin typeface="Calibri,sans-serif"/>
              </a:rPr>
              <a:t>)</a:t>
            </a:r>
            <a:endParaRPr lang="en-US" dirty="0">
              <a:effectLst/>
              <a:latin typeface="wf_segoe-ui_norm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effectLst/>
                <a:latin typeface="Calibri,sans-serif"/>
              </a:rPr>
              <a:t> </a:t>
            </a:r>
            <a:endParaRPr lang="en-US" dirty="0">
              <a:effectLst/>
              <a:latin typeface="wf_segoe-ui_norm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effectLst/>
                <a:latin typeface="Calibri,sans-serif"/>
              </a:rPr>
              <a:t>Best </a:t>
            </a:r>
            <a:r>
              <a:rPr lang="de-DE" sz="1800" dirty="0" err="1">
                <a:effectLst/>
                <a:latin typeface="Calibri,sans-serif"/>
              </a:rPr>
              <a:t>regards</a:t>
            </a:r>
            <a:r>
              <a:rPr lang="de-DE" sz="1800" dirty="0">
                <a:effectLst/>
                <a:latin typeface="Calibri,sans-serif"/>
              </a:rPr>
              <a:t>,</a:t>
            </a:r>
            <a:endParaRPr lang="en-US" dirty="0">
              <a:effectLst/>
              <a:latin typeface="wf_segoe-ui_norm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effectLst/>
                <a:latin typeface="Calibri,sans-serif"/>
              </a:rPr>
              <a:t>Matthias</a:t>
            </a:r>
            <a:endParaRPr lang="en-US" dirty="0">
              <a:effectLst/>
              <a:latin typeface="wf_segoe-ui_norm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29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4586D-E5DA-4642-B6F7-6AD17F86C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699404"/>
          </a:xfrm>
        </p:spPr>
        <p:txBody>
          <a:bodyPr/>
          <a:lstStyle/>
          <a:p>
            <a:r>
              <a:rPr lang="en-US" sz="3600" b="1" dirty="0">
                <a:latin typeface="Calibri,Helvetica,sans-serif,EmojiFont,Apple Color Emoji,Segoe UI Emoji,NotoColorEmoji,Segoe UI Symbol,Android Emoji,EmojiSymbols"/>
              </a:rPr>
              <a:t>Tw</a:t>
            </a:r>
            <a:r>
              <a:rPr lang="en-US" sz="3600" b="1" dirty="0">
                <a:effectLst/>
                <a:latin typeface="Calibri,Helvetica,sans-serif,EmojiFont,Apple Color Emoji,Segoe UI Emoji,NotoColorEmoji,Segoe UI Symbol,Android Emoji,EmojiSymbols"/>
              </a:rPr>
              <a:t>o fundamental challenges of GNNs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877EC-8984-46FF-AEDA-AE36E884E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48335"/>
          </a:xfrm>
        </p:spPr>
        <p:txBody>
          <a:bodyPr/>
          <a:lstStyle/>
          <a:p>
            <a:r>
              <a:rPr lang="en-US" sz="2800" b="1" dirty="0">
                <a:effectLst/>
                <a:latin typeface="Calibri,Helvetica,sans-serif,EmojiFont,Apple Color Emoji,Segoe UI Emoji,NotoColorEmoji,Segoe UI Symbol,Android Emoji,EmojiSymbols"/>
              </a:rPr>
              <a:t>Expressivity</a:t>
            </a:r>
            <a:r>
              <a:rPr lang="en-US" sz="2800" dirty="0">
                <a:effectLst/>
                <a:latin typeface="Calibri,Helvetica,sans-serif,EmojiFont,Apple Color Emoji,Segoe UI Emoji,NotoColorEmoji,Segoe UI Symbol,Android Emoji,EmojiSymbols"/>
              </a:rPr>
              <a:t> = repeated neighbor mixing collapses embeddings of different nodes into a fixed low-dimensional subspace.</a:t>
            </a:r>
          </a:p>
          <a:p>
            <a:endParaRPr lang="en-US" dirty="0">
              <a:latin typeface="Calibri,Helvetica,sans-serif,EmojiFont,Apple Color Emoji,Segoe UI Emoji,NotoColorEmoji,Segoe UI Symbol,Android Emoji,EmojiSymbols"/>
            </a:endParaRPr>
          </a:p>
          <a:p>
            <a:r>
              <a:rPr lang="en-US" sz="2800" b="1" dirty="0">
                <a:effectLst/>
                <a:latin typeface="Calibri,Helvetica,sans-serif,EmojiFont,Apple Color Emoji,Segoe UI Emoji,NotoColorEmoji,Segoe UI Symbol,Android Emoji,EmojiSymbols"/>
              </a:rPr>
              <a:t>Scalability</a:t>
            </a:r>
            <a:r>
              <a:rPr lang="en-US" sz="2800" dirty="0">
                <a:effectLst/>
                <a:latin typeface="Calibri,Helvetica,sans-serif,EmojiFont,Apple Color Emoji,Segoe UI Emoji,NotoColorEmoji,Segoe UI Symbol,Android Emoji,EmojiSymbols"/>
              </a:rPr>
              <a:t> = recursive expansion of neighbor nodes results in exponentially growing neighborhood size.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460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AA98A9-9535-4818-8A63-5C488FDF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Query Matching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39569B-38A5-4F45-97A4-80C0147C5D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Goal: find out the query graph from the data graph, i.e., it is a search problem that involves ranking results (matches)</a:t>
            </a:r>
          </a:p>
        </p:txBody>
      </p:sp>
    </p:spTree>
    <p:extLst>
      <p:ext uri="{BB962C8B-B14F-4D97-AF65-F5344CB8AC3E}">
        <p14:creationId xmlns:p14="http://schemas.microsoft.com/office/powerpoint/2010/main" val="896564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F26AE-C291-415A-A293-EE3E79BDF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 Subgraph Matching [Ying 2020]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018B3-D558-479C-BB79-BF171EBB3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+mj-lt"/>
              </a:rPr>
              <a:t>Limitations of previous work (Bai et al., 2019; Li et al., 2019; Xu et al., 2019):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embed graphs into vector spaces 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sym typeface="Wingdings" panose="05000000000000000000" pitchFamily="2" charset="2"/>
              </a:rPr>
              <a:t>	 do</a:t>
            </a:r>
            <a:r>
              <a:rPr lang="en-US" sz="2400" dirty="0">
                <a:latin typeface="+mj-lt"/>
              </a:rPr>
              <a:t> not impose geometric structure in the embedding space.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sym typeface="Wingdings" panose="05000000000000000000" pitchFamily="2" charset="2"/>
              </a:rPr>
              <a:t>	 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sym typeface="Wingdings" panose="05000000000000000000" pitchFamily="2" charset="2"/>
              </a:rPr>
              <a:t>Conversely, using a GNN creates an ordered embedding that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sym typeface="Wingdings" panose="05000000000000000000" pitchFamily="2" charset="2"/>
              </a:rPr>
              <a:t>	leads to a well-structured embedding space 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sym typeface="Wingdings" panose="05000000000000000000" pitchFamily="2" charset="2"/>
              </a:rPr>
              <a:t>	to efficiently navigate it in order to find subgraphs as well as </a:t>
            </a:r>
            <a:r>
              <a:rPr lang="en-US" sz="2400" dirty="0" err="1">
                <a:latin typeface="+mj-lt"/>
                <a:sym typeface="Wingdings" panose="05000000000000000000" pitchFamily="2" charset="2"/>
              </a:rPr>
              <a:t>supergraph</a:t>
            </a:r>
            <a:endParaRPr lang="en-US" sz="2400" dirty="0">
              <a:latin typeface="+mj-lt"/>
              <a:sym typeface="Wingdings" panose="05000000000000000000" pitchFamily="2" charset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9DFB8F-F609-4A35-AADD-79348440B58E}"/>
              </a:ext>
            </a:extLst>
          </p:cNvPr>
          <p:cNvSpPr txBox="1"/>
          <p:nvPr/>
        </p:nvSpPr>
        <p:spPr>
          <a:xfrm>
            <a:off x="-1" y="6488668"/>
            <a:ext cx="115600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source: Ying, R., Lou, Z., You, J., Wen, C., </a:t>
            </a:r>
            <a:r>
              <a:rPr lang="en-US" sz="1600" dirty="0" err="1"/>
              <a:t>Canedo</a:t>
            </a:r>
            <a:r>
              <a:rPr lang="en-US" sz="1600" dirty="0"/>
              <a:t>, A., &amp; Leskovec, J. (2020). Neural Subgraph Matching</a:t>
            </a:r>
          </a:p>
        </p:txBody>
      </p:sp>
    </p:spTree>
    <p:extLst>
      <p:ext uri="{BB962C8B-B14F-4D97-AF65-F5344CB8AC3E}">
        <p14:creationId xmlns:p14="http://schemas.microsoft.com/office/powerpoint/2010/main" val="460490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652C2-A8E2-4157-970F-713B44793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07" y="179163"/>
            <a:ext cx="9404758" cy="598282"/>
          </a:xfrm>
        </p:spPr>
        <p:txBody>
          <a:bodyPr/>
          <a:lstStyle/>
          <a:p>
            <a:r>
              <a:rPr lang="en-US" dirty="0"/>
              <a:t>Framework of Neuro Subgraph Matching </a:t>
            </a:r>
            <a:r>
              <a:rPr lang="en-US" sz="2800" dirty="0"/>
              <a:t>[Ying 2020]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29E23A-CAF9-4489-BE84-D21230EC1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07316" y="1492169"/>
            <a:ext cx="8523914" cy="284640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989ABC-FC31-4910-B5F0-C07044DE7554}"/>
              </a:ext>
            </a:extLst>
          </p:cNvPr>
          <p:cNvSpPr txBox="1"/>
          <p:nvPr/>
        </p:nvSpPr>
        <p:spPr>
          <a:xfrm>
            <a:off x="-1" y="6488668"/>
            <a:ext cx="110147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source: Ying, R., Lou, Z., You, J., Wen, C., </a:t>
            </a:r>
            <a:r>
              <a:rPr lang="en-US" sz="1600" dirty="0" err="1"/>
              <a:t>Canedo</a:t>
            </a:r>
            <a:r>
              <a:rPr lang="en-US" sz="1600" dirty="0"/>
              <a:t>, A., &amp; Leskovec, J. (2020). Neural Subgraph Matching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9E4CD2-AF0E-49CB-A874-3BA787078D71}"/>
              </a:ext>
            </a:extLst>
          </p:cNvPr>
          <p:cNvSpPr txBox="1"/>
          <p:nvPr/>
        </p:nvSpPr>
        <p:spPr>
          <a:xfrm>
            <a:off x="4165506" y="5295724"/>
            <a:ext cx="3102268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</a:rPr>
              <a:t>M</a:t>
            </a:r>
            <a:r>
              <a:rPr lang="en-US" b="1" dirty="0">
                <a:effectLst/>
                <a:latin typeface="Arial" panose="020B0604020202020204" pitchFamily="34" charset="0"/>
              </a:rPr>
              <a:t>ax-margin loss </a:t>
            </a:r>
            <a:r>
              <a:rPr lang="en-US" dirty="0">
                <a:effectLst/>
                <a:latin typeface="Arial" panose="020B0604020202020204" pitchFamily="34" charset="0"/>
              </a:rPr>
              <a:t>is used to ensure that the </a:t>
            </a:r>
            <a:r>
              <a:rPr lang="en-US" u="sng" dirty="0">
                <a:effectLst/>
                <a:latin typeface="Arial" panose="020B0604020202020204" pitchFamily="34" charset="0"/>
              </a:rPr>
              <a:t>subgraph relationships</a:t>
            </a:r>
            <a:r>
              <a:rPr lang="en-US" dirty="0">
                <a:effectLst/>
                <a:latin typeface="Arial" panose="020B0604020202020204" pitchFamily="34" charset="0"/>
              </a:rPr>
              <a:t> are captured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5FB284-E5B7-4397-AFFC-92D3F742900C}"/>
              </a:ext>
            </a:extLst>
          </p:cNvPr>
          <p:cNvSpPr txBox="1"/>
          <p:nvPr/>
        </p:nvSpPr>
        <p:spPr>
          <a:xfrm>
            <a:off x="1054740" y="5434224"/>
            <a:ext cx="272048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effectLst/>
                <a:latin typeface="Arial" panose="020B0604020202020204" pitchFamily="34" charset="0"/>
              </a:rPr>
              <a:t>GNN</a:t>
            </a:r>
            <a:r>
              <a:rPr lang="en-US" dirty="0">
                <a:effectLst/>
                <a:latin typeface="Arial" panose="020B0604020202020204" pitchFamily="34" charset="0"/>
              </a:rPr>
              <a:t> is trained to learn the </a:t>
            </a:r>
            <a:r>
              <a:rPr lang="en-US" u="sng" dirty="0">
                <a:effectLst/>
                <a:latin typeface="Arial" panose="020B0604020202020204" pitchFamily="34" charset="0"/>
              </a:rPr>
              <a:t>order embedding </a:t>
            </a:r>
            <a:endParaRPr lang="en-US" u="sng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026D3E42-15AD-4EF4-B14A-1F1C94141BBB}"/>
              </a:ext>
            </a:extLst>
          </p:cNvPr>
          <p:cNvSpPr/>
          <p:nvPr/>
        </p:nvSpPr>
        <p:spPr>
          <a:xfrm rot="16200000">
            <a:off x="3522910" y="4039044"/>
            <a:ext cx="504619" cy="910667"/>
          </a:xfrm>
          <a:prstGeom prst="leftBrace">
            <a:avLst>
              <a:gd name="adj1" fmla="val 8333"/>
              <a:gd name="adj2" fmla="val 48658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163A6437-94AA-46AC-BEC3-378DE00FFFE5}"/>
              </a:ext>
            </a:extLst>
          </p:cNvPr>
          <p:cNvSpPr/>
          <p:nvPr/>
        </p:nvSpPr>
        <p:spPr>
          <a:xfrm rot="16200000">
            <a:off x="5486818" y="3676811"/>
            <a:ext cx="504619" cy="1675682"/>
          </a:xfrm>
          <a:prstGeom prst="leftBrace">
            <a:avLst>
              <a:gd name="adj1" fmla="val 8333"/>
              <a:gd name="adj2" fmla="val 48658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D73EAF-A4ED-4609-B124-18BAE12199DA}"/>
              </a:ext>
            </a:extLst>
          </p:cNvPr>
          <p:cNvCxnSpPr>
            <a:cxnSpLocks/>
            <a:stCxn id="8" idx="0"/>
            <a:endCxn id="24" idx="1"/>
          </p:cNvCxnSpPr>
          <p:nvPr/>
        </p:nvCxnSpPr>
        <p:spPr>
          <a:xfrm flipV="1">
            <a:off x="5716640" y="4766962"/>
            <a:ext cx="0" cy="528762"/>
          </a:xfrm>
          <a:prstGeom prst="straightConnector1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EC79553B-8BE3-47EC-B56D-71835C98CC6A}"/>
              </a:ext>
            </a:extLst>
          </p:cNvPr>
          <p:cNvCxnSpPr>
            <a:stCxn id="9" idx="0"/>
            <a:endCxn id="10" idx="1"/>
          </p:cNvCxnSpPr>
          <p:nvPr/>
        </p:nvCxnSpPr>
        <p:spPr>
          <a:xfrm rot="5400000" flipH="1" flipV="1">
            <a:off x="2745221" y="4416447"/>
            <a:ext cx="687537" cy="1348018"/>
          </a:xfrm>
          <a:prstGeom prst="bentConnector3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368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62BEF-8533-4797-B145-0734D8755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problems of subgraph 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FA8FD0-997C-4CC9-A5F0-6864F25617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11473384" cy="43318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j-lt"/>
                  </a:rPr>
                  <a:t>Problem-1 </a:t>
                </a:r>
                <a:r>
                  <a:rPr lang="en-US" b="1" dirty="0">
                    <a:effectLst/>
                    <a:latin typeface="+mj-lt"/>
                  </a:rPr>
                  <a:t>Matching query to datasets</a:t>
                </a:r>
              </a:p>
              <a:p>
                <a:pPr marL="0" indent="0">
                  <a:buNone/>
                </a:pPr>
                <a:r>
                  <a:rPr lang="en-US" dirty="0">
                    <a:effectLst/>
                    <a:latin typeface="+mj-lt"/>
                  </a:rPr>
                  <a:t>Given a target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latin typeface="+mj-lt"/>
                  </a:rPr>
                  <a:t> and a query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latin typeface="+mj-lt"/>
                  </a:rPr>
                  <a:t>, predict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i</a:t>
                </a:r>
                <a:r>
                  <a:rPr lang="en-US" dirty="0">
                    <a:effectLst/>
                    <a:latin typeface="+mj-lt"/>
                  </a:rPr>
                  <a:t>s isomorphic to a subgraph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effectLst/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j-lt"/>
                  </a:rPr>
                  <a:t>Then </a:t>
                </a:r>
                <a:r>
                  <a:rPr lang="en-US" dirty="0">
                    <a:effectLst/>
                    <a:latin typeface="+mj-lt"/>
                  </a:rPr>
                  <a:t>uses a neural model to decompose Problem 1 and solve Problem-2</a:t>
                </a:r>
                <a:r>
                  <a:rPr lang="en-US" dirty="0">
                    <a:latin typeface="+mj-lt"/>
                  </a:rPr>
                  <a:t> (with a certain accuracy)</a:t>
                </a:r>
                <a:endParaRPr lang="en-US" dirty="0">
                  <a:effectLst/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effectLst/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b="1" dirty="0">
                    <a:effectLst/>
                    <a:latin typeface="+mj-lt"/>
                  </a:rPr>
                  <a:t>Problem-2 Matching neighborhoods</a:t>
                </a:r>
              </a:p>
              <a:p>
                <a:pPr marL="0" indent="0">
                  <a:buNone/>
                </a:pPr>
                <a:r>
                  <a:rPr lang="en-US" dirty="0">
                    <a:effectLst/>
                    <a:latin typeface="+mj-lt"/>
                  </a:rPr>
                  <a:t>Given a neighborhood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latin typeface="+mj-lt"/>
                  </a:rPr>
                  <a:t> around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effectLst/>
                    <a:latin typeface="+mj-lt"/>
                  </a:rPr>
                  <a:t> and query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effectLst/>
                    <a:latin typeface="+mj-lt"/>
                  </a:rPr>
                  <a:t>anchored at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>
                    <a:effectLst/>
                    <a:latin typeface="+mj-lt"/>
                  </a:rPr>
                  <a:t>, make binary prediction of whether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latin typeface="+mj-lt"/>
                  </a:rPr>
                  <a:t> is a subgraph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latin typeface="+mj-lt"/>
                  </a:rPr>
                  <a:t> where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br>
                  <a:rPr lang="en-US" dirty="0">
                    <a:latin typeface="+mj-lt"/>
                  </a:rPr>
                </a:br>
                <a:r>
                  <a:rPr lang="en-US" dirty="0">
                    <a:effectLst/>
                    <a:latin typeface="+mj-lt"/>
                  </a:rPr>
                  <a:t>corresponds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>
                  <a:effectLst/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FA8FD0-997C-4CC9-A5F0-6864F25617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11473384" cy="4331816"/>
              </a:xfrm>
              <a:blipFill>
                <a:blip r:embed="rId2"/>
                <a:stretch>
                  <a:fillRect l="-1275" t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AFB436E-A369-43B7-93F3-0629B9708785}"/>
              </a:ext>
            </a:extLst>
          </p:cNvPr>
          <p:cNvSpPr txBox="1"/>
          <p:nvPr/>
        </p:nvSpPr>
        <p:spPr bwMode="gray">
          <a:xfrm>
            <a:off x="2879521" y="5620082"/>
            <a:ext cx="6245602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b="1" dirty="0"/>
              <a:t>Caveat</a:t>
            </a:r>
            <a:r>
              <a:rPr lang="en-US" sz="1800" dirty="0"/>
              <a:t> - GNNs are good at similarity measurement tasks but are not good at substructure extraction tasks: shortest path, subgraph, self-loop, etc.</a:t>
            </a:r>
          </a:p>
        </p:txBody>
      </p:sp>
    </p:spTree>
    <p:extLst>
      <p:ext uri="{BB962C8B-B14F-4D97-AF65-F5344CB8AC3E}">
        <p14:creationId xmlns:p14="http://schemas.microsoft.com/office/powerpoint/2010/main" val="1405909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7073B-D428-40F5-AF05-9E72922ED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Graph Query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EED2D-7D39-4F6C-B13E-72553D08C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7"/>
            <a:ext cx="11473384" cy="550069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effectLst/>
                <a:latin typeface="+mj-lt"/>
              </a:rPr>
              <a:t>Ying, Z., Wang, A., You, J., Wen, C., </a:t>
            </a:r>
            <a:r>
              <a:rPr lang="en-US" sz="2000" dirty="0" err="1">
                <a:effectLst/>
                <a:latin typeface="+mj-lt"/>
              </a:rPr>
              <a:t>Canedo</a:t>
            </a:r>
            <a:r>
              <a:rPr lang="en-US" sz="2000" dirty="0">
                <a:effectLst/>
                <a:latin typeface="+mj-lt"/>
              </a:rPr>
              <a:t>, A., &amp; Leskovec, J. (2020). </a:t>
            </a:r>
            <a:r>
              <a:rPr lang="en-US" sz="2000" b="1" dirty="0">
                <a:effectLst/>
                <a:latin typeface="+mj-lt"/>
              </a:rPr>
              <a:t>Neural subgraph matching</a:t>
            </a:r>
            <a:r>
              <a:rPr lang="en-US" sz="2000" dirty="0">
                <a:effectLst/>
                <a:latin typeface="+mj-lt"/>
              </a:rPr>
              <a:t>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effectLst/>
                <a:latin typeface="+mj-lt"/>
              </a:rPr>
              <a:t>Lan, Z., Yu, L., Yuan, L., Wu, Z., </a:t>
            </a:r>
            <a:r>
              <a:rPr lang="en-US" sz="2000" dirty="0" err="1">
                <a:effectLst/>
                <a:latin typeface="+mj-lt"/>
              </a:rPr>
              <a:t>Niu</a:t>
            </a:r>
            <a:r>
              <a:rPr lang="en-US" sz="2000" dirty="0">
                <a:effectLst/>
                <a:latin typeface="+mj-lt"/>
              </a:rPr>
              <a:t>, Q., &amp; Ma, F. (2021). </a:t>
            </a:r>
            <a:r>
              <a:rPr lang="en-US" sz="2000" b="1" dirty="0">
                <a:effectLst/>
                <a:latin typeface="+mj-lt"/>
              </a:rPr>
              <a:t>Sub-GMN: The Subgraph Matching Network Model</a:t>
            </a:r>
            <a:r>
              <a:rPr lang="en-US" sz="2000" dirty="0">
                <a:effectLst/>
                <a:latin typeface="+mj-lt"/>
              </a:rPr>
              <a:t>. </a:t>
            </a:r>
            <a:r>
              <a:rPr lang="en-US" sz="2000" dirty="0" err="1">
                <a:effectLst/>
                <a:latin typeface="+mj-lt"/>
              </a:rPr>
              <a:t>arXiv</a:t>
            </a:r>
            <a:r>
              <a:rPr lang="en-US" sz="2000" dirty="0">
                <a:effectLst/>
                <a:latin typeface="+mj-lt"/>
              </a:rPr>
              <a:t> preprint arXiv:2104.00186.</a:t>
            </a:r>
            <a:endParaRPr lang="en-US" sz="2000" dirty="0">
              <a:latin typeface="+mj-lt"/>
            </a:endParaRP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000" dirty="0" err="1">
                <a:effectLst/>
                <a:latin typeface="+mj-lt"/>
              </a:rPr>
              <a:t>Sarlin</a:t>
            </a:r>
            <a:r>
              <a:rPr lang="en-US" sz="2000" dirty="0">
                <a:effectLst/>
                <a:latin typeface="+mj-lt"/>
              </a:rPr>
              <a:t>, P. E., </a:t>
            </a:r>
            <a:r>
              <a:rPr lang="en-US" sz="2000" dirty="0" err="1">
                <a:effectLst/>
                <a:latin typeface="+mj-lt"/>
              </a:rPr>
              <a:t>DeTone</a:t>
            </a:r>
            <a:r>
              <a:rPr lang="en-US" sz="2000" dirty="0">
                <a:effectLst/>
                <a:latin typeface="+mj-lt"/>
              </a:rPr>
              <a:t>, D., </a:t>
            </a:r>
            <a:r>
              <a:rPr lang="en-US" sz="2000" dirty="0" err="1">
                <a:effectLst/>
                <a:latin typeface="+mj-lt"/>
              </a:rPr>
              <a:t>Malisiewicz</a:t>
            </a:r>
            <a:r>
              <a:rPr lang="en-US" sz="2000" dirty="0">
                <a:effectLst/>
                <a:latin typeface="+mj-lt"/>
              </a:rPr>
              <a:t>, T., &amp; </a:t>
            </a:r>
            <a:r>
              <a:rPr lang="en-US" sz="2000" dirty="0" err="1">
                <a:effectLst/>
                <a:latin typeface="+mj-lt"/>
              </a:rPr>
              <a:t>Rabinovich</a:t>
            </a:r>
            <a:r>
              <a:rPr lang="en-US" sz="2000" dirty="0">
                <a:effectLst/>
                <a:latin typeface="+mj-lt"/>
              </a:rPr>
              <a:t>, A. (2020). </a:t>
            </a:r>
            <a:r>
              <a:rPr lang="en-US" sz="2000" b="1" dirty="0">
                <a:effectLst/>
                <a:latin typeface="+mj-lt"/>
              </a:rPr>
              <a:t>Superglue: Learning feature matching with graph neural networks. </a:t>
            </a:r>
            <a:r>
              <a:rPr lang="en-US" sz="2000" dirty="0">
                <a:effectLst/>
                <a:latin typeface="+mj-lt"/>
              </a:rPr>
              <a:t>In Proceedings of the IEEE/CVF, pp. 4938-4947. </a:t>
            </a:r>
            <a:r>
              <a:rPr lang="en-US" sz="1800" dirty="0">
                <a:effectLst/>
                <a:latin typeface="+mj-lt"/>
              </a:rPr>
              <a:t>Data and code are available at </a:t>
            </a:r>
            <a:r>
              <a:rPr lang="en-US" sz="1400" dirty="0">
                <a:latin typeface="+mj-lt"/>
                <a:hlinkClick r:id="rId2"/>
              </a:rPr>
              <a:t>https://</a:t>
            </a:r>
            <a:r>
              <a:rPr lang="en-US" sz="1800" dirty="0">
                <a:effectLst/>
                <a:latin typeface="+mj-lt"/>
                <a:hlinkClick r:id="rId2"/>
              </a:rPr>
              <a:t>github.com/magicleap/SuperGluePretrainedNetwork</a:t>
            </a:r>
            <a:r>
              <a:rPr lang="en-US" sz="1800" dirty="0">
                <a:effectLst/>
                <a:latin typeface="+mj-lt"/>
              </a:rPr>
              <a:t>  </a:t>
            </a:r>
            <a:endParaRPr lang="en-US" sz="2000" dirty="0">
              <a:effectLst/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effectLst/>
                <a:latin typeface="+mj-lt"/>
              </a:rPr>
              <a:t>Krleža</a:t>
            </a:r>
            <a:r>
              <a:rPr lang="en-US" sz="2000" dirty="0">
                <a:effectLst/>
                <a:latin typeface="+mj-lt"/>
              </a:rPr>
              <a:t>, D., &amp; </a:t>
            </a:r>
            <a:r>
              <a:rPr lang="en-US" sz="2000" dirty="0" err="1">
                <a:effectLst/>
                <a:latin typeface="+mj-lt"/>
              </a:rPr>
              <a:t>Fertalj</a:t>
            </a:r>
            <a:r>
              <a:rPr lang="en-US" sz="2000" dirty="0">
                <a:effectLst/>
                <a:latin typeface="+mj-lt"/>
              </a:rPr>
              <a:t>, K. (2016). </a:t>
            </a:r>
            <a:r>
              <a:rPr lang="en-US" sz="2000" b="1" dirty="0">
                <a:effectLst/>
                <a:latin typeface="+mj-lt"/>
              </a:rPr>
              <a:t>Graph matching using hierarchical fuzzy graph neural networks</a:t>
            </a:r>
            <a:r>
              <a:rPr lang="en-US" sz="2000" dirty="0">
                <a:effectLst/>
                <a:latin typeface="+mj-lt"/>
              </a:rPr>
              <a:t>. IEEE Transactions on Fuzzy Systems, 25(4), 892-904.</a:t>
            </a:r>
            <a:endParaRPr lang="en-US" sz="2000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effectLst/>
                <a:latin typeface="+mj-lt"/>
              </a:rPr>
              <a:t>Zhou, J., Cui, G., Hu, S., Zhang, Z., Yang, C., Liu, Z., ... &amp; Sun, M. (2020). </a:t>
            </a:r>
            <a:r>
              <a:rPr lang="en-US" sz="2000" b="1" dirty="0">
                <a:effectLst/>
                <a:latin typeface="+mj-lt"/>
              </a:rPr>
              <a:t>Graph neural networks: A review of methods and applications</a:t>
            </a:r>
            <a:r>
              <a:rPr lang="en-US" sz="2000" dirty="0">
                <a:effectLst/>
                <a:latin typeface="+mj-lt"/>
              </a:rPr>
              <a:t>. AI Open, 1, 57-81.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+mj-lt"/>
              </a:rPr>
              <a:t>your suggestion?</a:t>
            </a:r>
          </a:p>
        </p:txBody>
      </p:sp>
    </p:spTree>
    <p:extLst>
      <p:ext uri="{BB962C8B-B14F-4D97-AF65-F5344CB8AC3E}">
        <p14:creationId xmlns:p14="http://schemas.microsoft.com/office/powerpoint/2010/main" val="1639272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AA98A9-9535-4818-8A63-5C488FDF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Isomorphism Counting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39569B-38A5-4F45-97A4-80C0147C5D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Goal: find the number of query graphs (isomorphism, graph structures) in the data graph.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390544"/>
      </p:ext>
    </p:extLst>
  </p:cSld>
  <p:clrMapOvr>
    <a:masterClrMapping/>
  </p:clrMapOvr>
</p:sld>
</file>

<file path=ppt/theme/theme1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1. Planning_Organization</Template>
  <TotalTime>254</TotalTime>
  <Words>1844</Words>
  <Application>Microsoft Office PowerPoint</Application>
  <PresentationFormat>Widescreen</PresentationFormat>
  <Paragraphs>165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Calibri,Helvetica,sans-serif,EmojiFont,Apple Color Emoji,Segoe UI Emoji,NotoColorEmoji,Segoe UI Symbol,Android Emoji,EmojiSymbols</vt:lpstr>
      <vt:lpstr>Calibri,sans-serif</vt:lpstr>
      <vt:lpstr>Cambria Math</vt:lpstr>
      <vt:lpstr>Verdana</vt:lpstr>
      <vt:lpstr>wf_segoe-ui_normal</vt:lpstr>
      <vt:lpstr>HPI PPT-Template</vt:lpstr>
      <vt:lpstr>Graph Neural Networks for  Graph Query Matching  &amp;  Graphs Isomorphism Counting lecture-10  Course on Graph Neural Networks (Winter Term 21/22)</vt:lpstr>
      <vt:lpstr>Intro</vt:lpstr>
      <vt:lpstr>Two fundamental challenges of GNNs</vt:lpstr>
      <vt:lpstr>Graph Query Matching</vt:lpstr>
      <vt:lpstr>Neuro Subgraph Matching [Ying 2020]</vt:lpstr>
      <vt:lpstr>Framework of Neuro Subgraph Matching [Ying 2020]</vt:lpstr>
      <vt:lpstr>Decision problems of subgraph matching</vt:lpstr>
      <vt:lpstr>References Graph Query Matching</vt:lpstr>
      <vt:lpstr>Graph Isomorphism Counting</vt:lpstr>
      <vt:lpstr>Different Settings for Counting</vt:lpstr>
      <vt:lpstr>Intuition of the Graph Counting Problem</vt:lpstr>
      <vt:lpstr>Framework of neural subgraph isomorphism counting models [Liu 2020]</vt:lpstr>
      <vt:lpstr>Results [Liu et al. 2020]</vt:lpstr>
      <vt:lpstr>References Graph Isomorphism Counting</vt:lpstr>
      <vt:lpstr>Next tasks</vt:lpstr>
      <vt:lpstr>Advanced Topics</vt:lpstr>
      <vt:lpstr>End</vt:lpstr>
      <vt:lpstr>GNNs and Weisfeiler-Lehman Isomorphism Test</vt:lpstr>
      <vt:lpstr>Querying with GNNs</vt:lpstr>
      <vt:lpstr>Equivariance and Expressiviness of GNNs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GNN for Graph Isomorphism and Graph Queries</dc:title>
  <dc:creator>Christian Adriano</dc:creator>
  <cp:lastModifiedBy>Christian Adriano</cp:lastModifiedBy>
  <cp:revision>41</cp:revision>
  <dcterms:created xsi:type="dcterms:W3CDTF">2021-11-24T08:57:33Z</dcterms:created>
  <dcterms:modified xsi:type="dcterms:W3CDTF">2021-11-24T13:13:50Z</dcterms:modified>
</cp:coreProperties>
</file>