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83" r:id="rId2"/>
    <p:sldId id="387" r:id="rId3"/>
    <p:sldId id="393" r:id="rId4"/>
    <p:sldId id="384" r:id="rId5"/>
    <p:sldId id="392" r:id="rId6"/>
    <p:sldId id="261" r:id="rId7"/>
    <p:sldId id="386" r:id="rId8"/>
    <p:sldId id="388" r:id="rId9"/>
    <p:sldId id="385" r:id="rId10"/>
    <p:sldId id="257" r:id="rId11"/>
    <p:sldId id="258" r:id="rId12"/>
    <p:sldId id="259" r:id="rId13"/>
    <p:sldId id="260" r:id="rId14"/>
    <p:sldId id="263" r:id="rId15"/>
    <p:sldId id="262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EC51D-A2E7-4BB9-85E0-E272DA3157DA}">
          <p14:sldIdLst>
            <p14:sldId id="383"/>
            <p14:sldId id="387"/>
            <p14:sldId id="393"/>
            <p14:sldId id="384"/>
            <p14:sldId id="392"/>
            <p14:sldId id="261"/>
            <p14:sldId id="386"/>
            <p14:sldId id="388"/>
            <p14:sldId id="385"/>
            <p14:sldId id="257"/>
            <p14:sldId id="258"/>
            <p14:sldId id="259"/>
            <p14:sldId id="260"/>
            <p14:sldId id="263"/>
            <p14:sldId id="262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507" autoAdjust="0"/>
  </p:normalViewPr>
  <p:slideViewPr>
    <p:cSldViewPr snapToGrid="0">
      <p:cViewPr varScale="1">
        <p:scale>
          <a:sx n="82" d="100"/>
          <a:sy n="82" d="100"/>
        </p:scale>
        <p:origin x="16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3A0-3355-4AD7-940B-2E78D07ECA9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72DC-1F10-486E-9BE3-E14F89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Phenomenon</a:t>
            </a:r>
            <a:r>
              <a:rPr lang="en-US" dirty="0"/>
              <a:t>: Failure cascades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Model</a:t>
            </a:r>
            <a:r>
              <a:rPr lang="en-US" dirty="0"/>
              <a:t>: Anomaly detection on multiple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Mitigation</a:t>
            </a:r>
            <a:r>
              <a:rPr lang="en-US" dirty="0"/>
              <a:t>: Classify which anomalies are </a:t>
            </a:r>
            <a:r>
              <a:rPr lang="en-US" dirty="0" err="1"/>
              <a:t>spatio</a:t>
            </a:r>
            <a:r>
              <a:rPr lang="en-US" dirty="0"/>
              <a:t>-temporal dependent (i.e., potentially causally connected)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Kubernetes config file  </a:t>
            </a:r>
            <a:r>
              <a:rPr lang="en-US" u="sng" dirty="0"/>
              <a:t>https://betterprogramming.pub/set-up-microservice-on-kubernetes-write-config-file-8df7c2b07a4c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 https://github.com/hpi-sam/Spatio-Temporal-Graphs/tree/main/src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8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93302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32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8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8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6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856991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16156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45971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7853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36671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523980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F1A4CB2-B0C7-4AF6-92A0-AEF25DAE34D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e_discovery_rate" TargetMode="External"/><Relationship Id="rId7" Type="http://schemas.openxmlformats.org/officeDocument/2006/relationships/hyperlink" Target="https://en.wikipedia.org/wiki/Ornstein%E2%80%93Uhlenbeck_process" TargetMode="External"/><Relationship Id="rId2" Type="http://schemas.openxmlformats.org/officeDocument/2006/relationships/hyperlink" Target="https://en.wikipedia.org/wiki/Granger_causality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pi.uni-potsdam.de/giese/bibadmin/uploads/pdf/vyetrenko2020get.pdf" TargetMode="External"/><Relationship Id="rId5" Type="http://schemas.openxmlformats.org/officeDocument/2006/relationships/hyperlink" Target="https://en.wikipedia.org/wiki/Stylized_fact" TargetMode="External"/><Relationship Id="rId4" Type="http://schemas.openxmlformats.org/officeDocument/2006/relationships/hyperlink" Target="https://towardsdatascience.com/17-types-of-similarity-and-dissimilarity-measures-used-in-data-science-3eb914d26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set-up-microservice-on-kubernetes-write-config-file-8df7c2b07a4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hpi-sam/Spatio-Temporal-Graphs/tree/main/sr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123712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Scope Overview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</a:t>
            </a:r>
            <a:r>
              <a:rPr lang="en-US" altLang="x-none" sz="2400" dirty="0" err="1">
                <a:ea typeface="ＭＳ Ｐゴシック" charset="-128"/>
              </a:rPr>
              <a:t>WiSe</a:t>
            </a:r>
            <a:r>
              <a:rPr lang="en-US" altLang="x-none" sz="2400" dirty="0">
                <a:ea typeface="ＭＳ Ｐゴシック" charset="-128"/>
              </a:rPr>
              <a:t> 22/23)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39F-C091-6D76-7391-38DBF645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–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CA9D-35A1-7F00-AAB4-0673981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71"/>
            <a:ext cx="10515600" cy="568532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Data for experiments would be based on </a:t>
            </a:r>
            <a:r>
              <a:rPr lang="en-US" sz="1800" dirty="0" err="1">
                <a:effectLst/>
                <a:latin typeface="+mj-lt"/>
                <a:ea typeface="Verdana" panose="020B0604030504040204" pitchFamily="34" charset="0"/>
              </a:rPr>
              <a:t>Iqras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 scenario and current approach - "outlier detection on non-stationary time series* by means of calibrating thresholds from priors"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could already use it "as it is" and an apply a comparative techniques like Message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Passing (today’s lecture) or </a:t>
            </a: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Granger Causality [1] to discover which services are dependent on each other and, hence, possibly the direction of propagation of an anomaly.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Verdana" panose="020B0604030504040204" pitchFamily="34" charset="0"/>
              </a:rPr>
              <a:t>We need simulate partial observability, 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e.g., a failure in one component is not logged (silently failing). This could be simulated by adding a gap in a failure trace. Failure trace is a sequence of components that failed.</a:t>
            </a:r>
            <a:endParaRPr lang="en-US" sz="1800" dirty="0">
              <a:effectLst/>
              <a:latin typeface="+mj-lt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*We have previously work with students on generating non-stationary time series. We adopted the </a:t>
            </a:r>
            <a:r>
              <a:rPr lang="en-US" sz="1400" i="1" dirty="0" err="1">
                <a:effectLst/>
                <a:latin typeface="Calibri,Helvetica,sans-serif,EmojiFont,Apple Color Emoji,Segoe UI Emoji,NotoColorEmoji,Segoe UI Symbol,Android Emoji,EmojiSymbols"/>
              </a:rPr>
              <a:t>Ohrstein-Uhlenbeck</a:t>
            </a:r>
            <a:r>
              <a:rPr lang="en-US" sz="1400" i="1" dirty="0">
                <a:effectLst/>
                <a:latin typeface="Calibri,Helvetica,sans-serif,EmojiFont,Apple Color Emoji,Segoe UI Emoji,NotoColorEmoji,Segoe UI Symbol,Android Emoji,EmojiSymbols"/>
              </a:rPr>
              <a:t> process [6], which is basically an AR(1) model, Auto-Regressive Model that shifts only the mean, but keeps variance constant</a:t>
            </a:r>
            <a:endParaRPr lang="en-US" sz="1400" i="1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270-1B60-AA04-26FE-4FCC2FCC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EC9D-6595-A48F-26C1-60F406A8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2311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Trade-offs of calibrating based on priors versus directly learning a threshold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 Role of false negatives (what if an outlier is not detected?). Maybe we can use some false discover rate (FDR) technique [2] (which is adaptive and scalable!).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What happens as the more knowledge about the non-stationary process is collected, could we recalibrate based on an increase in belief?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Maybe we could transfer calibrations across similar services, where similarity could be a combination of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graph </a:t>
            </a:r>
            <a:r>
              <a:rPr lang="en-US" sz="1400" b="1" dirty="0" err="1">
                <a:effectLst/>
                <a:latin typeface="+mj-lt"/>
                <a:ea typeface="Verdana" panose="020B0604030504040204" pitchFamily="34" charset="0"/>
              </a:rPr>
              <a:t>isormophism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and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distance/similarity metric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[3] based on </a:t>
            </a:r>
            <a:r>
              <a:rPr lang="en-US" sz="1400" b="1" dirty="0">
                <a:effectLst/>
                <a:latin typeface="+mj-lt"/>
                <a:ea typeface="Verdana" panose="020B0604030504040204" pitchFamily="34" charset="0"/>
              </a:rPr>
              <a:t>stylized facts</a:t>
            </a:r>
            <a:r>
              <a:rPr lang="en-US" sz="1400" dirty="0">
                <a:effectLst/>
                <a:latin typeface="+mj-lt"/>
                <a:ea typeface="Verdana" panose="020B0604030504040204" pitchFamily="34" charset="0"/>
              </a:rPr>
              <a:t> [4][5]</a:t>
            </a:r>
          </a:p>
        </p:txBody>
      </p:sp>
    </p:spTree>
    <p:extLst>
      <p:ext uri="{BB962C8B-B14F-4D97-AF65-F5344CB8AC3E}">
        <p14:creationId xmlns:p14="http://schemas.microsoft.com/office/powerpoint/2010/main" val="241354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4E01-75D4-5FC7-E075-630465F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WP-2 – Root-Cause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A1FE-1DB7-E619-FE52-FB6C3CCC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58"/>
            <a:ext cx="10515600" cy="5901042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We would work towards the goal of identifying the bottleneck (root-causes) of an anomaly. This might require ranking the services/nodes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w.r.t.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to probability of being the bottleneck (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mentioned having read work in this direction).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Ranking could be done via graph matching. We would need to generate a few patterns of failures (3 or 4). Each pattern is graph pattern. These patterns would be used to train a classification model that given a new failure trace, it would provide the probability of that failure trace being from any of the known patterns.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+mj-lt"/>
              <a:ea typeface="Verdana" panose="020B0604030504040204" pitchFamily="34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+mj-lt"/>
                <a:ea typeface="Verdana" panose="020B0604030504040204" pitchFamily="34" charset="0"/>
              </a:rPr>
              <a:t>One scenario that could be used is do detect the phenomenon of confounding. We discussed the possible confounding of the caches in containers 1 and 2 on the dependencies between time series delay time in service-1 and response time service-2. We would need to manipulate the size of caches in container 1 and 2 and the strength (number of calls) of dependency between service 1 and 2. For that, either the students or </a:t>
            </a:r>
            <a:r>
              <a:rPr lang="en-US" sz="1600" dirty="0" err="1">
                <a:latin typeface="+mj-lt"/>
                <a:ea typeface="Verdana" panose="020B0604030504040204" pitchFamily="34" charset="0"/>
              </a:rPr>
              <a:t>Iqra</a:t>
            </a:r>
            <a:r>
              <a:rPr lang="en-US" sz="1600" dirty="0">
                <a:latin typeface="+mj-lt"/>
                <a:ea typeface="Verdana" panose="020B0604030504040204" pitchFamily="34" charset="0"/>
              </a:rPr>
              <a:t> would need to help produce data.</a:t>
            </a:r>
          </a:p>
        </p:txBody>
      </p:sp>
    </p:spTree>
    <p:extLst>
      <p:ext uri="{BB962C8B-B14F-4D97-AF65-F5344CB8AC3E}">
        <p14:creationId xmlns:p14="http://schemas.microsoft.com/office/powerpoint/2010/main" val="303319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9B4-2F40-31E7-15E9-4AE33144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– Evolving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D266-6446-F73F-8F6C-FDA6A24A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844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Changes: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Adding an instance  added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Removing an instance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Verdana" panose="020B0604030504040204" pitchFamily="34" charset="0"/>
              </a:rPr>
              <a:t>Partial or weaken connections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Impact: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 These structural changes would affect the reliability of the previous models to generalize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  <a:ea typeface="Verdana" panose="020B0604030504040204" pitchFamily="34" charset="0"/>
              </a:rPr>
              <a:t>Evaluation</a:t>
            </a:r>
            <a:r>
              <a:rPr lang="en-US" sz="1800" dirty="0">
                <a:latin typeface="+mj-lt"/>
                <a:ea typeface="Verdana" panose="020B0604030504040204" pitchFamily="34" charset="0"/>
              </a:rPr>
              <a:t>: Measure how robust are the models to these changes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B99-EBFF-BC5A-8DD9-3C4CFC6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WP-3 Heuristics for STG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B57F-C05D-D055-F5C6-422D5A73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35348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Store the history of graph in a single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history comprises actions of addition and deletion of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Matching would be affected by the order of these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approximate the real temporal query with the structural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The difference between maximum and minimum deletions would provide a lifespan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,sans-serif"/>
              </a:rPr>
              <a:t>This would allow to detect anomaly beyond the attribute level, but also at the graph level.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85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0A-DDC3-7858-5AB6-1E42BBB4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F758-11FE-2C46-A320-E000D1C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[1] 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https://en.wikipedia.org/wiki/Granger_causality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[2]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https://en.wikipedia.org/wiki/False_discovery_rate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[3]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https://towardsdatascience.com/17-types-of-similarity-and-dissimilarity-measures-used-in-data-science-3eb914d2681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[4] Short definition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5"/>
              </a:rPr>
              <a:t>https://en.wikipedia.org/wiki/Stylized_fact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[5] Look at section 2.2 of this paper - Get Real: Realism Metrics for Robust Limit Order Book Market Simulations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6"/>
              </a:rPr>
              <a:t>https://www.hpi.uni-potsdam.de/giese/bibadmin/uploads/pdf/vyetrenko2020get.pdf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</a:rPr>
              <a:t>[6] </a:t>
            </a:r>
            <a:r>
              <a:rPr lang="en-US" sz="1800" dirty="0">
                <a:effectLst/>
                <a:latin typeface="Calibri,Helvetica,sans-serif,EmojiFont,Apple Color Emoji,Segoe UI Emoji,NotoColorEmoji,Segoe UI Symbol,Android Emoji,EmojiSymbols"/>
                <a:hlinkClick r:id="rId7"/>
              </a:rPr>
              <a:t>https://en.wikipedia.org/wiki/Ornstein%E2%80%93Uhlenbeck_process</a:t>
            </a:r>
            <a:endParaRPr lang="en-US" sz="1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4639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Terminology-I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5285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Time Series: </a:t>
            </a:r>
            <a:r>
              <a:rPr lang="en-US" dirty="0"/>
              <a:t>a sequential set of data points labelled with temporal stamps (discrete or continuous)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: an outlier in a time series representing resource usage of a webservice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event that happens after an anomaly happens to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</a:t>
            </a:r>
            <a:r>
              <a:rPr lang="en-US" dirty="0"/>
              <a:t>: event that happens when a failure on one service affects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 Graph</a:t>
            </a:r>
            <a:r>
              <a:rPr lang="en-US" dirty="0"/>
              <a:t>: a graph where a node is a service, and an edge represents the propagation of a failure from one service to another at given moment in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Matching</a:t>
            </a:r>
            <a:r>
              <a:rPr lang="en-US" dirty="0"/>
              <a:t>: Given a subgraph (source), search for subgraphs on a larger graph (target). Produces a ranking of subgraphs with respect to similarity to the source subgraph.</a:t>
            </a:r>
          </a:p>
          <a:p>
            <a:r>
              <a:rPr lang="en-US" b="1" dirty="0"/>
              <a:t>Perturbations (tentative) – </a:t>
            </a:r>
            <a:r>
              <a:rPr lang="en-US" dirty="0"/>
              <a:t>should affect the ability to do graph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nodes: add nodes (instances), modify features (connectivity, current load),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edges: remove edges, alter temporal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34731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3800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Failure Propagation Patterns (a.k.a., failure modes)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Failure Interference</a:t>
            </a:r>
            <a:r>
              <a:rPr lang="en-US" b="1" dirty="0"/>
              <a:t>: </a:t>
            </a:r>
            <a:r>
              <a:rPr lang="en-US" dirty="0"/>
              <a:t>nodes in disjoint call graphs affect each other because of shared resources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Failure Masking: </a:t>
            </a:r>
            <a:r>
              <a:rPr lang="en-US" dirty="0"/>
              <a:t>failure at one node masks the failure at the root-cause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Failure Cascade: </a:t>
            </a:r>
            <a:r>
              <a:rPr lang="en-US" dirty="0"/>
              <a:t>failure at one node cascades downstream following the call-graph dependency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Failure Intermittency: </a:t>
            </a:r>
            <a:r>
              <a:rPr lang="en-US" dirty="0"/>
              <a:t>failure at one node happens for short period of time, which can cause a permanent failure on dependent nodes.</a:t>
            </a:r>
          </a:p>
        </p:txBody>
      </p:sp>
    </p:spTree>
    <p:extLst>
      <p:ext uri="{BB962C8B-B14F-4D97-AF65-F5344CB8AC3E}">
        <p14:creationId xmlns:p14="http://schemas.microsoft.com/office/powerpoint/2010/main" val="317122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Working Packages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109494" y="1046240"/>
            <a:ext cx="11778647" cy="192556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WP-1 Express Deployment Configuration as a Knowledge-Graph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Capture deployment prior-knowledge that is easy to query and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Input</a:t>
            </a:r>
            <a:r>
              <a:rPr lang="en-US" sz="2000" dirty="0">
                <a:solidFill>
                  <a:schemeClr val="tx1"/>
                </a:solidFill>
              </a:rPr>
              <a:t>: deployment configuration, ontology;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Output</a:t>
            </a:r>
            <a:r>
              <a:rPr lang="en-US" sz="2000" dirty="0">
                <a:solidFill>
                  <a:schemeClr val="tx1"/>
                </a:solidFill>
              </a:rPr>
              <a:t>: Knowledge-graph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72734" y="3299978"/>
            <a:ext cx="11852165" cy="150344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WP-2 Generate Failure Propagations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Generate </a:t>
            </a:r>
            <a:r>
              <a:rPr lang="en-US" sz="2000" dirty="0" err="1">
                <a:solidFill>
                  <a:schemeClr val="tx1"/>
                </a:solidFill>
              </a:rPr>
              <a:t>spatio</a:t>
            </a:r>
            <a:r>
              <a:rPr lang="en-US" sz="2000" dirty="0">
                <a:solidFill>
                  <a:schemeClr val="tx1"/>
                </a:solidFill>
              </a:rPr>
              <a:t>-temporal graphs representing possible failure propagations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Input: </a:t>
            </a:r>
            <a:r>
              <a:rPr lang="en-US" sz="2000" dirty="0">
                <a:solidFill>
                  <a:schemeClr val="tx1"/>
                </a:solidFill>
              </a:rPr>
              <a:t>Microservice dependency graph, knowledge-graph, failure propagation pattern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Output:</a:t>
            </a:r>
            <a:r>
              <a:rPr lang="en-US" sz="2000" dirty="0">
                <a:solidFill>
                  <a:schemeClr val="tx1"/>
                </a:solidFill>
              </a:rPr>
              <a:t> Graph Database with </a:t>
            </a:r>
            <a:r>
              <a:rPr lang="en-US" sz="2000" dirty="0" err="1">
                <a:solidFill>
                  <a:schemeClr val="tx1"/>
                </a:solidFill>
              </a:rPr>
              <a:t>Spatio</a:t>
            </a:r>
            <a:r>
              <a:rPr lang="en-US" sz="2000" dirty="0">
                <a:solidFill>
                  <a:schemeClr val="tx1"/>
                </a:solidFill>
              </a:rPr>
              <a:t>-Temporal Graphs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72734" y="5131598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WP-3 Graph Matching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Given a subgraph representing an ongoing failure propagation (graph query), find the most probable failure propagation graphs</a:t>
            </a:r>
          </a:p>
          <a:p>
            <a:pPr marL="126994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Input</a:t>
            </a:r>
            <a:r>
              <a:rPr lang="en-US" sz="2000" dirty="0">
                <a:solidFill>
                  <a:schemeClr val="tx1"/>
                </a:solidFill>
              </a:rPr>
              <a:t>: Graph database, Knowledge-graph, Graph query; </a:t>
            </a:r>
            <a:r>
              <a:rPr lang="en-US" sz="2000" b="1" dirty="0">
                <a:solidFill>
                  <a:schemeClr val="tx1"/>
                </a:solidFill>
              </a:rPr>
              <a:t>Output</a:t>
            </a:r>
            <a:r>
              <a:rPr lang="en-US" sz="2000" dirty="0">
                <a:solidFill>
                  <a:schemeClr val="tx1"/>
                </a:solidFill>
              </a:rPr>
              <a:t>: Graph Matching Ranking</a:t>
            </a:r>
          </a:p>
        </p:txBody>
      </p:sp>
    </p:spTree>
    <p:extLst>
      <p:ext uri="{BB962C8B-B14F-4D97-AF65-F5344CB8AC3E}">
        <p14:creationId xmlns:p14="http://schemas.microsoft.com/office/powerpoint/2010/main" val="28557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Evaluation of Working Packages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109494" y="1046240"/>
            <a:ext cx="11778647" cy="192556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WP-1 Express Deployment Configuration as a Knowledge-Graph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Methods: </a:t>
            </a:r>
            <a:r>
              <a:rPr lang="en-US" sz="2000" dirty="0">
                <a:solidFill>
                  <a:schemeClr val="tx1"/>
                </a:solidFill>
              </a:rPr>
              <a:t>Parser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Kubernetes config file </a:t>
            </a:r>
            <a:r>
              <a:rPr lang="en-US" sz="2000" dirty="0">
                <a:solidFill>
                  <a:schemeClr val="tx1"/>
                </a:solidFill>
              </a:rPr>
              <a:t>to a graph, e.g., </a:t>
            </a:r>
            <a:r>
              <a:rPr lang="en-US" sz="2000" b="1" dirty="0" err="1">
                <a:solidFill>
                  <a:schemeClr val="tx1"/>
                </a:solidFill>
              </a:rPr>
              <a:t>yaml</a:t>
            </a:r>
            <a:r>
              <a:rPr lang="en-US" sz="2000" b="1" dirty="0">
                <a:solidFill>
                  <a:schemeClr val="tx1"/>
                </a:solidFill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</a:rPr>
              <a:t>GraphML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Evaluation: </a:t>
            </a:r>
            <a:r>
              <a:rPr lang="en-US" sz="2000" dirty="0">
                <a:solidFill>
                  <a:schemeClr val="tx1"/>
                </a:solidFill>
              </a:rPr>
              <a:t>Parsing checking, Update graph without having to rewrite the entire graph.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72734" y="3318199"/>
            <a:ext cx="11852165" cy="150344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WP-2 Generate Failure Propagations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Method</a:t>
            </a:r>
            <a:r>
              <a:rPr lang="en-US" sz="2000" dirty="0">
                <a:solidFill>
                  <a:schemeClr val="tx1"/>
                </a:solidFill>
              </a:rPr>
              <a:t>: Sequential (Edge-Sequence) and One-Shot (Adjacency Matrix-based)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Evaluation</a:t>
            </a:r>
            <a:r>
              <a:rPr lang="en-US" sz="2000" dirty="0">
                <a:solidFill>
                  <a:schemeClr val="tx1"/>
                </a:solidFill>
              </a:rPr>
              <a:t>: Compare with existing generation method (</a:t>
            </a:r>
            <a:r>
              <a:rPr lang="en-US" sz="2000" dirty="0">
                <a:solidFill>
                  <a:schemeClr val="tx1"/>
                </a:solidFill>
                <a:hlinkClick r:id="rId4"/>
              </a:rPr>
              <a:t>adversarial</a:t>
            </a:r>
            <a:r>
              <a:rPr lang="en-US" sz="2000" dirty="0">
                <a:solidFill>
                  <a:schemeClr val="tx1"/>
                </a:solidFill>
              </a:rPr>
              <a:t>) of generated graphs and/or null models (random, Kronecker)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72734" y="5131598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WP-3 Graph Matching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Method</a:t>
            </a:r>
            <a:r>
              <a:rPr lang="en-US" sz="2000" dirty="0">
                <a:solidFill>
                  <a:schemeClr val="tx1"/>
                </a:solidFill>
              </a:rPr>
              <a:t>: Graph Attention vs Graph Convolution</a:t>
            </a:r>
          </a:p>
          <a:p>
            <a:pPr marL="126994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Evaluation</a:t>
            </a:r>
            <a:r>
              <a:rPr lang="en-US" sz="2000" dirty="0">
                <a:solidFill>
                  <a:schemeClr val="tx1"/>
                </a:solidFill>
              </a:rPr>
              <a:t>: How sensitive is the ranking to small perturbations in the </a:t>
            </a:r>
            <a:r>
              <a:rPr lang="en-US" sz="2000" dirty="0" err="1">
                <a:solidFill>
                  <a:schemeClr val="tx1"/>
                </a:solidFill>
              </a:rPr>
              <a:t>spatio</a:t>
            </a:r>
            <a:r>
              <a:rPr lang="en-US" sz="2000" dirty="0">
                <a:solidFill>
                  <a:schemeClr val="tx1"/>
                </a:solidFill>
              </a:rPr>
              <a:t>-temporal graphs. Sensitivity across perturbation types/intensities, ranking metrics, graph matching method</a:t>
            </a:r>
          </a:p>
        </p:txBody>
      </p:sp>
    </p:spTree>
    <p:extLst>
      <p:ext uri="{BB962C8B-B14F-4D97-AF65-F5344CB8AC3E}">
        <p14:creationId xmlns:p14="http://schemas.microsoft.com/office/powerpoint/2010/main" val="34345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4C84-5C8F-BA23-DFFF-80FE7EC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format for 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A3A-92D1-5DB5-BF3D-39F90B7F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854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Each goal should have the following triad: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phenomenon description and how to reproduce it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Data Generation Process + Metrics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model that abstracts the irrelevant details and explains the essence of </a:t>
            </a:r>
            <a:r>
              <a:rPr lang="en-US" sz="2000">
                <a:latin typeface="+mj-lt"/>
                <a:ea typeface="Verdana" panose="020B0604030504040204" pitchFamily="34" charset="0"/>
              </a:rPr>
              <a:t>the phenomenon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Assumptions + Representation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strategy/solution to mitigate the negative effects of the phenomenon.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Algorithms +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525730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Extra-Slides </a:t>
            </a:r>
            <a:br>
              <a:rPr lang="en-US" sz="4400" b="1" dirty="0"/>
            </a:br>
            <a:r>
              <a:rPr lang="en-US" sz="4400" b="1" dirty="0"/>
              <a:t>(Idea Generation)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986-276A-3389-9592-4618603C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WP-1 Anomaly Detection – Possible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19BB-68D3-6B04-182B-06FAAA57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Obtain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Populate a temporal Graph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graph query templates based on the System Network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a given set of services search for anomalies within a time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candidate Graph Queries for each Anomaly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a Granger Causality Model for the outcome of each Graph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Temporal Centrality Metric (TCM) for each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Correlation between TCMs, corresponding node in the Graph Query result, and ground truth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Original data to Generate a Synthetic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same methods on the new data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206188190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Graph Metrics and Random Models</Template>
  <TotalTime>291</TotalTime>
  <Words>1578</Words>
  <Application>Microsoft Office PowerPoint</Application>
  <PresentationFormat>Widescreen</PresentationFormat>
  <Paragraphs>124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Calibri,Helvetica,sans-serif,EmojiFont,Apple Color Emoji,Segoe UI Emoji,NotoColorEmoji,Segoe UI Symbol,Android Emoji,EmojiSymbols</vt:lpstr>
      <vt:lpstr>Calibri,sans-serif</vt:lpstr>
      <vt:lpstr>Verdana</vt:lpstr>
      <vt:lpstr>HPI PPT-Template</vt:lpstr>
      <vt:lpstr>Project Scope Overview  Course on Machine Learning on Spatio-Temporal Graphs (WiSe 22/23)</vt:lpstr>
      <vt:lpstr>Terminology-I</vt:lpstr>
      <vt:lpstr>Terminology-II</vt:lpstr>
      <vt:lpstr>Goals of Working Packages</vt:lpstr>
      <vt:lpstr>Methods and Evaluation of Working Packages</vt:lpstr>
      <vt:lpstr>Planning format for each goal</vt:lpstr>
      <vt:lpstr>End</vt:lpstr>
      <vt:lpstr>Extra-Slides  (Idea Generation) Course on Graph Neural Networks (Summer Term 22) </vt:lpstr>
      <vt:lpstr>WP-1 Anomaly Detection – Possible Tasks</vt:lpstr>
      <vt:lpstr>WP-1 – Anomaly Detection</vt:lpstr>
      <vt:lpstr>WP-1 Clarifications</vt:lpstr>
      <vt:lpstr>WP-2 – Root-Cause Identification</vt:lpstr>
      <vt:lpstr>WP-3 – Evolving Graphs</vt:lpstr>
      <vt:lpstr>WP-3 Heuristics for STG Matching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 Course on Graph Neural Networks (Summer Term 22)</dc:title>
  <dc:creator>Christian Adriano</dc:creator>
  <cp:lastModifiedBy>Christian Adriano</cp:lastModifiedBy>
  <cp:revision>23</cp:revision>
  <dcterms:created xsi:type="dcterms:W3CDTF">2022-05-10T07:07:48Z</dcterms:created>
  <dcterms:modified xsi:type="dcterms:W3CDTF">2022-11-23T14:31:40Z</dcterms:modified>
</cp:coreProperties>
</file>