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85" r:id="rId3"/>
    <p:sldId id="308" r:id="rId4"/>
    <p:sldId id="309" r:id="rId5"/>
    <p:sldId id="323" r:id="rId6"/>
    <p:sldId id="327" r:id="rId7"/>
    <p:sldId id="326" r:id="rId8"/>
    <p:sldId id="324" r:id="rId9"/>
    <p:sldId id="325" r:id="rId10"/>
    <p:sldId id="328" r:id="rId11"/>
    <p:sldId id="307" r:id="rId12"/>
    <p:sldId id="311" r:id="rId13"/>
    <p:sldId id="312" r:id="rId14"/>
    <p:sldId id="313" r:id="rId15"/>
    <p:sldId id="314" r:id="rId16"/>
    <p:sldId id="316" r:id="rId17"/>
    <p:sldId id="317" r:id="rId18"/>
    <p:sldId id="318" r:id="rId19"/>
    <p:sldId id="319" r:id="rId20"/>
    <p:sldId id="322" r:id="rId21"/>
    <p:sldId id="321" r:id="rId22"/>
    <p:sldId id="320" r:id="rId23"/>
    <p:sldId id="299" r:id="rId24"/>
    <p:sldId id="30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285"/>
            <p14:sldId id="308"/>
            <p14:sldId id="309"/>
            <p14:sldId id="323"/>
            <p14:sldId id="327"/>
            <p14:sldId id="326"/>
            <p14:sldId id="324"/>
            <p14:sldId id="325"/>
            <p14:sldId id="328"/>
            <p14:sldId id="307"/>
            <p14:sldId id="311"/>
            <p14:sldId id="312"/>
            <p14:sldId id="313"/>
            <p14:sldId id="314"/>
            <p14:sldId id="316"/>
            <p14:sldId id="317"/>
            <p14:sldId id="318"/>
            <p14:sldId id="319"/>
            <p14:sldId id="322"/>
            <p14:sldId id="321"/>
            <p14:sldId id="320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09"/>
    <a:srgbClr val="FF6600"/>
    <a:srgbClr val="0070C0"/>
    <a:srgbClr val="B1063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6" autoAdjust="0"/>
    <p:restoredTop sz="85098" autoAdjust="0"/>
  </p:normalViewPr>
  <p:slideViewPr>
    <p:cSldViewPr snapToGrid="0">
      <p:cViewPr varScale="1">
        <p:scale>
          <a:sx n="51" d="100"/>
          <a:sy n="51" d="100"/>
        </p:scale>
        <p:origin x="85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tatistical_independenc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99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0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77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>
                <a:effectLst/>
                <a:latin typeface="Arial" panose="020B0604020202020204" pitchFamily="34" charset="0"/>
              </a:rPr>
              <a:t>Wang, Xin, </a:t>
            </a:r>
            <a:r>
              <a:rPr lang="en-US" dirty="0" err="1">
                <a:effectLst/>
                <a:latin typeface="Arial" panose="020B0604020202020204" pitchFamily="34" charset="0"/>
              </a:rPr>
              <a:t>Ziwei</a:t>
            </a:r>
            <a:r>
              <a:rPr lang="en-US" dirty="0">
                <a:effectLst/>
                <a:latin typeface="Arial" panose="020B0604020202020204" pitchFamily="34" charset="0"/>
              </a:rPr>
              <a:t> Zhang, and </a:t>
            </a:r>
            <a:r>
              <a:rPr lang="en-US" dirty="0" err="1">
                <a:effectLst/>
                <a:latin typeface="Arial" panose="020B0604020202020204" pitchFamily="34" charset="0"/>
              </a:rPr>
              <a:t>Wenwu</a:t>
            </a:r>
            <a:r>
              <a:rPr lang="en-US" dirty="0">
                <a:effectLst/>
                <a:latin typeface="Arial" panose="020B0604020202020204" pitchFamily="34" charset="0"/>
              </a:rPr>
              <a:t> Zhu. "Automated Graph Machine Learning: Approaches, Libraries and Directions." 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i="1" dirty="0">
                <a:effectLst/>
                <a:latin typeface="Arial" panose="020B0604020202020204" pitchFamily="34" charset="0"/>
              </a:rPr>
              <a:t> preprint arXiv:2201.01288</a:t>
            </a:r>
            <a:r>
              <a:rPr lang="en-US" dirty="0">
                <a:effectLst/>
                <a:latin typeface="Arial" panose="020B0604020202020204" pitchFamily="34" charset="0"/>
              </a:rPr>
              <a:t> (2022).</a:t>
            </a:r>
          </a:p>
          <a:p>
            <a:r>
              <a:rPr lang="en-US" dirty="0"/>
              <a:t>APA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139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dirty="0">
                <a:effectLst/>
                <a:latin typeface="Arial" panose="020B0604020202020204" pitchFamily="34" charset="0"/>
              </a:rPr>
              <a:t>Wang, Xin, </a:t>
            </a:r>
            <a:r>
              <a:rPr lang="en-US" dirty="0" err="1">
                <a:effectLst/>
                <a:latin typeface="Arial" panose="020B0604020202020204" pitchFamily="34" charset="0"/>
              </a:rPr>
              <a:t>Ziwei</a:t>
            </a:r>
            <a:r>
              <a:rPr lang="en-US" dirty="0">
                <a:effectLst/>
                <a:latin typeface="Arial" panose="020B0604020202020204" pitchFamily="34" charset="0"/>
              </a:rPr>
              <a:t> Zhang, and </a:t>
            </a:r>
            <a:r>
              <a:rPr lang="en-US" dirty="0" err="1">
                <a:effectLst/>
                <a:latin typeface="Arial" panose="020B0604020202020204" pitchFamily="34" charset="0"/>
              </a:rPr>
              <a:t>Wenwu</a:t>
            </a:r>
            <a:r>
              <a:rPr lang="en-US" dirty="0">
                <a:effectLst/>
                <a:latin typeface="Arial" panose="020B0604020202020204" pitchFamily="34" charset="0"/>
              </a:rPr>
              <a:t> Zhu. "Automated Graph Machine Learning: Approaches, Libraries and Directions." </a:t>
            </a:r>
            <a:r>
              <a:rPr lang="en-US" i="1" dirty="0" err="1">
                <a:effectLst/>
                <a:latin typeface="Arial" panose="020B0604020202020204" pitchFamily="34" charset="0"/>
              </a:rPr>
              <a:t>arXiv</a:t>
            </a:r>
            <a:r>
              <a:rPr lang="en-US" i="1" dirty="0">
                <a:effectLst/>
                <a:latin typeface="Arial" panose="020B0604020202020204" pitchFamily="34" charset="0"/>
              </a:rPr>
              <a:t> preprint arXiv:2201.01288</a:t>
            </a:r>
            <a:r>
              <a:rPr lang="en-US" dirty="0">
                <a:effectLst/>
                <a:latin typeface="Arial" panose="020B0604020202020204" pitchFamily="34" charset="0"/>
              </a:rPr>
              <a:t> (2022).</a:t>
            </a:r>
          </a:p>
          <a:p>
            <a:r>
              <a:rPr lang="en-US" dirty="0"/>
              <a:t>APA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7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4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Poisson Distribution = probability of a given number of events occurring in a fixed interval of time or space if these events occur with a known constant mean rate and </a:t>
            </a:r>
            <a:r>
              <a:rPr lang="en-US" b="0" i="0" u="none" strike="noStrike" dirty="0">
                <a:solidFill>
                  <a:srgbClr val="0B0080"/>
                </a:solidFill>
                <a:effectLst/>
                <a:latin typeface="Arial" panose="020B0604020202020204" pitchFamily="34" charset="0"/>
                <a:hlinkClick r:id="rId3" tooltip="Statistical independence"/>
              </a:rPr>
              <a:t>independently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the time since the last event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82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derive this formula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2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[Leskovec 2019] http://web.stanford.edu/class/cs224w/slides/02-gnp-smallworld.pdf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87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Procedure: start with a ring of </a:t>
            </a:r>
            <a:r>
              <a:rPr lang="en-US" i="1" dirty="0"/>
              <a:t>n</a:t>
            </a:r>
            <a:r>
              <a:rPr lang="en-US" dirty="0"/>
              <a:t> vertices, each connected to its </a:t>
            </a:r>
            <a:r>
              <a:rPr lang="en-US" i="1" dirty="0"/>
              <a:t>k</a:t>
            </a:r>
            <a:r>
              <a:rPr lang="en-US" dirty="0"/>
              <a:t> nearest neighbors by undirected edges.</a:t>
            </a:r>
          </a:p>
          <a:p>
            <a:r>
              <a:rPr lang="en-US" dirty="0"/>
              <a:t>We choose a node and the edge that connects it to its nearest neighbor in a clockwise sense. With probability </a:t>
            </a:r>
            <a:r>
              <a:rPr lang="en-US" i="1" dirty="0"/>
              <a:t>p</a:t>
            </a:r>
            <a:r>
              <a:rPr lang="en-US" dirty="0"/>
              <a:t>, we reconnect this edge to a vertex chosen uniformly at random over the entire 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6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6E657D4-341B-4123-93E2-EE63B48CE7B9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426E6C6-FEF3-44F4-8DA0-16D7FF019302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58340AA-A0FD-474B-AC5A-E7633E5DC2DE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64B529B-4953-432D-B03F-EB211F8D37A1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9374620-1F65-4CC3-88EB-58C9DD26F46E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9E777A18-95EE-4DD8-9BD8-20FC04C50247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5C674-12AF-41F5-BDE5-1132B29F8CB8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3DBA24AA-B7D5-4FFE-8D73-17E57C4CE829}" type="datetime1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2E271776-67EC-484C-8398-831DC4FA5109}" type="datetime1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95147C50-A150-4E7A-B4A5-3F4CF9B1E3B2}" type="datetime1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6EBBE365-CF2F-4A12-A6A4-20E9054E4628}" type="datetime1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iqra.zafar@hpi.de" TargetMode="External"/><Relationship Id="rId5" Type="http://schemas.openxmlformats.org/officeDocument/2006/relationships/hyperlink" Target="mailto:matthias.barkowsky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twitter.com/engineering/en_us/topics/insights/2021/temporal-graph-networks" TargetMode="Externa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4066164"/>
          </a:xfrm>
        </p:spPr>
        <p:txBody>
          <a:bodyPr>
            <a:normAutofit/>
          </a:bodyPr>
          <a:lstStyle/>
          <a:p>
            <a:r>
              <a:rPr lang="en-US" sz="4400" b="1" dirty="0"/>
              <a:t>Graph Generative Models</a:t>
            </a:r>
            <a:br>
              <a:rPr lang="en-US" sz="4400" b="1" dirty="0"/>
            </a:b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  <a:t>lecture-3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+mj-ea"/>
                <a:cs typeface="+mj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Co</a:t>
            </a:r>
            <a:r>
              <a:rPr kumimoji="0" lang="en-US" altLang="x-none" sz="2400" b="0" i="0" u="none" strike="noStrike" kern="1200" cap="none" spc="0" normalizeH="0" baseline="0" noProof="0" dirty="0">
                <a:ln>
                  <a:noFill/>
                </a:ln>
                <a:solidFill>
                  <a:srgbClr val="5A6166"/>
                </a:solidFill>
                <a:effectLst/>
                <a:uLnTx/>
                <a:uFillTx/>
                <a:latin typeface="Verdana"/>
                <a:ea typeface="ＭＳ Ｐゴシック" charset="-128"/>
                <a:cs typeface="+mj-cs"/>
              </a:rPr>
              <a:t>urse on Graph Neural Networks for Knowledge-Graph Systems (Winter Term 22/23)</a:t>
            </a:r>
            <a:br>
              <a:rPr lang="en-US" altLang="x-none" sz="4900" b="1" dirty="0">
                <a:ea typeface="ＭＳ Ｐゴシック" charset="-128"/>
              </a:rPr>
            </a:b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D2C983E-F56B-9BE5-0F54-30EC936C15F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95651" y="4844480"/>
            <a:ext cx="7515022" cy="1884793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25000" lnSpcReduction="20000"/>
          </a:bodyPr>
          <a:lstStyle>
            <a:lvl1pPr marL="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6400">
                <a:ea typeface="ＭＳ Ｐゴシック" charset="-128"/>
              </a:rPr>
              <a:t>Prof. Dr. Holger Giese (</a:t>
            </a:r>
            <a:r>
              <a:rPr lang="en-US" altLang="x-none" sz="640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>
                <a:ea typeface="ＭＳ Ｐゴシック" charset="-128"/>
              </a:rPr>
              <a:t> </a:t>
            </a:r>
          </a:p>
          <a:p>
            <a:r>
              <a:rPr lang="en-US" altLang="x-none" sz="6400">
                <a:ea typeface="ＭＳ Ｐゴシック" charset="-128"/>
              </a:rPr>
              <a:t>Christian Medeiros Adriano (</a:t>
            </a:r>
            <a:r>
              <a:rPr lang="en-US" altLang="x-none" sz="640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>
                <a:ea typeface="ＭＳ Ｐゴシック" charset="-128"/>
              </a:rPr>
              <a:t>) - </a:t>
            </a:r>
            <a:r>
              <a:rPr lang="en-US" altLang="x-none" sz="6400" b="1">
                <a:ea typeface="ＭＳ Ｐゴシック" charset="-128"/>
              </a:rPr>
              <a:t>“Chris”</a:t>
            </a:r>
            <a:endParaRPr lang="en-US" altLang="x-none" sz="6400">
              <a:ea typeface="ＭＳ Ｐゴシック" charset="-128"/>
            </a:endParaRPr>
          </a:p>
          <a:p>
            <a:r>
              <a:rPr lang="en-US" altLang="x-none" sz="6600">
                <a:ea typeface="ＭＳ Ｐゴシック" charset="-128"/>
              </a:rPr>
              <a:t>Matthias Barkowsky (</a:t>
            </a:r>
            <a:r>
              <a:rPr lang="en-US" altLang="x-none" sz="6600">
                <a:ea typeface="ＭＳ Ｐゴシック" charset="-128"/>
                <a:hlinkClick r:id="rId5"/>
              </a:rPr>
              <a:t>matthias.barkowsky@hpi.de</a:t>
            </a:r>
            <a:r>
              <a:rPr lang="en-US" altLang="x-none" sz="6600">
                <a:ea typeface="ＭＳ Ｐゴシック" charset="-128"/>
              </a:rPr>
              <a:t>)</a:t>
            </a:r>
          </a:p>
          <a:p>
            <a:r>
              <a:rPr lang="en-US" altLang="x-none" sz="6600">
                <a:ea typeface="ＭＳ Ｐゴシック" charset="-128"/>
              </a:rPr>
              <a:t>Iqra Zafar (</a:t>
            </a:r>
            <a:r>
              <a:rPr lang="en-US" altLang="x-none" sz="6600">
                <a:ea typeface="ＭＳ Ｐゴシック" charset="-128"/>
                <a:hlinkClick r:id="rId6"/>
              </a:rPr>
              <a:t>iqra.zafar@hpi.de</a:t>
            </a:r>
            <a:r>
              <a:rPr lang="en-US" altLang="x-none" sz="6600">
                <a:ea typeface="ＭＳ Ｐゴシック" charset="-128"/>
              </a:rPr>
              <a:t>)</a:t>
            </a:r>
            <a:endParaRPr lang="en-US" altLang="x-none" sz="6600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9DFA-F7A7-AD1C-E2EE-2252DAE1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- 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A0A85-076B-668A-0478-47E1ED5B5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00236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Hyperparameter sensitivity*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batch size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learning rate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size of fully-connected layer</a:t>
            </a: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size of graph convolution layer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20903-9003-C1B4-4444-EA6D32A6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F9243-A843-4EF0-88C6-5043EDC5B4E3}"/>
              </a:ext>
            </a:extLst>
          </p:cNvPr>
          <p:cNvSpPr txBox="1"/>
          <p:nvPr/>
        </p:nvSpPr>
        <p:spPr bwMode="gray">
          <a:xfrm>
            <a:off x="134331" y="6067668"/>
            <a:ext cx="111872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dirty="0"/>
              <a:t> *</a:t>
            </a:r>
            <a:r>
              <a:rPr lang="en-US" u="sng" dirty="0"/>
              <a:t>Hyper-Parameter Optimization HPO</a:t>
            </a:r>
            <a:r>
              <a:rPr lang="en-US" dirty="0"/>
              <a:t>: </a:t>
            </a:r>
            <a:r>
              <a:rPr lang="en-US" dirty="0">
                <a:effectLst/>
                <a:latin typeface="Arial" panose="020B0604020202020204" pitchFamily="34" charset="0"/>
              </a:rPr>
              <a:t>Wang, Xin, </a:t>
            </a:r>
            <a:r>
              <a:rPr lang="en-US" dirty="0" err="1">
                <a:effectLst/>
                <a:latin typeface="Arial" panose="020B0604020202020204" pitchFamily="34" charset="0"/>
              </a:rPr>
              <a:t>Ziwei</a:t>
            </a:r>
            <a:r>
              <a:rPr lang="en-US" dirty="0">
                <a:effectLst/>
                <a:latin typeface="Arial" panose="020B0604020202020204" pitchFamily="34" charset="0"/>
              </a:rPr>
              <a:t> Zhang, and </a:t>
            </a:r>
            <a:r>
              <a:rPr lang="en-US" dirty="0" err="1">
                <a:effectLst/>
                <a:latin typeface="Arial" panose="020B0604020202020204" pitchFamily="34" charset="0"/>
              </a:rPr>
              <a:t>Wenwu</a:t>
            </a:r>
            <a:r>
              <a:rPr lang="en-US" dirty="0">
                <a:effectLst/>
                <a:latin typeface="Arial" panose="020B0604020202020204" pitchFamily="34" charset="0"/>
              </a:rPr>
              <a:t> Zhu. "</a:t>
            </a:r>
            <a:r>
              <a:rPr lang="en-US" b="1" dirty="0">
                <a:effectLst/>
                <a:latin typeface="Arial" panose="020B0604020202020204" pitchFamily="34" charset="0"/>
              </a:rPr>
              <a:t>Automated Graph Machine Learning: Approaches, Libraries and Directions</a:t>
            </a:r>
            <a:r>
              <a:rPr lang="en-US" dirty="0">
                <a:effectLst/>
                <a:latin typeface="Arial" panose="020B0604020202020204" pitchFamily="34" charset="0"/>
              </a:rPr>
              <a:t>." </a:t>
            </a:r>
            <a:r>
              <a:rPr lang="en-US" i="1" dirty="0">
                <a:effectLst/>
                <a:latin typeface="Arial" panose="020B0604020202020204" pitchFamily="34" charset="0"/>
              </a:rPr>
              <a:t>arXiv:2201.01288</a:t>
            </a:r>
            <a:r>
              <a:rPr lang="en-US" dirty="0">
                <a:effectLst/>
                <a:latin typeface="Arial" panose="020B0604020202020204" pitchFamily="34" charset="0"/>
              </a:rPr>
              <a:t> (2022).</a:t>
            </a:r>
          </a:p>
        </p:txBody>
      </p:sp>
    </p:spTree>
    <p:extLst>
      <p:ext uri="{BB962C8B-B14F-4D97-AF65-F5344CB8AC3E}">
        <p14:creationId xmlns:p14="http://schemas.microsoft.com/office/powerpoint/2010/main" val="423859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57AD-EEBA-4C24-A848-2065D4B9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-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Erd</a:t>
            </a:r>
            <a:r>
              <a:rPr lang="de-DE" dirty="0">
                <a:solidFill>
                  <a:srgbClr val="000000"/>
                </a:solidFill>
                <a:latin typeface="Lucida Grande"/>
              </a:rPr>
              <a:t>ö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s-R</a:t>
            </a:r>
            <a:r>
              <a:rPr lang="pt-BR" dirty="0">
                <a:solidFill>
                  <a:srgbClr val="000000"/>
                </a:solidFill>
                <a:latin typeface="Lucida Grande"/>
              </a:rPr>
              <a:t>é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Lucida Grande"/>
              </a:rPr>
              <a:t>nyi</a:t>
            </a:r>
            <a:r>
              <a:rPr lang="en-US" b="0" i="0" dirty="0">
                <a:solidFill>
                  <a:srgbClr val="000000"/>
                </a:solidFill>
                <a:effectLst/>
                <a:latin typeface="Lucida Grande"/>
              </a:rPr>
              <a:t> (ER) networks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51DF-8242-46E6-8FAF-73C63976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09315"/>
          </a:xfrm>
        </p:spPr>
        <p:txBody>
          <a:bodyPr/>
          <a:lstStyle/>
          <a:p>
            <a:r>
              <a:rPr lang="en-US" dirty="0"/>
              <a:t>Stochastically connect nodes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AEF6-B40A-41D2-A32C-4FFB371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BAE9D1-30A3-4863-8688-48A3606B53A7}"/>
              </a:ext>
            </a:extLst>
          </p:cNvPr>
          <p:cNvGrpSpPr/>
          <p:nvPr/>
        </p:nvGrpSpPr>
        <p:grpSpPr>
          <a:xfrm>
            <a:off x="257787" y="1686322"/>
            <a:ext cx="2128477" cy="2018946"/>
            <a:chOff x="9938188" y="4606083"/>
            <a:chExt cx="2128477" cy="201894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747BE0A-1F5D-41D4-AD86-481E726F85C3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BDFFFF6-FC1E-4888-B59C-A9124F61A223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3B7629-29D2-4521-BAD7-B0725ED51E5D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71ED30-3F39-4337-8A0F-24CB7D65D6B0}"/>
                </a:ext>
              </a:extLst>
            </p:cNvPr>
            <p:cNvCxnSpPr>
              <a:cxnSpLocks/>
              <a:stCxn id="14" idx="4"/>
              <a:endCxn id="15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0D1499-D4E4-4F46-BAAF-AF5D8CF056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AA71FC-30C6-4CF2-940C-2762DE4D57BB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8EBA061-99D8-4D4C-AC08-26C85CA035AD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A114EF9-3301-4FFF-AA0C-D36D92835F83}"/>
                </a:ext>
              </a:extLst>
            </p:cNvPr>
            <p:cNvCxnSpPr>
              <a:cxnSpLocks/>
              <a:stCxn id="16" idx="0"/>
              <a:endCxn id="22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0F8E83B-2B48-4359-A889-338FF8B4C0AB}"/>
                </a:ext>
              </a:extLst>
            </p:cNvPr>
            <p:cNvCxnSpPr>
              <a:cxnSpLocks/>
              <a:stCxn id="16" idx="7"/>
              <a:endCxn id="23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5DAD24-54AB-4E56-8F23-AA42E018A87E}"/>
                </a:ext>
              </a:extLst>
            </p:cNvPr>
            <p:cNvCxnSpPr>
              <a:cxnSpLocks/>
              <a:stCxn id="22" idx="5"/>
              <a:endCxn id="23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119900F-FAB6-4AA7-8894-A6DEEE337A49}"/>
                </a:ext>
              </a:extLst>
            </p:cNvPr>
            <p:cNvCxnSpPr>
              <a:cxnSpLocks/>
              <a:stCxn id="15" idx="5"/>
              <a:endCxn id="20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8D14E8-6E05-4DBF-BDEA-FA1A3EA5D314}"/>
                </a:ext>
              </a:extLst>
            </p:cNvPr>
            <p:cNvCxnSpPr>
              <a:cxnSpLocks/>
              <a:stCxn id="14" idx="5"/>
              <a:endCxn id="20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FE3D069-D969-4405-B0C5-96B8A8D974D9}"/>
              </a:ext>
            </a:extLst>
          </p:cNvPr>
          <p:cNvGrpSpPr/>
          <p:nvPr/>
        </p:nvGrpSpPr>
        <p:grpSpPr>
          <a:xfrm>
            <a:off x="2116562" y="2561771"/>
            <a:ext cx="953338" cy="960684"/>
            <a:chOff x="10584382" y="3100299"/>
            <a:chExt cx="953338" cy="96068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17A2072-D374-465F-B794-E8D3B3F2A143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C4DA149-A168-4B24-98EA-20A0FEA10F8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1B92D8-5730-4995-9DD1-F1F39C96D5B6}"/>
                </a:ext>
              </a:extLst>
            </p:cNvPr>
            <p:cNvCxnSpPr>
              <a:cxnSpLocks/>
              <a:stCxn id="9" idx="7"/>
              <a:endCxn id="10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28575">
              <a:solidFill>
                <a:srgbClr val="0070C0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44E75946-F0FE-43C0-B328-FB1AA465AF4D}"/>
              </a:ext>
            </a:extLst>
          </p:cNvPr>
          <p:cNvSpPr/>
          <p:nvPr/>
        </p:nvSpPr>
        <p:spPr bwMode="gray">
          <a:xfrm>
            <a:off x="3990614" y="208079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0C1FC3-B775-47B7-931F-982815D04900}"/>
              </a:ext>
            </a:extLst>
          </p:cNvPr>
          <p:cNvSpPr/>
          <p:nvPr/>
        </p:nvSpPr>
        <p:spPr bwMode="gray">
          <a:xfrm>
            <a:off x="3990614" y="3008475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4C0AF46-861D-4B82-B2CC-A1E79FD59D8E}"/>
              </a:ext>
            </a:extLst>
          </p:cNvPr>
          <p:cNvSpPr/>
          <p:nvPr/>
        </p:nvSpPr>
        <p:spPr bwMode="gray">
          <a:xfrm>
            <a:off x="5024522" y="2467556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7F66E62-323C-4E4D-A35C-32627ADFAD2F}"/>
              </a:ext>
            </a:extLst>
          </p:cNvPr>
          <p:cNvSpPr/>
          <p:nvPr/>
        </p:nvSpPr>
        <p:spPr bwMode="gray">
          <a:xfrm>
            <a:off x="5266591" y="329105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6B74B1F-3F91-42E0-AE0D-1912786CD0D9}"/>
              </a:ext>
            </a:extLst>
          </p:cNvPr>
          <p:cNvSpPr/>
          <p:nvPr/>
        </p:nvSpPr>
        <p:spPr bwMode="gray">
          <a:xfrm>
            <a:off x="5106003" y="168632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D676D3C-39D7-4D8F-A41A-7DD00595A258}"/>
              </a:ext>
            </a:extLst>
          </p:cNvPr>
          <p:cNvSpPr/>
          <p:nvPr/>
        </p:nvSpPr>
        <p:spPr bwMode="gray">
          <a:xfrm>
            <a:off x="5704875" y="2287900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8A24A57-55F0-4A8C-94A8-315DDE372DCA}"/>
              </a:ext>
            </a:extLst>
          </p:cNvPr>
          <p:cNvCxnSpPr>
            <a:cxnSpLocks/>
            <a:stCxn id="51" idx="0"/>
            <a:endCxn id="54" idx="4"/>
          </p:cNvCxnSpPr>
          <p:nvPr/>
        </p:nvCxnSpPr>
        <p:spPr bwMode="gray">
          <a:xfrm flipV="1">
            <a:off x="5231630" y="2100538"/>
            <a:ext cx="81481" cy="367018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4A950D-F735-4BF8-9679-56ABDD3F85B1}"/>
              </a:ext>
            </a:extLst>
          </p:cNvPr>
          <p:cNvCxnSpPr>
            <a:cxnSpLocks/>
            <a:stCxn id="51" idx="7"/>
            <a:endCxn id="55" idx="2"/>
          </p:cNvCxnSpPr>
          <p:nvPr/>
        </p:nvCxnSpPr>
        <p:spPr bwMode="gray">
          <a:xfrm flipV="1">
            <a:off x="5378077" y="2495008"/>
            <a:ext cx="326798" cy="3320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99ABEC-C1E5-400B-AF8C-A1E2FF5F5643}"/>
              </a:ext>
            </a:extLst>
          </p:cNvPr>
          <p:cNvCxnSpPr>
            <a:cxnSpLocks/>
            <a:stCxn id="50" idx="5"/>
            <a:endCxn id="53" idx="2"/>
          </p:cNvCxnSpPr>
          <p:nvPr/>
        </p:nvCxnSpPr>
        <p:spPr bwMode="gray">
          <a:xfrm>
            <a:off x="4344169" y="3362030"/>
            <a:ext cx="922422" cy="13613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FC95141-474D-4965-B071-93A28201B40A}"/>
              </a:ext>
            </a:extLst>
          </p:cNvPr>
          <p:cNvCxnSpPr>
            <a:cxnSpLocks/>
            <a:stCxn id="49" idx="5"/>
            <a:endCxn id="53" idx="1"/>
          </p:cNvCxnSpPr>
          <p:nvPr/>
        </p:nvCxnSpPr>
        <p:spPr bwMode="gray">
          <a:xfrm>
            <a:off x="4344169" y="2434347"/>
            <a:ext cx="983083" cy="917366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A9E20FDA-05C5-4436-8798-A29FEDB9C1CB}"/>
              </a:ext>
            </a:extLst>
          </p:cNvPr>
          <p:cNvSpPr/>
          <p:nvPr/>
        </p:nvSpPr>
        <p:spPr bwMode="gray">
          <a:xfrm>
            <a:off x="5849389" y="3108239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999DA8C-6FE4-4563-B610-BAB774EBBE2C}"/>
              </a:ext>
            </a:extLst>
          </p:cNvPr>
          <p:cNvSpPr/>
          <p:nvPr/>
        </p:nvSpPr>
        <p:spPr bwMode="gray">
          <a:xfrm>
            <a:off x="6388511" y="2561771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F81943-D12B-43B9-AAB6-C84A05919756}"/>
              </a:ext>
            </a:extLst>
          </p:cNvPr>
          <p:cNvCxnSpPr>
            <a:cxnSpLocks/>
            <a:stCxn id="62" idx="1"/>
            <a:endCxn id="51" idx="5"/>
          </p:cNvCxnSpPr>
          <p:nvPr/>
        </p:nvCxnSpPr>
        <p:spPr bwMode="gray">
          <a:xfrm flipH="1" flipV="1">
            <a:off x="5378077" y="2821111"/>
            <a:ext cx="531973" cy="34778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7583212-A24C-4B46-AFBF-194B9F255918}"/>
              </a:ext>
            </a:extLst>
          </p:cNvPr>
          <p:cNvCxnSpPr>
            <a:cxnSpLocks/>
            <a:stCxn id="49" idx="6"/>
            <a:endCxn id="51" idx="1"/>
          </p:cNvCxnSpPr>
          <p:nvPr/>
        </p:nvCxnSpPr>
        <p:spPr bwMode="gray">
          <a:xfrm>
            <a:off x="4404830" y="2287900"/>
            <a:ext cx="680353" cy="24031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31102B74-122D-4133-B945-447499A009D3}"/>
              </a:ext>
            </a:extLst>
          </p:cNvPr>
          <p:cNvSpPr/>
          <p:nvPr/>
        </p:nvSpPr>
        <p:spPr bwMode="gray">
          <a:xfrm>
            <a:off x="8805426" y="214145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2E564E8-D33F-492D-9045-86E59C64B22E}"/>
              </a:ext>
            </a:extLst>
          </p:cNvPr>
          <p:cNvSpPr/>
          <p:nvPr/>
        </p:nvSpPr>
        <p:spPr bwMode="gray">
          <a:xfrm>
            <a:off x="8805426" y="3069136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A96FC05-F418-402A-9BEB-FECC08325675}"/>
              </a:ext>
            </a:extLst>
          </p:cNvPr>
          <p:cNvSpPr/>
          <p:nvPr/>
        </p:nvSpPr>
        <p:spPr bwMode="gray">
          <a:xfrm>
            <a:off x="9839334" y="2528217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C7B2752-A11D-4043-8A67-20F366C93A68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 bwMode="gray">
          <a:xfrm>
            <a:off x="9012534" y="2555669"/>
            <a:ext cx="0" cy="513467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1DBA9E0-BE4B-444D-B0E9-C1CD65724CFD}"/>
              </a:ext>
            </a:extLst>
          </p:cNvPr>
          <p:cNvSpPr/>
          <p:nvPr/>
        </p:nvSpPr>
        <p:spPr bwMode="gray">
          <a:xfrm>
            <a:off x="10081403" y="335171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2C7797FE-23A4-4C8B-BA17-83AD1B3B530C}"/>
              </a:ext>
            </a:extLst>
          </p:cNvPr>
          <p:cNvSpPr/>
          <p:nvPr/>
        </p:nvSpPr>
        <p:spPr bwMode="gray">
          <a:xfrm>
            <a:off x="9920815" y="1746983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5C55096-DAF7-480D-B0A2-D5867BDE0FCD}"/>
              </a:ext>
            </a:extLst>
          </p:cNvPr>
          <p:cNvSpPr/>
          <p:nvPr/>
        </p:nvSpPr>
        <p:spPr bwMode="gray">
          <a:xfrm>
            <a:off x="10519687" y="2348561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4BF743B-3611-4026-9A2D-D67FFF7429B3}"/>
              </a:ext>
            </a:extLst>
          </p:cNvPr>
          <p:cNvCxnSpPr>
            <a:cxnSpLocks/>
            <a:stCxn id="124" idx="5"/>
            <a:endCxn id="125" idx="1"/>
          </p:cNvCxnSpPr>
          <p:nvPr/>
        </p:nvCxnSpPr>
        <p:spPr bwMode="gray">
          <a:xfrm>
            <a:off x="10274370" y="2100538"/>
            <a:ext cx="305978" cy="30868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40D8F26-93B9-4EEA-8E73-4ECF804C4D92}"/>
              </a:ext>
            </a:extLst>
          </p:cNvPr>
          <p:cNvCxnSpPr>
            <a:cxnSpLocks/>
            <a:stCxn id="125" idx="6"/>
            <a:endCxn id="131" idx="1"/>
          </p:cNvCxnSpPr>
          <p:nvPr/>
        </p:nvCxnSpPr>
        <p:spPr bwMode="gray">
          <a:xfrm>
            <a:off x="10933903" y="2555669"/>
            <a:ext cx="330081" cy="12742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5C5ABEF-1A77-4053-B66B-FDA99A8F89CF}"/>
              </a:ext>
            </a:extLst>
          </p:cNvPr>
          <p:cNvCxnSpPr>
            <a:cxnSpLocks/>
            <a:stCxn id="120" idx="5"/>
            <a:endCxn id="123" idx="2"/>
          </p:cNvCxnSpPr>
          <p:nvPr/>
        </p:nvCxnSpPr>
        <p:spPr bwMode="gray">
          <a:xfrm>
            <a:off x="9158981" y="3422691"/>
            <a:ext cx="922422" cy="13613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Oval 129">
            <a:extLst>
              <a:ext uri="{FF2B5EF4-FFF2-40B4-BE49-F238E27FC236}">
                <a16:creationId xmlns:a16="http://schemas.microsoft.com/office/drawing/2014/main" id="{B4C2910A-3301-4F70-A9D0-844DBB5D0FDA}"/>
              </a:ext>
            </a:extLst>
          </p:cNvPr>
          <p:cNvSpPr/>
          <p:nvPr/>
        </p:nvSpPr>
        <p:spPr bwMode="gray">
          <a:xfrm>
            <a:off x="10664201" y="3168900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A9E94E5-1B0B-4CDF-9A82-42001766AE95}"/>
              </a:ext>
            </a:extLst>
          </p:cNvPr>
          <p:cNvSpPr/>
          <p:nvPr/>
        </p:nvSpPr>
        <p:spPr bwMode="gray">
          <a:xfrm>
            <a:off x="11203323" y="2622432"/>
            <a:ext cx="414216" cy="414216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200" b="1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02E4693-9C45-4357-8C3E-38B17FAA2C10}"/>
              </a:ext>
            </a:extLst>
          </p:cNvPr>
          <p:cNvCxnSpPr>
            <a:cxnSpLocks/>
            <a:stCxn id="130" idx="1"/>
            <a:endCxn id="121" idx="5"/>
          </p:cNvCxnSpPr>
          <p:nvPr/>
        </p:nvCxnSpPr>
        <p:spPr bwMode="gray">
          <a:xfrm flipH="1" flipV="1">
            <a:off x="10192889" y="2881772"/>
            <a:ext cx="531973" cy="347789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6FF81980-AB78-4FEB-884E-B8FD11F202D2}"/>
              </a:ext>
            </a:extLst>
          </p:cNvPr>
          <p:cNvSpPr/>
          <p:nvPr/>
        </p:nvSpPr>
        <p:spPr bwMode="gray">
          <a:xfrm>
            <a:off x="7494761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83A741CB-B19C-4A58-B4FC-A90B10362B2B}"/>
              </a:ext>
            </a:extLst>
          </p:cNvPr>
          <p:cNvSpPr/>
          <p:nvPr/>
        </p:nvSpPr>
        <p:spPr bwMode="gray">
          <a:xfrm>
            <a:off x="7712548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ECCB62FA-20F7-405F-8088-ED473BC33F97}"/>
              </a:ext>
            </a:extLst>
          </p:cNvPr>
          <p:cNvSpPr/>
          <p:nvPr/>
        </p:nvSpPr>
        <p:spPr bwMode="gray">
          <a:xfrm>
            <a:off x="7930335" y="2755023"/>
            <a:ext cx="117695" cy="1267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8905D0C-08C1-45C3-B6C4-52FFB341C5E1}"/>
              </a:ext>
            </a:extLst>
          </p:cNvPr>
          <p:cNvCxnSpPr>
            <a:cxnSpLocks/>
            <a:stCxn id="119" idx="6"/>
            <a:endCxn id="124" idx="3"/>
          </p:cNvCxnSpPr>
          <p:nvPr/>
        </p:nvCxnSpPr>
        <p:spPr bwMode="gray">
          <a:xfrm flipV="1">
            <a:off x="9219642" y="2100538"/>
            <a:ext cx="761834" cy="24802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15A48C2-E150-43A9-8B0D-17912A09EA78}"/>
                  </a:ext>
                </a:extLst>
              </p:cNvPr>
              <p:cNvSpPr txBox="1"/>
              <p:nvPr/>
            </p:nvSpPr>
            <p:spPr bwMode="gray">
              <a:xfrm>
                <a:off x="839971" y="3984546"/>
                <a:ext cx="10777568" cy="781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dirty="0"/>
                  <a:t>Procedure</a:t>
                </a:r>
                <a:r>
                  <a:rPr lang="en-US" sz="2000" dirty="0"/>
                  <a:t>: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/>
                  <a:t>For each pair of nodes decide do connect them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b="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15A48C2-E150-43A9-8B0D-17912A09E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9971" y="3984546"/>
                <a:ext cx="10777568" cy="781234"/>
              </a:xfrm>
              <a:prstGeom prst="rect">
                <a:avLst/>
              </a:prstGeom>
              <a:blipFill>
                <a:blip r:embed="rId3"/>
                <a:stretch>
                  <a:fillRect l="-1471" t="-10156" b="-7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F7950BF-D4AA-437C-A7F8-D8DEAD229CED}"/>
                  </a:ext>
                </a:extLst>
              </p:cNvPr>
              <p:cNvSpPr txBox="1"/>
              <p:nvPr/>
            </p:nvSpPr>
            <p:spPr bwMode="gray">
              <a:xfrm>
                <a:off x="3357053" y="4915294"/>
                <a:ext cx="9264258" cy="950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800" u="sng" dirty="0"/>
                  <a:t>Note</a:t>
                </a:r>
                <a:r>
                  <a:rPr lang="en-US" sz="1800" dirty="0"/>
                  <a:t>: The presence or absence of an edge between two vertices is independent of the presence or absence of any other edge,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 are independent from each other.</a:t>
                </a: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DF7950BF-D4AA-437C-A7F8-D8DEAD229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57053" y="4915294"/>
                <a:ext cx="9264258" cy="950517"/>
              </a:xfrm>
              <a:prstGeom prst="rect">
                <a:avLst/>
              </a:prstGeom>
              <a:blipFill>
                <a:blip r:embed="rId4"/>
                <a:stretch>
                  <a:fillRect l="-592" t="-3205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Box 148">
            <a:extLst>
              <a:ext uri="{FF2B5EF4-FFF2-40B4-BE49-F238E27FC236}">
                <a16:creationId xmlns:a16="http://schemas.microsoft.com/office/drawing/2014/main" id="{794456C9-F5A2-49C1-BA13-C58EA79CBDEF}"/>
              </a:ext>
            </a:extLst>
          </p:cNvPr>
          <p:cNvSpPr txBox="1"/>
          <p:nvPr/>
        </p:nvSpPr>
        <p:spPr bwMode="gray">
          <a:xfrm>
            <a:off x="257787" y="6115986"/>
            <a:ext cx="11866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Newman, Mark EJ, Steven H.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Strogatz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Duncan J. Watts. "Random graphs with arbitrary degree distributions and their applications."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64.2 (2001): 026118.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0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E200-F80C-4E30-9DAE-80B9D45C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Distribution of Node Degree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251C8-0530-4FCE-96A8-D670CC08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2BA60F-B70F-422F-9928-FEB7B77BD3F3}"/>
              </a:ext>
            </a:extLst>
          </p:cNvPr>
          <p:cNvSpPr txBox="1"/>
          <p:nvPr/>
        </p:nvSpPr>
        <p:spPr bwMode="gray">
          <a:xfrm>
            <a:off x="478369" y="6101266"/>
            <a:ext cx="11345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Newman, Mark EJ, Steven H.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Strogatz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Duncan J. Watts. "Random graphs with arbitrary degree distributions and their applications."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Physical review 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64.2 (2001): 026118.</a:t>
            </a:r>
            <a:endParaRPr lang="en-US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C580412A-0C40-4EA6-9698-2DB66E21B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gray">
          <a:xfrm>
            <a:off x="826477" y="2619573"/>
            <a:ext cx="6096000" cy="165735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7AAEA3B-BD5E-46E6-86A7-2EA5B9B4012D}"/>
              </a:ext>
            </a:extLst>
          </p:cNvPr>
          <p:cNvCxnSpPr>
            <a:cxnSpLocks/>
            <a:stCxn id="11" idx="3"/>
            <a:endCxn id="15" idx="0"/>
          </p:cNvCxnSpPr>
          <p:nvPr/>
        </p:nvCxnSpPr>
        <p:spPr bwMode="gray">
          <a:xfrm>
            <a:off x="6922477" y="3448248"/>
            <a:ext cx="2571831" cy="64547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71E58AC-B305-48F5-984D-4E53C924E01B}"/>
              </a:ext>
            </a:extLst>
          </p:cNvPr>
          <p:cNvSpPr/>
          <p:nvPr/>
        </p:nvSpPr>
        <p:spPr bwMode="gray">
          <a:xfrm flipV="1">
            <a:off x="5582289" y="2827778"/>
            <a:ext cx="1105795" cy="1240940"/>
          </a:xfrm>
          <a:prstGeom prst="rect">
            <a:avLst/>
          </a:prstGeom>
          <a:solidFill>
            <a:schemeClr val="accent3">
              <a:lumMod val="20000"/>
              <a:lumOff val="8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FE1FD-217B-43E1-BD30-E741D0E603FF}"/>
              </a:ext>
            </a:extLst>
          </p:cNvPr>
          <p:cNvSpPr txBox="1"/>
          <p:nvPr/>
        </p:nvSpPr>
        <p:spPr bwMode="gray">
          <a:xfrm>
            <a:off x="7342519" y="4093722"/>
            <a:ext cx="4303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limit when N is very large. i.e., a Poisson distribution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A81AB-092C-4616-91CB-9028ABEFDB27}"/>
              </a:ext>
            </a:extLst>
          </p:cNvPr>
          <p:cNvSpPr txBox="1"/>
          <p:nvPr/>
        </p:nvSpPr>
        <p:spPr bwMode="gray">
          <a:xfrm>
            <a:off x="7374711" y="2296407"/>
            <a:ext cx="4303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 = average number of edges</a:t>
            </a:r>
          </a:p>
          <a:p>
            <a:r>
              <a:rPr lang="en-US" dirty="0"/>
              <a:t>k = degree of an edge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C6995-1307-4E1B-B2C5-336A7BD2D5C6}"/>
              </a:ext>
            </a:extLst>
          </p:cNvPr>
          <p:cNvSpPr txBox="1"/>
          <p:nvPr/>
        </p:nvSpPr>
        <p:spPr bwMode="gray">
          <a:xfrm>
            <a:off x="449061" y="1723114"/>
            <a:ext cx="4303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Distribution of Node Degrees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166FBB-D643-44B5-B2C7-8B31C6DDF664}"/>
                  </a:ext>
                </a:extLst>
              </p:cNvPr>
              <p:cNvSpPr txBox="1"/>
              <p:nvPr/>
            </p:nvSpPr>
            <p:spPr bwMode="gray">
              <a:xfrm>
                <a:off x="668217" y="4915392"/>
                <a:ext cx="6254260" cy="929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dirty="0">
                    <a:effectLst/>
                  </a:rPr>
                  <a:t>For the binomial distribution:</a:t>
                </a:r>
              </a:p>
              <a:p>
                <a:pPr lvl="1"/>
                <a:r>
                  <a:rPr lang="en-US" b="0" dirty="0">
                    <a:effectLst/>
                  </a:rPr>
                  <a:t>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b="0" dirty="0">
                  <a:effectLst/>
                </a:endParaRPr>
              </a:p>
              <a:p>
                <a:pPr lvl="1"/>
                <a:r>
                  <a:rPr lang="en-US" dirty="0"/>
                  <a:t>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166FBB-D643-44B5-B2C7-8B31C6DDF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8217" y="4915392"/>
                <a:ext cx="6254260" cy="929422"/>
              </a:xfrm>
              <a:prstGeom prst="rect">
                <a:avLst/>
              </a:prstGeom>
              <a:blipFill>
                <a:blip r:embed="rId4"/>
                <a:stretch>
                  <a:fillRect l="-877" t="-3268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28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824F-E375-403A-B756-6A1E447F3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Clustering coefficient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1A7BF-A6DB-4621-A6EB-673BA1D0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06EF6C-BF56-4F78-B3F6-6CBEDD46A9A7}"/>
                  </a:ext>
                </a:extLst>
              </p:cNvPr>
              <p:cNvSpPr txBox="1"/>
              <p:nvPr/>
            </p:nvSpPr>
            <p:spPr bwMode="gray">
              <a:xfrm>
                <a:off x="1069087" y="3616687"/>
                <a:ext cx="6254260" cy="905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num>
                        <m:den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acc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06EF6C-BF56-4F78-B3F6-6CBEDD46A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069087" y="3616687"/>
                <a:ext cx="6254260" cy="9051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299940A-F463-45D6-A682-FC8960B438E5}"/>
              </a:ext>
            </a:extLst>
          </p:cNvPr>
          <p:cNvSpPr txBox="1"/>
          <p:nvPr/>
        </p:nvSpPr>
        <p:spPr bwMode="gray">
          <a:xfrm>
            <a:off x="938676" y="5060705"/>
            <a:ext cx="99693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effectLst/>
                <a:latin typeface="Arial" panose="020B0604020202020204" pitchFamily="34" charset="0"/>
              </a:rPr>
              <a:t>This means that the clustering coefficient of a random graph is small. </a:t>
            </a:r>
          </a:p>
          <a:p>
            <a:endParaRPr lang="en-US" sz="2400" dirty="0">
              <a:latin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</a:rPr>
              <a:t>Because a</a:t>
            </a:r>
            <a:r>
              <a:rPr lang="en-US" sz="2400" dirty="0">
                <a:effectLst/>
                <a:latin typeface="Arial" panose="020B0604020202020204" pitchFamily="34" charset="0"/>
              </a:rPr>
              <a:t>s we generate bigger random graphs with a fixed average degree </a:t>
            </a:r>
            <a:r>
              <a:rPr lang="en-US" sz="2400" i="1" dirty="0">
                <a:effectLst/>
                <a:latin typeface="Arial" panose="020B0604020202020204" pitchFamily="34" charset="0"/>
              </a:rPr>
              <a:t>k, i.e., we </a:t>
            </a:r>
            <a:r>
              <a:rPr lang="en-US" sz="2400" dirty="0">
                <a:effectLst/>
                <a:latin typeface="Arial" panose="020B0604020202020204" pitchFamily="34" charset="0"/>
              </a:rPr>
              <a:t>set 𝑝=𝑘⋅1/N), C will decrease with the graph size N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B33ED-411C-4FD4-BCF7-665079441B99}"/>
                  </a:ext>
                </a:extLst>
              </p:cNvPr>
              <p:cNvSpPr txBox="1"/>
              <p:nvPr/>
            </p:nvSpPr>
            <p:spPr bwMode="gray">
              <a:xfrm>
                <a:off x="478369" y="1406555"/>
                <a:ext cx="8859840" cy="987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𝑁𝑢𝑚𝑒𝑟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𝑇𝑟𝑖𝑎𝑛𝑔𝑙𝑒𝑠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𝑐𝑜𝑛𝑡𝑎𝑖𝑛𝑖𝑛𝑑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F0B33ED-411C-4FD4-BCF7-665079441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1406555"/>
                <a:ext cx="8859840" cy="9878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7B4F08F2-1957-4976-9A2F-8668CD4B8C8A}"/>
              </a:ext>
            </a:extLst>
          </p:cNvPr>
          <p:cNvSpPr txBox="1"/>
          <p:nvPr/>
        </p:nvSpPr>
        <p:spPr bwMode="gray">
          <a:xfrm>
            <a:off x="196163" y="1040062"/>
            <a:ext cx="6260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</a:rPr>
              <a:t>Clustering coefficient: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5DF7BB-BE3D-41A8-BBC9-C2F439C9005D}"/>
                  </a:ext>
                </a:extLst>
              </p:cNvPr>
              <p:cNvSpPr txBox="1"/>
              <p:nvPr/>
            </p:nvSpPr>
            <p:spPr bwMode="gray">
              <a:xfrm>
                <a:off x="-476714" y="2625653"/>
                <a:ext cx="4599030" cy="7934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5DF7BB-BE3D-41A8-BBC9-C2F439C90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-476714" y="2625653"/>
                <a:ext cx="4599030" cy="7934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AEBF336-F543-4A2D-A116-194D334E4739}"/>
              </a:ext>
            </a:extLst>
          </p:cNvPr>
          <p:cNvSpPr txBox="1"/>
          <p:nvPr/>
        </p:nvSpPr>
        <p:spPr bwMode="gray">
          <a:xfrm>
            <a:off x="3842741" y="2820904"/>
            <a:ext cx="6243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Expected local clustering coefficient = p</a:t>
            </a:r>
          </a:p>
        </p:txBody>
      </p:sp>
    </p:spTree>
    <p:extLst>
      <p:ext uri="{BB962C8B-B14F-4D97-AF65-F5344CB8AC3E}">
        <p14:creationId xmlns:p14="http://schemas.microsoft.com/office/powerpoint/2010/main" val="273319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E8558-DFB4-442B-867E-107A4EA5A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Network Diameter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3061-2C39-4D63-AA5E-25C04768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C603E-5298-44B5-ADAC-138AA5A5947B}"/>
                  </a:ext>
                </a:extLst>
              </p:cNvPr>
              <p:cNvSpPr txBox="1"/>
              <p:nvPr/>
            </p:nvSpPr>
            <p:spPr bwMode="gray">
              <a:xfrm>
                <a:off x="830827" y="1939995"/>
                <a:ext cx="6546929" cy="688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Network Diameter (avg shortest path)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C603E-5298-44B5-ADAC-138AA5A5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0827" y="1939995"/>
                <a:ext cx="6546929" cy="688237"/>
              </a:xfrm>
              <a:prstGeom prst="rect">
                <a:avLst/>
              </a:prstGeom>
              <a:blipFill>
                <a:blip r:embed="rId3"/>
                <a:stretch>
                  <a:fillRect l="-2142" t="-11504" b="-6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A1D20CA-798E-4209-BD9B-4A61238DF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273" y="2271796"/>
            <a:ext cx="6067454" cy="3557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AB0DE5-EC90-4525-8F4E-C79C33D8B4BD}"/>
              </a:ext>
            </a:extLst>
          </p:cNvPr>
          <p:cNvSpPr txBox="1"/>
          <p:nvPr/>
        </p:nvSpPr>
        <p:spPr bwMode="gray">
          <a:xfrm>
            <a:off x="7940464" y="5724441"/>
            <a:ext cx="1566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[Leskovec 2019]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C98F9-13BB-49B2-A78C-D8C14A12D046}"/>
              </a:ext>
            </a:extLst>
          </p:cNvPr>
          <p:cNvSpPr txBox="1"/>
          <p:nvPr/>
        </p:nvSpPr>
        <p:spPr bwMode="gray">
          <a:xfrm>
            <a:off x="3947746" y="5978768"/>
            <a:ext cx="6254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Average degree constant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74210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C6C8D-5CF7-45BE-889A-4D44B72F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Graph –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740B2-9D99-4F1B-97AD-2F26A187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002" y="1480911"/>
            <a:ext cx="4551493" cy="1206997"/>
          </a:xfrm>
        </p:spPr>
        <p:txBody>
          <a:bodyPr/>
          <a:lstStyle/>
          <a:p>
            <a:r>
              <a:rPr lang="en-US" dirty="0"/>
              <a:t>Tend to have giant components</a:t>
            </a:r>
          </a:p>
          <a:p>
            <a:endParaRPr lang="en-US" dirty="0"/>
          </a:p>
          <a:p>
            <a:r>
              <a:rPr lang="en-US" dirty="0"/>
              <a:t>Everything gets connected.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A95EF-06FA-4D33-93EC-B201A5B1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C2D29-734F-488C-AE5B-3A537085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9" y="1240511"/>
            <a:ext cx="6432794" cy="444307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15C9A6-1371-4EBE-B08D-F2362FAD7014}"/>
              </a:ext>
            </a:extLst>
          </p:cNvPr>
          <p:cNvSpPr txBox="1">
            <a:spLocks/>
          </p:cNvSpPr>
          <p:nvPr/>
        </p:nvSpPr>
        <p:spPr bwMode="gray">
          <a:xfrm>
            <a:off x="665715" y="6003069"/>
            <a:ext cx="1878515" cy="655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Disconnected graph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B0B3B1B-0D43-4CDD-9DDC-661988418E64}"/>
              </a:ext>
            </a:extLst>
          </p:cNvPr>
          <p:cNvSpPr txBox="1">
            <a:spLocks/>
          </p:cNvSpPr>
          <p:nvPr/>
        </p:nvSpPr>
        <p:spPr bwMode="gray">
          <a:xfrm>
            <a:off x="7769255" y="6003069"/>
            <a:ext cx="1878515" cy="65556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Fully connected graph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4A4C5-33A6-4903-98CC-FCCFE3770EDE}"/>
              </a:ext>
            </a:extLst>
          </p:cNvPr>
          <p:cNvCxnSpPr/>
          <p:nvPr/>
        </p:nvCxnSpPr>
        <p:spPr bwMode="gray">
          <a:xfrm>
            <a:off x="854053" y="5978262"/>
            <a:ext cx="8991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45CD17-4788-4063-8C58-9E324F5427EF}"/>
                  </a:ext>
                </a:extLst>
              </p:cNvPr>
              <p:cNvSpPr txBox="1"/>
              <p:nvPr/>
            </p:nvSpPr>
            <p:spPr bwMode="gray">
              <a:xfrm>
                <a:off x="9845749" y="6101266"/>
                <a:ext cx="2360428" cy="7468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Average degree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45CD17-4788-4063-8C58-9E324F542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9845749" y="6101266"/>
                <a:ext cx="2360428" cy="746808"/>
              </a:xfrm>
              <a:prstGeom prst="rect">
                <a:avLst/>
              </a:prstGeom>
              <a:blipFill>
                <a:blip r:embed="rId3"/>
                <a:stretch>
                  <a:fillRect l="-2067" t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04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B6AF-48C1-4E0C-AE82-15C8FE2D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 - Comparing some networks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42FFEF-BA0F-479B-96BA-296818FCF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01" y="1577912"/>
            <a:ext cx="9871490" cy="47082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51246-F79F-453B-80D5-34DFC80D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89B84C-CE70-40E1-ADAE-D8BFE97DD442}"/>
              </a:ext>
            </a:extLst>
          </p:cNvPr>
          <p:cNvSpPr txBox="1"/>
          <p:nvPr/>
        </p:nvSpPr>
        <p:spPr bwMode="gray">
          <a:xfrm>
            <a:off x="5924062" y="5943600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6B4B7-5716-428D-A28A-0E1BF7B07AD9}"/>
              </a:ext>
            </a:extLst>
          </p:cNvPr>
          <p:cNvSpPr txBox="1"/>
          <p:nvPr/>
        </p:nvSpPr>
        <p:spPr bwMode="gray">
          <a:xfrm>
            <a:off x="98157" y="6334780"/>
            <a:ext cx="11651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</a:t>
            </a:r>
          </a:p>
          <a:p>
            <a:r>
              <a:rPr lang="en-US" sz="1400" dirty="0"/>
              <a:t>Albert, R., &amp; </a:t>
            </a:r>
            <a:r>
              <a:rPr lang="en-US" sz="1400" dirty="0" err="1"/>
              <a:t>Barabási</a:t>
            </a:r>
            <a:r>
              <a:rPr lang="en-US" sz="1400" dirty="0"/>
              <a:t>, A. L. (2002). Statistical mechanics of complex networks. </a:t>
            </a:r>
            <a:r>
              <a:rPr lang="en-US" sz="1400" i="1" dirty="0"/>
              <a:t>Reviews of modern physics</a:t>
            </a:r>
            <a:r>
              <a:rPr lang="en-US" sz="1400" dirty="0"/>
              <a:t>, </a:t>
            </a:r>
            <a:r>
              <a:rPr lang="en-US" sz="1400" i="1" dirty="0"/>
              <a:t>74</a:t>
            </a:r>
            <a:r>
              <a:rPr lang="en-US" sz="1400" dirty="0"/>
              <a:t>(1), 47.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2B401E-1F68-4325-B5BA-75F707B3A543}"/>
              </a:ext>
            </a:extLst>
          </p:cNvPr>
          <p:cNvSpPr txBox="1"/>
          <p:nvPr/>
        </p:nvSpPr>
        <p:spPr bwMode="gray">
          <a:xfrm>
            <a:off x="4280453" y="934971"/>
            <a:ext cx="1021630" cy="4458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Network diameter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5A43A-CCCF-48CF-A892-F8DAC1189C74}"/>
              </a:ext>
            </a:extLst>
          </p:cNvPr>
          <p:cNvSpPr txBox="1"/>
          <p:nvPr/>
        </p:nvSpPr>
        <p:spPr bwMode="gray">
          <a:xfrm>
            <a:off x="3086888" y="934971"/>
            <a:ext cx="947692" cy="44586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degree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5D185A-AA1E-4D6C-81C5-AB080CF8E732}"/>
              </a:ext>
            </a:extLst>
          </p:cNvPr>
          <p:cNvSpPr/>
          <p:nvPr/>
        </p:nvSpPr>
        <p:spPr bwMode="gray">
          <a:xfrm>
            <a:off x="4034580" y="1423641"/>
            <a:ext cx="1474760" cy="4770771"/>
          </a:xfrm>
          <a:prstGeom prst="rect">
            <a:avLst/>
          </a:prstGeom>
          <a:solidFill>
            <a:srgbClr val="B1063A">
              <a:alpha val="1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99305-89E8-45A1-A6EB-FA398486FC62}"/>
              </a:ext>
            </a:extLst>
          </p:cNvPr>
          <p:cNvSpPr txBox="1"/>
          <p:nvPr/>
        </p:nvSpPr>
        <p:spPr bwMode="gray">
          <a:xfrm>
            <a:off x="5830183" y="792941"/>
            <a:ext cx="1172396" cy="74216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dirty="0"/>
              <a:t>Average Clustering coefficient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DE6E4-7C4D-49A5-ACB0-411BD59064B0}"/>
              </a:ext>
            </a:extLst>
          </p:cNvPr>
          <p:cNvSpPr/>
          <p:nvPr/>
        </p:nvSpPr>
        <p:spPr bwMode="gray">
          <a:xfrm>
            <a:off x="5606702" y="1475239"/>
            <a:ext cx="1416407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09978F-D9C3-4BF5-9261-D73FA4C55F8B}"/>
              </a:ext>
            </a:extLst>
          </p:cNvPr>
          <p:cNvSpPr/>
          <p:nvPr/>
        </p:nvSpPr>
        <p:spPr bwMode="gray">
          <a:xfrm>
            <a:off x="3174500" y="1448080"/>
            <a:ext cx="735559" cy="4708276"/>
          </a:xfrm>
          <a:prstGeom prst="rect">
            <a:avLst/>
          </a:prstGeom>
          <a:solidFill>
            <a:srgbClr val="AFAB09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7789F-D8D9-46E9-9A1B-0BC3A4B2A6BB}"/>
              </a:ext>
            </a:extLst>
          </p:cNvPr>
          <p:cNvSpPr txBox="1"/>
          <p:nvPr/>
        </p:nvSpPr>
        <p:spPr bwMode="gray">
          <a:xfrm>
            <a:off x="10071012" y="3932049"/>
            <a:ext cx="21060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Power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</a:rPr>
              <a:t>C. elegans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0A103F-64AB-49CE-823D-4CE0E9209A8E}"/>
              </a:ext>
            </a:extLst>
          </p:cNvPr>
          <p:cNvCxnSpPr/>
          <p:nvPr/>
        </p:nvCxnSpPr>
        <p:spPr bwMode="gray">
          <a:xfrm>
            <a:off x="478369" y="2945219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BC4DA2-9A34-4B8D-BC09-40B915E2AB9C}"/>
              </a:ext>
            </a:extLst>
          </p:cNvPr>
          <p:cNvCxnSpPr/>
          <p:nvPr/>
        </p:nvCxnSpPr>
        <p:spPr bwMode="gray">
          <a:xfrm>
            <a:off x="523541" y="5943600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B10BB4-9B66-4062-9F36-D652C4748D4F}"/>
              </a:ext>
            </a:extLst>
          </p:cNvPr>
          <p:cNvCxnSpPr/>
          <p:nvPr/>
        </p:nvCxnSpPr>
        <p:spPr bwMode="gray">
          <a:xfrm>
            <a:off x="612143" y="6149165"/>
            <a:ext cx="677303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70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330B-E0FD-4F96-BC5F-5A3088CA7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Small-World Model = high clustering + short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C355F-BDE7-4A32-BBAC-A5CDA77E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8B6ED8-1160-43C5-B74B-4D57ABCBA3AC}"/>
              </a:ext>
            </a:extLst>
          </p:cNvPr>
          <p:cNvSpPr txBox="1"/>
          <p:nvPr/>
        </p:nvSpPr>
        <p:spPr bwMode="gray">
          <a:xfrm>
            <a:off x="366694" y="6273225"/>
            <a:ext cx="106963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/>
              <a:t>Source:</a:t>
            </a:r>
            <a:r>
              <a:rPr lang="en-US" sz="1600" dirty="0"/>
              <a:t> Watts, Duncan J., and Steven H. </a:t>
            </a:r>
            <a:r>
              <a:rPr lang="en-US" sz="1600" dirty="0" err="1"/>
              <a:t>Strogatz</a:t>
            </a:r>
            <a:r>
              <a:rPr lang="en-US" sz="1600" dirty="0"/>
              <a:t>. "Collective dynamics of ‘small-</a:t>
            </a:r>
            <a:r>
              <a:rPr lang="en-US" sz="1600" dirty="0" err="1"/>
              <a:t>world’networks</a:t>
            </a:r>
            <a:r>
              <a:rPr lang="en-US" sz="1600" dirty="0"/>
              <a:t>." </a:t>
            </a:r>
            <a:r>
              <a:rPr lang="en-US" sz="1600" i="1" dirty="0"/>
              <a:t>nature</a:t>
            </a:r>
            <a:r>
              <a:rPr lang="en-US" sz="1600" dirty="0"/>
              <a:t> 393.6684 (1998): 440-442.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65FE24-74E1-46E0-B6ED-C1C45227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206" y="1177457"/>
            <a:ext cx="8206341" cy="279122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B2F6B83-E6DC-40B2-A4CD-66BAA96C4CE9}"/>
              </a:ext>
            </a:extLst>
          </p:cNvPr>
          <p:cNvSpPr txBox="1">
            <a:spLocks/>
          </p:cNvSpPr>
          <p:nvPr/>
        </p:nvSpPr>
        <p:spPr bwMode="gray">
          <a:xfrm>
            <a:off x="2210983" y="3822371"/>
            <a:ext cx="965306" cy="3093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 =0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32CABAB-74A7-41E7-92A5-5507BE30146B}"/>
              </a:ext>
            </a:extLst>
          </p:cNvPr>
          <p:cNvSpPr txBox="1">
            <a:spLocks/>
          </p:cNvSpPr>
          <p:nvPr/>
        </p:nvSpPr>
        <p:spPr bwMode="gray">
          <a:xfrm>
            <a:off x="8403949" y="3814258"/>
            <a:ext cx="965306" cy="309315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p=1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E5C925-6775-4ABE-86AD-99E97B7D6A94}"/>
              </a:ext>
            </a:extLst>
          </p:cNvPr>
          <p:cNvCxnSpPr/>
          <p:nvPr/>
        </p:nvCxnSpPr>
        <p:spPr bwMode="gray">
          <a:xfrm>
            <a:off x="1382027" y="3745397"/>
            <a:ext cx="89916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E06F1E-642B-4802-BA31-5F033A87E31F}"/>
              </a:ext>
            </a:extLst>
          </p:cNvPr>
          <p:cNvSpPr txBox="1"/>
          <p:nvPr/>
        </p:nvSpPr>
        <p:spPr bwMode="gray">
          <a:xfrm>
            <a:off x="1857850" y="855137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Regular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BD2AA9-A6B7-4AE0-851F-76E2EB58CB9F}"/>
              </a:ext>
            </a:extLst>
          </p:cNvPr>
          <p:cNvSpPr txBox="1"/>
          <p:nvPr/>
        </p:nvSpPr>
        <p:spPr bwMode="gray">
          <a:xfrm>
            <a:off x="4660898" y="830331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Small-World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AF91A1-326F-49CF-BDE6-5C6BDEC80B86}"/>
              </a:ext>
            </a:extLst>
          </p:cNvPr>
          <p:cNvSpPr txBox="1"/>
          <p:nvPr/>
        </p:nvSpPr>
        <p:spPr bwMode="gray">
          <a:xfrm>
            <a:off x="7967731" y="830331"/>
            <a:ext cx="2803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Random</a:t>
            </a:r>
            <a:endParaRPr lang="en-US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A32020-CFCA-4155-AF7E-3FD122C6126A}"/>
              </a:ext>
            </a:extLst>
          </p:cNvPr>
          <p:cNvSpPr txBox="1"/>
          <p:nvPr/>
        </p:nvSpPr>
        <p:spPr bwMode="gray">
          <a:xfrm>
            <a:off x="10018073" y="3783554"/>
            <a:ext cx="20711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 = probability of reconnecting uniformly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E2E55C-AF7C-4B85-9527-5D01E87212FB}"/>
              </a:ext>
            </a:extLst>
          </p:cNvPr>
          <p:cNvSpPr txBox="1"/>
          <p:nvPr/>
        </p:nvSpPr>
        <p:spPr bwMode="gray">
          <a:xfrm>
            <a:off x="323592" y="5035066"/>
            <a:ext cx="114776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Procedure</a:t>
            </a:r>
            <a:r>
              <a:rPr lang="en-US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start with a ring of </a:t>
            </a:r>
            <a:r>
              <a:rPr lang="en-US" i="1" dirty="0"/>
              <a:t>n</a:t>
            </a:r>
            <a:r>
              <a:rPr lang="en-US" dirty="0"/>
              <a:t> vertices, each connected to its </a:t>
            </a:r>
            <a:r>
              <a:rPr lang="en-US" i="1" dirty="0"/>
              <a:t>k-</a:t>
            </a:r>
            <a:r>
              <a:rPr lang="en-US" dirty="0"/>
              <a:t>nearest neighbors by undirected edges.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a node and the edge that connects it to its nearest neighbor in a clockwise.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reconnect with probability p this edge to a node chosen uniformly over the entire ring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0780726-EB42-4471-BB72-14CCA7B1950C}"/>
              </a:ext>
            </a:extLst>
          </p:cNvPr>
          <p:cNvSpPr txBox="1">
            <a:spLocks/>
          </p:cNvSpPr>
          <p:nvPr/>
        </p:nvSpPr>
        <p:spPr bwMode="gray">
          <a:xfrm>
            <a:off x="186374" y="4161152"/>
            <a:ext cx="1791282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Clustering</a:t>
            </a:r>
          </a:p>
          <a:p>
            <a:r>
              <a:rPr lang="en-US" b="1" dirty="0"/>
              <a:t>Diameter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F06D43B-B5D9-45BD-B4F2-D8697440928E}"/>
              </a:ext>
            </a:extLst>
          </p:cNvPr>
          <p:cNvSpPr txBox="1">
            <a:spLocks/>
          </p:cNvSpPr>
          <p:nvPr/>
        </p:nvSpPr>
        <p:spPr bwMode="gray">
          <a:xfrm>
            <a:off x="2275282" y="4161152"/>
            <a:ext cx="965306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High</a:t>
            </a:r>
          </a:p>
          <a:p>
            <a:r>
              <a:rPr lang="en-US" dirty="0">
                <a:solidFill>
                  <a:srgbClr val="C00000"/>
                </a:solidFill>
              </a:rPr>
              <a:t>High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037FC4B-13B1-4459-9D26-0DCF205FDE66}"/>
              </a:ext>
            </a:extLst>
          </p:cNvPr>
          <p:cNvSpPr txBox="1">
            <a:spLocks/>
          </p:cNvSpPr>
          <p:nvPr/>
        </p:nvSpPr>
        <p:spPr bwMode="gray">
          <a:xfrm>
            <a:off x="5312639" y="4084442"/>
            <a:ext cx="838001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High</a:t>
            </a:r>
          </a:p>
          <a:p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308C978F-D4C2-4A85-B114-F85E8670FB70}"/>
              </a:ext>
            </a:extLst>
          </p:cNvPr>
          <p:cNvSpPr txBox="1">
            <a:spLocks/>
          </p:cNvSpPr>
          <p:nvPr/>
        </p:nvSpPr>
        <p:spPr bwMode="gray">
          <a:xfrm>
            <a:off x="8403949" y="4131686"/>
            <a:ext cx="706472" cy="758156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1294" indent="-2412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79988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□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7533" indent="-239994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59991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9982" indent="-359991" algn="l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2133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2133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Low</a:t>
            </a:r>
          </a:p>
          <a:p>
            <a:r>
              <a:rPr lang="en-US" dirty="0">
                <a:solidFill>
                  <a:srgbClr val="C00000"/>
                </a:solidFill>
              </a:rPr>
              <a:t>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B66250-BC82-4324-9AAE-930F63916CD9}"/>
              </a:ext>
            </a:extLst>
          </p:cNvPr>
          <p:cNvSpPr txBox="1"/>
          <p:nvPr/>
        </p:nvSpPr>
        <p:spPr bwMode="gray">
          <a:xfrm>
            <a:off x="10018073" y="1177457"/>
            <a:ext cx="22487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Arial" panose="020B0604020202020204" pitchFamily="34" charset="0"/>
              </a:rPr>
              <a:t>Note</a:t>
            </a:r>
            <a:r>
              <a:rPr lang="en-US" dirty="0">
                <a:latin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Clustering implies edge “locality”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Arial" panose="020B0604020202020204" pitchFamily="34" charset="0"/>
              </a:rPr>
              <a:t>Randomness enables “shortcuts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4" grpId="0"/>
      <p:bldP spid="26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BB68-AFD7-4BCB-A03A-C70178C8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Kronecker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877CB-048A-4604-BF8E-4DA355B7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9"/>
            <a:ext cx="11473384" cy="954108"/>
          </a:xfrm>
        </p:spPr>
        <p:txBody>
          <a:bodyPr/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Small-World model captures the structure of many realistic networks</a:t>
            </a:r>
          </a:p>
          <a:p>
            <a:r>
              <a:rPr lang="en-US" dirty="0">
                <a:latin typeface="Arial" panose="020B0604020202020204" pitchFamily="34" charset="0"/>
              </a:rPr>
              <a:t>However</a:t>
            </a:r>
            <a:r>
              <a:rPr lang="en-US" dirty="0">
                <a:effectLst/>
                <a:latin typeface="Arial" panose="020B0604020202020204" pitchFamily="34" charset="0"/>
              </a:rPr>
              <a:t>, i</a:t>
            </a:r>
            <a:r>
              <a:rPr lang="en-US" dirty="0">
                <a:latin typeface="Arial" panose="020B0604020202020204" pitchFamily="34" charset="0"/>
              </a:rPr>
              <a:t>t does not produce the correct degree distribution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E7D82-33FC-4C3A-80FF-11B60E4D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247AF3-2996-4CDD-ADDA-C1F7397044A7}"/>
              </a:ext>
            </a:extLst>
          </p:cNvPr>
          <p:cNvSpPr txBox="1"/>
          <p:nvPr/>
        </p:nvSpPr>
        <p:spPr bwMode="gray">
          <a:xfrm>
            <a:off x="7361589" y="5532698"/>
            <a:ext cx="45901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Leskovec, Jure, et al. "Kronecker graphs: an approach to modeling networks." </a:t>
            </a:r>
            <a:r>
              <a:rPr lang="en-US" sz="1400" i="1" dirty="0"/>
              <a:t>Journal of Machine Learning Research</a:t>
            </a:r>
            <a:r>
              <a:rPr lang="en-US" sz="1400" dirty="0"/>
              <a:t> 11.2 (2010).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2482F5-DBA8-49F1-8845-01F19DDED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943" y="2726271"/>
            <a:ext cx="5295900" cy="285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F4342C-5341-4B9B-983F-6726D3C5C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603" y="3012021"/>
            <a:ext cx="5867400" cy="18192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834EE7-D977-4518-A34E-EF6AC6D33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0178" y="4847099"/>
            <a:ext cx="5838825" cy="1866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12D2E9-86B4-4210-9FFB-6D52C974F1C4}"/>
              </a:ext>
            </a:extLst>
          </p:cNvPr>
          <p:cNvSpPr txBox="1"/>
          <p:nvPr/>
        </p:nvSpPr>
        <p:spPr bwMode="gray">
          <a:xfrm>
            <a:off x="372139" y="2167417"/>
            <a:ext cx="75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Solution</a:t>
            </a:r>
            <a:r>
              <a:rPr lang="en-US" dirty="0">
                <a:latin typeface="Arial" panose="020B0604020202020204" pitchFamily="34" charset="0"/>
              </a:rPr>
              <a:t>: use the idea do self-similarity (the whole is in the parts)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2A074C-DD0D-4157-AD19-433EACDBB24D}"/>
              </a:ext>
            </a:extLst>
          </p:cNvPr>
          <p:cNvSpPr txBox="1"/>
          <p:nvPr/>
        </p:nvSpPr>
        <p:spPr bwMode="gray">
          <a:xfrm>
            <a:off x="7953152" y="3217217"/>
            <a:ext cx="3540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Code to generate: </a:t>
            </a:r>
            <a:r>
              <a:rPr lang="en-US" dirty="0"/>
              <a:t>https://github.com/BenjaminDHorne/Stochastic-Kronecker-Generator</a:t>
            </a:r>
          </a:p>
        </p:txBody>
      </p:sp>
    </p:spTree>
    <p:extLst>
      <p:ext uri="{BB962C8B-B14F-4D97-AF65-F5344CB8AC3E}">
        <p14:creationId xmlns:p14="http://schemas.microsoft.com/office/powerpoint/2010/main" val="8348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B49A-3D58-41E2-91B6-D8BF554B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Generative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049AD-9246-40B3-B046-9E8DDFEBE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49291" cy="1655838"/>
              </a:xfr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/>
              <a:lstStyle/>
              <a:p>
                <a:r>
                  <a:rPr lang="en-US" dirty="0"/>
                  <a:t>Given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Learn a model of this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r>
                  <a:rPr lang="en-US" dirty="0"/>
                  <a:t>Generate new graphs by sampling from this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5049AD-9246-40B3-B046-9E8DDFEBE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49291" cy="1655838"/>
              </a:xfrm>
              <a:blipFill>
                <a:blip r:embed="rId2"/>
                <a:stretch>
                  <a:fillRect l="-1277" t="-3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9A2C8-4789-4259-AC62-7A62DD71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EDB836-7B4F-4DF3-8FDE-815DF75B8676}"/>
                  </a:ext>
                </a:extLst>
              </p:cNvPr>
              <p:cNvSpPr txBox="1"/>
              <p:nvPr/>
            </p:nvSpPr>
            <p:spPr bwMode="gray">
              <a:xfrm>
                <a:off x="421725" y="3008773"/>
                <a:ext cx="5404541" cy="32251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1. How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Optimize the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to approximate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Maximum Likelihood: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ar</m:t>
                    </m:r>
                    <m:r>
                      <m:rPr>
                        <m:sty m:val="p"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g</m:t>
                    </m:r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~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</m:sub>
                            </m:sSub>
                          </m:sub>
                        </m:sSub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</m:sub>
                            </m:sSub>
                          </m:e>
                        </m:func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,</a:t>
                </a:r>
              </a:p>
              <a:p>
                <a:endParaRPr lang="en-US" b="0" dirty="0"/>
              </a:p>
              <a:p>
                <a:r>
                  <a:rPr lang="en-US" dirty="0"/>
                  <a:t>which means to find parameters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so that for the observed datapoints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𝑚𝑜𝑑𝑒𝑙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has the highest value, among all possible choices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EDB836-7B4F-4DF3-8FDE-815DF75B8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21725" y="3008773"/>
                <a:ext cx="5404541" cy="3225114"/>
              </a:xfrm>
              <a:prstGeom prst="rect">
                <a:avLst/>
              </a:prstGeom>
              <a:blipFill>
                <a:blip r:embed="rId3"/>
                <a:stretch>
                  <a:fillRect l="-6201" t="-1134" b="-12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D8FD5B-E69A-42CE-B566-990ABC9375C4}"/>
                  </a:ext>
                </a:extLst>
              </p:cNvPr>
              <p:cNvSpPr txBox="1"/>
              <p:nvPr/>
            </p:nvSpPr>
            <p:spPr bwMode="gray">
              <a:xfrm>
                <a:off x="5882910" y="3065418"/>
                <a:ext cx="6243004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2. How to sample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𝒎𝒐𝒅𝒆𝒍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2.1 sample from a normal distribution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 =1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2.2 transform the noise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via a function f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will follow a complex function f.</a:t>
                </a:r>
              </a:p>
              <a:p>
                <a:endParaRPr lang="en-US" dirty="0"/>
              </a:p>
              <a:p>
                <a:r>
                  <a:rPr lang="en-US" u="sng" dirty="0"/>
                  <a:t>How to determine f?</a:t>
                </a:r>
              </a:p>
              <a:p>
                <a:r>
                  <a:rPr lang="en-US" dirty="0"/>
                  <a:t>Use a deep neural network to train it, for instance and Recurrent Neural Network (auto-regressive model)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D8FD5B-E69A-42CE-B566-990ABC937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882910" y="3065418"/>
                <a:ext cx="6243004" cy="3139321"/>
              </a:xfrm>
              <a:prstGeom prst="rect">
                <a:avLst/>
              </a:prstGeom>
              <a:blipFill>
                <a:blip r:embed="rId4"/>
                <a:stretch>
                  <a:fillRect l="-781" t="-1165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85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3EC1-F705-419B-B95D-B87654F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E35A-5E5E-43EE-AD53-49343AF2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845726"/>
            <a:ext cx="9308427" cy="3449406"/>
          </a:xfrm>
        </p:spPr>
        <p:txBody>
          <a:bodyPr/>
          <a:lstStyle/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Threats to Validity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Inductive &amp; </a:t>
            </a:r>
            <a:r>
              <a:rPr lang="en-US" sz="1800"/>
              <a:t>Transductive Tests</a:t>
            </a:r>
            <a:endParaRPr lang="en-US" sz="1800" dirty="0"/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Sensitivity Analysis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Null Models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Random Graph model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Small-World model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Kronecker model</a:t>
            </a:r>
          </a:p>
          <a:p>
            <a:pPr marL="527044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Deep Generative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26DE-C8F5-48BD-8D30-3666A2CA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52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2072-00BE-4B46-B914-C5BDF9B6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Generative Models - Challenge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02DAC-CA46-436B-9E22-E7B54D970D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942763"/>
              </a:xfrm>
            </p:spPr>
            <p:txBody>
              <a:bodyPr/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The goal of learning generative models of graphs is to learn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err="1" smtClean="0">
                            <a:effectLst/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over graphs, </a:t>
                </a:r>
              </a:p>
              <a:p>
                <a:r>
                  <a:rPr lang="en-US" dirty="0">
                    <a:latin typeface="Arial" panose="020B0604020202020204" pitchFamily="34" charset="0"/>
                  </a:rPr>
                  <a:t>B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ased on a set of observed graphs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= {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𝐺𝑠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sampled from data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, </a:t>
                </a:r>
              </a:p>
              <a:p>
                <a:r>
                  <a:rPr lang="en-US" dirty="0">
                    <a:latin typeface="Arial" panose="020B0604020202020204" pitchFamily="34" charset="0"/>
                  </a:rPr>
                  <a:t>W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here each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may have a different number of nodes and edges.</a:t>
                </a:r>
                <a:endParaRPr lang="en-US" dirty="0">
                  <a:latin typeface="Arial" panose="020B0604020202020204" pitchFamily="34" charset="0"/>
                </a:endParaRP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When representing G ∈ set of G, we further assume that we may observe any node ordering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with equal probability, i.e.,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>
                    <a:effectLst/>
                    <a:latin typeface="+mj-lt"/>
                  </a:rPr>
                  <a:t> 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= 1/n! ,∀π ∈ Π. </a:t>
                </a:r>
                <a:endParaRPr lang="en-US" dirty="0">
                  <a:latin typeface="Arial" panose="020B0604020202020204" pitchFamily="34" charset="0"/>
                </a:endParaRP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Therefore, the generative model needs to be capable of generating graphs even when each graph could have exponentially many representations, </a:t>
                </a:r>
              </a:p>
              <a:p>
                <a:endParaRPr lang="en-US" dirty="0">
                  <a:latin typeface="Arial" panose="020B0604020202020204" pitchFamily="34" charset="0"/>
                </a:endParaRPr>
              </a:p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This is clearly distinct and more challenging than previous generative models for images, text, and time series…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02DAC-CA46-436B-9E22-E7B54D970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942763"/>
              </a:xfrm>
              <a:blipFill>
                <a:blip r:embed="rId2"/>
                <a:stretch>
                  <a:fillRect l="-1275" t="-986" b="-1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D3854-AADB-4D56-8FC6-AC04D6A6B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3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364F2-5DA2-4B7C-BB37-8627924E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Generative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987D91-DAB7-4188-8B6A-47A914CB07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69" y="1213308"/>
                <a:ext cx="11473384" cy="4749313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How to sample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𝑚𝑜𝑑𝑒𝑙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In auto-regressive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𝑚𝑜𝑑𝑒𝑙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is used for density estimation and for sampling</a:t>
                </a:r>
              </a:p>
              <a:p>
                <a:endParaRPr lang="en-US" dirty="0"/>
              </a:p>
              <a:p>
                <a:r>
                  <a:rPr lang="en-US" dirty="0"/>
                  <a:t>Relies on the Chain Rule</a:t>
                </a:r>
              </a:p>
              <a:p>
                <a:r>
                  <a:rPr lang="en-US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d>
                            <m:d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=1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𝑚𝑜𝑑𝑒𝑙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vector and t is the </a:t>
                </a:r>
                <a:r>
                  <a:rPr lang="en-US" i="1" dirty="0"/>
                  <a:t>t-</a:t>
                </a:r>
                <a:r>
                  <a:rPr lang="en-US" i="1" dirty="0" err="1"/>
                  <a:t>th</a:t>
                </a:r>
                <a:r>
                  <a:rPr lang="en-US" dirty="0"/>
                  <a:t> dimension, for instance, if x is a sentence,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i="1" dirty="0"/>
                  <a:t>t-</a:t>
                </a:r>
                <a:r>
                  <a:rPr lang="en-US" i="1" dirty="0" err="1"/>
                  <a:t>th</a:t>
                </a:r>
                <a:r>
                  <a:rPr lang="en-US" dirty="0"/>
                  <a:t> word.</a:t>
                </a:r>
              </a:p>
              <a:p>
                <a:r>
                  <a:rPr lang="en-US" dirty="0"/>
                  <a:t>In the case of graph generation,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action of adding a node or an edge.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987D91-DAB7-4188-8B6A-47A914CB07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69" y="1213308"/>
                <a:ext cx="11473384" cy="4749313"/>
              </a:xfrm>
              <a:blipFill>
                <a:blip r:embed="rId2"/>
                <a:stretch>
                  <a:fillRect l="-1275" b="-13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7D603-7F4C-4320-A75A-E363F69D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88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675A1-C737-4D36-B1A5-79E232EC9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RNN </a:t>
            </a:r>
            <a:r>
              <a:rPr lang="en-US" sz="1800" dirty="0"/>
              <a:t>[You et al. 2018]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88FF4-7657-446F-81E2-9C4FC827E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723BC-2C38-4932-B802-3451256AC6C0}"/>
              </a:ext>
            </a:extLst>
          </p:cNvPr>
          <p:cNvSpPr txBox="1"/>
          <p:nvPr/>
        </p:nvSpPr>
        <p:spPr bwMode="gray">
          <a:xfrm>
            <a:off x="-11415" y="5952929"/>
            <a:ext cx="7075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effectLst/>
                <a:latin typeface="Arial" panose="020B0604020202020204" pitchFamily="34" charset="0"/>
              </a:rPr>
              <a:t>Sources: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</a:rPr>
              <a:t>You, J., et al., 2018, </a:t>
            </a:r>
            <a:r>
              <a:rPr lang="en-US" sz="1200" dirty="0" err="1">
                <a:effectLst/>
                <a:latin typeface="Arial" panose="020B0604020202020204" pitchFamily="34" charset="0"/>
              </a:rPr>
              <a:t>GraphRNN</a:t>
            </a:r>
            <a:r>
              <a:rPr lang="en-US" sz="1200" dirty="0">
                <a:effectLst/>
                <a:latin typeface="Arial" panose="020B0604020202020204" pitchFamily="34" charset="0"/>
              </a:rPr>
              <a:t>: Generating Realistic Graphs with Deep Auto-regressive Models, in proc. of the 35th International Conference on 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Jures</a:t>
            </a:r>
            <a:r>
              <a:rPr lang="en-US" sz="1200" dirty="0"/>
              <a:t> Leskovec, slides CS224W: Machine Learning with Graphs | 2021 | Lecture 15.2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6F46BF-6492-4ED1-B78F-100AFF138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25" y="929881"/>
            <a:ext cx="5500731" cy="22372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E824AD-DDFC-4015-960B-CE237C7AB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7177" y="2045683"/>
            <a:ext cx="3176967" cy="359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16496F-8F90-4707-8CED-647F6DD4A3EE}"/>
              </a:ext>
            </a:extLst>
          </p:cNvPr>
          <p:cNvSpPr txBox="1"/>
          <p:nvPr/>
        </p:nvSpPr>
        <p:spPr bwMode="gray">
          <a:xfrm>
            <a:off x="6112184" y="1790536"/>
            <a:ext cx="3589661" cy="34814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400" dirty="0"/>
              <a:t>Graph Sequence definition: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0319DF-C1D0-46F4-8A2E-9F24FE83BC11}"/>
                  </a:ext>
                </a:extLst>
              </p:cNvPr>
              <p:cNvSpPr txBox="1"/>
              <p:nvPr/>
            </p:nvSpPr>
            <p:spPr bwMode="gray">
              <a:xfrm>
                <a:off x="6049268" y="1049818"/>
                <a:ext cx="499278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</a:rPr>
                  <a:t>G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raph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∼ 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nodes under node</a:t>
                </a:r>
                <a:br>
                  <a:rPr lang="en-US" dirty="0"/>
                </a:br>
                <a:r>
                  <a:rPr lang="en-US" dirty="0">
                    <a:effectLst/>
                    <a:latin typeface="Arial" panose="020B0604020202020204" pitchFamily="34" charset="0"/>
                  </a:rPr>
                  <a:t>ordering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20319DF-C1D0-46F4-8A2E-9F24FE83B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049268" y="1049818"/>
                <a:ext cx="4992786" cy="646331"/>
              </a:xfrm>
              <a:prstGeom prst="rect">
                <a:avLst/>
              </a:prstGeom>
              <a:blipFill>
                <a:blip r:embed="rId5"/>
                <a:stretch>
                  <a:fillRect l="-977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E0BF91-0DC5-46D2-8A33-27780716C8EB}"/>
                  </a:ext>
                </a:extLst>
              </p:cNvPr>
              <p:cNvSpPr txBox="1"/>
              <p:nvPr/>
            </p:nvSpPr>
            <p:spPr bwMode="gray">
              <a:xfrm>
                <a:off x="6049268" y="2470827"/>
                <a:ext cx="6243004" cy="1238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where each element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∈ </m:t>
                    </m:r>
                    <m:sSup>
                      <m:sSup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∈ {1,…,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is an</a:t>
                </a:r>
                <a:br>
                  <a:rPr lang="en-US" dirty="0"/>
                </a:br>
                <a:r>
                  <a:rPr lang="en-US" dirty="0">
                    <a:effectLst/>
                    <a:latin typeface="Arial" panose="020B0604020202020204" pitchFamily="34" charset="0"/>
                  </a:rPr>
                  <a:t>adjacency vector representing the edges between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and the previous nodes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err="1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∈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i="1" dirty="0" err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that are already in</a:t>
                </a:r>
                <a:r>
                  <a:rPr lang="en-US" dirty="0"/>
                  <a:t> 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the graph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2E0BF91-0DC5-46D2-8A33-27780716C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049268" y="2470827"/>
                <a:ext cx="6243004" cy="1238929"/>
              </a:xfrm>
              <a:prstGeom prst="rect">
                <a:avLst/>
              </a:prstGeom>
              <a:blipFill>
                <a:blip r:embed="rId6"/>
                <a:stretch>
                  <a:fillRect l="-781" t="-1471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BAF3A26A-4B61-4CD0-826C-9C3B1EFE7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7177" y="3693061"/>
            <a:ext cx="4140425" cy="42410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4BC4EF-AFC0-4AC7-9843-6B5AFAF1313D}"/>
              </a:ext>
            </a:extLst>
          </p:cNvPr>
          <p:cNvSpPr txBox="1"/>
          <p:nvPr/>
        </p:nvSpPr>
        <p:spPr bwMode="gray">
          <a:xfrm>
            <a:off x="7962561" y="4447752"/>
            <a:ext cx="2583423" cy="2767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Adjacency matrices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8F9A24E-AEED-4106-B2D4-CD3D718E5CDD}"/>
              </a:ext>
            </a:extLst>
          </p:cNvPr>
          <p:cNvCxnSpPr>
            <a:cxnSpLocks/>
            <a:stCxn id="19" idx="0"/>
            <a:endCxn id="22" idx="2"/>
          </p:cNvCxnSpPr>
          <p:nvPr/>
        </p:nvCxnSpPr>
        <p:spPr bwMode="gray">
          <a:xfrm rot="16200000" flipV="1">
            <a:off x="8466283" y="3659762"/>
            <a:ext cx="321232" cy="125474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1B6577A-E721-4134-88CD-4B20902CF2BC}"/>
              </a:ext>
            </a:extLst>
          </p:cNvPr>
          <p:cNvSpPr/>
          <p:nvPr/>
        </p:nvSpPr>
        <p:spPr bwMode="gray">
          <a:xfrm>
            <a:off x="7834186" y="4080801"/>
            <a:ext cx="33067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990C43-970B-4AD7-A506-7AC20FB2403A}"/>
                  </a:ext>
                </a:extLst>
              </p:cNvPr>
              <p:cNvSpPr txBox="1"/>
              <p:nvPr/>
            </p:nvSpPr>
            <p:spPr bwMode="gray">
              <a:xfrm>
                <a:off x="394615" y="3247423"/>
                <a:ext cx="5473153" cy="2343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effectLst/>
                    <a:latin typeface="Arial" panose="020B0604020202020204" pitchFamily="34" charset="0"/>
                  </a:rPr>
                  <a:t>A common way to represent a graph is using an adjacency matrix A. This requires a node ordering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that maps nodes to rows/columns of the adjacency matrix. </a:t>
                </a:r>
              </a:p>
              <a:p>
                <a:endParaRPr lang="en-US" dirty="0">
                  <a:effectLst/>
                  <a:latin typeface="Arial" panose="020B0604020202020204" pitchFamily="34" charset="0"/>
                </a:endParaRPr>
              </a:p>
              <a:p>
                <a:r>
                  <a:rPr lang="en-US" dirty="0">
                    <a:latin typeface="Arial" panose="020B0604020202020204" pitchFamily="34" charset="0"/>
                  </a:rPr>
                  <a:t>More specifically,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is a permutation function over nodes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 dirty="0" smtClean="0">
                        <a:effectLst/>
                        <a:latin typeface="Cambria Math" panose="02040503050406030204" pitchFamily="18" charset="0"/>
                      </a:rPr>
                      <m:t>., </m:t>
                    </m:r>
                    <m:d>
                      <m:d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effectLst/>
                                <a:latin typeface="Cambria Math" panose="02040503050406030204" pitchFamily="18" charset="0"/>
                              </a:rPr>
                              <m:t>𝑣𝑛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effectLst/>
                    <a:latin typeface="Arial" panose="020B0604020202020204" pitchFamily="34" charset="0"/>
                  </a:rPr>
                  <a:t> is a permutation of (v1,...,</a:t>
                </a:r>
                <a:r>
                  <a:rPr lang="en-US" dirty="0" err="1">
                    <a:effectLst/>
                    <a:latin typeface="Arial" panose="020B0604020202020204" pitchFamily="34" charset="0"/>
                  </a:rPr>
                  <a:t>vn</a:t>
                </a:r>
                <a:r>
                  <a:rPr lang="en-US" dirty="0">
                    <a:effectLst/>
                    <a:latin typeface="Arial" panose="020B0604020202020204" pitchFamily="34" charset="0"/>
                  </a:rPr>
                  <a:t>)). </a:t>
                </a:r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0990C43-970B-4AD7-A506-7AC20FB24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94615" y="3247423"/>
                <a:ext cx="5473153" cy="2343975"/>
              </a:xfrm>
              <a:prstGeom prst="rect">
                <a:avLst/>
              </a:prstGeom>
              <a:blipFill>
                <a:blip r:embed="rId8"/>
                <a:stretch>
                  <a:fillRect l="-1002" t="-1563" b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ED7CADCD-236D-4162-A32C-916CBDD82A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12956" y="4724547"/>
            <a:ext cx="43529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3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F5E8-8CBB-4EBF-B1FE-9901894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Task– Tuesday Nov.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7EDA4-8B16-4A1E-9B94-AC1AC6B5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269458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Read evaluation of the following paper:</a:t>
            </a:r>
          </a:p>
          <a:p>
            <a:pPr marL="698494" lvl="1" indent="-457200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Rossi, Emanuele, et al. "Temporal graph networks for deep learning on dynamic graphs."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arXiv:2006.10637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 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https://blog.twitter.com/engineering/en_us/topics/insights/2021/temporal-graph-networks</a:t>
            </a:r>
            <a:r>
              <a:rPr lang="en-US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Find one second paper with similar evaluations of </a:t>
            </a:r>
            <a:r>
              <a:rPr lang="en-US" dirty="0" err="1"/>
              <a:t>Spatio</a:t>
            </a:r>
            <a:r>
              <a:rPr lang="en-US" dirty="0"/>
              <a:t>-Temporal Graphs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Draft the section of the report with definitions for the types of evaluations and threats to validity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8F4D6-AE0C-4AB8-B186-E2FBAA99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049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57AD-EEBA-4C24-A848-2065D4B9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51DF-8242-46E6-8FAF-73C63976F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758156"/>
          </a:xfrm>
        </p:spPr>
        <p:txBody>
          <a:bodyPr/>
          <a:lstStyle/>
          <a:p>
            <a:r>
              <a:rPr lang="en-US" dirty="0"/>
              <a:t>We need null-models to compare our graph metrics in a principle and reproducible manner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4AEF6-B40A-41D2-A32C-4FFB37118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E124C1-30A5-4E42-B785-AA908950510B}"/>
              </a:ext>
            </a:extLst>
          </p:cNvPr>
          <p:cNvSpPr/>
          <p:nvPr/>
        </p:nvSpPr>
        <p:spPr bwMode="gray">
          <a:xfrm>
            <a:off x="2052084" y="1893772"/>
            <a:ext cx="1924493" cy="9888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n w="0"/>
                <a:solidFill>
                  <a:schemeClr val="tx1"/>
                </a:solidFill>
              </a:rPr>
              <a:t>Obtain a real network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4F200E-9864-44A6-BF90-333408443EBE}"/>
              </a:ext>
            </a:extLst>
          </p:cNvPr>
          <p:cNvSpPr/>
          <p:nvPr/>
        </p:nvSpPr>
        <p:spPr bwMode="gray">
          <a:xfrm>
            <a:off x="5054010" y="1893772"/>
            <a:ext cx="1889051" cy="9888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n w="0"/>
                <a:solidFill>
                  <a:schemeClr val="tx1"/>
                </a:solidFill>
              </a:rPr>
              <a:t>Generate a synthetic network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0D467A6-FAA4-4BD6-83FF-47FDFDB25E42}"/>
              </a:ext>
            </a:extLst>
          </p:cNvPr>
          <p:cNvSpPr/>
          <p:nvPr/>
        </p:nvSpPr>
        <p:spPr bwMode="gray">
          <a:xfrm>
            <a:off x="7928344" y="1893772"/>
            <a:ext cx="1889051" cy="98882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600" dirty="0">
                <a:ln w="0"/>
                <a:solidFill>
                  <a:schemeClr val="tx1"/>
                </a:solidFill>
              </a:rPr>
              <a:t>Compare networks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C70D68-DCCC-45C8-8C83-CD6A1E0FEB56}"/>
              </a:ext>
            </a:extLst>
          </p:cNvPr>
          <p:cNvCxnSpPr>
            <a:cxnSpLocks/>
          </p:cNvCxnSpPr>
          <p:nvPr/>
        </p:nvCxnSpPr>
        <p:spPr bwMode="gray">
          <a:xfrm>
            <a:off x="3976577" y="2388186"/>
            <a:ext cx="107743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761DD8-0909-4842-BE4F-3FCEB1EF2DC1}"/>
              </a:ext>
            </a:extLst>
          </p:cNvPr>
          <p:cNvCxnSpPr>
            <a:cxnSpLocks/>
          </p:cNvCxnSpPr>
          <p:nvPr/>
        </p:nvCxnSpPr>
        <p:spPr bwMode="gray">
          <a:xfrm>
            <a:off x="6943061" y="2388186"/>
            <a:ext cx="985283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4F98241-AA94-4676-A7F6-37DFFBCA2F65}"/>
              </a:ext>
            </a:extLst>
          </p:cNvPr>
          <p:cNvSpPr txBox="1"/>
          <p:nvPr/>
        </p:nvSpPr>
        <p:spPr bwMode="gray">
          <a:xfrm>
            <a:off x="691117" y="3502275"/>
            <a:ext cx="62519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Null-models are generate by synthetic graph generation procedures.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Graph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Small-World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Kronecker Graph Model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2FC75BB-19FF-4279-A82F-B6A112B7DEBC}"/>
              </a:ext>
            </a:extLst>
          </p:cNvPr>
          <p:cNvSpPr/>
          <p:nvPr/>
        </p:nvSpPr>
        <p:spPr bwMode="gray">
          <a:xfrm>
            <a:off x="1378689" y="2297810"/>
            <a:ext cx="180754" cy="18075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FF1A68-031F-4A71-BEF0-67F20A7E45A9}"/>
              </a:ext>
            </a:extLst>
          </p:cNvPr>
          <p:cNvCxnSpPr>
            <a:cxnSpLocks/>
          </p:cNvCxnSpPr>
          <p:nvPr/>
        </p:nvCxnSpPr>
        <p:spPr bwMode="gray">
          <a:xfrm flipV="1">
            <a:off x="1559443" y="2388186"/>
            <a:ext cx="4926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27528488-A701-42C9-B6C9-34B47835554A}"/>
              </a:ext>
            </a:extLst>
          </p:cNvPr>
          <p:cNvSpPr/>
          <p:nvPr/>
        </p:nvSpPr>
        <p:spPr bwMode="gray">
          <a:xfrm>
            <a:off x="10260419" y="2297810"/>
            <a:ext cx="180754" cy="180753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143291-5BBF-4996-AE92-B26D87F2212F}"/>
              </a:ext>
            </a:extLst>
          </p:cNvPr>
          <p:cNvCxnSpPr>
            <a:cxnSpLocks/>
          </p:cNvCxnSpPr>
          <p:nvPr/>
        </p:nvCxnSpPr>
        <p:spPr bwMode="gray">
          <a:xfrm flipV="1">
            <a:off x="9817395" y="2388185"/>
            <a:ext cx="443024" cy="649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87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35" grpId="0"/>
      <p:bldP spid="36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7B67-131A-4185-950D-27966E250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Threats to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400D2-16A0-4986-B37F-9F4E09E9D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4512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Construct validity:</a:t>
            </a:r>
            <a:r>
              <a:rPr lang="en-US" dirty="0"/>
              <a:t> measurements might not be correct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Conclusion validity: </a:t>
            </a:r>
            <a:r>
              <a:rPr lang="en-US" dirty="0"/>
              <a:t>instruments or methods adopted are not adequate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Internal validity: </a:t>
            </a:r>
            <a:r>
              <a:rPr lang="en-US" dirty="0"/>
              <a:t>relations of cause-effect might not be true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External validity: </a:t>
            </a:r>
            <a:r>
              <a:rPr lang="en-US" dirty="0"/>
              <a:t>results do not generalize to slight changes in the data or context.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3893D-519D-46BB-AB6F-598EDF91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2BCF94-7D12-447E-9756-CE76FCA724BD}"/>
              </a:ext>
            </a:extLst>
          </p:cNvPr>
          <p:cNvSpPr txBox="1"/>
          <p:nvPr/>
        </p:nvSpPr>
        <p:spPr bwMode="gray">
          <a:xfrm>
            <a:off x="240244" y="4664509"/>
            <a:ext cx="115240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</a:rPr>
              <a:t>Recommended readings: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Siegmund</a:t>
            </a:r>
            <a:r>
              <a:rPr lang="en-US" sz="1800" dirty="0">
                <a:effectLst/>
                <a:latin typeface="Calibri" panose="020F0502020204030204" pitchFamily="34" charset="0"/>
              </a:rPr>
              <a:t>, J.,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Siegmund</a:t>
            </a:r>
            <a:r>
              <a:rPr lang="en-US" sz="1800" dirty="0">
                <a:effectLst/>
                <a:latin typeface="Calibri" panose="020F0502020204030204" pitchFamily="34" charset="0"/>
              </a:rPr>
              <a:t>, N., &amp;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Apel</a:t>
            </a:r>
            <a:r>
              <a:rPr lang="en-US" sz="1800" dirty="0">
                <a:effectLst/>
                <a:latin typeface="Calibri" panose="020F0502020204030204" pitchFamily="34" charset="0"/>
              </a:rPr>
              <a:t>, S. (2015, May). Views on internal and external validity in empirical software engineering. In Proceedings of the 37th International Conference on Software Engineering-Volume 1 (pp. 9-19). IEEE Press.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Wieringa</a:t>
            </a:r>
            <a:r>
              <a:rPr lang="en-US" sz="1800" dirty="0">
                <a:effectLst/>
                <a:latin typeface="Calibri" panose="020F0502020204030204" pitchFamily="34" charset="0"/>
              </a:rPr>
              <a:t>, R. J. (2014). </a:t>
            </a:r>
            <a:r>
              <a:rPr lang="en-US" sz="140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Design science methodology for information systems and software engineering</a:t>
            </a:r>
            <a:r>
              <a:rPr lang="en-US" sz="1800" dirty="0">
                <a:effectLst/>
                <a:latin typeface="Calibri" panose="020F0502020204030204" pitchFamily="34" charset="0"/>
              </a:rPr>
              <a:t>. Springer. </a:t>
            </a: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Calibri" panose="020F0502020204030204" pitchFamily="34" charset="0"/>
              </a:rPr>
              <a:t>Wohlin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C.,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Runeson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P.,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Höst</a:t>
            </a:r>
            <a:r>
              <a:rPr lang="en-US" sz="1800" dirty="0">
                <a:effectLst/>
                <a:latin typeface="Calibri" panose="020F0502020204030204" pitchFamily="34" charset="0"/>
              </a:rPr>
              <a:t>, M., Ohlsson, M. C.,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Regnell</a:t>
            </a:r>
            <a:r>
              <a:rPr lang="en-US" sz="1800" dirty="0">
                <a:effectLst/>
                <a:latin typeface="Calibri" panose="020F0502020204030204" pitchFamily="34" charset="0"/>
              </a:rPr>
              <a:t>, B., &amp; </a:t>
            </a:r>
            <a:r>
              <a:rPr lang="en-US" sz="1800" dirty="0" err="1">
                <a:effectLst/>
                <a:latin typeface="Calibri" panose="020F0502020204030204" pitchFamily="34" charset="0"/>
              </a:rPr>
              <a:t>Wesslén</a:t>
            </a:r>
            <a:r>
              <a:rPr lang="en-US" sz="1800" dirty="0">
                <a:effectLst/>
                <a:latin typeface="Calibri" panose="020F0502020204030204" pitchFamily="34" charset="0"/>
              </a:rPr>
              <a:t>, A. (2012). </a:t>
            </a:r>
            <a:r>
              <a:rPr lang="en-US" sz="140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Experimentation in software engineering</a:t>
            </a:r>
            <a:r>
              <a:rPr lang="en-US" sz="1800" dirty="0">
                <a:effectLst/>
                <a:latin typeface="Calibri" panose="020F0502020204030204" pitchFamily="34" charset="0"/>
              </a:rPr>
              <a:t>. Springer Science &amp; Business Media.</a:t>
            </a:r>
          </a:p>
        </p:txBody>
      </p:sp>
    </p:spTree>
    <p:extLst>
      <p:ext uri="{BB962C8B-B14F-4D97-AF65-F5344CB8AC3E}">
        <p14:creationId xmlns:p14="http://schemas.microsoft.com/office/powerpoint/2010/main" val="353633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5FA0A-0BED-E0B6-93A9-74E91D41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Transductive and Inductive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E66CF-913E-0E6D-DFFC-7253A2D0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189949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</a:t>
            </a:r>
            <a:r>
              <a:rPr lang="en-US" b="1" i="0" dirty="0">
                <a:effectLst/>
              </a:rPr>
              <a:t>ransduction or </a:t>
            </a:r>
            <a:r>
              <a:rPr lang="en-US" b="1" i="0" dirty="0" err="1">
                <a:effectLst/>
              </a:rPr>
              <a:t>transductive</a:t>
            </a:r>
            <a:r>
              <a:rPr lang="en-US" b="1" i="0" dirty="0">
                <a:effectLst/>
              </a:rPr>
              <a:t> inference </a:t>
            </a:r>
            <a:r>
              <a:rPr lang="en-US" i="0" dirty="0">
                <a:effectLst/>
              </a:rPr>
              <a:t>is reasoning from observed, specific (training) cases to specific (test) cases.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</a:t>
            </a:r>
            <a:r>
              <a:rPr lang="en-US" b="1" i="0" dirty="0">
                <a:effectLst/>
              </a:rPr>
              <a:t>nduction</a:t>
            </a:r>
            <a:r>
              <a:rPr lang="en-US" i="0" dirty="0">
                <a:effectLst/>
              </a:rPr>
              <a:t> is reasoning from observed training cases to general rules, which are then applied to the test cases. </a:t>
            </a:r>
            <a:r>
              <a:rPr lang="en-US" dirty="0"/>
              <a:t>[Wikipedia 2022]</a:t>
            </a:r>
            <a:endParaRPr lang="en-US" i="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FB464-7223-075D-3B9C-B735E1C5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65AEB-FBC0-8EC8-EFC5-174567B30653}"/>
              </a:ext>
            </a:extLst>
          </p:cNvPr>
          <p:cNvSpPr txBox="1"/>
          <p:nvPr/>
        </p:nvSpPr>
        <p:spPr bwMode="gray">
          <a:xfrm>
            <a:off x="0" y="6472461"/>
            <a:ext cx="102280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[Wikipedia 2022] https://en.wikipedia.org/wiki/Transduction_(machine_learning)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C1E9D-9756-171F-EF46-739C73C2586A}"/>
              </a:ext>
            </a:extLst>
          </p:cNvPr>
          <p:cNvSpPr txBox="1"/>
          <p:nvPr/>
        </p:nvSpPr>
        <p:spPr bwMode="gray">
          <a:xfrm>
            <a:off x="914400" y="3350040"/>
            <a:ext cx="10548594" cy="21137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Transductive Tests </a:t>
            </a:r>
            <a:r>
              <a:rPr lang="en-US" dirty="0"/>
              <a:t>involve predicting nodes that were already seen during training</a:t>
            </a:r>
          </a:p>
          <a:p>
            <a:pPr marL="58419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Uses</a:t>
            </a:r>
            <a:r>
              <a:rPr lang="en-US" dirty="0"/>
              <a:t>: testing </a:t>
            </a:r>
            <a:r>
              <a:rPr lang="en-US" i="0" dirty="0">
                <a:effectLst/>
              </a:rPr>
              <a:t>label propagation, label spreading, Partitioning transduction, Agglomerative transduction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Inductive Tests </a:t>
            </a:r>
            <a:r>
              <a:rPr lang="en-US" dirty="0"/>
              <a:t>involve nodes never seen during training.</a:t>
            </a:r>
          </a:p>
          <a:p>
            <a:pPr marL="58419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u="sng" dirty="0"/>
              <a:t>Uses</a:t>
            </a:r>
            <a:r>
              <a:rPr lang="en-US" dirty="0"/>
              <a:t>: subgraph pattern identification, edge and node prediction</a:t>
            </a:r>
          </a:p>
        </p:txBody>
      </p:sp>
    </p:spTree>
    <p:extLst>
      <p:ext uri="{BB962C8B-B14F-4D97-AF65-F5344CB8AC3E}">
        <p14:creationId xmlns:p14="http://schemas.microsoft.com/office/powerpoint/2010/main" val="51301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7C3D-CF88-4C9B-6DD8-4D5B7ED05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Transductive and Inductive Tests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896F4-6D71-6BE5-F4DA-126F9A8C5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02CE48-A2A8-7149-EE08-9589D486F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062" y="2124811"/>
            <a:ext cx="8920155" cy="41703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0FD5F5-C8DC-1B03-0A42-80B4BA28D34F}"/>
              </a:ext>
            </a:extLst>
          </p:cNvPr>
          <p:cNvSpPr txBox="1"/>
          <p:nvPr/>
        </p:nvSpPr>
        <p:spPr bwMode="gray">
          <a:xfrm>
            <a:off x="336968" y="1089160"/>
            <a:ext cx="109280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Rossi, Emanuele, et al. "Temporal graph networks for deep learning on dynamic graphs."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arXiv:2006.10637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54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9F41-DC46-16E3-FB0E-5BB5B291B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study - Community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BE117-F489-75FF-2C95-8AFB21795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659540"/>
          </a:xfrm>
        </p:spPr>
        <p:txBody>
          <a:bodyPr/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Shchur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Oleksandr, and Stephan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Günnemann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"Overlapping community detection with graph neural networks."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arXiv:1909.12201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(2019).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03AFB-494F-89A3-F6EE-FC8EA106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FB337-9339-179C-C96F-CABCC78C0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37" y="2386315"/>
            <a:ext cx="11037062" cy="351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17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9F41-DC46-16E3-FB0E-5BB5B291B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studies -Temporal Graph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03AFB-494F-89A3-F6EE-FC8EA1063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048AD5-35BA-5BA1-52F6-08315753724F}"/>
              </a:ext>
            </a:extLst>
          </p:cNvPr>
          <p:cNvSpPr txBox="1"/>
          <p:nvPr/>
        </p:nvSpPr>
        <p:spPr bwMode="gray">
          <a:xfrm>
            <a:off x="252125" y="1033260"/>
            <a:ext cx="119517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Rossi, Emanuele, et al. "Temporal graph networks for deep learning on dynamic graphs."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arXiv:2006.10637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25441F-8596-886D-BE2D-1C4703CC4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9" y="1359575"/>
            <a:ext cx="10490147" cy="53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6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9DFA-F7A7-AD1C-E2EE-2252DAE1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– Latent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A0A85-076B-668A-0478-47E1ED5B5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08" y="815470"/>
            <a:ext cx="4150192" cy="289976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Selection bias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imbalance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Independent variables correlated with explanatory variable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20903-9003-C1B4-4444-EA6D32A6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F9243-A843-4EF0-88C6-5043EDC5B4E3}"/>
              </a:ext>
            </a:extLst>
          </p:cNvPr>
          <p:cNvSpPr txBox="1"/>
          <p:nvPr/>
        </p:nvSpPr>
        <p:spPr bwMode="gray">
          <a:xfrm>
            <a:off x="175608" y="6302139"/>
            <a:ext cx="11187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t"/>
            <a:r>
              <a:rPr lang="en-US" dirty="0"/>
              <a:t>[Veitch et al 2020, Cinelli et al. 2019, </a:t>
            </a:r>
            <a:r>
              <a:rPr lang="en-US" dirty="0" err="1"/>
              <a:t>Kilbertus</a:t>
            </a:r>
            <a:r>
              <a:rPr lang="en-US" dirty="0"/>
              <a:t> et al. 2019]</a:t>
            </a:r>
            <a:endParaRPr lang="en-US" dirty="0"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CA076C-F07A-63A4-D2C4-618A96C8D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12" y="3208343"/>
            <a:ext cx="2672060" cy="2751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D84774-4CEA-04F7-B1E1-C560EEDE6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696" y="840503"/>
            <a:ext cx="3967506" cy="2086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33D306-891D-8091-A793-1C103F909A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394" y="2952341"/>
            <a:ext cx="3230515" cy="34270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971087-9903-6AA8-68B9-699849A32B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8632" y="1303330"/>
            <a:ext cx="4226638" cy="455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62576"/>
      </p:ext>
    </p:extLst>
  </p:cSld>
  <p:clrMapOvr>
    <a:masterClrMapping/>
  </p:clrMapOvr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2083</Words>
  <Application>Microsoft Office PowerPoint</Application>
  <PresentationFormat>Widescreen</PresentationFormat>
  <Paragraphs>268</Paragraphs>
  <Slides>24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 Math</vt:lpstr>
      <vt:lpstr>Lucida Grande</vt:lpstr>
      <vt:lpstr>Verdana</vt:lpstr>
      <vt:lpstr>HPI PPT-Template</vt:lpstr>
      <vt:lpstr>Graph Generative Models lecture-3 Course on Graph Neural Networks for Knowledge-Graph Systems (Winter Term 22/23) </vt:lpstr>
      <vt:lpstr>Lecture topics</vt:lpstr>
      <vt:lpstr>Motivation</vt:lpstr>
      <vt:lpstr>Threats to validity</vt:lpstr>
      <vt:lpstr>Transductive and Inductive Tests</vt:lpstr>
      <vt:lpstr>Transductive and Inductive Tests - Example</vt:lpstr>
      <vt:lpstr>Ablation study - Community Detection</vt:lpstr>
      <vt:lpstr>Ablation studies -Temporal Graph Network</vt:lpstr>
      <vt:lpstr>Sensitivity analysis – Latent Factors</vt:lpstr>
      <vt:lpstr>Sensitivity analysis - Hyperparameters</vt:lpstr>
      <vt:lpstr>Random Graph - Erdös-Rényi (ER) networks</vt:lpstr>
      <vt:lpstr>Random Graph – Distribution of Node Degree</vt:lpstr>
      <vt:lpstr>Random Graph – Clustering coefficient</vt:lpstr>
      <vt:lpstr>Random Graph – Network Diameter</vt:lpstr>
      <vt:lpstr>Random Graph – Connectivity</vt:lpstr>
      <vt:lpstr>Again - Comparing some networks</vt:lpstr>
      <vt:lpstr>Small-World Model = high clustering + short paths</vt:lpstr>
      <vt:lpstr>Kronecker Model</vt:lpstr>
      <vt:lpstr>Deep Generative Models</vt:lpstr>
      <vt:lpstr>Deep Generative Models - Challenge</vt:lpstr>
      <vt:lpstr>Deep Generative Model</vt:lpstr>
      <vt:lpstr>Graph RNN [You et al. 2018]</vt:lpstr>
      <vt:lpstr>Task– Tuesday Nov. 8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Winter Term 20/21  Lecture-2 Comparing Graphs  Graph Neural Networks</dc:title>
  <dc:creator>Christian Adriano</dc:creator>
  <cp:lastModifiedBy>Christian Adriano</cp:lastModifiedBy>
  <cp:revision>72</cp:revision>
  <dcterms:created xsi:type="dcterms:W3CDTF">2020-11-11T09:19:24Z</dcterms:created>
  <dcterms:modified xsi:type="dcterms:W3CDTF">2022-11-02T11:50:53Z</dcterms:modified>
</cp:coreProperties>
</file>