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7" r:id="rId2"/>
    <p:sldId id="285" r:id="rId3"/>
    <p:sldId id="307" r:id="rId4"/>
    <p:sldId id="311" r:id="rId5"/>
    <p:sldId id="312" r:id="rId6"/>
    <p:sldId id="313" r:id="rId7"/>
    <p:sldId id="314" r:id="rId8"/>
    <p:sldId id="316" r:id="rId9"/>
    <p:sldId id="317" r:id="rId10"/>
    <p:sldId id="318" r:id="rId11"/>
    <p:sldId id="319" r:id="rId12"/>
    <p:sldId id="322" r:id="rId13"/>
    <p:sldId id="321" r:id="rId14"/>
    <p:sldId id="320" r:id="rId15"/>
    <p:sldId id="299" r:id="rId16"/>
    <p:sldId id="30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777B9C0-50B4-4E9E-BB75-B2132D199ACE}">
          <p14:sldIdLst>
            <p14:sldId id="257"/>
            <p14:sldId id="285"/>
            <p14:sldId id="307"/>
            <p14:sldId id="311"/>
            <p14:sldId id="312"/>
            <p14:sldId id="313"/>
            <p14:sldId id="314"/>
            <p14:sldId id="316"/>
            <p14:sldId id="317"/>
            <p14:sldId id="318"/>
            <p14:sldId id="319"/>
            <p14:sldId id="322"/>
            <p14:sldId id="321"/>
            <p14:sldId id="320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09"/>
    <a:srgbClr val="FF6600"/>
    <a:srgbClr val="0070C0"/>
    <a:srgbClr val="B1063A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76" autoAdjust="0"/>
    <p:restoredTop sz="85098" autoAdjust="0"/>
  </p:normalViewPr>
  <p:slideViewPr>
    <p:cSldViewPr snapToGrid="0">
      <p:cViewPr varScale="1">
        <p:scale>
          <a:sx n="51" d="100"/>
          <a:sy n="51" d="100"/>
        </p:scale>
        <p:origin x="85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2612-5213-4B6B-99A8-BAC5DC9C4481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1DED1-4C91-4561-A99B-E6676363E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5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tistical_independence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44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Poisson Distribution = probability of a given number of events occurring in a fixed interval of time or space if these events occur with a known constant mean rate and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Statistical independence"/>
              </a:rPr>
              <a:t>independently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 the time since the last event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82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derive this formula see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24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[Leskovec 2019] http://web.stanford.edu/class/cs224w/slides/02-gnp-smallworld.pdf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87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Procedure: start with a ring of </a:t>
            </a:r>
            <a:r>
              <a:rPr lang="en-US" i="1" dirty="0"/>
              <a:t>n</a:t>
            </a:r>
            <a:r>
              <a:rPr lang="en-US" dirty="0"/>
              <a:t> vertices, each connected to its </a:t>
            </a:r>
            <a:r>
              <a:rPr lang="en-US" i="1" dirty="0"/>
              <a:t>k</a:t>
            </a:r>
            <a:r>
              <a:rPr lang="en-US" dirty="0"/>
              <a:t> nearest neighbors by undirected edges.</a:t>
            </a:r>
          </a:p>
          <a:p>
            <a:r>
              <a:rPr lang="en-US" dirty="0"/>
              <a:t>We choose a node and the edge that connects it to its nearest neighbor in a clockwise sense. With probability </a:t>
            </a:r>
            <a:r>
              <a:rPr lang="en-US" i="1" dirty="0"/>
              <a:t>p</a:t>
            </a:r>
            <a:r>
              <a:rPr lang="en-US" dirty="0"/>
              <a:t>, we reconnect this edge to a vertex chosen uniformly at random over the entire 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65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99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0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417188990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A6E657D4-341B-4123-93E2-EE63B48CE7B9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997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426E6C6-FEF3-44F4-8DA0-16D7FF019302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144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58340AA-A0FD-474B-AC5A-E7633E5DC2DE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058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64B529B-4953-432D-B03F-EB211F8D37A1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116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9374620-1F65-4CC3-88EB-58C9DD26F46E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670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08803513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9E777A18-95EE-4DD8-9BD8-20FC04C50247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57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C674-12AF-41F5-BDE5-1132B29F8CB8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4569285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224717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450899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118335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6546191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3DBA24AA-B7D5-4FFE-8D73-17E57C4CE829}" type="datetime1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2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2E271776-67EC-484C-8398-831DC4FA5109}" type="datetime1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790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95147C50-A150-4E7A-B4A5-3F4CF9B1E3B2}" type="datetime1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2089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6EBBE365-CF2F-4A12-A6A4-20E9054E4628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9299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hyperlink" Target="mailto:iqra.zafar@hpi.de" TargetMode="External"/><Relationship Id="rId5" Type="http://schemas.openxmlformats.org/officeDocument/2006/relationships/hyperlink" Target="mailto:matthias.barkowsky@hpi.de" TargetMode="External"/><Relationship Id="rId4" Type="http://schemas.openxmlformats.org/officeDocument/2006/relationships/hyperlink" Target="mailto:christian.adriano@hpi.d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twitter.com/engineering/en_us/topics/insights/2021/temporal-graph-networks" TargetMode="Externa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4066164"/>
          </a:xfrm>
        </p:spPr>
        <p:txBody>
          <a:bodyPr>
            <a:normAutofit/>
          </a:bodyPr>
          <a:lstStyle/>
          <a:p>
            <a:r>
              <a:rPr lang="en-US" sz="4400" b="1" dirty="0"/>
              <a:t>Null Models</a:t>
            </a:r>
            <a:br>
              <a:rPr lang="en-US" sz="4400" b="1" dirty="0"/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A6166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lecture-6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A6166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A6166"/>
                </a:solidFill>
                <a:effectLst/>
                <a:uLnTx/>
                <a:uFillTx/>
                <a:latin typeface="Verdana"/>
                <a:ea typeface="ＭＳ Ｐゴシック" charset="-128"/>
                <a:cs typeface="+mj-cs"/>
              </a:rPr>
              <a:t>Co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5A6166"/>
                </a:solidFill>
                <a:effectLst/>
                <a:uLnTx/>
                <a:uFillTx/>
                <a:latin typeface="Verdana"/>
                <a:ea typeface="ＭＳ Ｐゴシック" charset="-128"/>
                <a:cs typeface="+mj-cs"/>
              </a:rPr>
              <a:t>urse on Graph Neural Networks for Knowledge-Graph Systems (Winter Term 22/23)</a:t>
            </a:r>
            <a:br>
              <a:rPr lang="en-US" altLang="x-none" sz="4900" b="1" dirty="0">
                <a:ea typeface="ＭＳ Ｐゴシック" charset="-128"/>
              </a:rPr>
            </a:b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FFAC62-CDF9-4FA9-B6E9-17489448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2C983E-F56B-9BE5-0F54-30EC936C15F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495651" y="4844480"/>
            <a:ext cx="7515022" cy="1884793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25000" lnSpcReduction="20000"/>
          </a:bodyPr>
          <a:lstStyle>
            <a:lvl1pPr marL="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sz="6400">
                <a:ea typeface="ＭＳ Ｐゴシック" charset="-128"/>
              </a:rPr>
              <a:t>Prof. Dr. Holger Giese (</a:t>
            </a:r>
            <a:r>
              <a:rPr lang="en-US" altLang="x-none" sz="6400">
                <a:ea typeface="ＭＳ Ｐゴシック" charset="-128"/>
                <a:hlinkClick r:id="rId3"/>
              </a:rPr>
              <a:t>holger.giese@hpi.uni-potsdam.de)</a:t>
            </a:r>
            <a:r>
              <a:rPr lang="en-US" altLang="x-none" sz="6400">
                <a:ea typeface="ＭＳ Ｐゴシック" charset="-128"/>
              </a:rPr>
              <a:t> </a:t>
            </a:r>
          </a:p>
          <a:p>
            <a:r>
              <a:rPr lang="en-US" altLang="x-none" sz="6400">
                <a:ea typeface="ＭＳ Ｐゴシック" charset="-128"/>
              </a:rPr>
              <a:t>Christian Medeiros Adriano (</a:t>
            </a:r>
            <a:r>
              <a:rPr lang="en-US" altLang="x-none" sz="640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6400">
                <a:ea typeface="ＭＳ Ｐゴシック" charset="-128"/>
              </a:rPr>
              <a:t>) - </a:t>
            </a:r>
            <a:r>
              <a:rPr lang="en-US" altLang="x-none" sz="6400" b="1">
                <a:ea typeface="ＭＳ Ｐゴシック" charset="-128"/>
              </a:rPr>
              <a:t>“Chris”</a:t>
            </a:r>
            <a:endParaRPr lang="en-US" altLang="x-none" sz="6400">
              <a:ea typeface="ＭＳ Ｐゴシック" charset="-128"/>
            </a:endParaRPr>
          </a:p>
          <a:p>
            <a:r>
              <a:rPr lang="en-US" altLang="x-none" sz="6600">
                <a:ea typeface="ＭＳ Ｐゴシック" charset="-128"/>
              </a:rPr>
              <a:t>Matthias Barkowsky (</a:t>
            </a:r>
            <a:r>
              <a:rPr lang="en-US" altLang="x-none" sz="6600">
                <a:ea typeface="ＭＳ Ｐゴシック" charset="-128"/>
                <a:hlinkClick r:id="rId5"/>
              </a:rPr>
              <a:t>matthias.barkowsky@hpi.de</a:t>
            </a:r>
            <a:r>
              <a:rPr lang="en-US" altLang="x-none" sz="6600">
                <a:ea typeface="ＭＳ Ｐゴシック" charset="-128"/>
              </a:rPr>
              <a:t>)</a:t>
            </a:r>
          </a:p>
          <a:p>
            <a:r>
              <a:rPr lang="en-US" altLang="x-none" sz="6600">
                <a:ea typeface="ＭＳ Ｐゴシック" charset="-128"/>
              </a:rPr>
              <a:t>Iqra Zafar (</a:t>
            </a:r>
            <a:r>
              <a:rPr lang="en-US" altLang="x-none" sz="6600">
                <a:ea typeface="ＭＳ Ｐゴシック" charset="-128"/>
                <a:hlinkClick r:id="rId6"/>
              </a:rPr>
              <a:t>iqra.zafar@hpi.de</a:t>
            </a:r>
            <a:r>
              <a:rPr lang="en-US" altLang="x-none" sz="6600">
                <a:ea typeface="ＭＳ Ｐゴシック" charset="-128"/>
              </a:rPr>
              <a:t>)</a:t>
            </a:r>
            <a:endParaRPr lang="en-US" altLang="x-none" sz="6600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3BB68-AFD7-4BCB-A03A-C70178C8E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Kronecker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877CB-048A-4604-BF8E-4DA355B7D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9"/>
            <a:ext cx="11473384" cy="954108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Small-World model captures the structure of many realistic networks</a:t>
            </a:r>
          </a:p>
          <a:p>
            <a:r>
              <a:rPr lang="en-US" dirty="0">
                <a:latin typeface="Arial" panose="020B0604020202020204" pitchFamily="34" charset="0"/>
              </a:rPr>
              <a:t>However</a:t>
            </a:r>
            <a:r>
              <a:rPr lang="en-US" dirty="0">
                <a:effectLst/>
                <a:latin typeface="Arial" panose="020B0604020202020204" pitchFamily="34" charset="0"/>
              </a:rPr>
              <a:t>, i</a:t>
            </a:r>
            <a:r>
              <a:rPr lang="en-US" dirty="0">
                <a:latin typeface="Arial" panose="020B0604020202020204" pitchFamily="34" charset="0"/>
              </a:rPr>
              <a:t>t does not produce the correct degree distribution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E7D82-33FC-4C3A-80FF-11B60E4D7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247AF3-2996-4CDD-ADDA-C1F7397044A7}"/>
              </a:ext>
            </a:extLst>
          </p:cNvPr>
          <p:cNvSpPr txBox="1"/>
          <p:nvPr/>
        </p:nvSpPr>
        <p:spPr bwMode="gray">
          <a:xfrm>
            <a:off x="7361589" y="5532698"/>
            <a:ext cx="45901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</a:t>
            </a:r>
            <a:r>
              <a:rPr lang="en-US" sz="1400" dirty="0"/>
              <a:t>: Leskovec, Jure, et al. "Kronecker graphs: an approach to modeling networks." </a:t>
            </a:r>
            <a:r>
              <a:rPr lang="en-US" sz="1400" i="1" dirty="0"/>
              <a:t>Journal of Machine Learning Research</a:t>
            </a:r>
            <a:r>
              <a:rPr lang="en-US" sz="1400" dirty="0"/>
              <a:t> 11.2 (2010).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2482F5-DBA8-49F1-8845-01F19DDED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943" y="2726271"/>
            <a:ext cx="5295900" cy="285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F4342C-5341-4B9B-983F-6726D3C5C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603" y="3012021"/>
            <a:ext cx="5867400" cy="18192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834EE7-D977-4518-A34E-EF6AC6D33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0178" y="4847099"/>
            <a:ext cx="5838825" cy="18669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212D2E9-86B4-4210-9FFB-6D52C974F1C4}"/>
              </a:ext>
            </a:extLst>
          </p:cNvPr>
          <p:cNvSpPr txBox="1"/>
          <p:nvPr/>
        </p:nvSpPr>
        <p:spPr bwMode="gray">
          <a:xfrm>
            <a:off x="372139" y="2167417"/>
            <a:ext cx="75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Solution</a:t>
            </a:r>
            <a:r>
              <a:rPr lang="en-US" dirty="0">
                <a:latin typeface="Arial" panose="020B0604020202020204" pitchFamily="34" charset="0"/>
              </a:rPr>
              <a:t>: use the idea do self-similarity (the whole is in the parts)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2A074C-DD0D-4157-AD19-433EACDBB24D}"/>
              </a:ext>
            </a:extLst>
          </p:cNvPr>
          <p:cNvSpPr txBox="1"/>
          <p:nvPr/>
        </p:nvSpPr>
        <p:spPr bwMode="gray">
          <a:xfrm>
            <a:off x="7953152" y="3217217"/>
            <a:ext cx="35405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Code to generate: </a:t>
            </a:r>
            <a:r>
              <a:rPr lang="en-US" dirty="0"/>
              <a:t>https://github.com/BenjaminDHorne/Stochastic-Kronecker-Generator</a:t>
            </a:r>
          </a:p>
        </p:txBody>
      </p:sp>
    </p:spTree>
    <p:extLst>
      <p:ext uri="{BB962C8B-B14F-4D97-AF65-F5344CB8AC3E}">
        <p14:creationId xmlns:p14="http://schemas.microsoft.com/office/powerpoint/2010/main" val="8348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B49A-3D58-41E2-91B6-D8BF554B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Generative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049AD-9246-40B3-B046-9E8DDFEBEA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49291" cy="1655838"/>
              </a:xfr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/>
              <a:lstStyle/>
              <a:p>
                <a:r>
                  <a:rPr lang="en-US" dirty="0"/>
                  <a:t>Given a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indent="-457200">
                  <a:buAutoNum type="arabicPeriod"/>
                </a:pPr>
                <a:r>
                  <a:rPr lang="en-US" dirty="0"/>
                  <a:t>Learn a model of this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indent="-457200">
                  <a:buAutoNum type="arabicPeriod"/>
                </a:pPr>
                <a:r>
                  <a:rPr lang="en-US" dirty="0"/>
                  <a:t>Generate new graphs by sampling from this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indent="-457200"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049AD-9246-40B3-B046-9E8DDFEBEA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49291" cy="1655838"/>
              </a:xfrm>
              <a:blipFill>
                <a:blip r:embed="rId2"/>
                <a:stretch>
                  <a:fillRect l="-1277" t="-3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9A2C8-4789-4259-AC62-7A62DD71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EDB836-7B4F-4DF3-8FDE-815DF75B8676}"/>
                  </a:ext>
                </a:extLst>
              </p:cNvPr>
              <p:cNvSpPr txBox="1"/>
              <p:nvPr/>
            </p:nvSpPr>
            <p:spPr bwMode="gray">
              <a:xfrm>
                <a:off x="421725" y="3008773"/>
                <a:ext cx="5404541" cy="32251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1. How to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Optimize the parameters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to approximate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Maximum Likelihood: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ar</m:t>
                    </m:r>
                    <m:r>
                      <m:rPr>
                        <m:sty m:val="p"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g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𝑑𝑎𝑡𝑎</m:t>
                                </m:r>
                              </m:sub>
                            </m:sSub>
                          </m:sub>
                        </m:sSub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𝑚𝑜𝑑𝑒𝑙</m:t>
                                </m:r>
                              </m:sub>
                            </m:sSub>
                          </m:e>
                        </m:fun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,</a:t>
                </a:r>
              </a:p>
              <a:p>
                <a:endParaRPr lang="en-US" b="0" dirty="0"/>
              </a:p>
              <a:p>
                <a:r>
                  <a:rPr lang="en-US" dirty="0"/>
                  <a:t>which means to find 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so that for the observed datapoints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𝑚𝑜𝑑𝑒𝑙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has the highest value, among all possible choices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EDB836-7B4F-4DF3-8FDE-815DF75B8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1725" y="3008773"/>
                <a:ext cx="5404541" cy="3225114"/>
              </a:xfrm>
              <a:prstGeom prst="rect">
                <a:avLst/>
              </a:prstGeom>
              <a:blipFill>
                <a:blip r:embed="rId3"/>
                <a:stretch>
                  <a:fillRect l="-6201" t="-1134" b="-12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D8FD5B-E69A-42CE-B566-990ABC9375C4}"/>
                  </a:ext>
                </a:extLst>
              </p:cNvPr>
              <p:cNvSpPr txBox="1"/>
              <p:nvPr/>
            </p:nvSpPr>
            <p:spPr bwMode="gray">
              <a:xfrm>
                <a:off x="5882910" y="3065418"/>
                <a:ext cx="6243004" cy="313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2. How to sample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2.1 sample from a normal distribution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=1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2.2 transform the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via a function f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will follow a complex function f.</a:t>
                </a:r>
              </a:p>
              <a:p>
                <a:endParaRPr lang="en-US" dirty="0"/>
              </a:p>
              <a:p>
                <a:r>
                  <a:rPr lang="en-US" u="sng" dirty="0"/>
                  <a:t>How to determine f?</a:t>
                </a:r>
              </a:p>
              <a:p>
                <a:r>
                  <a:rPr lang="en-US" dirty="0"/>
                  <a:t>Use a deep neural network to train it, for instance and Recurrent Neural Network (auto-regressive model)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D8FD5B-E69A-42CE-B566-990ABC937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82910" y="3065418"/>
                <a:ext cx="6243004" cy="3139321"/>
              </a:xfrm>
              <a:prstGeom prst="rect">
                <a:avLst/>
              </a:prstGeom>
              <a:blipFill>
                <a:blip r:embed="rId4"/>
                <a:stretch>
                  <a:fillRect l="-781" t="-1165" b="-2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8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02072-00BE-4B46-B914-C5BDF9B6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Generative Models - Challenge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502DAC-CA46-436B-9E22-E7B54D970D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4942763"/>
              </a:xfrm>
            </p:spPr>
            <p:txBody>
              <a:bodyPr/>
              <a:lstStyle/>
              <a:p>
                <a:r>
                  <a:rPr lang="en-US" dirty="0">
                    <a:effectLst/>
                    <a:latin typeface="Arial" panose="020B0604020202020204" pitchFamily="34" charset="0"/>
                  </a:rPr>
                  <a:t>The goal of learning generative models of graphs is to learn a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err="1" smtClean="0">
                            <a:effectLst/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over graphs, </a:t>
                </a:r>
              </a:p>
              <a:p>
                <a:r>
                  <a:rPr lang="en-US" dirty="0">
                    <a:latin typeface="Arial" panose="020B0604020202020204" pitchFamily="34" charset="0"/>
                  </a:rPr>
                  <a:t>B</a:t>
                </a:r>
                <a:r>
                  <a:rPr lang="en-US" dirty="0">
                    <a:effectLst/>
                    <a:latin typeface="Arial" panose="020B0604020202020204" pitchFamily="34" charset="0"/>
                  </a:rPr>
                  <a:t>ased on a set of observed graphs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 = {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𝐺𝑠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sampled from data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, </a:t>
                </a:r>
              </a:p>
              <a:p>
                <a:r>
                  <a:rPr lang="en-US" dirty="0">
                    <a:latin typeface="Arial" panose="020B0604020202020204" pitchFamily="34" charset="0"/>
                  </a:rPr>
                  <a:t>W</a:t>
                </a:r>
                <a:r>
                  <a:rPr lang="en-US" dirty="0">
                    <a:effectLst/>
                    <a:latin typeface="Arial" panose="020B0604020202020204" pitchFamily="34" charset="0"/>
                  </a:rPr>
                  <a:t>here each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may have a different number of nodes and edges.</a:t>
                </a:r>
                <a:endParaRPr lang="en-US" dirty="0">
                  <a:latin typeface="Arial" panose="020B0604020202020204" pitchFamily="34" charset="0"/>
                </a:endParaRPr>
              </a:p>
              <a:p>
                <a:endParaRPr lang="en-US" dirty="0">
                  <a:effectLst/>
                  <a:latin typeface="Arial" panose="020B0604020202020204" pitchFamily="34" charset="0"/>
                </a:endParaRPr>
              </a:p>
              <a:p>
                <a:r>
                  <a:rPr lang="en-US" dirty="0">
                    <a:effectLst/>
                    <a:latin typeface="Arial" panose="020B0604020202020204" pitchFamily="34" charset="0"/>
                  </a:rPr>
                  <a:t>When representing G ∈ set of G, we further assume that we may observe any node ordering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with equal probability, 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0" dirty="0">
                    <a:effectLst/>
                    <a:latin typeface="+mj-lt"/>
                  </a:rPr>
                  <a:t> </a:t>
                </a:r>
                <a:r>
                  <a:rPr lang="en-US" dirty="0">
                    <a:effectLst/>
                    <a:latin typeface="Arial" panose="020B0604020202020204" pitchFamily="34" charset="0"/>
                  </a:rPr>
                  <a:t>= 1/n! ,∀π ∈ Π. </a:t>
                </a:r>
                <a:endParaRPr lang="en-US" dirty="0">
                  <a:latin typeface="Arial" panose="020B0604020202020204" pitchFamily="34" charset="0"/>
                </a:endParaRPr>
              </a:p>
              <a:p>
                <a:endParaRPr lang="en-US" dirty="0">
                  <a:effectLst/>
                  <a:latin typeface="Arial" panose="020B0604020202020204" pitchFamily="34" charset="0"/>
                </a:endParaRPr>
              </a:p>
              <a:p>
                <a:r>
                  <a:rPr lang="en-US" dirty="0">
                    <a:effectLst/>
                    <a:latin typeface="Arial" panose="020B0604020202020204" pitchFamily="34" charset="0"/>
                  </a:rPr>
                  <a:t>Therefore, the generative model needs to be capable of generating graphs even when each graph could have exponentially many representations, </a:t>
                </a:r>
              </a:p>
              <a:p>
                <a:endParaRPr lang="en-US" dirty="0">
                  <a:latin typeface="Arial" panose="020B0604020202020204" pitchFamily="34" charset="0"/>
                </a:endParaRPr>
              </a:p>
              <a:p>
                <a:r>
                  <a:rPr lang="en-US" dirty="0">
                    <a:effectLst/>
                    <a:latin typeface="Arial" panose="020B0604020202020204" pitchFamily="34" charset="0"/>
                  </a:rPr>
                  <a:t>This is clearly distinct and more challenging than previous generative models for images, text, and time series…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502DAC-CA46-436B-9E22-E7B54D970D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4942763"/>
              </a:xfrm>
              <a:blipFill>
                <a:blip r:embed="rId2"/>
                <a:stretch>
                  <a:fillRect l="-1275" t="-986" b="-1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D3854-AADB-4D56-8FC6-AC04D6A6B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3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364F2-5DA2-4B7C-BB37-8627924EB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Generative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987D91-DAB7-4188-8B6A-47A914CB07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4749313"/>
              </a:xfrm>
            </p:spPr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How to sample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𝑚𝑜𝑑𝑒𝑙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In auto-regressive model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𝑚𝑜𝑑𝑒𝑙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is used for density estimation and for sampling</a:t>
                </a:r>
              </a:p>
              <a:p>
                <a:endParaRPr lang="en-US" dirty="0"/>
              </a:p>
              <a:p>
                <a:r>
                  <a:rPr lang="en-US" dirty="0"/>
                  <a:t>Relies on the Chain Rule</a:t>
                </a:r>
              </a:p>
              <a:p>
                <a:r>
                  <a:rPr lang="en-US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  <m:d>
                            <m:d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=1 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 vector and t is the </a:t>
                </a:r>
                <a:r>
                  <a:rPr lang="en-US" i="1" dirty="0"/>
                  <a:t>t-</a:t>
                </a:r>
                <a:r>
                  <a:rPr lang="en-US" i="1" dirty="0" err="1"/>
                  <a:t>th</a:t>
                </a:r>
                <a:r>
                  <a:rPr lang="en-US" dirty="0"/>
                  <a:t> dimension, for instance, if x is a sentence,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i="1" dirty="0"/>
                  <a:t>t-</a:t>
                </a:r>
                <a:r>
                  <a:rPr lang="en-US" i="1" dirty="0" err="1"/>
                  <a:t>th</a:t>
                </a:r>
                <a:r>
                  <a:rPr lang="en-US" dirty="0"/>
                  <a:t> word.</a:t>
                </a:r>
              </a:p>
              <a:p>
                <a:r>
                  <a:rPr lang="en-US" dirty="0"/>
                  <a:t>In the case of graph generation,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an action of adding a node or an edge.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987D91-DAB7-4188-8B6A-47A914CB07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4749313"/>
              </a:xfrm>
              <a:blipFill>
                <a:blip r:embed="rId2"/>
                <a:stretch>
                  <a:fillRect l="-1275" b="-13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7D603-7F4C-4320-A75A-E363F69D0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88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675A1-C737-4D36-B1A5-79E232EC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RNN </a:t>
            </a:r>
            <a:r>
              <a:rPr lang="en-US" sz="1800" dirty="0"/>
              <a:t>[You et al. 2018]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88FF4-7657-446F-81E2-9C4FC827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723BC-2C38-4932-B802-3451256AC6C0}"/>
              </a:ext>
            </a:extLst>
          </p:cNvPr>
          <p:cNvSpPr txBox="1"/>
          <p:nvPr/>
        </p:nvSpPr>
        <p:spPr bwMode="gray">
          <a:xfrm>
            <a:off x="-11415" y="5952929"/>
            <a:ext cx="70757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effectLst/>
                <a:latin typeface="Arial" panose="020B0604020202020204" pitchFamily="34" charset="0"/>
              </a:rPr>
              <a:t>Sources: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Arial" panose="020B0604020202020204" pitchFamily="34" charset="0"/>
              </a:rPr>
              <a:t>You, J., et al., 2018, </a:t>
            </a:r>
            <a:r>
              <a:rPr lang="en-US" sz="1200" dirty="0" err="1">
                <a:effectLst/>
                <a:latin typeface="Arial" panose="020B0604020202020204" pitchFamily="34" charset="0"/>
              </a:rPr>
              <a:t>GraphRNN</a:t>
            </a:r>
            <a:r>
              <a:rPr lang="en-US" sz="1200" dirty="0">
                <a:effectLst/>
                <a:latin typeface="Arial" panose="020B0604020202020204" pitchFamily="34" charset="0"/>
              </a:rPr>
              <a:t>: Generating Realistic Graphs with Deep Auto-regressive Models, in proc. of the 35th International Conference on Machine Learning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Jures</a:t>
            </a:r>
            <a:r>
              <a:rPr lang="en-US" sz="1200" dirty="0"/>
              <a:t> Leskovec, slides CS224W: Machine Learning with Graphs | 2021 | Lecture 15.2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6F46BF-6492-4ED1-B78F-100AFF138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25" y="929881"/>
            <a:ext cx="5500731" cy="22372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E824AD-DDFC-4015-960B-CE237C7AB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7177" y="2045683"/>
            <a:ext cx="3176967" cy="3593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D16496F-8F90-4707-8CED-647F6DD4A3EE}"/>
              </a:ext>
            </a:extLst>
          </p:cNvPr>
          <p:cNvSpPr txBox="1"/>
          <p:nvPr/>
        </p:nvSpPr>
        <p:spPr bwMode="gray">
          <a:xfrm>
            <a:off x="6112184" y="1790536"/>
            <a:ext cx="3589661" cy="3481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/>
              <a:t>Graph Sequence definition: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20319DF-C1D0-46F4-8A2E-9F24FE83BC11}"/>
                  </a:ext>
                </a:extLst>
              </p:cNvPr>
              <p:cNvSpPr txBox="1"/>
              <p:nvPr/>
            </p:nvSpPr>
            <p:spPr bwMode="gray">
              <a:xfrm>
                <a:off x="6049268" y="1049818"/>
                <a:ext cx="499278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</a:rPr>
                  <a:t>G</a:t>
                </a:r>
                <a:r>
                  <a:rPr lang="en-US" dirty="0">
                    <a:effectLst/>
                    <a:latin typeface="Arial" panose="020B0604020202020204" pitchFamily="34" charset="0"/>
                  </a:rPr>
                  <a:t>raph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 ∼ 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nodes under node</a:t>
                </a:r>
                <a:br>
                  <a:rPr lang="en-US" dirty="0"/>
                </a:br>
                <a:r>
                  <a:rPr lang="en-US" dirty="0">
                    <a:effectLst/>
                    <a:latin typeface="Arial" panose="020B0604020202020204" pitchFamily="34" charset="0"/>
                  </a:rPr>
                  <a:t>ordering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20319DF-C1D0-46F4-8A2E-9F24FE83B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049268" y="1049818"/>
                <a:ext cx="4992786" cy="646331"/>
              </a:xfrm>
              <a:prstGeom prst="rect">
                <a:avLst/>
              </a:prstGeom>
              <a:blipFill>
                <a:blip r:embed="rId5"/>
                <a:stretch>
                  <a:fillRect l="-977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2E0BF91-0DC5-46D2-8A33-27780716C8EB}"/>
                  </a:ext>
                </a:extLst>
              </p:cNvPr>
              <p:cNvSpPr txBox="1"/>
              <p:nvPr/>
            </p:nvSpPr>
            <p:spPr bwMode="gray">
              <a:xfrm>
                <a:off x="6049268" y="2470827"/>
                <a:ext cx="6243004" cy="12389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effectLst/>
                    <a:latin typeface="Arial" panose="020B0604020202020204" pitchFamily="34" charset="0"/>
                  </a:rPr>
                  <a:t>where each element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 ∈ </m:t>
                    </m:r>
                    <m:sSup>
                      <m:sSupPr>
                        <m:ctrlP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 ∈ {1,…,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is an</a:t>
                </a:r>
                <a:br>
                  <a:rPr lang="en-US" dirty="0"/>
                </a:br>
                <a:r>
                  <a:rPr lang="en-US" dirty="0">
                    <a:effectLst/>
                    <a:latin typeface="Arial" panose="020B0604020202020204" pitchFamily="34" charset="0"/>
                  </a:rPr>
                  <a:t>adjacency vector representing the edges between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and the previous nodes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err="1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i="1" dirty="0" err="1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effectLst/>
                            <a:latin typeface="Cambria Math" panose="02040503050406030204" pitchFamily="18" charset="0"/>
                          </a:rPr>
                          <m:t> −1</m:t>
                        </m:r>
                      </m:e>
                    </m:d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that are already in</a:t>
                </a:r>
                <a:r>
                  <a:rPr lang="en-US" dirty="0"/>
                  <a:t> </a:t>
                </a:r>
                <a:r>
                  <a:rPr lang="en-US" dirty="0">
                    <a:effectLst/>
                    <a:latin typeface="Arial" panose="020B0604020202020204" pitchFamily="34" charset="0"/>
                  </a:rPr>
                  <a:t>the graph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2E0BF91-0DC5-46D2-8A33-27780716C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049268" y="2470827"/>
                <a:ext cx="6243004" cy="1238929"/>
              </a:xfrm>
              <a:prstGeom prst="rect">
                <a:avLst/>
              </a:prstGeom>
              <a:blipFill>
                <a:blip r:embed="rId6"/>
                <a:stretch>
                  <a:fillRect l="-781" t="-1471" b="-6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BAF3A26A-4B61-4CD0-826C-9C3B1EFE77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7177" y="3693061"/>
            <a:ext cx="4140425" cy="4241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14BC4EF-AFC0-4AC7-9843-6B5AFAF1313D}"/>
              </a:ext>
            </a:extLst>
          </p:cNvPr>
          <p:cNvSpPr txBox="1"/>
          <p:nvPr/>
        </p:nvSpPr>
        <p:spPr bwMode="gray">
          <a:xfrm>
            <a:off x="7962561" y="4447752"/>
            <a:ext cx="2583423" cy="2767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Adjacency matrices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8F9A24E-AEED-4106-B2D4-CD3D718E5CDD}"/>
              </a:ext>
            </a:extLst>
          </p:cNvPr>
          <p:cNvCxnSpPr>
            <a:cxnSpLocks/>
            <a:stCxn id="19" idx="0"/>
            <a:endCxn id="22" idx="2"/>
          </p:cNvCxnSpPr>
          <p:nvPr/>
        </p:nvCxnSpPr>
        <p:spPr bwMode="gray">
          <a:xfrm rot="16200000" flipV="1">
            <a:off x="8466283" y="3659762"/>
            <a:ext cx="321232" cy="1254748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1B6577A-E721-4134-88CD-4B20902CF2BC}"/>
              </a:ext>
            </a:extLst>
          </p:cNvPr>
          <p:cNvSpPr/>
          <p:nvPr/>
        </p:nvSpPr>
        <p:spPr bwMode="gray">
          <a:xfrm>
            <a:off x="7834186" y="4080801"/>
            <a:ext cx="33067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0990C43-970B-4AD7-A506-7AC20FB2403A}"/>
                  </a:ext>
                </a:extLst>
              </p:cNvPr>
              <p:cNvSpPr txBox="1"/>
              <p:nvPr/>
            </p:nvSpPr>
            <p:spPr bwMode="gray">
              <a:xfrm>
                <a:off x="394615" y="3247423"/>
                <a:ext cx="5473153" cy="2343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effectLst/>
                    <a:latin typeface="Arial" panose="020B0604020202020204" pitchFamily="34" charset="0"/>
                  </a:rPr>
                  <a:t>A common way to represent a graph is using an adjacency matrix A. This requires a node ordering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that maps nodes to rows/columns of the adjacency matrix. </a:t>
                </a:r>
              </a:p>
              <a:p>
                <a:endParaRPr lang="en-US" dirty="0">
                  <a:effectLst/>
                  <a:latin typeface="Arial" panose="020B0604020202020204" pitchFamily="34" charset="0"/>
                </a:endParaRPr>
              </a:p>
              <a:p>
                <a:r>
                  <a:rPr lang="en-US" dirty="0">
                    <a:latin typeface="Arial" panose="020B0604020202020204" pitchFamily="34" charset="0"/>
                  </a:rPr>
                  <a:t>More specifically,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is a permutation function over nodes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., </m:t>
                    </m:r>
                    <m:d>
                      <m:dPr>
                        <m:ctrlP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 smtClean="0">
                                <a:effectLst/>
                                <a:latin typeface="Cambria Math" panose="02040503050406030204" pitchFamily="18" charset="0"/>
                              </a:rPr>
                              <m:t>𝑣𝑛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is a permutation of (v1,...,</a:t>
                </a:r>
                <a:r>
                  <a:rPr lang="en-US" dirty="0" err="1">
                    <a:effectLst/>
                    <a:latin typeface="Arial" panose="020B0604020202020204" pitchFamily="34" charset="0"/>
                  </a:rPr>
                  <a:t>vn</a:t>
                </a:r>
                <a:r>
                  <a:rPr lang="en-US" dirty="0">
                    <a:effectLst/>
                    <a:latin typeface="Arial" panose="020B0604020202020204" pitchFamily="34" charset="0"/>
                  </a:rPr>
                  <a:t>)). </a:t>
                </a:r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0990C43-970B-4AD7-A506-7AC20FB24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4615" y="3247423"/>
                <a:ext cx="5473153" cy="2343975"/>
              </a:xfrm>
              <a:prstGeom prst="rect">
                <a:avLst/>
              </a:prstGeom>
              <a:blipFill>
                <a:blip r:embed="rId8"/>
                <a:stretch>
                  <a:fillRect l="-1002" t="-1563" b="-3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ED7CADCD-236D-4162-A32C-916CBDD82A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12956" y="4724547"/>
            <a:ext cx="43529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38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F5E8-8CBB-4EBF-B1FE-9901894C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Task– Tuesday Nov.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EDA4-8B16-4A1E-9B94-AC1AC6B51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269458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Read evaluation of the following paper:</a:t>
            </a:r>
          </a:p>
          <a:p>
            <a:pPr marL="698494" lvl="1" indent="-457200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Rossi, Emanuele, et al. "Temporal graph networks for deep learning on dynamic graphs."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arXiv:2006.10637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(2020). </a:t>
            </a:r>
            <a:r>
              <a:rPr lang="en-US" b="0" i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https://blog.twitter.com/engineering/en_us/topics/insights/2021/temporal-graph-networks</a:t>
            </a:r>
            <a:r>
              <a:rPr 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one second paper with similar evaluations of </a:t>
            </a:r>
            <a:r>
              <a:rPr lang="en-US" dirty="0" err="1"/>
              <a:t>Spatio</a:t>
            </a:r>
            <a:r>
              <a:rPr lang="en-US" dirty="0"/>
              <a:t>-Temporal Graphs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Draft the section of the report with definitions for the types of evaluations and threats to validity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8F4D6-AE0C-4AB8-B186-E2FBAA99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495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52993035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3EC1-F705-419B-B95D-B87654F5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9E35A-5E5E-43EE-AD53-49343AF2A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053116"/>
            <a:ext cx="9308427" cy="1654043"/>
          </a:xfrm>
        </p:spPr>
        <p:txBody>
          <a:bodyPr/>
          <a:lstStyle/>
          <a:p>
            <a:pPr marL="527044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Random Graph model</a:t>
            </a:r>
          </a:p>
          <a:p>
            <a:pPr marL="527044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Small-World model</a:t>
            </a:r>
          </a:p>
          <a:p>
            <a:pPr marL="527044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Kronecker model</a:t>
            </a:r>
          </a:p>
          <a:p>
            <a:pPr marL="527044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Deep Generative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B26DE-C8F5-48BD-8D30-3666A2CA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5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957AD-EEBA-4C24-A848-2065D4B94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Graph -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ucida Grande"/>
              </a:rPr>
              <a:t>Erd</a:t>
            </a:r>
            <a:r>
              <a:rPr lang="de-DE" dirty="0">
                <a:solidFill>
                  <a:srgbClr val="000000"/>
                </a:solidFill>
                <a:latin typeface="Lucida Grande"/>
              </a:rPr>
              <a:t>ö</a:t>
            </a: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s-R</a:t>
            </a:r>
            <a:r>
              <a:rPr lang="pt-BR" dirty="0">
                <a:solidFill>
                  <a:srgbClr val="000000"/>
                </a:solidFill>
                <a:latin typeface="Lucida Grande"/>
              </a:rPr>
              <a:t>é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ucida Grande"/>
              </a:rPr>
              <a:t>nyi</a:t>
            </a: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 (ER) networks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151DF-8242-46E6-8FAF-73C63976F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09315"/>
          </a:xfrm>
        </p:spPr>
        <p:txBody>
          <a:bodyPr/>
          <a:lstStyle/>
          <a:p>
            <a:r>
              <a:rPr lang="en-US" dirty="0"/>
              <a:t>Stochastically connect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4AEF6-B40A-41D2-A32C-4FFB3711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3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BAE9D1-30A3-4863-8688-48A3606B53A7}"/>
              </a:ext>
            </a:extLst>
          </p:cNvPr>
          <p:cNvGrpSpPr/>
          <p:nvPr/>
        </p:nvGrpSpPr>
        <p:grpSpPr>
          <a:xfrm>
            <a:off x="257787" y="1686322"/>
            <a:ext cx="2128477" cy="2018946"/>
            <a:chOff x="9938188" y="4606083"/>
            <a:chExt cx="2128477" cy="201894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47BE0A-1F5D-41D4-AD86-481E726F85C3}"/>
                </a:ext>
              </a:extLst>
            </p:cNvPr>
            <p:cNvSpPr/>
            <p:nvPr/>
          </p:nvSpPr>
          <p:spPr bwMode="gray">
            <a:xfrm>
              <a:off x="9938188" y="500055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BDFFFF6-FC1E-4888-B59C-A9124F61A223}"/>
                </a:ext>
              </a:extLst>
            </p:cNvPr>
            <p:cNvSpPr/>
            <p:nvPr/>
          </p:nvSpPr>
          <p:spPr bwMode="gray">
            <a:xfrm>
              <a:off x="9938188" y="5928236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3B7629-29D2-4521-BAD7-B0725ED51E5D}"/>
                </a:ext>
              </a:extLst>
            </p:cNvPr>
            <p:cNvSpPr/>
            <p:nvPr/>
          </p:nvSpPr>
          <p:spPr bwMode="gray">
            <a:xfrm>
              <a:off x="10972096" y="5387317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471ED30-3F39-4337-8A0F-24CB7D65D6B0}"/>
                </a:ext>
              </a:extLst>
            </p:cNvPr>
            <p:cNvCxnSpPr>
              <a:cxnSpLocks/>
              <a:stCxn id="14" idx="4"/>
              <a:endCxn id="15" idx="0"/>
            </p:cNvCxnSpPr>
            <p:nvPr/>
          </p:nvCxnSpPr>
          <p:spPr bwMode="gray">
            <a:xfrm>
              <a:off x="10145296" y="5414769"/>
              <a:ext cx="0" cy="513467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A0D1499-D4E4-4F46-BAAF-AF5D8CF0562B}"/>
                </a:ext>
              </a:extLst>
            </p:cNvPr>
            <p:cNvSpPr/>
            <p:nvPr/>
          </p:nvSpPr>
          <p:spPr bwMode="gray">
            <a:xfrm>
              <a:off x="11214165" y="621081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9AA71FC-30C6-4CF2-940C-2762DE4D57BB}"/>
                </a:ext>
              </a:extLst>
            </p:cNvPr>
            <p:cNvSpPr/>
            <p:nvPr/>
          </p:nvSpPr>
          <p:spPr bwMode="gray">
            <a:xfrm>
              <a:off x="11053577" y="460608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8EBA061-99D8-4D4C-AC08-26C85CA035AD}"/>
                </a:ext>
              </a:extLst>
            </p:cNvPr>
            <p:cNvSpPr/>
            <p:nvPr/>
          </p:nvSpPr>
          <p:spPr bwMode="gray">
            <a:xfrm>
              <a:off x="11652449" y="520766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A114EF9-3301-4FFF-AA0C-D36D92835F83}"/>
                </a:ext>
              </a:extLst>
            </p:cNvPr>
            <p:cNvCxnSpPr>
              <a:cxnSpLocks/>
              <a:stCxn id="16" idx="0"/>
              <a:endCxn id="22" idx="4"/>
            </p:cNvCxnSpPr>
            <p:nvPr/>
          </p:nvCxnSpPr>
          <p:spPr bwMode="gray">
            <a:xfrm flipV="1">
              <a:off x="11179204" y="5020299"/>
              <a:ext cx="81481" cy="367018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0F8E83B-2B48-4359-A889-338FF8B4C0AB}"/>
                </a:ext>
              </a:extLst>
            </p:cNvPr>
            <p:cNvCxnSpPr>
              <a:cxnSpLocks/>
              <a:stCxn id="16" idx="7"/>
              <a:endCxn id="23" idx="2"/>
            </p:cNvCxnSpPr>
            <p:nvPr/>
          </p:nvCxnSpPr>
          <p:spPr bwMode="gray">
            <a:xfrm flipV="1">
              <a:off x="11325651" y="5414769"/>
              <a:ext cx="326798" cy="33209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35DAD24-54AB-4E56-8F23-AA42E018A87E}"/>
                </a:ext>
              </a:extLst>
            </p:cNvPr>
            <p:cNvCxnSpPr>
              <a:cxnSpLocks/>
              <a:stCxn id="22" idx="5"/>
              <a:endCxn id="23" idx="1"/>
            </p:cNvCxnSpPr>
            <p:nvPr/>
          </p:nvCxnSpPr>
          <p:spPr bwMode="gray">
            <a:xfrm>
              <a:off x="11407132" y="4959638"/>
              <a:ext cx="305978" cy="308684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119900F-FAB6-4AA7-8894-A6DEEE337A49}"/>
                </a:ext>
              </a:extLst>
            </p:cNvPr>
            <p:cNvCxnSpPr>
              <a:cxnSpLocks/>
              <a:stCxn id="15" idx="5"/>
              <a:endCxn id="20" idx="2"/>
            </p:cNvCxnSpPr>
            <p:nvPr/>
          </p:nvCxnSpPr>
          <p:spPr bwMode="gray">
            <a:xfrm>
              <a:off x="10291743" y="6281791"/>
              <a:ext cx="922422" cy="13613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F8D14E8-6E05-4DBF-BDEA-FA1A3EA5D314}"/>
                </a:ext>
              </a:extLst>
            </p:cNvPr>
            <p:cNvCxnSpPr>
              <a:cxnSpLocks/>
              <a:stCxn id="14" idx="5"/>
              <a:endCxn id="20" idx="1"/>
            </p:cNvCxnSpPr>
            <p:nvPr/>
          </p:nvCxnSpPr>
          <p:spPr bwMode="gray">
            <a:xfrm>
              <a:off x="10291743" y="5354108"/>
              <a:ext cx="983083" cy="917366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FE3D069-D969-4405-B0C5-96B8A8D974D9}"/>
              </a:ext>
            </a:extLst>
          </p:cNvPr>
          <p:cNvGrpSpPr/>
          <p:nvPr/>
        </p:nvGrpSpPr>
        <p:grpSpPr>
          <a:xfrm>
            <a:off x="2116562" y="2561771"/>
            <a:ext cx="953338" cy="960684"/>
            <a:chOff x="10584382" y="3100299"/>
            <a:chExt cx="953338" cy="96068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17A2072-D374-465F-B794-E8D3B3F2A143}"/>
                </a:ext>
              </a:extLst>
            </p:cNvPr>
            <p:cNvSpPr/>
            <p:nvPr/>
          </p:nvSpPr>
          <p:spPr bwMode="gray">
            <a:xfrm>
              <a:off x="10584382" y="3646767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4DA149-A168-4B24-98EA-20A0FEA10F8C}"/>
                </a:ext>
              </a:extLst>
            </p:cNvPr>
            <p:cNvSpPr/>
            <p:nvPr/>
          </p:nvSpPr>
          <p:spPr bwMode="gray">
            <a:xfrm>
              <a:off x="11123504" y="3100299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E1B92D8-5730-4995-9DD1-F1F39C96D5B6}"/>
                </a:ext>
              </a:extLst>
            </p:cNvPr>
            <p:cNvCxnSpPr>
              <a:cxnSpLocks/>
              <a:stCxn id="9" idx="7"/>
              <a:endCxn id="10" idx="3"/>
            </p:cNvCxnSpPr>
            <p:nvPr/>
          </p:nvCxnSpPr>
          <p:spPr bwMode="gray">
            <a:xfrm flipV="1">
              <a:off x="10937937" y="3453854"/>
              <a:ext cx="246228" cy="253574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44E75946-F0FE-43C0-B328-FB1AA465AF4D}"/>
              </a:ext>
            </a:extLst>
          </p:cNvPr>
          <p:cNvSpPr/>
          <p:nvPr/>
        </p:nvSpPr>
        <p:spPr bwMode="gray">
          <a:xfrm>
            <a:off x="3990614" y="2080792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60C1FC3-B775-47B7-931F-982815D04900}"/>
              </a:ext>
            </a:extLst>
          </p:cNvPr>
          <p:cNvSpPr/>
          <p:nvPr/>
        </p:nvSpPr>
        <p:spPr bwMode="gray">
          <a:xfrm>
            <a:off x="3990614" y="3008475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4C0AF46-861D-4B82-B2CC-A1E79FD59D8E}"/>
              </a:ext>
            </a:extLst>
          </p:cNvPr>
          <p:cNvSpPr/>
          <p:nvPr/>
        </p:nvSpPr>
        <p:spPr bwMode="gray">
          <a:xfrm>
            <a:off x="5024522" y="2467556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7F66E62-323C-4E4D-A35C-32627ADFAD2F}"/>
              </a:ext>
            </a:extLst>
          </p:cNvPr>
          <p:cNvSpPr/>
          <p:nvPr/>
        </p:nvSpPr>
        <p:spPr bwMode="gray">
          <a:xfrm>
            <a:off x="5266591" y="3291052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6B74B1F-3F91-42E0-AE0D-1912786CD0D9}"/>
              </a:ext>
            </a:extLst>
          </p:cNvPr>
          <p:cNvSpPr/>
          <p:nvPr/>
        </p:nvSpPr>
        <p:spPr bwMode="gray">
          <a:xfrm>
            <a:off x="5106003" y="1686322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D676D3C-39D7-4D8F-A41A-7DD00595A258}"/>
              </a:ext>
            </a:extLst>
          </p:cNvPr>
          <p:cNvSpPr/>
          <p:nvPr/>
        </p:nvSpPr>
        <p:spPr bwMode="gray">
          <a:xfrm>
            <a:off x="5704875" y="2287900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8A24A57-55F0-4A8C-94A8-315DDE372DCA}"/>
              </a:ext>
            </a:extLst>
          </p:cNvPr>
          <p:cNvCxnSpPr>
            <a:cxnSpLocks/>
            <a:stCxn id="51" idx="0"/>
            <a:endCxn id="54" idx="4"/>
          </p:cNvCxnSpPr>
          <p:nvPr/>
        </p:nvCxnSpPr>
        <p:spPr bwMode="gray">
          <a:xfrm flipV="1">
            <a:off x="5231630" y="2100538"/>
            <a:ext cx="81481" cy="367018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74A950D-F735-4BF8-9679-56ABDD3F85B1}"/>
              </a:ext>
            </a:extLst>
          </p:cNvPr>
          <p:cNvCxnSpPr>
            <a:cxnSpLocks/>
            <a:stCxn id="51" idx="7"/>
            <a:endCxn id="55" idx="2"/>
          </p:cNvCxnSpPr>
          <p:nvPr/>
        </p:nvCxnSpPr>
        <p:spPr bwMode="gray">
          <a:xfrm flipV="1">
            <a:off x="5378077" y="2495008"/>
            <a:ext cx="326798" cy="33209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E99ABEC-C1E5-400B-AF8C-A1E2FF5F5643}"/>
              </a:ext>
            </a:extLst>
          </p:cNvPr>
          <p:cNvCxnSpPr>
            <a:cxnSpLocks/>
            <a:stCxn id="50" idx="5"/>
            <a:endCxn id="53" idx="2"/>
          </p:cNvCxnSpPr>
          <p:nvPr/>
        </p:nvCxnSpPr>
        <p:spPr bwMode="gray">
          <a:xfrm>
            <a:off x="4344169" y="3362030"/>
            <a:ext cx="922422" cy="13613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FC95141-474D-4965-B071-93A28201B40A}"/>
              </a:ext>
            </a:extLst>
          </p:cNvPr>
          <p:cNvCxnSpPr>
            <a:cxnSpLocks/>
            <a:stCxn id="49" idx="5"/>
            <a:endCxn id="53" idx="1"/>
          </p:cNvCxnSpPr>
          <p:nvPr/>
        </p:nvCxnSpPr>
        <p:spPr bwMode="gray">
          <a:xfrm>
            <a:off x="4344169" y="2434347"/>
            <a:ext cx="983083" cy="917366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A9E20FDA-05C5-4436-8798-A29FEDB9C1CB}"/>
              </a:ext>
            </a:extLst>
          </p:cNvPr>
          <p:cNvSpPr/>
          <p:nvPr/>
        </p:nvSpPr>
        <p:spPr bwMode="gray">
          <a:xfrm>
            <a:off x="5849389" y="3108239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999DA8C-6FE4-4563-B610-BAB774EBBE2C}"/>
              </a:ext>
            </a:extLst>
          </p:cNvPr>
          <p:cNvSpPr/>
          <p:nvPr/>
        </p:nvSpPr>
        <p:spPr bwMode="gray">
          <a:xfrm>
            <a:off x="6388511" y="2561771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0F81943-D12B-43B9-AAB6-C84A05919756}"/>
              </a:ext>
            </a:extLst>
          </p:cNvPr>
          <p:cNvCxnSpPr>
            <a:cxnSpLocks/>
            <a:stCxn id="62" idx="1"/>
            <a:endCxn id="51" idx="5"/>
          </p:cNvCxnSpPr>
          <p:nvPr/>
        </p:nvCxnSpPr>
        <p:spPr bwMode="gray">
          <a:xfrm flipH="1" flipV="1">
            <a:off x="5378077" y="2821111"/>
            <a:ext cx="531973" cy="347789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7583212-A24C-4B46-AFBF-194B9F255918}"/>
              </a:ext>
            </a:extLst>
          </p:cNvPr>
          <p:cNvCxnSpPr>
            <a:cxnSpLocks/>
            <a:stCxn id="49" idx="6"/>
            <a:endCxn id="51" idx="1"/>
          </p:cNvCxnSpPr>
          <p:nvPr/>
        </p:nvCxnSpPr>
        <p:spPr bwMode="gray">
          <a:xfrm>
            <a:off x="4404830" y="2287900"/>
            <a:ext cx="680353" cy="240317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31102B74-122D-4133-B945-447499A009D3}"/>
              </a:ext>
            </a:extLst>
          </p:cNvPr>
          <p:cNvSpPr/>
          <p:nvPr/>
        </p:nvSpPr>
        <p:spPr bwMode="gray">
          <a:xfrm>
            <a:off x="8805426" y="2141453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2E564E8-D33F-492D-9045-86E59C64B22E}"/>
              </a:ext>
            </a:extLst>
          </p:cNvPr>
          <p:cNvSpPr/>
          <p:nvPr/>
        </p:nvSpPr>
        <p:spPr bwMode="gray">
          <a:xfrm>
            <a:off x="8805426" y="3069136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5A96FC05-F418-402A-9BEB-FECC08325675}"/>
              </a:ext>
            </a:extLst>
          </p:cNvPr>
          <p:cNvSpPr/>
          <p:nvPr/>
        </p:nvSpPr>
        <p:spPr bwMode="gray">
          <a:xfrm>
            <a:off x="9839334" y="2528217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C7B2752-A11D-4043-8A67-20F366C93A68}"/>
              </a:ext>
            </a:extLst>
          </p:cNvPr>
          <p:cNvCxnSpPr>
            <a:cxnSpLocks/>
            <a:stCxn id="119" idx="4"/>
            <a:endCxn id="120" idx="0"/>
          </p:cNvCxnSpPr>
          <p:nvPr/>
        </p:nvCxnSpPr>
        <p:spPr bwMode="gray">
          <a:xfrm>
            <a:off x="9012534" y="2555669"/>
            <a:ext cx="0" cy="513467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31DBA9E0-BE4B-444D-B0E9-C1CD65724CFD}"/>
              </a:ext>
            </a:extLst>
          </p:cNvPr>
          <p:cNvSpPr/>
          <p:nvPr/>
        </p:nvSpPr>
        <p:spPr bwMode="gray">
          <a:xfrm>
            <a:off x="10081403" y="3351713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2C7797FE-23A4-4C8B-BA17-83AD1B3B530C}"/>
              </a:ext>
            </a:extLst>
          </p:cNvPr>
          <p:cNvSpPr/>
          <p:nvPr/>
        </p:nvSpPr>
        <p:spPr bwMode="gray">
          <a:xfrm>
            <a:off x="9920815" y="1746983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15C55096-DAF7-480D-B0A2-D5867BDE0FCD}"/>
              </a:ext>
            </a:extLst>
          </p:cNvPr>
          <p:cNvSpPr/>
          <p:nvPr/>
        </p:nvSpPr>
        <p:spPr bwMode="gray">
          <a:xfrm>
            <a:off x="10519687" y="2348561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4BF743B-3611-4026-9A2D-D67FFF7429B3}"/>
              </a:ext>
            </a:extLst>
          </p:cNvPr>
          <p:cNvCxnSpPr>
            <a:cxnSpLocks/>
            <a:stCxn id="124" idx="5"/>
            <a:endCxn id="125" idx="1"/>
          </p:cNvCxnSpPr>
          <p:nvPr/>
        </p:nvCxnSpPr>
        <p:spPr bwMode="gray">
          <a:xfrm>
            <a:off x="10274370" y="2100538"/>
            <a:ext cx="305978" cy="308684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40D8F26-93B9-4EEA-8E73-4ECF804C4D92}"/>
              </a:ext>
            </a:extLst>
          </p:cNvPr>
          <p:cNvCxnSpPr>
            <a:cxnSpLocks/>
            <a:stCxn id="125" idx="6"/>
            <a:endCxn id="131" idx="1"/>
          </p:cNvCxnSpPr>
          <p:nvPr/>
        </p:nvCxnSpPr>
        <p:spPr bwMode="gray">
          <a:xfrm>
            <a:off x="10933903" y="2555669"/>
            <a:ext cx="330081" cy="127424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5C5ABEF-1A77-4053-B66B-FDA99A8F89CF}"/>
              </a:ext>
            </a:extLst>
          </p:cNvPr>
          <p:cNvCxnSpPr>
            <a:cxnSpLocks/>
            <a:stCxn id="120" idx="5"/>
            <a:endCxn id="123" idx="2"/>
          </p:cNvCxnSpPr>
          <p:nvPr/>
        </p:nvCxnSpPr>
        <p:spPr bwMode="gray">
          <a:xfrm>
            <a:off x="9158981" y="3422691"/>
            <a:ext cx="922422" cy="13613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B4C2910A-3301-4F70-A9D0-844DBB5D0FDA}"/>
              </a:ext>
            </a:extLst>
          </p:cNvPr>
          <p:cNvSpPr/>
          <p:nvPr/>
        </p:nvSpPr>
        <p:spPr bwMode="gray">
          <a:xfrm>
            <a:off x="10664201" y="3168900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A9E94E5-1B0B-4CDF-9A82-42001766AE95}"/>
              </a:ext>
            </a:extLst>
          </p:cNvPr>
          <p:cNvSpPr/>
          <p:nvPr/>
        </p:nvSpPr>
        <p:spPr bwMode="gray">
          <a:xfrm>
            <a:off x="11203323" y="2622432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02E4693-9C45-4357-8C3E-38B17FAA2C10}"/>
              </a:ext>
            </a:extLst>
          </p:cNvPr>
          <p:cNvCxnSpPr>
            <a:cxnSpLocks/>
            <a:stCxn id="130" idx="1"/>
            <a:endCxn id="121" idx="5"/>
          </p:cNvCxnSpPr>
          <p:nvPr/>
        </p:nvCxnSpPr>
        <p:spPr bwMode="gray">
          <a:xfrm flipH="1" flipV="1">
            <a:off x="10192889" y="2881772"/>
            <a:ext cx="531973" cy="347789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6FF81980-AB78-4FEB-884E-B8FD11F202D2}"/>
              </a:ext>
            </a:extLst>
          </p:cNvPr>
          <p:cNvSpPr/>
          <p:nvPr/>
        </p:nvSpPr>
        <p:spPr bwMode="gray">
          <a:xfrm>
            <a:off x="7494761" y="2755023"/>
            <a:ext cx="117695" cy="126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83A741CB-B19C-4A58-B4FC-A90B10362B2B}"/>
              </a:ext>
            </a:extLst>
          </p:cNvPr>
          <p:cNvSpPr/>
          <p:nvPr/>
        </p:nvSpPr>
        <p:spPr bwMode="gray">
          <a:xfrm>
            <a:off x="7712548" y="2755023"/>
            <a:ext cx="117695" cy="126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ECCB62FA-20F7-405F-8088-ED473BC33F97}"/>
              </a:ext>
            </a:extLst>
          </p:cNvPr>
          <p:cNvSpPr/>
          <p:nvPr/>
        </p:nvSpPr>
        <p:spPr bwMode="gray">
          <a:xfrm>
            <a:off x="7930335" y="2755023"/>
            <a:ext cx="117695" cy="126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8905D0C-08C1-45C3-B6C4-52FFB341C5E1}"/>
              </a:ext>
            </a:extLst>
          </p:cNvPr>
          <p:cNvCxnSpPr>
            <a:cxnSpLocks/>
            <a:stCxn id="119" idx="6"/>
            <a:endCxn id="124" idx="3"/>
          </p:cNvCxnSpPr>
          <p:nvPr/>
        </p:nvCxnSpPr>
        <p:spPr bwMode="gray">
          <a:xfrm flipV="1">
            <a:off x="9219642" y="2100538"/>
            <a:ext cx="761834" cy="248023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F15A48C2-E150-43A9-8B0D-17912A09EA78}"/>
                  </a:ext>
                </a:extLst>
              </p:cNvPr>
              <p:cNvSpPr txBox="1"/>
              <p:nvPr/>
            </p:nvSpPr>
            <p:spPr bwMode="gray">
              <a:xfrm>
                <a:off x="839971" y="3984546"/>
                <a:ext cx="10777568" cy="781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b="1" dirty="0"/>
                  <a:t>Procedure</a:t>
                </a:r>
                <a:r>
                  <a:rPr lang="en-US" sz="2000" dirty="0"/>
                  <a:t>: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dirty="0"/>
                  <a:t>For each pair of nodes decide do connect them with a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000" b="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20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F15A48C2-E150-43A9-8B0D-17912A09E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9971" y="3984546"/>
                <a:ext cx="10777568" cy="781234"/>
              </a:xfrm>
              <a:prstGeom prst="rect">
                <a:avLst/>
              </a:prstGeom>
              <a:blipFill>
                <a:blip r:embed="rId3"/>
                <a:stretch>
                  <a:fillRect l="-1471" t="-10156" b="-7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F7950BF-D4AA-437C-A7F8-D8DEAD229CED}"/>
                  </a:ext>
                </a:extLst>
              </p:cNvPr>
              <p:cNvSpPr txBox="1"/>
              <p:nvPr/>
            </p:nvSpPr>
            <p:spPr bwMode="gray">
              <a:xfrm>
                <a:off x="3357053" y="4915294"/>
                <a:ext cx="9264258" cy="950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800" u="sng" dirty="0"/>
                  <a:t>Note</a:t>
                </a:r>
                <a:r>
                  <a:rPr lang="en-US" sz="1800" dirty="0"/>
                  <a:t>: The presence or absence of an edge between two vertices is independent of the presence or absence of any other edge,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 are independent from each other.</a:t>
                </a: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F7950BF-D4AA-437C-A7F8-D8DEAD229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57053" y="4915294"/>
                <a:ext cx="9264258" cy="950517"/>
              </a:xfrm>
              <a:prstGeom prst="rect">
                <a:avLst/>
              </a:prstGeom>
              <a:blipFill>
                <a:blip r:embed="rId4"/>
                <a:stretch>
                  <a:fillRect l="-592" t="-3205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Box 148">
            <a:extLst>
              <a:ext uri="{FF2B5EF4-FFF2-40B4-BE49-F238E27FC236}">
                <a16:creationId xmlns:a16="http://schemas.microsoft.com/office/drawing/2014/main" id="{794456C9-F5A2-49C1-BA13-C58EA79CBDEF}"/>
              </a:ext>
            </a:extLst>
          </p:cNvPr>
          <p:cNvSpPr txBox="1"/>
          <p:nvPr/>
        </p:nvSpPr>
        <p:spPr bwMode="gray">
          <a:xfrm>
            <a:off x="257787" y="6115986"/>
            <a:ext cx="118660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sng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Source: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Newman, Mark EJ, Steven H.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Strogatz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Duncan J. Watts. "Random graphs with arbitrary degree distributions and their applications."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Physical review 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64.2 (2001): 026118.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0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8E200-F80C-4E30-9DAE-80B9D45CB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Graph – Distribution of Node Degree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251C8-0530-4FCE-96A8-D670CC087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2BA60F-B70F-422F-9928-FEB7B77BD3F3}"/>
              </a:ext>
            </a:extLst>
          </p:cNvPr>
          <p:cNvSpPr txBox="1"/>
          <p:nvPr/>
        </p:nvSpPr>
        <p:spPr bwMode="gray">
          <a:xfrm>
            <a:off x="478369" y="6101266"/>
            <a:ext cx="113450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Newman, Mark EJ, Steven H.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Strogatz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Duncan J. Watts. "Random graphs with arbitrary degree distributions and their applications."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Physical review 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64.2 (2001): 026118.</a:t>
            </a:r>
            <a:endParaRPr lang="en-US" dirty="0"/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C580412A-0C40-4EA6-9698-2DB66E21B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gray">
          <a:xfrm>
            <a:off x="826477" y="2619573"/>
            <a:ext cx="6096000" cy="1657350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7AAEA3B-BD5E-46E6-86A7-2EA5B9B4012D}"/>
              </a:ext>
            </a:extLst>
          </p:cNvPr>
          <p:cNvCxnSpPr>
            <a:cxnSpLocks/>
            <a:stCxn id="11" idx="3"/>
            <a:endCxn id="15" idx="0"/>
          </p:cNvCxnSpPr>
          <p:nvPr/>
        </p:nvCxnSpPr>
        <p:spPr bwMode="gray">
          <a:xfrm>
            <a:off x="6922477" y="3448248"/>
            <a:ext cx="2571831" cy="645474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E58AC-B305-48F5-984D-4E53C924E01B}"/>
              </a:ext>
            </a:extLst>
          </p:cNvPr>
          <p:cNvSpPr/>
          <p:nvPr/>
        </p:nvSpPr>
        <p:spPr bwMode="gray">
          <a:xfrm flipV="1">
            <a:off x="5582289" y="2827778"/>
            <a:ext cx="1105795" cy="1240940"/>
          </a:xfrm>
          <a:prstGeom prst="rect">
            <a:avLst/>
          </a:prstGeom>
          <a:solidFill>
            <a:schemeClr val="accent3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DFE1FD-217B-43E1-BD30-E741D0E603FF}"/>
              </a:ext>
            </a:extLst>
          </p:cNvPr>
          <p:cNvSpPr txBox="1"/>
          <p:nvPr/>
        </p:nvSpPr>
        <p:spPr bwMode="gray">
          <a:xfrm>
            <a:off x="7342519" y="4093722"/>
            <a:ext cx="4303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the limit when N is very large. i.e., a Poisson distribution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1A81AB-092C-4616-91CB-9028ABEFDB27}"/>
              </a:ext>
            </a:extLst>
          </p:cNvPr>
          <p:cNvSpPr txBox="1"/>
          <p:nvPr/>
        </p:nvSpPr>
        <p:spPr bwMode="gray">
          <a:xfrm>
            <a:off x="7374711" y="2296407"/>
            <a:ext cx="4303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z = average number of edges</a:t>
            </a:r>
          </a:p>
          <a:p>
            <a:r>
              <a:rPr lang="en-US" dirty="0"/>
              <a:t>k = degree of an edge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EC6995-1307-4E1B-B2C5-336A7BD2D5C6}"/>
              </a:ext>
            </a:extLst>
          </p:cNvPr>
          <p:cNvSpPr txBox="1"/>
          <p:nvPr/>
        </p:nvSpPr>
        <p:spPr bwMode="gray">
          <a:xfrm>
            <a:off x="449061" y="1723114"/>
            <a:ext cx="4303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Distribution of Node Degrees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3166FBB-D643-44B5-B2C7-8B31C6DDF664}"/>
                  </a:ext>
                </a:extLst>
              </p:cNvPr>
              <p:cNvSpPr txBox="1"/>
              <p:nvPr/>
            </p:nvSpPr>
            <p:spPr bwMode="gray">
              <a:xfrm>
                <a:off x="668217" y="4915392"/>
                <a:ext cx="6254260" cy="9294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dirty="0">
                    <a:effectLst/>
                  </a:rPr>
                  <a:t>For the binomial distribution:</a:t>
                </a:r>
              </a:p>
              <a:p>
                <a:pPr lvl="1"/>
                <a:r>
                  <a:rPr lang="en-US" b="0" dirty="0">
                    <a:effectLst/>
                  </a:rPr>
                  <a:t>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b="0" dirty="0">
                  <a:effectLst/>
                </a:endParaRPr>
              </a:p>
              <a:p>
                <a:pPr lvl="1"/>
                <a:r>
                  <a:rPr lang="en-US" dirty="0"/>
                  <a:t>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3166FBB-D643-44B5-B2C7-8B31C6DDF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8217" y="4915392"/>
                <a:ext cx="6254260" cy="929422"/>
              </a:xfrm>
              <a:prstGeom prst="rect">
                <a:avLst/>
              </a:prstGeom>
              <a:blipFill>
                <a:blip r:embed="rId4"/>
                <a:stretch>
                  <a:fillRect l="-877" t="-3268" b="-9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28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A824F-E375-403A-B756-6A1E447F3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Graph – Clustering coefficient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1A7BF-A6DB-4621-A6EB-673BA1D0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06EF6C-BF56-4F78-B3F6-6CBEDD46A9A7}"/>
                  </a:ext>
                </a:extLst>
              </p:cNvPr>
              <p:cNvSpPr txBox="1"/>
              <p:nvPr/>
            </p:nvSpPr>
            <p:spPr bwMode="gray">
              <a:xfrm>
                <a:off x="1069087" y="3616687"/>
                <a:ext cx="6254260" cy="9051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4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num>
                        <m:den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acc>
                        </m:num>
                        <m:den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06EF6C-BF56-4F78-B3F6-6CBEDD46A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69087" y="3616687"/>
                <a:ext cx="6254260" cy="9051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299940A-F463-45D6-A682-FC8960B438E5}"/>
              </a:ext>
            </a:extLst>
          </p:cNvPr>
          <p:cNvSpPr txBox="1"/>
          <p:nvPr/>
        </p:nvSpPr>
        <p:spPr bwMode="gray">
          <a:xfrm>
            <a:off x="938676" y="5060705"/>
            <a:ext cx="996938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Arial" panose="020B0604020202020204" pitchFamily="34" charset="0"/>
              </a:rPr>
              <a:t>This means that the clustering coefficient of a random graph is small. </a:t>
            </a:r>
          </a:p>
          <a:p>
            <a:endParaRPr lang="en-US" sz="2400" dirty="0">
              <a:latin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</a:rPr>
              <a:t>Because a</a:t>
            </a:r>
            <a:r>
              <a:rPr lang="en-US" sz="2400" dirty="0">
                <a:effectLst/>
                <a:latin typeface="Arial" panose="020B0604020202020204" pitchFamily="34" charset="0"/>
              </a:rPr>
              <a:t>s we generate bigger random graphs with a fixed average degree </a:t>
            </a:r>
            <a:r>
              <a:rPr lang="en-US" sz="2400" i="1" dirty="0">
                <a:effectLst/>
                <a:latin typeface="Arial" panose="020B0604020202020204" pitchFamily="34" charset="0"/>
              </a:rPr>
              <a:t>k, i.e., we </a:t>
            </a:r>
            <a:r>
              <a:rPr lang="en-US" sz="2400" dirty="0">
                <a:effectLst/>
                <a:latin typeface="Arial" panose="020B0604020202020204" pitchFamily="34" charset="0"/>
              </a:rPr>
              <a:t>set 𝑝=𝑘⋅1/N), C will decrease with the graph size 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0B33ED-411C-4FD4-BCF7-665079441B99}"/>
                  </a:ext>
                </a:extLst>
              </p:cNvPr>
              <p:cNvSpPr txBox="1"/>
              <p:nvPr/>
            </p:nvSpPr>
            <p:spPr bwMode="gray">
              <a:xfrm>
                <a:off x="478369" y="1406555"/>
                <a:ext cx="8859840" cy="9878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𝑁𝑢𝑚𝑒𝑟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𝑇𝑟𝑖𝑎𝑛𝑔𝑙𝑒𝑠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𝑐𝑜𝑛𝑡𝑎𝑖𝑛𝑖𝑛𝑑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𝑛𝑜𝑑𝑒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0B33ED-411C-4FD4-BCF7-665079441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78369" y="1406555"/>
                <a:ext cx="8859840" cy="9878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B4F08F2-1957-4976-9A2F-8668CD4B8C8A}"/>
              </a:ext>
            </a:extLst>
          </p:cNvPr>
          <p:cNvSpPr txBox="1"/>
          <p:nvPr/>
        </p:nvSpPr>
        <p:spPr bwMode="gray">
          <a:xfrm>
            <a:off x="196163" y="1040062"/>
            <a:ext cx="6260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Arial" panose="020B0604020202020204" pitchFamily="34" charset="0"/>
              </a:rPr>
              <a:t>Clustering coefficient: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5DF7BB-BE3D-41A8-BBC9-C2F439C9005D}"/>
                  </a:ext>
                </a:extLst>
              </p:cNvPr>
              <p:cNvSpPr txBox="1"/>
              <p:nvPr/>
            </p:nvSpPr>
            <p:spPr bwMode="gray">
              <a:xfrm>
                <a:off x="-476714" y="2625653"/>
                <a:ext cx="4599030" cy="7934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5DF7BB-BE3D-41A8-BBC9-C2F439C90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-476714" y="2625653"/>
                <a:ext cx="4599030" cy="7934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AEBF336-F543-4A2D-A116-194D334E4739}"/>
              </a:ext>
            </a:extLst>
          </p:cNvPr>
          <p:cNvSpPr txBox="1"/>
          <p:nvPr/>
        </p:nvSpPr>
        <p:spPr bwMode="gray">
          <a:xfrm>
            <a:off x="3842741" y="2820904"/>
            <a:ext cx="6243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Expected local clustering coefficient = p</a:t>
            </a:r>
          </a:p>
        </p:txBody>
      </p:sp>
    </p:spTree>
    <p:extLst>
      <p:ext uri="{BB962C8B-B14F-4D97-AF65-F5344CB8AC3E}">
        <p14:creationId xmlns:p14="http://schemas.microsoft.com/office/powerpoint/2010/main" val="27331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E8558-DFB4-442B-867E-107A4EA5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Graph – Network Diameter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73061-2C39-4D63-AA5E-25C04768F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5C603E-5298-44B5-ADAC-138AA5A5947B}"/>
                  </a:ext>
                </a:extLst>
              </p:cNvPr>
              <p:cNvSpPr txBox="1"/>
              <p:nvPr/>
            </p:nvSpPr>
            <p:spPr bwMode="gray">
              <a:xfrm>
                <a:off x="830827" y="1939995"/>
                <a:ext cx="6546929" cy="6882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b="1" dirty="0"/>
                  <a:t>Network Diameter (avg shortest path)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5C603E-5298-44B5-ADAC-138AA5A59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0827" y="1939995"/>
                <a:ext cx="6546929" cy="688237"/>
              </a:xfrm>
              <a:prstGeom prst="rect">
                <a:avLst/>
              </a:prstGeom>
              <a:blipFill>
                <a:blip r:embed="rId3"/>
                <a:stretch>
                  <a:fillRect l="-2142" t="-11504" b="-6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A1D20CA-798E-4209-BD9B-4A61238DF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273" y="2271796"/>
            <a:ext cx="6067454" cy="35571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AB0DE5-EC90-4525-8F4E-C79C33D8B4BD}"/>
              </a:ext>
            </a:extLst>
          </p:cNvPr>
          <p:cNvSpPr txBox="1"/>
          <p:nvPr/>
        </p:nvSpPr>
        <p:spPr bwMode="gray">
          <a:xfrm>
            <a:off x="7940464" y="5724441"/>
            <a:ext cx="1566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[Leskovec 2019]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4C98F9-13BB-49B2-A78C-D8C14A12D046}"/>
              </a:ext>
            </a:extLst>
          </p:cNvPr>
          <p:cNvSpPr txBox="1"/>
          <p:nvPr/>
        </p:nvSpPr>
        <p:spPr bwMode="gray">
          <a:xfrm>
            <a:off x="3947746" y="5978768"/>
            <a:ext cx="6254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Average degree constant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74210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C6C8D-5CF7-45BE-889A-4D44B72F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Graph – Connectivity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740B2-9D99-4F1B-97AD-2F26A187B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002" y="1480911"/>
            <a:ext cx="4551493" cy="1206997"/>
          </a:xfrm>
        </p:spPr>
        <p:txBody>
          <a:bodyPr/>
          <a:lstStyle/>
          <a:p>
            <a:r>
              <a:rPr lang="en-US" dirty="0"/>
              <a:t>Tend to have giant components</a:t>
            </a:r>
          </a:p>
          <a:p>
            <a:endParaRPr lang="en-US" dirty="0"/>
          </a:p>
          <a:p>
            <a:r>
              <a:rPr lang="en-US" dirty="0"/>
              <a:t>Everything gets connected.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A95EF-06FA-4D33-93EC-B201A5B1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8C2D29-734F-488C-AE5B-3A5370850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69" y="1240511"/>
            <a:ext cx="6432794" cy="444307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F15C9A6-1371-4EBE-B08D-F2362FAD7014}"/>
              </a:ext>
            </a:extLst>
          </p:cNvPr>
          <p:cNvSpPr txBox="1">
            <a:spLocks/>
          </p:cNvSpPr>
          <p:nvPr/>
        </p:nvSpPr>
        <p:spPr bwMode="gray">
          <a:xfrm>
            <a:off x="665715" y="6003069"/>
            <a:ext cx="1878515" cy="65556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Disconnected graph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0B3B1B-0D43-4CDD-9DDC-661988418E64}"/>
              </a:ext>
            </a:extLst>
          </p:cNvPr>
          <p:cNvSpPr txBox="1">
            <a:spLocks/>
          </p:cNvSpPr>
          <p:nvPr/>
        </p:nvSpPr>
        <p:spPr bwMode="gray">
          <a:xfrm>
            <a:off x="7769255" y="6003069"/>
            <a:ext cx="1878515" cy="65556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Fully connected graph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54A4C5-33A6-4903-98CC-FCCFE3770EDE}"/>
              </a:ext>
            </a:extLst>
          </p:cNvPr>
          <p:cNvCxnSpPr/>
          <p:nvPr/>
        </p:nvCxnSpPr>
        <p:spPr bwMode="gray">
          <a:xfrm>
            <a:off x="854053" y="5978262"/>
            <a:ext cx="899169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45CD17-4788-4063-8C58-9E324F5427EF}"/>
                  </a:ext>
                </a:extLst>
              </p:cNvPr>
              <p:cNvSpPr txBox="1"/>
              <p:nvPr/>
            </p:nvSpPr>
            <p:spPr bwMode="gray">
              <a:xfrm>
                <a:off x="9845749" y="6101266"/>
                <a:ext cx="2360428" cy="7468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Average degree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45CD17-4788-4063-8C58-9E324F542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845749" y="6101266"/>
                <a:ext cx="2360428" cy="746808"/>
              </a:xfrm>
              <a:prstGeom prst="rect">
                <a:avLst/>
              </a:prstGeom>
              <a:blipFill>
                <a:blip r:embed="rId3"/>
                <a:stretch>
                  <a:fillRect l="-2067" t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042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B6AF-48C1-4E0C-AE82-15C8FE2D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Again - Comparing some networks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42FFEF-BA0F-479B-96BA-296818FCF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01" y="1577912"/>
            <a:ext cx="9871490" cy="47082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51246-F79F-453B-80D5-34DFC80D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89B84C-CE70-40E1-ADAE-D8BFE97DD442}"/>
              </a:ext>
            </a:extLst>
          </p:cNvPr>
          <p:cNvSpPr txBox="1"/>
          <p:nvPr/>
        </p:nvSpPr>
        <p:spPr bwMode="gray">
          <a:xfrm>
            <a:off x="5924062" y="59436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56B4B7-5716-428D-A28A-0E1BF7B07AD9}"/>
              </a:ext>
            </a:extLst>
          </p:cNvPr>
          <p:cNvSpPr txBox="1"/>
          <p:nvPr/>
        </p:nvSpPr>
        <p:spPr bwMode="gray">
          <a:xfrm>
            <a:off x="98157" y="6334780"/>
            <a:ext cx="116518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</a:t>
            </a:r>
            <a:r>
              <a:rPr lang="en-US" sz="1400" dirty="0"/>
              <a:t>: </a:t>
            </a:r>
          </a:p>
          <a:p>
            <a:r>
              <a:rPr lang="en-US" sz="1400" dirty="0"/>
              <a:t>Albert, R., &amp; </a:t>
            </a:r>
            <a:r>
              <a:rPr lang="en-US" sz="1400" dirty="0" err="1"/>
              <a:t>Barabási</a:t>
            </a:r>
            <a:r>
              <a:rPr lang="en-US" sz="1400" dirty="0"/>
              <a:t>, A. L. (2002). Statistical mechanics of complex networks. </a:t>
            </a:r>
            <a:r>
              <a:rPr lang="en-US" sz="1400" i="1" dirty="0"/>
              <a:t>Reviews of modern physics</a:t>
            </a:r>
            <a:r>
              <a:rPr lang="en-US" sz="1400" dirty="0"/>
              <a:t>, </a:t>
            </a:r>
            <a:r>
              <a:rPr lang="en-US" sz="1400" i="1" dirty="0"/>
              <a:t>74</a:t>
            </a:r>
            <a:r>
              <a:rPr lang="en-US" sz="1400" dirty="0"/>
              <a:t>(1), 47.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2B401E-1F68-4325-B5BA-75F707B3A543}"/>
              </a:ext>
            </a:extLst>
          </p:cNvPr>
          <p:cNvSpPr txBox="1"/>
          <p:nvPr/>
        </p:nvSpPr>
        <p:spPr bwMode="gray">
          <a:xfrm>
            <a:off x="4280453" y="934971"/>
            <a:ext cx="1021630" cy="4458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Network diameter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E5A43A-CCCF-48CF-A892-F8DAC1189C74}"/>
              </a:ext>
            </a:extLst>
          </p:cNvPr>
          <p:cNvSpPr txBox="1"/>
          <p:nvPr/>
        </p:nvSpPr>
        <p:spPr bwMode="gray">
          <a:xfrm>
            <a:off x="3086888" y="934971"/>
            <a:ext cx="947692" cy="4458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Average degree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5D185A-AA1E-4D6C-81C5-AB080CF8E732}"/>
              </a:ext>
            </a:extLst>
          </p:cNvPr>
          <p:cNvSpPr/>
          <p:nvPr/>
        </p:nvSpPr>
        <p:spPr bwMode="gray">
          <a:xfrm>
            <a:off x="4034580" y="1423641"/>
            <a:ext cx="1474760" cy="4770771"/>
          </a:xfrm>
          <a:prstGeom prst="rect">
            <a:avLst/>
          </a:prstGeom>
          <a:solidFill>
            <a:srgbClr val="B1063A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499305-89E8-45A1-A6EB-FA398486FC62}"/>
              </a:ext>
            </a:extLst>
          </p:cNvPr>
          <p:cNvSpPr txBox="1"/>
          <p:nvPr/>
        </p:nvSpPr>
        <p:spPr bwMode="gray">
          <a:xfrm>
            <a:off x="5830183" y="792941"/>
            <a:ext cx="1172396" cy="7421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Average Clustering coefficient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FDE6E4-7C4D-49A5-ACB0-411BD59064B0}"/>
              </a:ext>
            </a:extLst>
          </p:cNvPr>
          <p:cNvSpPr/>
          <p:nvPr/>
        </p:nvSpPr>
        <p:spPr bwMode="gray">
          <a:xfrm>
            <a:off x="5606702" y="1475239"/>
            <a:ext cx="1416407" cy="4708276"/>
          </a:xfrm>
          <a:prstGeom prst="rect">
            <a:avLst/>
          </a:prstGeom>
          <a:solidFill>
            <a:srgbClr val="AFAB09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09978F-D9C3-4BF5-9261-D73FA4C55F8B}"/>
              </a:ext>
            </a:extLst>
          </p:cNvPr>
          <p:cNvSpPr/>
          <p:nvPr/>
        </p:nvSpPr>
        <p:spPr bwMode="gray">
          <a:xfrm>
            <a:off x="3174500" y="1448080"/>
            <a:ext cx="735559" cy="4708276"/>
          </a:xfrm>
          <a:prstGeom prst="rect">
            <a:avLst/>
          </a:prstGeom>
          <a:solidFill>
            <a:srgbClr val="AFAB09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A7789F-D8D9-46E9-9A1B-0BC3A4B2A6BB}"/>
              </a:ext>
            </a:extLst>
          </p:cNvPr>
          <p:cNvSpPr txBox="1"/>
          <p:nvPr/>
        </p:nvSpPr>
        <p:spPr bwMode="gray">
          <a:xfrm>
            <a:off x="10071012" y="3932049"/>
            <a:ext cx="21060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Power grid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C. elegans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0A103F-64AB-49CE-823D-4CE0E9209A8E}"/>
              </a:ext>
            </a:extLst>
          </p:cNvPr>
          <p:cNvCxnSpPr/>
          <p:nvPr/>
        </p:nvCxnSpPr>
        <p:spPr bwMode="gray">
          <a:xfrm>
            <a:off x="478369" y="2945219"/>
            <a:ext cx="677303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BC4DA2-9A34-4B8D-BC09-40B915E2AB9C}"/>
              </a:ext>
            </a:extLst>
          </p:cNvPr>
          <p:cNvCxnSpPr/>
          <p:nvPr/>
        </p:nvCxnSpPr>
        <p:spPr bwMode="gray">
          <a:xfrm>
            <a:off x="523541" y="5943600"/>
            <a:ext cx="677303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B10BB4-9B66-4062-9F36-D652C4748D4F}"/>
              </a:ext>
            </a:extLst>
          </p:cNvPr>
          <p:cNvCxnSpPr/>
          <p:nvPr/>
        </p:nvCxnSpPr>
        <p:spPr bwMode="gray">
          <a:xfrm>
            <a:off x="612143" y="6149165"/>
            <a:ext cx="677303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70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330B-E0FD-4F96-BC5F-5A3088CA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Small-World Model = high clustering + short paths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C355F-BDE7-4A32-BBAC-A5CDA77E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8B6ED8-1160-43C5-B74B-4D57ABCBA3AC}"/>
              </a:ext>
            </a:extLst>
          </p:cNvPr>
          <p:cNvSpPr txBox="1"/>
          <p:nvPr/>
        </p:nvSpPr>
        <p:spPr bwMode="gray">
          <a:xfrm>
            <a:off x="366694" y="6273225"/>
            <a:ext cx="106963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u="sng" dirty="0"/>
              <a:t>Source:</a:t>
            </a:r>
            <a:r>
              <a:rPr lang="en-US" sz="1600" dirty="0"/>
              <a:t> Watts, Duncan J., and Steven H. </a:t>
            </a:r>
            <a:r>
              <a:rPr lang="en-US" sz="1600" dirty="0" err="1"/>
              <a:t>Strogatz</a:t>
            </a:r>
            <a:r>
              <a:rPr lang="en-US" sz="1600" dirty="0"/>
              <a:t>. "Collective dynamics of ‘small-</a:t>
            </a:r>
            <a:r>
              <a:rPr lang="en-US" sz="1600" dirty="0" err="1"/>
              <a:t>world’networks</a:t>
            </a:r>
            <a:r>
              <a:rPr lang="en-US" sz="1600" dirty="0"/>
              <a:t>." </a:t>
            </a:r>
            <a:r>
              <a:rPr lang="en-US" sz="1600" i="1" dirty="0"/>
              <a:t>nature</a:t>
            </a:r>
            <a:r>
              <a:rPr lang="en-US" sz="1600" dirty="0"/>
              <a:t> 393.6684 (1998): 440-442.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65FE24-74E1-46E0-B6ED-C1C45227D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206" y="1177457"/>
            <a:ext cx="8206341" cy="279122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2F6B83-E6DC-40B2-A4CD-66BAA96C4CE9}"/>
              </a:ext>
            </a:extLst>
          </p:cNvPr>
          <p:cNvSpPr txBox="1">
            <a:spLocks/>
          </p:cNvSpPr>
          <p:nvPr/>
        </p:nvSpPr>
        <p:spPr bwMode="gray">
          <a:xfrm>
            <a:off x="2210983" y="3822371"/>
            <a:ext cx="965306" cy="30931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 =0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32CABAB-74A7-41E7-92A5-5507BE30146B}"/>
              </a:ext>
            </a:extLst>
          </p:cNvPr>
          <p:cNvSpPr txBox="1">
            <a:spLocks/>
          </p:cNvSpPr>
          <p:nvPr/>
        </p:nvSpPr>
        <p:spPr bwMode="gray">
          <a:xfrm>
            <a:off x="8403949" y="3814258"/>
            <a:ext cx="965306" cy="30931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p=1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E5C925-6775-4ABE-86AD-99E97B7D6A94}"/>
              </a:ext>
            </a:extLst>
          </p:cNvPr>
          <p:cNvCxnSpPr/>
          <p:nvPr/>
        </p:nvCxnSpPr>
        <p:spPr bwMode="gray">
          <a:xfrm>
            <a:off x="1382027" y="3745397"/>
            <a:ext cx="899169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DE06F1E-642B-4802-BA31-5F033A87E31F}"/>
              </a:ext>
            </a:extLst>
          </p:cNvPr>
          <p:cNvSpPr txBox="1"/>
          <p:nvPr/>
        </p:nvSpPr>
        <p:spPr bwMode="gray">
          <a:xfrm>
            <a:off x="1857850" y="855137"/>
            <a:ext cx="2803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Regular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BD2AA9-A6B7-4AE0-851F-76E2EB58CB9F}"/>
              </a:ext>
            </a:extLst>
          </p:cNvPr>
          <p:cNvSpPr txBox="1"/>
          <p:nvPr/>
        </p:nvSpPr>
        <p:spPr bwMode="gray">
          <a:xfrm>
            <a:off x="4660898" y="830331"/>
            <a:ext cx="2803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Small-World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AF91A1-326F-49CF-BDE6-5C6BDEC80B86}"/>
              </a:ext>
            </a:extLst>
          </p:cNvPr>
          <p:cNvSpPr txBox="1"/>
          <p:nvPr/>
        </p:nvSpPr>
        <p:spPr bwMode="gray">
          <a:xfrm>
            <a:off x="7967731" y="830331"/>
            <a:ext cx="2803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Random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A32020-CFCA-4155-AF7E-3FD122C6126A}"/>
              </a:ext>
            </a:extLst>
          </p:cNvPr>
          <p:cNvSpPr txBox="1"/>
          <p:nvPr/>
        </p:nvSpPr>
        <p:spPr bwMode="gray">
          <a:xfrm>
            <a:off x="10018073" y="3783554"/>
            <a:ext cx="20711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p = probability of reconnecting uniformly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E2E55C-AF7C-4B85-9527-5D01E87212FB}"/>
              </a:ext>
            </a:extLst>
          </p:cNvPr>
          <p:cNvSpPr txBox="1"/>
          <p:nvPr/>
        </p:nvSpPr>
        <p:spPr bwMode="gray">
          <a:xfrm>
            <a:off x="323592" y="5035066"/>
            <a:ext cx="114776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Procedure</a:t>
            </a:r>
            <a:r>
              <a:rPr lang="en-US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start with a ring of </a:t>
            </a:r>
            <a:r>
              <a:rPr lang="en-US" i="1" dirty="0"/>
              <a:t>n</a:t>
            </a:r>
            <a:r>
              <a:rPr lang="en-US" dirty="0"/>
              <a:t> vertices, each connected to its </a:t>
            </a:r>
            <a:r>
              <a:rPr lang="en-US" i="1" dirty="0"/>
              <a:t>k-</a:t>
            </a:r>
            <a:r>
              <a:rPr lang="en-US" dirty="0"/>
              <a:t>nearest neighbors by undirected edges.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choose a node and the edge that connects it to its nearest neighbor in a clockwise.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reconnect with probability p this edge to a node chosen uniformly over the entire ring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0780726-EB42-4471-BB72-14CCA7B1950C}"/>
              </a:ext>
            </a:extLst>
          </p:cNvPr>
          <p:cNvSpPr txBox="1">
            <a:spLocks/>
          </p:cNvSpPr>
          <p:nvPr/>
        </p:nvSpPr>
        <p:spPr bwMode="gray">
          <a:xfrm>
            <a:off x="186374" y="4161152"/>
            <a:ext cx="1791282" cy="75815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Clustering</a:t>
            </a:r>
          </a:p>
          <a:p>
            <a:r>
              <a:rPr lang="en-US" b="1" dirty="0"/>
              <a:t>Diameter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F06D43B-B5D9-45BD-B4F2-D8697440928E}"/>
              </a:ext>
            </a:extLst>
          </p:cNvPr>
          <p:cNvSpPr txBox="1">
            <a:spLocks/>
          </p:cNvSpPr>
          <p:nvPr/>
        </p:nvSpPr>
        <p:spPr bwMode="gray">
          <a:xfrm>
            <a:off x="2275282" y="4161152"/>
            <a:ext cx="965306" cy="75815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High</a:t>
            </a:r>
          </a:p>
          <a:p>
            <a:r>
              <a:rPr lang="en-US" dirty="0">
                <a:solidFill>
                  <a:srgbClr val="C00000"/>
                </a:solidFill>
              </a:rPr>
              <a:t>High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037FC4B-13B1-4459-9D26-0DCF205FDE66}"/>
              </a:ext>
            </a:extLst>
          </p:cNvPr>
          <p:cNvSpPr txBox="1">
            <a:spLocks/>
          </p:cNvSpPr>
          <p:nvPr/>
        </p:nvSpPr>
        <p:spPr bwMode="gray">
          <a:xfrm>
            <a:off x="5312639" y="4084442"/>
            <a:ext cx="838001" cy="75815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High</a:t>
            </a:r>
          </a:p>
          <a:p>
            <a:r>
              <a:rPr lang="en-US" dirty="0">
                <a:solidFill>
                  <a:srgbClr val="C00000"/>
                </a:solidFill>
              </a:rPr>
              <a:t>Low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08C978F-D4C2-4A85-B114-F85E8670FB70}"/>
              </a:ext>
            </a:extLst>
          </p:cNvPr>
          <p:cNvSpPr txBox="1">
            <a:spLocks/>
          </p:cNvSpPr>
          <p:nvPr/>
        </p:nvSpPr>
        <p:spPr bwMode="gray">
          <a:xfrm>
            <a:off x="8403949" y="4131686"/>
            <a:ext cx="706472" cy="75815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Low</a:t>
            </a:r>
          </a:p>
          <a:p>
            <a:r>
              <a:rPr lang="en-US" dirty="0">
                <a:solidFill>
                  <a:srgbClr val="C00000"/>
                </a:solidFill>
              </a:rPr>
              <a:t>Low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B66250-BC82-4324-9AAE-930F63916CD9}"/>
              </a:ext>
            </a:extLst>
          </p:cNvPr>
          <p:cNvSpPr txBox="1"/>
          <p:nvPr/>
        </p:nvSpPr>
        <p:spPr bwMode="gray">
          <a:xfrm>
            <a:off x="10018073" y="1177457"/>
            <a:ext cx="22487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</a:rPr>
              <a:t>Note</a:t>
            </a:r>
            <a:r>
              <a:rPr lang="en-US" dirty="0">
                <a:latin typeface="Arial" panose="020B0604020202020204" pitchFamily="34" charset="0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</a:rPr>
              <a:t>Clustering implies edge “locality”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</a:rPr>
              <a:t>Randomness enables “shortcuts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4" grpId="0"/>
      <p:bldP spid="26" grpId="0"/>
      <p:bldP spid="36" grpId="0"/>
    </p:bldLst>
  </p:timing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1499</Words>
  <Application>Microsoft Office PowerPoint</Application>
  <PresentationFormat>Widescreen</PresentationFormat>
  <Paragraphs>199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Lucida Grande</vt:lpstr>
      <vt:lpstr>Verdana</vt:lpstr>
      <vt:lpstr>HPI PPT-Template</vt:lpstr>
      <vt:lpstr>Null Models lecture-6 Course on Graph Neural Networks for Knowledge-Graph Systems (Winter Term 22/23) </vt:lpstr>
      <vt:lpstr>Lecture topics</vt:lpstr>
      <vt:lpstr>Random Graph - Erdös-Rényi (ER) networks</vt:lpstr>
      <vt:lpstr>Random Graph – Distribution of Node Degree</vt:lpstr>
      <vt:lpstr>Random Graph – Clustering coefficient</vt:lpstr>
      <vt:lpstr>Random Graph – Network Diameter</vt:lpstr>
      <vt:lpstr>Random Graph – Connectivity</vt:lpstr>
      <vt:lpstr>Again - Comparing some networks</vt:lpstr>
      <vt:lpstr>Small-World Model = high clustering + short paths</vt:lpstr>
      <vt:lpstr>Kronecker Model</vt:lpstr>
      <vt:lpstr>Deep Generative Models</vt:lpstr>
      <vt:lpstr>Deep Generative Models - Challenge</vt:lpstr>
      <vt:lpstr>Deep Generative Model</vt:lpstr>
      <vt:lpstr>Graph RNN [You et al. 2018]</vt:lpstr>
      <vt:lpstr>Task– Tuesday Nov. 8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Winter Term 20/21  Lecture-2 Comparing Graphs  Graph Neural Networks</dc:title>
  <dc:creator>Christian Adriano</dc:creator>
  <cp:lastModifiedBy>Christian Adriano</cp:lastModifiedBy>
  <cp:revision>73</cp:revision>
  <dcterms:created xsi:type="dcterms:W3CDTF">2020-11-11T09:19:24Z</dcterms:created>
  <dcterms:modified xsi:type="dcterms:W3CDTF">2022-11-02T12:26:32Z</dcterms:modified>
</cp:coreProperties>
</file>