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7" r:id="rId2"/>
    <p:sldId id="367" r:id="rId3"/>
    <p:sldId id="371" r:id="rId4"/>
    <p:sldId id="285" r:id="rId5"/>
    <p:sldId id="373" r:id="rId6"/>
    <p:sldId id="370" r:id="rId7"/>
    <p:sldId id="368" r:id="rId8"/>
    <p:sldId id="379" r:id="rId9"/>
    <p:sldId id="380" r:id="rId10"/>
    <p:sldId id="374" r:id="rId11"/>
    <p:sldId id="262" r:id="rId12"/>
    <p:sldId id="263" r:id="rId13"/>
    <p:sldId id="264" r:id="rId14"/>
    <p:sldId id="265" r:id="rId15"/>
    <p:sldId id="266" r:id="rId16"/>
    <p:sldId id="267" r:id="rId17"/>
    <p:sldId id="363" r:id="rId18"/>
    <p:sldId id="359" r:id="rId19"/>
    <p:sldId id="360" r:id="rId20"/>
    <p:sldId id="361" r:id="rId21"/>
    <p:sldId id="362" r:id="rId22"/>
    <p:sldId id="378" r:id="rId23"/>
    <p:sldId id="372" r:id="rId24"/>
    <p:sldId id="382" r:id="rId25"/>
    <p:sldId id="376" r:id="rId26"/>
    <p:sldId id="377" r:id="rId27"/>
    <p:sldId id="30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C777B9C0-50B4-4E9E-BB75-B2132D199ACE}">
          <p14:sldIdLst>
            <p14:sldId id="257"/>
            <p14:sldId id="367"/>
            <p14:sldId id="371"/>
            <p14:sldId id="285"/>
            <p14:sldId id="373"/>
            <p14:sldId id="370"/>
            <p14:sldId id="368"/>
            <p14:sldId id="379"/>
            <p14:sldId id="380"/>
            <p14:sldId id="374"/>
            <p14:sldId id="262"/>
            <p14:sldId id="263"/>
            <p14:sldId id="264"/>
            <p14:sldId id="265"/>
            <p14:sldId id="266"/>
            <p14:sldId id="267"/>
            <p14:sldId id="363"/>
            <p14:sldId id="359"/>
            <p14:sldId id="360"/>
            <p14:sldId id="361"/>
            <p14:sldId id="362"/>
            <p14:sldId id="378"/>
            <p14:sldId id="372"/>
            <p14:sldId id="382"/>
            <p14:sldId id="376"/>
            <p14:sldId id="37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FAB09"/>
    <a:srgbClr val="FF6600"/>
    <a:srgbClr val="0070C0"/>
    <a:srgbClr val="B1063A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239" autoAdjust="0"/>
    <p:restoredTop sz="94189" autoAdjust="0"/>
  </p:normalViewPr>
  <p:slideViewPr>
    <p:cSldViewPr snapToGrid="0">
      <p:cViewPr varScale="1">
        <p:scale>
          <a:sx n="56" d="100"/>
          <a:sy n="56" d="100"/>
        </p:scale>
        <p:origin x="648" y="48"/>
      </p:cViewPr>
      <p:guideLst/>
    </p:cSldViewPr>
  </p:slideViewPr>
  <p:outlineViewPr>
    <p:cViewPr>
      <p:scale>
        <a:sx n="33" d="100"/>
        <a:sy n="33" d="100"/>
      </p:scale>
      <p:origin x="0" y="-12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E2612-5213-4B6B-99A8-BAC5DC9C4481}" type="datetimeFigureOut">
              <a:rPr lang="en-US" smtClean="0"/>
              <a:t>10/24/2022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71DED1-4C91-4561-A99B-E6676363E2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5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</a:pPr>
            <a:fld id="{AA897F7C-541D-514B-A114-CD1201CB23D6}" type="slidenum">
              <a:rPr lang="de-DE" altLang="x-none"/>
              <a:pPr>
                <a:spcBef>
                  <a:spcPct val="0"/>
                </a:spcBef>
              </a:pPr>
              <a:t>1</a:t>
            </a:fld>
            <a:endParaRPr lang="de-DE" altLang="x-none" dirty="0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x-none" dirty="0">
              <a:latin typeface="Arial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https://networkx.org/documentation/stable//reference/algorithms/node_classification.html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97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Shape 26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64" name="Shape 26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Shape 29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91" name="Shape 2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20" name="Shape 3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78" name="Shape 37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26" name="Shape 4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71DED1-4C91-4561-A99B-E6676363E22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41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3909485"/>
            <a:ext cx="11468097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5" y="3902392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4171889904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 (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2228866"/>
            <a:ext cx="2112433" cy="4176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2228866"/>
            <a:ext cx="2114551" cy="4176167"/>
          </a:xfrm>
        </p:spPr>
        <p:txBody>
          <a:bodyPr/>
          <a:lstStyle>
            <a:lvl2pPr>
              <a:buClr>
                <a:schemeClr val="accent2"/>
              </a:buClr>
              <a:defRPr/>
            </a:lvl2pPr>
            <a:lvl3pPr>
              <a:buClr>
                <a:schemeClr val="accent2"/>
              </a:buClr>
              <a:defRPr/>
            </a:lvl3pPr>
            <a:lvl4pPr>
              <a:buClr>
                <a:schemeClr val="accent2"/>
              </a:buClr>
              <a:defRPr/>
            </a:lvl4pPr>
            <a:lvl5pPr>
              <a:buClr>
                <a:schemeClr val="accent2"/>
              </a:buClr>
              <a:defRPr/>
            </a:lvl5pPr>
            <a:lvl6pPr>
              <a:buClr>
                <a:schemeClr val="accent2"/>
              </a:buClr>
              <a:defRPr/>
            </a:lvl6pPr>
            <a:lvl7pPr>
              <a:buClr>
                <a:schemeClr val="accent2"/>
              </a:buClr>
              <a:defRPr/>
            </a:lvl7pPr>
            <a:lvl8pPr>
              <a:defRPr>
                <a:solidFill>
                  <a:schemeClr val="accent2"/>
                </a:solidFill>
              </a:defRPr>
            </a:lvl8pPr>
            <a:lvl9pPr>
              <a:defRPr>
                <a:solidFill>
                  <a:schemeClr val="accent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2228866"/>
            <a:ext cx="2114551" cy="4176167"/>
          </a:xfrm>
        </p:spPr>
        <p:txBody>
          <a:bodyPr/>
          <a:lstStyle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  <a:lvl6pPr>
              <a:buClr>
                <a:schemeClr val="accent3"/>
              </a:buClr>
              <a:defRPr/>
            </a:lvl6pPr>
            <a:lvl7pPr>
              <a:buClr>
                <a:schemeClr val="accent3"/>
              </a:buClr>
              <a:defRPr/>
            </a:lvl7pPr>
            <a:lvl8pPr>
              <a:defRPr>
                <a:solidFill>
                  <a:schemeClr val="accent3"/>
                </a:solidFill>
              </a:defRPr>
            </a:lvl8pPr>
            <a:lvl9pPr>
              <a:defRPr>
                <a:solidFill>
                  <a:schemeClr val="accent3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2228866"/>
            <a:ext cx="2114551" cy="4176167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  <a:lvl3pPr>
              <a:buClr>
                <a:schemeClr val="accent4"/>
              </a:buClr>
              <a:defRPr/>
            </a:lvl3pPr>
            <a:lvl4pPr>
              <a:buClr>
                <a:schemeClr val="accent4"/>
              </a:buClr>
              <a:defRPr/>
            </a:lvl4pPr>
            <a:lvl5pPr>
              <a:buClr>
                <a:schemeClr val="accent4"/>
              </a:buClr>
              <a:defRPr/>
            </a:lvl5pPr>
            <a:lvl6pPr>
              <a:buClr>
                <a:schemeClr val="accent4"/>
              </a:buClr>
              <a:defRPr/>
            </a:lvl6pPr>
            <a:lvl7pPr>
              <a:buClr>
                <a:schemeClr val="accent4"/>
              </a:buClr>
              <a:defRPr/>
            </a:lvl7pPr>
            <a:lvl8pPr>
              <a:defRPr>
                <a:solidFill>
                  <a:schemeClr val="accent4"/>
                </a:solidFill>
              </a:defRPr>
            </a:lvl8pPr>
            <a:lvl9pPr>
              <a:defRPr>
                <a:solidFill>
                  <a:schemeClr val="accent4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78369" y="1653118"/>
            <a:ext cx="2112433" cy="383729"/>
          </a:xfrm>
          <a:solidFill>
            <a:schemeClr val="accent1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1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2832102" y="1653118"/>
            <a:ext cx="2112433" cy="383729"/>
          </a:xfrm>
          <a:solidFill>
            <a:schemeClr val="accent2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2</a:t>
            </a: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5184765" y="1653118"/>
            <a:ext cx="2112433" cy="383729"/>
          </a:xfrm>
          <a:solidFill>
            <a:schemeClr val="accent3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3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7525592" y="1653118"/>
            <a:ext cx="2112433" cy="383729"/>
          </a:xfrm>
          <a:solidFill>
            <a:schemeClr val="accent4"/>
          </a:solidFill>
        </p:spPr>
        <p:txBody>
          <a:bodyPr wrap="square" lIns="72000" tIns="36000" rIns="72000" bIns="36000" anchor="ctr" anchorCtr="0"/>
          <a:lstStyle>
            <a:lvl1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 baseline="0">
                <a:solidFill>
                  <a:schemeClr val="bg1"/>
                </a:solidFill>
              </a:defRPr>
            </a:lvl1pPr>
            <a:lvl2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2pPr>
            <a:lvl3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3pPr>
            <a:lvl4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4pPr>
            <a:lvl5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5pPr>
            <a:lvl6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6pPr>
            <a:lvl7pPr marL="0" indent="0" algn="l">
              <a:spcBef>
                <a:spcPts val="400"/>
              </a:spcBef>
              <a:spcAft>
                <a:spcPts val="400"/>
              </a:spcAft>
              <a:buNone/>
              <a:defRPr sz="1600" b="1">
                <a:solidFill>
                  <a:schemeClr val="bg1"/>
                </a:solidFill>
              </a:defRPr>
            </a:lvl7pPr>
            <a:lvl8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8pPr>
            <a:lvl9pPr marL="0" indent="0" algn="l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1600" b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Topic 4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D454A11C-5A77-4A08-B879-6DBBFDBBDAFE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9978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2832101" y="1653116"/>
            <a:ext cx="6815668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4" y="1653118"/>
            <a:ext cx="2351616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C73922D-9081-40A6-8FBE-63670167AD98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2144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5183721" y="1653116"/>
            <a:ext cx="4464049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6" y="1653118"/>
            <a:ext cx="4705349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EC26F5A0-C9D2-4F77-B347-D66BED85257B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70582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+ Picture 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7535337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3" y="1653118"/>
            <a:ext cx="7056967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B6F2430-900B-4222-905F-EED32BFA1589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116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XL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39181" y="1653118"/>
            <a:ext cx="9649883" cy="4751916"/>
          </a:xfrm>
          <a:noFill/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CD130E0-640E-4C5D-8D16-DE7F41FBD753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9670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 bwMode="gray">
          <a:xfrm>
            <a:off x="239186" y="3909485"/>
            <a:ext cx="11468100" cy="27368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Rectangle 13"/>
          <p:cNvSpPr/>
          <p:nvPr/>
        </p:nvSpPr>
        <p:spPr bwMode="gray">
          <a:xfrm>
            <a:off x="143339" y="2"/>
            <a:ext cx="9745727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8" y="3909485"/>
            <a:ext cx="11228913" cy="2495551"/>
          </a:xfrm>
          <a:solidFill>
            <a:srgbClr val="DD640C"/>
          </a:solidFill>
        </p:spPr>
        <p:txBody>
          <a:bodyPr lIns="108000" tIns="252000" rIns="108000" bIns="252000" anchor="ctr" anchorCtr="0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1" name="Rectangle 10"/>
          <p:cNvSpPr/>
          <p:nvPr/>
        </p:nvSpPr>
        <p:spPr bwMode="gray">
          <a:xfrm>
            <a:off x="478368" y="3669244"/>
            <a:ext cx="11474448" cy="24024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/>
          <p:cNvSpPr/>
          <p:nvPr/>
        </p:nvSpPr>
        <p:spPr bwMode="gray">
          <a:xfrm>
            <a:off x="11707286" y="3912502"/>
            <a:ext cx="245532" cy="24925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08803513"/>
      </p:ext>
    </p:extLst>
  </p:cSld>
  <p:clrMapOvr>
    <a:masterClrMapping/>
  </p:clrMapOvr>
  <p:transition spd="slow"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971903" y="6486805"/>
            <a:ext cx="1346886" cy="260300"/>
          </a:xfrm>
        </p:spPr>
        <p:txBody>
          <a:bodyPr/>
          <a:lstStyle/>
          <a:p>
            <a:fld id="{627B7EA4-B0EA-4318-A076-3B69835E495A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18789" y="6486805"/>
            <a:ext cx="632966" cy="260792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57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1513-3E4F-4F85-8044-27F5FCBE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7C422-BD6C-4F48-90BB-A01C457D8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89B59-42D8-4BA7-A41F-0A6EFB2EF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FE29-361C-4DC2-A7C6-B5E089DF3A91}" type="datetime1">
              <a:rPr lang="en-US" smtClean="0"/>
              <a:t>10/24/2022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839DF-10E3-422C-8C24-E993391A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126DC-405E-4066-8C79-D21920D8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6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6" y="4805683"/>
            <a:ext cx="11468100" cy="18406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8686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1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14569285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087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1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3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3909485"/>
            <a:ext cx="11468100" cy="27368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7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3902392"/>
            <a:ext cx="11468097" cy="2743941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3909486"/>
            <a:ext cx="11228919" cy="2495549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 2 lines</a:t>
            </a:r>
          </a:p>
        </p:txBody>
      </p:sp>
      <p:sp>
        <p:nvSpPr>
          <p:cNvPr id="18" name="Subtitle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183715" y="5277909"/>
            <a:ext cx="6523568" cy="1120033"/>
          </a:xfrm>
        </p:spPr>
        <p:txBody>
          <a:bodyPr rIns="108000"/>
          <a:lstStyle>
            <a:lvl1pPr marL="0" indent="0" algn="r">
              <a:buNone/>
              <a:defRPr sz="1867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</a:t>
            </a:r>
            <a:br>
              <a:rPr lang="en-US" dirty="0"/>
            </a:br>
            <a:r>
              <a:rPr lang="en-US" dirty="0"/>
              <a:t>Job Description</a:t>
            </a:r>
            <a:br>
              <a:rPr lang="en-US" dirty="0"/>
            </a:br>
            <a:r>
              <a:rPr lang="en-US" dirty="0"/>
              <a:t>Institute</a:t>
            </a:r>
          </a:p>
        </p:txBody>
      </p:sp>
    </p:spTree>
    <p:extLst>
      <p:ext uri="{BB962C8B-B14F-4D97-AF65-F5344CB8AC3E}">
        <p14:creationId xmlns:p14="http://schemas.microsoft.com/office/powerpoint/2010/main" val="322471732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Orange _ Small Text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/>
        </p:nvSpPr>
        <p:spPr bwMode="gray">
          <a:xfrm>
            <a:off x="9504379" y="270730"/>
            <a:ext cx="2687621" cy="15740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96000" rIns="144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</a:pPr>
            <a:endParaRPr lang="de-DE" sz="1600" b="1" dirty="0" err="1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gray">
          <a:xfrm>
            <a:off x="143340" y="2"/>
            <a:ext cx="9841093" cy="1556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0" name="Group 11"/>
          <p:cNvGrpSpPr>
            <a:grpSpLocks noChangeAspect="1"/>
          </p:cNvGrpSpPr>
          <p:nvPr/>
        </p:nvGrpSpPr>
        <p:grpSpPr bwMode="gray">
          <a:xfrm>
            <a:off x="10176454" y="270730"/>
            <a:ext cx="1824204" cy="1041877"/>
            <a:chOff x="2109" y="940"/>
            <a:chExt cx="991" cy="566"/>
          </a:xfrm>
        </p:grpSpPr>
        <p:sp>
          <p:nvSpPr>
            <p:cNvPr id="11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pic>
          <p:nvPicPr>
            <p:cNvPr id="12" name="Picture 12"/>
            <p:cNvPicPr>
              <a:picLocks noChangeAspect="1" noChangeArrowheads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1" name="Rectangle 20"/>
          <p:cNvSpPr/>
          <p:nvPr/>
        </p:nvSpPr>
        <p:spPr bwMode="gray">
          <a:xfrm>
            <a:off x="239185" y="4805683"/>
            <a:ext cx="11468100" cy="18406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478367" y="1411817"/>
            <a:ext cx="11474451" cy="4993219"/>
          </a:xfrm>
          <a:noFill/>
          <a:ln>
            <a:noFill/>
          </a:ln>
        </p:spPr>
        <p:txBody>
          <a:bodyPr anchor="ctr"/>
          <a:lstStyle>
            <a:lvl1pPr algn="ctr">
              <a:defRPr i="1"/>
            </a:lvl1pPr>
          </a:lstStyle>
          <a:p>
            <a:r>
              <a:rPr lang="de-DE" dirty="0"/>
              <a:t>Insert picture </a:t>
            </a:r>
            <a:r>
              <a:rPr lang="de-DE" dirty="0" err="1"/>
              <a:t>by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icon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9186" y="4805681"/>
            <a:ext cx="11468097" cy="1840652"/>
          </a:xfrm>
          <a:solidFill>
            <a:schemeClr val="accent2">
              <a:alpha val="70000"/>
            </a:schemeClr>
          </a:solidFill>
        </p:spPr>
        <p:txBody>
          <a:bodyPr vert="horz" lIns="108000" tIns="252000" rIns="0" bIns="0" rtlCol="0" anchor="t" anchorCtr="0">
            <a:noAutofit/>
          </a:bodyPr>
          <a:lstStyle>
            <a:lvl1pPr>
              <a:defRPr lang="de-DE" sz="2667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dirty="0"/>
              <a:t>   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gray">
          <a:xfrm>
            <a:off x="478367" y="4805681"/>
            <a:ext cx="11228919" cy="1599355"/>
          </a:xfrm>
          <a:noFill/>
        </p:spPr>
        <p:txBody>
          <a:bodyPr lIns="108000" tIns="252000"/>
          <a:lstStyle>
            <a:lvl1pPr>
              <a:defRPr sz="2667">
                <a:solidFill>
                  <a:schemeClr val="bg1"/>
                </a:solidFill>
              </a:defRPr>
            </a:lvl1pPr>
          </a:lstStyle>
          <a:p>
            <a:r>
              <a:rPr lang="en-US" dirty="0" err="1"/>
              <a:t>Presentationtitle</a:t>
            </a:r>
            <a:br>
              <a:rPr lang="en-US" dirty="0"/>
            </a:br>
            <a:r>
              <a:rPr lang="en-US" dirty="0"/>
              <a:t>up to maximum</a:t>
            </a:r>
            <a:br>
              <a:rPr lang="en-US" dirty="0"/>
            </a:br>
            <a:r>
              <a:rPr lang="en-US" dirty="0"/>
              <a:t>2 lines</a:t>
            </a:r>
          </a:p>
        </p:txBody>
      </p:sp>
    </p:spTree>
    <p:extLst>
      <p:ext uri="{BB962C8B-B14F-4D97-AF65-F5344CB8AC3E}">
        <p14:creationId xmlns:p14="http://schemas.microsoft.com/office/powerpoint/2010/main" val="2145089956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478366" y="1291472"/>
            <a:ext cx="11380553" cy="5113563"/>
          </a:xfrm>
          <a:noFill/>
        </p:spPr>
        <p:txBody>
          <a:bodyPr lIns="0" tIns="0" rIns="0" bIns="0"/>
          <a:lstStyle>
            <a:lvl1pPr marL="478355" indent="-478355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 sz="1867">
                <a:solidFill>
                  <a:schemeClr val="tx1"/>
                </a:solidFill>
              </a:defRPr>
            </a:lvl1pPr>
            <a:lvl2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2pPr>
            <a:lvl3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3pPr>
            <a:lvl4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4pPr>
            <a:lvl5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5pPr>
            <a:lvl6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6pPr>
            <a:lvl7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>
                <a:solidFill>
                  <a:schemeClr val="tx1"/>
                </a:solidFill>
              </a:defRPr>
            </a:lvl7pPr>
            <a:lvl8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8pPr>
            <a:lvl9pPr marL="839979" indent="-359991"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■"/>
              <a:defRPr sz="1867" cap="none" baseline="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4118335"/>
      </p:ext>
    </p:extLst>
  </p:cSld>
  <p:clrMapOvr>
    <a:masterClrMapping/>
  </p:clrMapOvr>
  <p:transition spd="slow">
    <p:wipe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8369" y="1282046"/>
            <a:ext cx="11474451" cy="5122988"/>
          </a:xfrm>
        </p:spPr>
        <p:txBody>
          <a:bodyPr/>
          <a:lstStyle>
            <a:lvl5pPr>
              <a:buAutoNum type="arabicPeriod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26804"/>
            <a:ext cx="2063751" cy="32273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/>
          <p:cNvSpPr txBox="1">
            <a:spLocks/>
          </p:cNvSpPr>
          <p:nvPr/>
        </p:nvSpPr>
        <p:spPr bwMode="gray">
          <a:xfrm>
            <a:off x="11121081" y="6508122"/>
            <a:ext cx="831739" cy="256032"/>
          </a:xfrm>
          <a:prstGeom prst="rect">
            <a:avLst/>
          </a:prstGeom>
        </p:spPr>
        <p:txBody>
          <a:bodyPr vert="horz" lIns="108000" tIns="0" rIns="0" bIns="0" rtlCol="0" anchor="b"/>
          <a:lstStyle>
            <a:defPPr>
              <a:defRPr lang="en-US"/>
            </a:defPPr>
            <a:lvl1pPr marL="0" algn="l" defTabSz="914400" rtl="0" eaLnBrk="1" latinLnBrk="0" hangingPunct="1">
              <a:defRPr sz="1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1D4785-C884-4A75-B2F1-2B7564BBB7E2}" type="slidenum">
              <a:rPr lang="en-US" smtClean="0"/>
              <a:pPr/>
              <a:t>‹#›</a:t>
            </a:fld>
            <a:r>
              <a:rPr lang="en-US" dirty="0"/>
              <a:t>/12</a:t>
            </a:r>
          </a:p>
        </p:txBody>
      </p:sp>
    </p:spTree>
    <p:extLst>
      <p:ext uri="{BB962C8B-B14F-4D97-AF65-F5344CB8AC3E}">
        <p14:creationId xmlns:p14="http://schemas.microsoft.com/office/powerpoint/2010/main" val="654619141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Bullet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225486"/>
            <a:ext cx="11474451" cy="2141612"/>
          </a:xfrm>
        </p:spPr>
        <p:txBody>
          <a:bodyPr>
            <a:spAutoFit/>
          </a:bodyPr>
          <a:lstStyle>
            <a:lvl1pPr marL="239994" indent="-239994">
              <a:buClr>
                <a:schemeClr val="accent1"/>
              </a:buClr>
              <a:buFont typeface="Arial" panose="020B0604020202020204" pitchFamily="34" charset="0"/>
              <a:buChar char="■"/>
              <a:defRPr baseline="0"/>
            </a:lvl1pPr>
            <a:lvl2pPr marL="479988" indent="-241294">
              <a:buFont typeface="Arial" panose="020B0604020202020204" pitchFamily="34" charset="0"/>
              <a:buChar char="□"/>
              <a:defRPr/>
            </a:lvl2pPr>
            <a:lvl3pPr marL="719982" indent="-239994">
              <a:buFont typeface="Arial" panose="020B0604020202020204" pitchFamily="34" charset="0"/>
              <a:buChar char="–"/>
              <a:defRPr/>
            </a:lvl3pPr>
            <a:lvl4pPr marL="359991" indent="-359991">
              <a:buFont typeface="+mj-lt"/>
              <a:buAutoNum type="arabicPeriod"/>
              <a:defRPr/>
            </a:lvl4pPr>
            <a:lvl5pPr marL="719982" indent="-359991">
              <a:buFont typeface="+mj-lt"/>
              <a:buAutoNum type="alphaLcParenR"/>
              <a:defRPr/>
            </a:lvl5pPr>
            <a:lvl6pPr marL="0" indent="0">
              <a:spcBef>
                <a:spcPts val="533"/>
              </a:spcBef>
              <a:spcAft>
                <a:spcPts val="533"/>
              </a:spcAft>
              <a:buNone/>
              <a:defRPr sz="2133" cap="all" baseline="0">
                <a:solidFill>
                  <a:schemeClr val="accent1"/>
                </a:solidFill>
              </a:defRPr>
            </a:lvl6pPr>
            <a:lvl7pPr>
              <a:defRPr/>
            </a:lvl7pPr>
            <a:lvl8pPr>
              <a:defRPr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4"/>
          </p:nvPr>
        </p:nvSpPr>
        <p:spPr>
          <a:xfrm>
            <a:off x="9996626" y="6501896"/>
            <a:ext cx="1214626" cy="253655"/>
          </a:xfrm>
        </p:spPr>
        <p:txBody>
          <a:bodyPr/>
          <a:lstStyle/>
          <a:p>
            <a:fld id="{862788D6-C652-4921-A5E0-02F81E20745E}" type="datetime1">
              <a:rPr lang="en-US" smtClean="0"/>
              <a:t>10/24/2022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478369" y="6513922"/>
            <a:ext cx="2063751" cy="24162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19935" y="6526804"/>
            <a:ext cx="732885" cy="228747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30230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your title- maximum 2 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7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5181602" y="1653116"/>
            <a:ext cx="4466167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5"/>
          </p:nvPr>
        </p:nvSpPr>
        <p:spPr>
          <a:xfrm>
            <a:off x="7802232" y="6484771"/>
            <a:ext cx="2063751" cy="240773"/>
          </a:xfrm>
        </p:spPr>
        <p:txBody>
          <a:bodyPr/>
          <a:lstStyle/>
          <a:p>
            <a:fld id="{489C13DB-7338-4DF2-835C-1A17F38879EE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6"/>
          </p:nvPr>
        </p:nvSpPr>
        <p:spPr>
          <a:xfrm>
            <a:off x="474135" y="6484771"/>
            <a:ext cx="2063751" cy="292658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9889069" y="6484771"/>
            <a:ext cx="2063751" cy="240773"/>
          </a:xfrm>
        </p:spPr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4790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x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/>
          <a:p>
            <a:r>
              <a:rPr lang="de-DE" dirty="0"/>
              <a:t>Write </a:t>
            </a:r>
            <a:r>
              <a:rPr lang="de-DE" dirty="0" err="1"/>
              <a:t>your</a:t>
            </a:r>
            <a:r>
              <a:rPr lang="de-DE" dirty="0"/>
              <a:t> title</a:t>
            </a:r>
            <a:br>
              <a:rPr lang="de-DE" dirty="0"/>
            </a:br>
            <a:r>
              <a:rPr lang="de-DE" dirty="0"/>
              <a:t>- </a:t>
            </a:r>
            <a:r>
              <a:rPr lang="de-DE" dirty="0" err="1"/>
              <a:t>maximum</a:t>
            </a:r>
            <a:r>
              <a:rPr lang="de-DE" dirty="0"/>
              <a:t> 2 </a:t>
            </a:r>
            <a:r>
              <a:rPr lang="de-DE" dirty="0" err="1"/>
              <a:t>lines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 bwMode="gray">
          <a:xfrm>
            <a:off x="478369" y="1653116"/>
            <a:ext cx="2112433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4"/>
          </p:nvPr>
        </p:nvSpPr>
        <p:spPr bwMode="gray">
          <a:xfrm>
            <a:off x="2832102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5"/>
          </p:nvPr>
        </p:nvSpPr>
        <p:spPr bwMode="gray">
          <a:xfrm>
            <a:off x="5182647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6"/>
          </p:nvPr>
        </p:nvSpPr>
        <p:spPr bwMode="gray">
          <a:xfrm>
            <a:off x="7533218" y="1653116"/>
            <a:ext cx="2114551" cy="47519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182EF5F-566B-49EC-B494-C7B2A0F6EE3D}" type="datetime1">
              <a:rPr lang="en-US" smtClean="0"/>
              <a:t>10/24/2022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2089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050"/>
          <p:cNvSpPr/>
          <p:nvPr/>
        </p:nvSpPr>
        <p:spPr bwMode="gray">
          <a:xfrm>
            <a:off x="236227" y="1"/>
            <a:ext cx="9651779" cy="14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478369" y="144001"/>
            <a:ext cx="9169401" cy="555840"/>
          </a:xfrm>
          <a:prstGeom prst="rect">
            <a:avLst/>
          </a:prstGeom>
        </p:spPr>
        <p:txBody>
          <a:bodyPr vert="horz" lIns="0" tIns="144000" rIns="0" bIns="0" rtlCol="0" anchor="t" anchorCtr="0">
            <a:spAutoFit/>
          </a:bodyPr>
          <a:lstStyle/>
          <a:p>
            <a:r>
              <a:rPr lang="de-DE" dirty="0"/>
              <a:t>Write your title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478369" y="1213308"/>
            <a:ext cx="11473384" cy="2141612"/>
          </a:xfrm>
          <a:prstGeom prst="rect">
            <a:avLst/>
          </a:prstGeom>
        </p:spPr>
        <p:txBody>
          <a:bodyPr vert="horz" lIns="0" tIns="0" rIns="0" bIns="0" rtlCol="0" anchor="t" anchorCtr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gray">
          <a:xfrm>
            <a:off x="9922476" y="6486804"/>
            <a:ext cx="1257529" cy="260793"/>
          </a:xfrm>
          <a:prstGeom prst="rect">
            <a:avLst/>
          </a:prstGeom>
        </p:spPr>
        <p:txBody>
          <a:bodyPr vert="horz" lIns="108000" tIns="0" rIns="0" bIns="0" rtlCol="0" anchor="t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fld id="{4F02E37B-40D6-4AF0-9DE8-D954394DFF71}" type="datetime1">
              <a:rPr lang="en-US" smtClean="0"/>
              <a:t>10/24/2022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gray">
          <a:xfrm>
            <a:off x="476463" y="6466788"/>
            <a:ext cx="2063751" cy="280809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1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180006" y="6486805"/>
            <a:ext cx="771750" cy="260792"/>
          </a:xfrm>
          <a:prstGeom prst="rect">
            <a:avLst/>
          </a:prstGeom>
        </p:spPr>
        <p:txBody>
          <a:bodyPr vert="horz" lIns="108000" tIns="0" rIns="0" bIns="0" rtlCol="0" anchor="b"/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fld id="{81561042-0DC2-4A04-AA50-F6D44EB20EBA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23" name="Group 22"/>
          <p:cNvGrpSpPr/>
          <p:nvPr/>
        </p:nvGrpSpPr>
        <p:grpSpPr bwMode="gray">
          <a:xfrm>
            <a:off x="-135593" y="1407799"/>
            <a:ext cx="132605" cy="5232392"/>
            <a:chOff x="-101696" y="1055849"/>
            <a:chExt cx="99454" cy="3924294"/>
          </a:xfrm>
        </p:grpSpPr>
        <p:cxnSp>
          <p:nvCxnSpPr>
            <p:cNvPr id="22" name="Straight Connector 21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 bwMode="gray">
          <a:xfrm>
            <a:off x="12208807" y="1407799"/>
            <a:ext cx="132605" cy="5232392"/>
            <a:chOff x="-101696" y="1055849"/>
            <a:chExt cx="99454" cy="3924294"/>
          </a:xfrm>
        </p:grpSpPr>
        <p:cxnSp>
          <p:nvCxnSpPr>
            <p:cNvPr id="31" name="Straight Connector 30"/>
            <p:cNvCxnSpPr/>
            <p:nvPr userDrawn="1"/>
          </p:nvCxnSpPr>
          <p:spPr bwMode="gray">
            <a:xfrm>
              <a:off x="-101696" y="105584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 userDrawn="1"/>
          </p:nvCxnSpPr>
          <p:spPr bwMode="gray">
            <a:xfrm>
              <a:off x="-101696" y="1236027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 userDrawn="1"/>
          </p:nvCxnSpPr>
          <p:spPr bwMode="gray">
            <a:xfrm>
              <a:off x="-101696" y="29283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 userDrawn="1"/>
          </p:nvCxnSpPr>
          <p:spPr bwMode="gray">
            <a:xfrm>
              <a:off x="-101696" y="310848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 bwMode="gray">
          <a:xfrm rot="5400000">
            <a:off x="6027687" y="-5942288"/>
            <a:ext cx="132605" cy="11715527"/>
            <a:chOff x="-101696" y="-3806503"/>
            <a:chExt cx="99454" cy="8786646"/>
          </a:xfrm>
        </p:grpSpPr>
        <p:cxnSp>
          <p:nvCxnSpPr>
            <p:cNvPr id="38" name="Straight Connector 37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 bwMode="gray">
          <a:xfrm rot="5400000">
            <a:off x="6027687" y="1101918"/>
            <a:ext cx="132605" cy="11715527"/>
            <a:chOff x="-101696" y="-3806503"/>
            <a:chExt cx="99454" cy="8786646"/>
          </a:xfrm>
        </p:grpSpPr>
        <p:cxnSp>
          <p:nvCxnSpPr>
            <p:cNvPr id="50" name="Straight Connector 49"/>
            <p:cNvCxnSpPr/>
            <p:nvPr userDrawn="1"/>
          </p:nvCxnSpPr>
          <p:spPr bwMode="gray">
            <a:xfrm>
              <a:off x="-101696" y="127143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 userDrawn="1"/>
          </p:nvCxnSpPr>
          <p:spPr bwMode="gray">
            <a:xfrm>
              <a:off x="-101696" y="1451609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 userDrawn="1"/>
          </p:nvCxnSpPr>
          <p:spPr bwMode="gray">
            <a:xfrm>
              <a:off x="-101696" y="3033236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 userDrawn="1"/>
          </p:nvCxnSpPr>
          <p:spPr bwMode="gray">
            <a:xfrm>
              <a:off x="-101696" y="3213414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 userDrawn="1"/>
          </p:nvCxnSpPr>
          <p:spPr bwMode="gray">
            <a:xfrm>
              <a:off x="-74242" y="4799965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 userDrawn="1"/>
          </p:nvCxnSpPr>
          <p:spPr bwMode="gray">
            <a:xfrm>
              <a:off x="-74242" y="498014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 userDrawn="1"/>
          </p:nvCxnSpPr>
          <p:spPr bwMode="gray">
            <a:xfrm>
              <a:off x="-101696" y="-494980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 userDrawn="1"/>
          </p:nvCxnSpPr>
          <p:spPr bwMode="gray">
            <a:xfrm>
              <a:off x="-101696" y="-3148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 userDrawn="1"/>
          </p:nvCxnSpPr>
          <p:spPr bwMode="gray">
            <a:xfrm>
              <a:off x="-101696" y="-2258691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 userDrawn="1"/>
          </p:nvCxnSpPr>
          <p:spPr bwMode="gray">
            <a:xfrm>
              <a:off x="-101696" y="-207851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 userDrawn="1"/>
          </p:nvCxnSpPr>
          <p:spPr bwMode="gray">
            <a:xfrm>
              <a:off x="-101696" y="-3806503"/>
              <a:ext cx="72000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49" name="Rectangle 2048"/>
          <p:cNvSpPr/>
          <p:nvPr/>
        </p:nvSpPr>
        <p:spPr bwMode="gray">
          <a:xfrm>
            <a:off x="9744406" y="3188974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6" name="Rectangle 65"/>
          <p:cNvSpPr/>
          <p:nvPr/>
        </p:nvSpPr>
        <p:spPr bwMode="gray">
          <a:xfrm>
            <a:off x="236225" y="774868"/>
            <a:ext cx="9651779" cy="3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grpSp>
        <p:nvGrpSpPr>
          <p:cNvPr id="61" name="Group 11"/>
          <p:cNvGrpSpPr>
            <a:grpSpLocks noChangeAspect="1"/>
          </p:cNvGrpSpPr>
          <p:nvPr/>
        </p:nvGrpSpPr>
        <p:grpSpPr bwMode="gray">
          <a:xfrm>
            <a:off x="10149041" y="-10957"/>
            <a:ext cx="1824204" cy="1041877"/>
            <a:chOff x="2109" y="940"/>
            <a:chExt cx="991" cy="566"/>
          </a:xfrm>
        </p:grpSpPr>
        <p:sp>
          <p:nvSpPr>
            <p:cNvPr id="62" name="AutoShape 10"/>
            <p:cNvSpPr>
              <a:spLocks noChangeAspect="1" noChangeArrowheads="1" noTextEdit="1"/>
            </p:cNvSpPr>
            <p:nvPr/>
          </p:nvSpPr>
          <p:spPr bwMode="gray">
            <a:xfrm>
              <a:off x="2109" y="940"/>
              <a:ext cx="99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 dirty="0"/>
            </a:p>
          </p:txBody>
        </p:sp>
        <p:pic>
          <p:nvPicPr>
            <p:cNvPr id="63" name="Picture 12"/>
            <p:cNvPicPr>
              <a:picLocks noChangeAspect="1" noChangeArrowheads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235"/>
            <a:stretch/>
          </p:blipFill>
          <p:spPr bwMode="gray">
            <a:xfrm>
              <a:off x="2109" y="940"/>
              <a:ext cx="991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4" name="Rectangle 2048"/>
          <p:cNvSpPr/>
          <p:nvPr/>
        </p:nvSpPr>
        <p:spPr bwMode="gray">
          <a:xfrm>
            <a:off x="10128448" y="1155032"/>
            <a:ext cx="1920213" cy="220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92991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>
    <p:fade/>
  </p:transition>
  <p:hf hdr="0" ftr="0" dt="0"/>
  <p:txStyles>
    <p:titleStyle>
      <a:lvl1pPr algn="l" defTabSz="1219170" rtl="0" eaLnBrk="1" latinLnBrk="0" hangingPunct="1">
        <a:spcBef>
          <a:spcPct val="0"/>
        </a:spcBef>
        <a:buNone/>
        <a:defRPr sz="2667" kern="1200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241294" indent="-2412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■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479988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□"/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717533" indent="-239994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Arial" panose="020B0604020202020204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359991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rabicPeriod"/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719982" indent="-359991" algn="l" defTabSz="1219170" rtl="0" eaLnBrk="1" latinLnBrk="0" hangingPunct="1">
        <a:lnSpc>
          <a:spcPts val="2667"/>
        </a:lnSpc>
        <a:spcBef>
          <a:spcPts val="400"/>
        </a:spcBef>
        <a:spcAft>
          <a:spcPts val="400"/>
        </a:spcAft>
        <a:buClr>
          <a:schemeClr val="accent1"/>
        </a:buClr>
        <a:buSzPct val="100000"/>
        <a:buFont typeface="+mj-lt"/>
        <a:buAutoNum type="alphaLcParenR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Clr>
          <a:schemeClr val="accent1"/>
        </a:buClr>
        <a:buSzPct val="90000"/>
        <a:buFont typeface="Arial" panose="020B0604020202020204" pitchFamily="34" charset="0"/>
        <a:buNone/>
        <a:defRPr sz="2133" kern="1200" cap="all" baseline="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8pPr>
      <a:lvl9pPr marL="0" indent="0" algn="l" defTabSz="1219170" rtl="0" eaLnBrk="1" latinLnBrk="0" hangingPunct="1">
        <a:lnSpc>
          <a:spcPts val="2800"/>
        </a:lnSpc>
        <a:spcBef>
          <a:spcPts val="533"/>
        </a:spcBef>
        <a:spcAft>
          <a:spcPts val="533"/>
        </a:spcAft>
        <a:buFont typeface="Arial" panose="020B0604020202020204" pitchFamily="34" charset="0"/>
        <a:buNone/>
        <a:defRPr sz="2133" b="0" kern="1200" cap="all" baseline="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olger.giese@hpi.uni-potsdam.de)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hyperlink" Target="mailto:iqra.zafar@hpi.de" TargetMode="External"/><Relationship Id="rId5" Type="http://schemas.openxmlformats.org/officeDocument/2006/relationships/hyperlink" Target="mailto:matthias.barkowsky@hpi.de" TargetMode="External"/><Relationship Id="rId4" Type="http://schemas.openxmlformats.org/officeDocument/2006/relationships/hyperlink" Target="mailto:christian.adriano@hpi.de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44794" y="1558552"/>
            <a:ext cx="9860683" cy="2983643"/>
          </a:xfrm>
        </p:spPr>
        <p:txBody>
          <a:bodyPr>
            <a:normAutofit fontScale="90000"/>
          </a:bodyPr>
          <a:lstStyle/>
          <a:p>
            <a:r>
              <a:rPr lang="en-US" sz="4400" b="1" dirty="0"/>
              <a:t>Messaging Passing and </a:t>
            </a:r>
            <a:br>
              <a:rPr lang="en-US" sz="4400" b="1" dirty="0"/>
            </a:br>
            <a:r>
              <a:rPr lang="en-US" sz="4400" b="1" dirty="0"/>
              <a:t>Belief Propagation</a:t>
            </a:r>
            <a:br>
              <a:rPr lang="en-US" sz="4400" b="1"/>
            </a:br>
            <a:r>
              <a:rPr lang="en-US" sz="3200"/>
              <a:t>lecture-3</a:t>
            </a:r>
            <a:br>
              <a:rPr lang="en-US" sz="3200" dirty="0"/>
            </a:br>
            <a:br>
              <a:rPr lang="en-US" sz="3200"/>
            </a:br>
            <a:r>
              <a:rPr lang="en-US" sz="2400">
                <a:ea typeface="ＭＳ Ｐゴシック" charset="-128"/>
              </a:rPr>
              <a:t>Co</a:t>
            </a:r>
            <a:r>
              <a:rPr lang="en-US" altLang="x-none" sz="2400">
                <a:ea typeface="ＭＳ Ｐゴシック" charset="-128"/>
              </a:rPr>
              <a:t>urse on Graph Neural Networks for Knowledge Graph Systems (Winter Term 22/23)</a:t>
            </a:r>
            <a:endParaRPr lang="en-US" altLang="x-none" b="1" dirty="0">
              <a:ea typeface="ＭＳ Ｐゴシック" charset="-128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FFAC62-CDF9-4FA9-B6E9-174894487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348B470-3683-42BF-FDFE-DA029E90327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495651" y="4844480"/>
            <a:ext cx="7515022" cy="1884793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25000" lnSpcReduction="20000"/>
          </a:bodyPr>
          <a:lstStyle>
            <a:lvl1pPr marL="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1219170" rtl="0" eaLnBrk="1" latinLnBrk="0" hangingPunct="1">
              <a:lnSpc>
                <a:spcPts val="2667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100000"/>
              <a:buFont typeface="+mj-lt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 sz="160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1219170" rtl="0" eaLnBrk="1" latinLnBrk="0" hangingPunct="1">
              <a:lnSpc>
                <a:spcPts val="2800"/>
              </a:lnSpc>
              <a:spcBef>
                <a:spcPts val="533"/>
              </a:spcBef>
              <a:spcAft>
                <a:spcPts val="533"/>
              </a:spcAft>
              <a:buFont typeface="Arial" panose="020B0604020202020204" pitchFamily="34" charset="0"/>
              <a:buNone/>
              <a:defRPr sz="1600" b="0" kern="1200" cap="all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x-none" sz="6400" dirty="0">
                <a:ea typeface="ＭＳ Ｐゴシック" charset="-128"/>
              </a:rPr>
              <a:t>Prof. Dr. Holger Giese (</a:t>
            </a:r>
            <a:r>
              <a:rPr lang="en-US" altLang="x-none" sz="6400" dirty="0">
                <a:ea typeface="ＭＳ Ｐゴシック" charset="-128"/>
                <a:hlinkClick r:id="rId3"/>
              </a:rPr>
              <a:t>holger.giese@hpi.uni-potsdam.de)</a:t>
            </a:r>
            <a:r>
              <a:rPr lang="en-US" altLang="x-none" sz="6400" dirty="0">
                <a:ea typeface="ＭＳ Ｐゴシック" charset="-128"/>
              </a:rPr>
              <a:t> </a:t>
            </a:r>
          </a:p>
          <a:p>
            <a:r>
              <a:rPr lang="en-US" altLang="x-none" sz="6400" dirty="0">
                <a:ea typeface="ＭＳ Ｐゴシック" charset="-128"/>
              </a:rPr>
              <a:t>Christian Medeiros Adriano (</a:t>
            </a:r>
            <a:r>
              <a:rPr lang="en-US" altLang="x-none" sz="6400" dirty="0">
                <a:ea typeface="ＭＳ Ｐゴシック" charset="-128"/>
                <a:hlinkClick r:id="rId4"/>
              </a:rPr>
              <a:t>christian.adriano@hpi.de</a:t>
            </a:r>
            <a:r>
              <a:rPr lang="en-US" altLang="x-none" sz="6400" dirty="0">
                <a:ea typeface="ＭＳ Ｐゴシック" charset="-128"/>
              </a:rPr>
              <a:t>) - </a:t>
            </a:r>
            <a:r>
              <a:rPr lang="en-US" altLang="x-none" sz="6400" b="1" dirty="0">
                <a:ea typeface="ＭＳ Ｐゴシック" charset="-128"/>
              </a:rPr>
              <a:t>“Chris”</a:t>
            </a:r>
            <a:endParaRPr lang="en-US" altLang="x-none" sz="6400" dirty="0">
              <a:ea typeface="ＭＳ Ｐゴシック" charset="-128"/>
            </a:endParaRPr>
          </a:p>
          <a:p>
            <a:r>
              <a:rPr lang="en-US" altLang="x-none" sz="6600" dirty="0">
                <a:ea typeface="ＭＳ Ｐゴシック" charset="-128"/>
              </a:rPr>
              <a:t>Matthias </a:t>
            </a:r>
            <a:r>
              <a:rPr lang="en-US" altLang="x-none" sz="6600" dirty="0" err="1">
                <a:ea typeface="ＭＳ Ｐゴシック" charset="-128"/>
              </a:rPr>
              <a:t>Barkowsky</a:t>
            </a:r>
            <a:r>
              <a:rPr lang="en-US" altLang="x-none" sz="6600" dirty="0">
                <a:ea typeface="ＭＳ Ｐゴシック" charset="-128"/>
              </a:rPr>
              <a:t> (</a:t>
            </a:r>
            <a:r>
              <a:rPr lang="en-US" altLang="x-none" sz="6600" dirty="0">
                <a:ea typeface="ＭＳ Ｐゴシック" charset="-128"/>
                <a:hlinkClick r:id="rId5"/>
              </a:rPr>
              <a:t>matthias.barkowsky@hpi.de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  <a:p>
            <a:r>
              <a:rPr lang="en-US" altLang="x-none" sz="6600" dirty="0" err="1">
                <a:ea typeface="ＭＳ Ｐゴシック" charset="-128"/>
              </a:rPr>
              <a:t>Iqra</a:t>
            </a:r>
            <a:r>
              <a:rPr lang="en-US" altLang="x-none" sz="6600" dirty="0">
                <a:ea typeface="ＭＳ Ｐゴシック" charset="-128"/>
              </a:rPr>
              <a:t> Zafar (</a:t>
            </a:r>
            <a:r>
              <a:rPr lang="en-US" altLang="x-none" sz="6600" dirty="0">
                <a:ea typeface="ＭＳ Ｐゴシック" charset="-128"/>
                <a:hlinkClick r:id="rId6"/>
              </a:rPr>
              <a:t>iqra.zafar@hpi.de</a:t>
            </a:r>
            <a:r>
              <a:rPr lang="en-US" altLang="x-none" sz="6600" dirty="0">
                <a:ea typeface="ＭＳ Ｐゴシック" charset="-128"/>
              </a:rPr>
              <a:t>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7C6C-9A4C-4868-9450-E32E9C328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76293"/>
          </a:xfrm>
        </p:spPr>
        <p:txBody>
          <a:bodyPr/>
          <a:lstStyle/>
          <a:p>
            <a:r>
              <a:rPr lang="en-US" dirty="0"/>
              <a:t>Rating reliability </a:t>
            </a:r>
            <a:r>
              <a:rPr lang="en-US" sz="1600" dirty="0"/>
              <a:t>[Kumar et al. 2016]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37AF3-1102-40B7-87D5-F79EDD4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D1A97-A745-493C-83F3-C32053375F80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pic>
        <p:nvPicPr>
          <p:cNvPr id="7" name="Shape 125" descr="face-angel-md.png">
            <a:extLst>
              <a:ext uri="{FF2B5EF4-FFF2-40B4-BE49-F238E27FC236}">
                <a16:creationId xmlns:a16="http://schemas.microsoft.com/office/drawing/2014/main" id="{B4F86CC6-1DA4-457D-A8DA-D29876A2C27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126" descr="face-angel-md.png">
            <a:extLst>
              <a:ext uri="{FF2B5EF4-FFF2-40B4-BE49-F238E27FC236}">
                <a16:creationId xmlns:a16="http://schemas.microsoft.com/office/drawing/2014/main" id="{A24A4D6A-DC8F-4F27-8B82-0E644AC584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4175" y="3495713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Shape 127" descr="devil7.png">
            <a:extLst>
              <a:ext uri="{FF2B5EF4-FFF2-40B4-BE49-F238E27FC236}">
                <a16:creationId xmlns:a16="http://schemas.microsoft.com/office/drawing/2014/main" id="{3591EFD5-5D63-4C0F-BD42-4D860F7B30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5901" y="2396049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Shape 128" descr="devil7.png">
            <a:extLst>
              <a:ext uri="{FF2B5EF4-FFF2-40B4-BE49-F238E27FC236}">
                <a16:creationId xmlns:a16="http://schemas.microsoft.com/office/drawing/2014/main" id="{9E818597-5672-491F-9F31-6E0D5994362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2662" y="3637199"/>
            <a:ext cx="628576" cy="628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Shape 129" descr="devil7.png">
            <a:extLst>
              <a:ext uri="{FF2B5EF4-FFF2-40B4-BE49-F238E27FC236}">
                <a16:creationId xmlns:a16="http://schemas.microsoft.com/office/drawing/2014/main" id="{86CA5FCC-94A0-4C3B-9013-301B56938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1676" y="1534824"/>
            <a:ext cx="628576" cy="62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Shape 130" descr="face-angel-md.png">
            <a:extLst>
              <a:ext uri="{FF2B5EF4-FFF2-40B4-BE49-F238E27FC236}">
                <a16:creationId xmlns:a16="http://schemas.microsoft.com/office/drawing/2014/main" id="{9A13AECD-8EA0-4EA7-B64E-12E61B287E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57275" y="2396050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Shape 131" descr="face-angel-md.png">
            <a:extLst>
              <a:ext uri="{FF2B5EF4-FFF2-40B4-BE49-F238E27FC236}">
                <a16:creationId xmlns:a16="http://schemas.microsoft.com/office/drawing/2014/main" id="{EAF3FE35-C4CD-4DC2-B1C8-D1206FD069A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51712" y="2495962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Shape 132" descr="face-angel-md.png">
            <a:extLst>
              <a:ext uri="{FF2B5EF4-FFF2-40B4-BE49-F238E27FC236}">
                <a16:creationId xmlns:a16="http://schemas.microsoft.com/office/drawing/2014/main" id="{E6B55CCB-378F-4F7D-A685-FD25EE9BBC9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300" y="1525874"/>
            <a:ext cx="548700" cy="628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Shape 133" descr="face-angel-md.png">
            <a:extLst>
              <a:ext uri="{FF2B5EF4-FFF2-40B4-BE49-F238E27FC236}">
                <a16:creationId xmlns:a16="http://schemas.microsoft.com/office/drawing/2014/main" id="{0EE1F7B9-7FD6-446F-9903-9E6E4B3EF53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51600" y="3532662"/>
            <a:ext cx="548700" cy="6285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Shape 134">
            <a:extLst>
              <a:ext uri="{FF2B5EF4-FFF2-40B4-BE49-F238E27FC236}">
                <a16:creationId xmlns:a16="http://schemas.microsoft.com/office/drawing/2014/main" id="{0DF55CC8-0C13-4309-BF2B-98DE9A446CE9}"/>
              </a:ext>
            </a:extLst>
          </p:cNvPr>
          <p:cNvCxnSpPr/>
          <p:nvPr/>
        </p:nvCxnSpPr>
        <p:spPr>
          <a:xfrm rot="10800000" flipH="1">
            <a:off x="1505975" y="2034037"/>
            <a:ext cx="701400" cy="574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7" name="Shape 135">
            <a:extLst>
              <a:ext uri="{FF2B5EF4-FFF2-40B4-BE49-F238E27FC236}">
                <a16:creationId xmlns:a16="http://schemas.microsoft.com/office/drawing/2014/main" id="{50C23A1C-0C71-470D-8242-101E869A4117}"/>
              </a:ext>
            </a:extLst>
          </p:cNvPr>
          <p:cNvCxnSpPr/>
          <p:nvPr/>
        </p:nvCxnSpPr>
        <p:spPr>
          <a:xfrm>
            <a:off x="1520125" y="3019375"/>
            <a:ext cx="669900" cy="565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18" name="Shape 136">
            <a:extLst>
              <a:ext uri="{FF2B5EF4-FFF2-40B4-BE49-F238E27FC236}">
                <a16:creationId xmlns:a16="http://schemas.microsoft.com/office/drawing/2014/main" id="{BD83EE3B-99EE-4C01-BD60-E415AE1AB777}"/>
              </a:ext>
            </a:extLst>
          </p:cNvPr>
          <p:cNvCxnSpPr/>
          <p:nvPr/>
        </p:nvCxnSpPr>
        <p:spPr>
          <a:xfrm rot="10800000" flipH="1">
            <a:off x="6384462" y="1927050"/>
            <a:ext cx="806100" cy="5175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9" name="Shape 137">
            <a:extLst>
              <a:ext uri="{FF2B5EF4-FFF2-40B4-BE49-F238E27FC236}">
                <a16:creationId xmlns:a16="http://schemas.microsoft.com/office/drawing/2014/main" id="{835D2FB2-9B62-409D-BF9D-C5107A00372C}"/>
              </a:ext>
            </a:extLst>
          </p:cNvPr>
          <p:cNvCxnSpPr/>
          <p:nvPr/>
        </p:nvCxnSpPr>
        <p:spPr>
          <a:xfrm flipH="1">
            <a:off x="2812100" y="2967175"/>
            <a:ext cx="1023300" cy="669900"/>
          </a:xfrm>
          <a:prstGeom prst="straightConnector1">
            <a:avLst/>
          </a:prstGeom>
          <a:noFill/>
          <a:ln w="762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0" name="Shape 138">
            <a:extLst>
              <a:ext uri="{FF2B5EF4-FFF2-40B4-BE49-F238E27FC236}">
                <a16:creationId xmlns:a16="http://schemas.microsoft.com/office/drawing/2014/main" id="{0023D486-B186-4BC0-8B92-AECED208D848}"/>
              </a:ext>
            </a:extLst>
          </p:cNvPr>
          <p:cNvCxnSpPr/>
          <p:nvPr/>
        </p:nvCxnSpPr>
        <p:spPr>
          <a:xfrm>
            <a:off x="6384464" y="3053725"/>
            <a:ext cx="420600" cy="496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triangle" w="lg" len="lg"/>
          </a:ln>
        </p:spPr>
      </p:cxnSp>
      <p:cxnSp>
        <p:nvCxnSpPr>
          <p:cNvPr id="21" name="Shape 139">
            <a:extLst>
              <a:ext uri="{FF2B5EF4-FFF2-40B4-BE49-F238E27FC236}">
                <a16:creationId xmlns:a16="http://schemas.microsoft.com/office/drawing/2014/main" id="{AF0745E1-495A-4457-A1C8-FB1D73C0C93C}"/>
              </a:ext>
            </a:extLst>
          </p:cNvPr>
          <p:cNvCxnSpPr/>
          <p:nvPr/>
        </p:nvCxnSpPr>
        <p:spPr>
          <a:xfrm rot="10800000">
            <a:off x="4321875" y="3125287"/>
            <a:ext cx="592500" cy="6003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2" name="Shape 140">
            <a:extLst>
              <a:ext uri="{FF2B5EF4-FFF2-40B4-BE49-F238E27FC236}">
                <a16:creationId xmlns:a16="http://schemas.microsoft.com/office/drawing/2014/main" id="{3E735F97-C3C8-44CE-A901-68F53669B59A}"/>
              </a:ext>
            </a:extLst>
          </p:cNvPr>
          <p:cNvCxnSpPr>
            <a:stCxn id="9" idx="1"/>
          </p:cNvCxnSpPr>
          <p:nvPr/>
        </p:nvCxnSpPr>
        <p:spPr>
          <a:xfrm rot="10800000">
            <a:off x="4557101" y="2702537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3" name="Shape 141">
            <a:extLst>
              <a:ext uri="{FF2B5EF4-FFF2-40B4-BE49-F238E27FC236}">
                <a16:creationId xmlns:a16="http://schemas.microsoft.com/office/drawing/2014/main" id="{DA7A9ABB-EC69-47CF-AE31-BCC9135EB5D2}"/>
              </a:ext>
            </a:extLst>
          </p:cNvPr>
          <p:cNvCxnSpPr/>
          <p:nvPr/>
        </p:nvCxnSpPr>
        <p:spPr>
          <a:xfrm rot="10800000">
            <a:off x="2862876" y="196867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triangle" w="lg" len="lg"/>
            <a:tailEnd type="none" w="lg" len="lg"/>
          </a:ln>
        </p:spPr>
      </p:cxnSp>
      <p:cxnSp>
        <p:nvCxnSpPr>
          <p:cNvPr id="24" name="Shape 142">
            <a:extLst>
              <a:ext uri="{FF2B5EF4-FFF2-40B4-BE49-F238E27FC236}">
                <a16:creationId xmlns:a16="http://schemas.microsoft.com/office/drawing/2014/main" id="{039FFCDF-72F3-4B74-A1B4-FD0649095A48}"/>
              </a:ext>
            </a:extLst>
          </p:cNvPr>
          <p:cNvCxnSpPr/>
          <p:nvPr/>
        </p:nvCxnSpPr>
        <p:spPr>
          <a:xfrm flipH="1">
            <a:off x="5405475" y="2980675"/>
            <a:ext cx="531000" cy="7254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5" name="Shape 143">
            <a:extLst>
              <a:ext uri="{FF2B5EF4-FFF2-40B4-BE49-F238E27FC236}">
                <a16:creationId xmlns:a16="http://schemas.microsoft.com/office/drawing/2014/main" id="{71AF30C3-DC17-4B57-8A39-25A959DD91D2}"/>
              </a:ext>
            </a:extLst>
          </p:cNvPr>
          <p:cNvCxnSpPr/>
          <p:nvPr/>
        </p:nvCxnSpPr>
        <p:spPr>
          <a:xfrm>
            <a:off x="2478525" y="2230649"/>
            <a:ext cx="17700" cy="1159199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6" name="Shape 144">
            <a:extLst>
              <a:ext uri="{FF2B5EF4-FFF2-40B4-BE49-F238E27FC236}">
                <a16:creationId xmlns:a16="http://schemas.microsoft.com/office/drawing/2014/main" id="{3E649D3B-A275-4327-9B3A-12064CCAAFB5}"/>
              </a:ext>
            </a:extLst>
          </p:cNvPr>
          <p:cNvCxnSpPr/>
          <p:nvPr/>
        </p:nvCxnSpPr>
        <p:spPr>
          <a:xfrm rot="10800000">
            <a:off x="2862876" y="1728525"/>
            <a:ext cx="1198800" cy="7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lg" len="lg"/>
            <a:tailEnd type="triangle" w="lg" len="lg"/>
          </a:ln>
        </p:spPr>
      </p:cxnSp>
      <p:cxnSp>
        <p:nvCxnSpPr>
          <p:cNvPr id="27" name="Shape 145">
            <a:extLst>
              <a:ext uri="{FF2B5EF4-FFF2-40B4-BE49-F238E27FC236}">
                <a16:creationId xmlns:a16="http://schemas.microsoft.com/office/drawing/2014/main" id="{88D2F16F-F473-4C6A-8FB1-7997F9B176F5}"/>
              </a:ext>
            </a:extLst>
          </p:cNvPr>
          <p:cNvCxnSpPr/>
          <p:nvPr/>
        </p:nvCxnSpPr>
        <p:spPr>
          <a:xfrm rot="10800000" flipH="1">
            <a:off x="6439325" y="2154437"/>
            <a:ext cx="806100" cy="5175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cxnSp>
        <p:nvCxnSpPr>
          <p:cNvPr id="28" name="Shape 146">
            <a:extLst>
              <a:ext uri="{FF2B5EF4-FFF2-40B4-BE49-F238E27FC236}">
                <a16:creationId xmlns:a16="http://schemas.microsoft.com/office/drawing/2014/main" id="{774A2136-0BB2-4003-8C13-5F477BFC807B}"/>
              </a:ext>
            </a:extLst>
          </p:cNvPr>
          <p:cNvCxnSpPr/>
          <p:nvPr/>
        </p:nvCxnSpPr>
        <p:spPr>
          <a:xfrm flipH="1">
            <a:off x="4216687" y="2090812"/>
            <a:ext cx="213300" cy="4044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triangle" w="lg" len="lg"/>
            <a:tailEnd type="triangle" w="lg" len="lg"/>
          </a:ln>
        </p:spPr>
      </p:cxnSp>
      <p:cxnSp>
        <p:nvCxnSpPr>
          <p:cNvPr id="29" name="Shape 148">
            <a:extLst>
              <a:ext uri="{FF2B5EF4-FFF2-40B4-BE49-F238E27FC236}">
                <a16:creationId xmlns:a16="http://schemas.microsoft.com/office/drawing/2014/main" id="{0D45AC99-8B73-407B-9FA3-3D6342308BEF}"/>
              </a:ext>
            </a:extLst>
          </p:cNvPr>
          <p:cNvCxnSpPr>
            <a:endCxn id="13" idx="1"/>
          </p:cNvCxnSpPr>
          <p:nvPr/>
        </p:nvCxnSpPr>
        <p:spPr>
          <a:xfrm>
            <a:off x="2670012" y="2076449"/>
            <a:ext cx="1181700" cy="733800"/>
          </a:xfrm>
          <a:prstGeom prst="straightConnector1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triangle" w="lg" len="lg"/>
            <a:tailEnd type="none" w="lg" len="lg"/>
          </a:ln>
        </p:spPr>
      </p:cxnSp>
      <p:sp>
        <p:nvSpPr>
          <p:cNvPr id="30" name="Shape 149">
            <a:extLst>
              <a:ext uri="{FF2B5EF4-FFF2-40B4-BE49-F238E27FC236}">
                <a16:creationId xmlns:a16="http://schemas.microsoft.com/office/drawing/2014/main" id="{EC25DC4C-6CEC-4848-B11E-41F5F78CDA17}"/>
              </a:ext>
            </a:extLst>
          </p:cNvPr>
          <p:cNvSpPr txBox="1"/>
          <p:nvPr/>
        </p:nvSpPr>
        <p:spPr>
          <a:xfrm>
            <a:off x="3107575" y="35405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2000"/>
              <a:t>+1</a:t>
            </a:r>
          </a:p>
        </p:txBody>
      </p:sp>
      <p:sp>
        <p:nvSpPr>
          <p:cNvPr id="31" name="Shape 150">
            <a:extLst>
              <a:ext uri="{FF2B5EF4-FFF2-40B4-BE49-F238E27FC236}">
                <a16:creationId xmlns:a16="http://schemas.microsoft.com/office/drawing/2014/main" id="{A9B8D7C5-7AEB-495F-917B-3BCC2DC17BB7}"/>
              </a:ext>
            </a:extLst>
          </p:cNvPr>
          <p:cNvSpPr txBox="1"/>
          <p:nvPr/>
        </p:nvSpPr>
        <p:spPr>
          <a:xfrm>
            <a:off x="2823275" y="2455862"/>
            <a:ext cx="7014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+0.1</a:t>
            </a:r>
          </a:p>
        </p:txBody>
      </p:sp>
      <p:sp>
        <p:nvSpPr>
          <p:cNvPr id="32" name="Shape 151">
            <a:extLst>
              <a:ext uri="{FF2B5EF4-FFF2-40B4-BE49-F238E27FC236}">
                <a16:creationId xmlns:a16="http://schemas.microsoft.com/office/drawing/2014/main" id="{91ECADF2-7296-41AF-BDE3-E2167588F2E6}"/>
              </a:ext>
            </a:extLst>
          </p:cNvPr>
          <p:cNvSpPr txBox="1"/>
          <p:nvPr/>
        </p:nvSpPr>
        <p:spPr>
          <a:xfrm>
            <a:off x="4778700" y="21426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-0.2</a:t>
            </a:r>
          </a:p>
        </p:txBody>
      </p:sp>
      <p:sp>
        <p:nvSpPr>
          <p:cNvPr id="33" name="Shape 152">
            <a:extLst>
              <a:ext uri="{FF2B5EF4-FFF2-40B4-BE49-F238E27FC236}">
                <a16:creationId xmlns:a16="http://schemas.microsoft.com/office/drawing/2014/main" id="{9B0DD839-0A75-4BAA-B71D-7726FCEA2F44}"/>
              </a:ext>
            </a:extLst>
          </p:cNvPr>
          <p:cNvSpPr txBox="1"/>
          <p:nvPr/>
        </p:nvSpPr>
        <p:spPr>
          <a:xfrm>
            <a:off x="4694125" y="3015200"/>
            <a:ext cx="628500" cy="517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-0.9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AAA616-0BD7-49AC-8111-3C2E2EE1D764}"/>
              </a:ext>
            </a:extLst>
          </p:cNvPr>
          <p:cNvSpPr txBox="1"/>
          <p:nvPr/>
        </p:nvSpPr>
        <p:spPr bwMode="gray">
          <a:xfrm>
            <a:off x="478369" y="4230394"/>
            <a:ext cx="624574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Positive edges: Trust, Like, Support, 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Negative edges: Distrust, Dislike, Oppose, Disagree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Helvetica Neue"/>
              <a:buNone/>
            </a:pPr>
            <a:r>
              <a:rPr lang="en" dirty="0"/>
              <a:t>Weights: Strength of the relation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B0C365-4787-44A4-A306-1B9E273FE4D1}"/>
              </a:ext>
            </a:extLst>
          </p:cNvPr>
          <p:cNvSpPr txBox="1"/>
          <p:nvPr/>
        </p:nvSpPr>
        <p:spPr bwMode="gray">
          <a:xfrm>
            <a:off x="7025950" y="4525604"/>
            <a:ext cx="50819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Fairness</a:t>
            </a:r>
            <a:r>
              <a:rPr lang="en-US" sz="1800" dirty="0"/>
              <a:t> [0,1]: how reliable a user is in rating others, i.e., </a:t>
            </a:r>
            <a:r>
              <a:rPr lang="en-US" sz="1800" dirty="0">
                <a:solidFill>
                  <a:schemeClr val="dk1"/>
                </a:solidFill>
              </a:rPr>
              <a:t>gives “correct” ratings to other users.</a:t>
            </a:r>
          </a:p>
          <a:p>
            <a:pPr lvl="0" algn="ctr" rtl="0">
              <a:spcBef>
                <a:spcPts val="0"/>
              </a:spcBef>
              <a:buNone/>
            </a:pPr>
            <a:r>
              <a:rPr lang="en-US" sz="1800" b="1" dirty="0"/>
              <a:t>Goodness</a:t>
            </a:r>
            <a:r>
              <a:rPr lang="en-US" sz="1800" dirty="0"/>
              <a:t> [-1,1]: how fair user rate it, i.e., user </a:t>
            </a:r>
            <a:r>
              <a:rPr lang="en-US" sz="1800" dirty="0">
                <a:solidFill>
                  <a:schemeClr val="dk1"/>
                </a:solidFill>
              </a:rPr>
              <a:t>gets high ratings from fair users.</a:t>
            </a:r>
          </a:p>
          <a:p>
            <a:pPr lvl="0" algn="ctr" rtl="0">
              <a:spcBef>
                <a:spcPts val="0"/>
              </a:spcBef>
              <a:buNone/>
            </a:pPr>
            <a:endParaRPr lang="en-US" sz="18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960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BB8136C-42E1-46E6-9C1D-B2563CCCE442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66" name="Shape 266"/>
          <p:cNvSpPr txBox="1">
            <a:spLocks noGrp="1"/>
          </p:cNvSpPr>
          <p:nvPr>
            <p:ph type="ctrTitle"/>
          </p:nvPr>
        </p:nvSpPr>
        <p:spPr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Goodness</a:t>
            </a:r>
          </a:p>
        </p:txBody>
      </p:sp>
      <p:sp>
        <p:nvSpPr>
          <p:cNvPr id="267" name="Shape 267"/>
          <p:cNvSpPr txBox="1">
            <a:spLocks noGrp="1"/>
          </p:cNvSpPr>
          <p:nvPr>
            <p:ph type="sldNum" idx="12"/>
          </p:nvPr>
        </p:nvSpPr>
        <p:spPr>
          <a:xfrm>
            <a:off x="11137715" y="606227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11</a:t>
            </a:fld>
            <a:endParaRPr lang="en" dirty="0"/>
          </a:p>
        </p:txBody>
      </p:sp>
      <p:pic>
        <p:nvPicPr>
          <p:cNvPr id="268" name="Shape 268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Shape 2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Shape 27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1" name="Shape 271"/>
          <p:cNvCxnSpPr>
            <a:stCxn id="268" idx="3"/>
            <a:endCxn id="272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273" name="Shape 273"/>
          <p:cNvCxnSpPr>
            <a:stCxn id="269" idx="3"/>
            <a:endCxn id="272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4" name="Shape 274"/>
          <p:cNvCxnSpPr>
            <a:stCxn id="270" idx="3"/>
            <a:endCxn id="272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275" name="Shape 27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Shape 27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Shape 27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8" name="Shape 278"/>
          <p:cNvCxnSpPr>
            <a:stCxn id="275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79" name="Shape 279"/>
          <p:cNvCxnSpPr>
            <a:stCxn id="276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280" name="Shape 280"/>
          <p:cNvCxnSpPr>
            <a:stCxn id="277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281" name="Shape 281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282" name="Shape 282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283" name="Shape 283" descr="Screenshot - 12072016 - 12:23:50 PM.png"/>
          <p:cNvPicPr preferRelativeResize="0"/>
          <p:nvPr/>
        </p:nvPicPr>
        <p:blipFill rotWithShape="1">
          <a:blip r:embed="rId5">
            <a:alphaModFix/>
          </a:blip>
          <a:srcRect l="2052" r="2042"/>
          <a:stretch/>
        </p:blipFill>
        <p:spPr>
          <a:xfrm>
            <a:off x="3692512" y="5538400"/>
            <a:ext cx="4981574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Shape 2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Shape 285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286" name="Shape 286"/>
          <p:cNvSpPr/>
          <p:nvPr/>
        </p:nvSpPr>
        <p:spPr>
          <a:xfrm>
            <a:off x="6640950" y="5768000"/>
            <a:ext cx="2033100" cy="5247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7" name="Shape 287"/>
          <p:cNvSpPr txBox="1"/>
          <p:nvPr/>
        </p:nvSpPr>
        <p:spPr>
          <a:xfrm>
            <a:off x="8758375" y="54032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Weighted incoming rating</a:t>
            </a:r>
          </a:p>
        </p:txBody>
      </p:sp>
      <p:sp>
        <p:nvSpPr>
          <p:cNvPr id="288" name="Shape 288"/>
          <p:cNvSpPr/>
          <p:nvPr/>
        </p:nvSpPr>
        <p:spPr>
          <a:xfrm>
            <a:off x="5337100" y="3739650"/>
            <a:ext cx="1826700" cy="817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CB808A-6637-4E1E-BC11-D115B343532C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  <p:sp>
        <p:nvSpPr>
          <p:cNvPr id="294" name="Shape 294"/>
          <p:cNvSpPr txBox="1">
            <a:spLocks noGrp="1"/>
          </p:cNvSpPr>
          <p:nvPr>
            <p:ph type="sldNum" idx="12"/>
          </p:nvPr>
        </p:nvSpPr>
        <p:spPr>
          <a:xfrm>
            <a:off x="11259666" y="6161825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12</a:t>
            </a:fld>
            <a:endParaRPr lang="en" dirty="0"/>
          </a:p>
        </p:txBody>
      </p:sp>
      <p:pic>
        <p:nvPicPr>
          <p:cNvPr id="295" name="Shape 29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5274" y="116542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Shape 29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Shape 29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45424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8" name="Shape 298"/>
          <p:cNvCxnSpPr>
            <a:stCxn id="295" idx="3"/>
            <a:endCxn id="299" idx="1"/>
          </p:cNvCxnSpPr>
          <p:nvPr/>
        </p:nvCxnSpPr>
        <p:spPr>
          <a:xfrm>
            <a:off x="3963742" y="1713912"/>
            <a:ext cx="1826700" cy="14871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00" name="Shape 300"/>
          <p:cNvCxnSpPr>
            <a:stCxn id="296" idx="3"/>
            <a:endCxn id="299" idx="1"/>
          </p:cNvCxnSpPr>
          <p:nvPr/>
        </p:nvCxnSpPr>
        <p:spPr>
          <a:xfrm>
            <a:off x="3883599" y="320100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1" name="Shape 301"/>
          <p:cNvCxnSpPr>
            <a:stCxn id="297" idx="3"/>
            <a:endCxn id="299" idx="1"/>
          </p:cNvCxnSpPr>
          <p:nvPr/>
        </p:nvCxnSpPr>
        <p:spPr>
          <a:xfrm rot="10800000" flipH="1">
            <a:off x="3883599" y="320099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pic>
        <p:nvPicPr>
          <p:cNvPr id="302" name="Shape 30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924" y="12454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Shape 30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199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Shape 30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64099" y="439003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Shape 305"/>
          <p:cNvCxnSpPr>
            <a:stCxn id="302" idx="1"/>
          </p:cNvCxnSpPr>
          <p:nvPr/>
        </p:nvCxnSpPr>
        <p:spPr>
          <a:xfrm flipH="1">
            <a:off x="6728724" y="171390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6" name="Shape 306"/>
          <p:cNvCxnSpPr>
            <a:stCxn id="303" idx="1"/>
          </p:cNvCxnSpPr>
          <p:nvPr/>
        </p:nvCxnSpPr>
        <p:spPr>
          <a:xfrm rot="10800000">
            <a:off x="6728499" y="320100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07" name="Shape 307"/>
          <p:cNvCxnSpPr>
            <a:stCxn id="304" idx="1"/>
          </p:cNvCxnSpPr>
          <p:nvPr/>
        </p:nvCxnSpPr>
        <p:spPr>
          <a:xfrm rot="10800000">
            <a:off x="6728699" y="320099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08" name="Shape 308"/>
          <p:cNvSpPr txBox="1"/>
          <p:nvPr/>
        </p:nvSpPr>
        <p:spPr>
          <a:xfrm>
            <a:off x="5462400" y="3739650"/>
            <a:ext cx="15942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Goodness</a:t>
            </a:r>
          </a:p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</a:t>
            </a:r>
          </a:p>
        </p:txBody>
      </p:sp>
      <p:sp>
        <p:nvSpPr>
          <p:cNvPr id="309" name="Shape 309"/>
          <p:cNvSpPr txBox="1"/>
          <p:nvPr/>
        </p:nvSpPr>
        <p:spPr>
          <a:xfrm>
            <a:off x="2704550" y="3663600"/>
            <a:ext cx="14199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Fairness</a:t>
            </a:r>
          </a:p>
          <a:p>
            <a:pPr algn="ctr"/>
            <a:r>
              <a:rPr lang="en" sz="200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f(u)</a:t>
            </a:r>
          </a:p>
        </p:txBody>
      </p:sp>
      <p:pic>
        <p:nvPicPr>
          <p:cNvPr id="310" name="Shape 31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437" y="273255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Shape 311" descr="formula1.png"/>
          <p:cNvPicPr preferRelativeResize="0"/>
          <p:nvPr/>
        </p:nvPicPr>
        <p:blipFill rotWithShape="1">
          <a:blip r:embed="rId5">
            <a:alphaModFix/>
          </a:blip>
          <a:srcRect t="1333" b="1333"/>
          <a:stretch/>
        </p:blipFill>
        <p:spPr>
          <a:xfrm>
            <a:off x="3347923" y="5631849"/>
            <a:ext cx="5664903" cy="9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Shape 312"/>
          <p:cNvSpPr txBox="1"/>
          <p:nvPr/>
        </p:nvSpPr>
        <p:spPr>
          <a:xfrm>
            <a:off x="4225650" y="2785500"/>
            <a:ext cx="938100" cy="415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/>
              <a:t>W(u,v)</a:t>
            </a:r>
          </a:p>
        </p:txBody>
      </p:sp>
      <p:sp>
        <p:nvSpPr>
          <p:cNvPr id="313" name="Shape 313"/>
          <p:cNvSpPr txBox="1"/>
          <p:nvPr/>
        </p:nvSpPr>
        <p:spPr>
          <a:xfrm>
            <a:off x="9063175" y="5327075"/>
            <a:ext cx="16857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 dirty="0">
                <a:solidFill>
                  <a:srgbClr val="FF0000"/>
                </a:solidFill>
              </a:rPr>
              <a:t>Deviation of rating from goodness</a:t>
            </a:r>
          </a:p>
        </p:txBody>
      </p:sp>
      <p:sp>
        <p:nvSpPr>
          <p:cNvPr id="314" name="Shape 314"/>
          <p:cNvSpPr txBox="1"/>
          <p:nvPr/>
        </p:nvSpPr>
        <p:spPr>
          <a:xfrm>
            <a:off x="4354950" y="4740575"/>
            <a:ext cx="3426600" cy="1097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r>
              <a:rPr lang="en" sz="2000">
                <a:solidFill>
                  <a:srgbClr val="38761D"/>
                </a:solidFill>
              </a:rPr>
              <a:t>Average deviation of user </a:t>
            </a:r>
            <a:r>
              <a:rPr lang="en" sz="2000" i="1">
                <a:solidFill>
                  <a:srgbClr val="38761D"/>
                </a:solidFill>
              </a:rPr>
              <a:t>u</a:t>
            </a:r>
            <a:r>
              <a:rPr lang="en" sz="2000">
                <a:solidFill>
                  <a:srgbClr val="38761D"/>
                </a:solidFill>
              </a:rPr>
              <a:t>’s ratings</a:t>
            </a:r>
          </a:p>
        </p:txBody>
      </p:sp>
      <p:sp>
        <p:nvSpPr>
          <p:cNvPr id="315" name="Shape 315"/>
          <p:cNvSpPr/>
          <p:nvPr/>
        </p:nvSpPr>
        <p:spPr>
          <a:xfrm>
            <a:off x="4791450" y="5472550"/>
            <a:ext cx="4271700" cy="1145700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6" name="Shape 316"/>
          <p:cNvSpPr/>
          <p:nvPr/>
        </p:nvSpPr>
        <p:spPr>
          <a:xfrm>
            <a:off x="6856075" y="5627350"/>
            <a:ext cx="2078100" cy="8361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17" name="Shape 317"/>
          <p:cNvSpPr/>
          <p:nvPr/>
        </p:nvSpPr>
        <p:spPr>
          <a:xfrm>
            <a:off x="2593900" y="3739650"/>
            <a:ext cx="1685700" cy="6504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dot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28" name="Shape 266">
            <a:extLst>
              <a:ext uri="{FF2B5EF4-FFF2-40B4-BE49-F238E27FC236}">
                <a16:creationId xmlns:a16="http://schemas.microsoft.com/office/drawing/2014/main" id="{B091864E-8660-4D65-9F42-E082745112BC}"/>
              </a:ext>
            </a:extLst>
          </p:cNvPr>
          <p:cNvSpPr txBox="1">
            <a:spLocks/>
          </p:cNvSpPr>
          <p:nvPr/>
        </p:nvSpPr>
        <p:spPr bwMode="gray">
          <a:xfrm>
            <a:off x="271411" y="155598"/>
            <a:ext cx="8520600" cy="598665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>
            <a:lvl1pPr algn="ctr" defTabSz="1219170" rtl="0" eaLnBrk="1" latinLnBrk="0" hangingPunct="1">
              <a:spcBef>
                <a:spcPct val="0"/>
              </a:spcBef>
              <a:buNone/>
              <a:defRPr sz="6000" kern="1200" baseline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al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3336" y="1550646"/>
            <a:ext cx="7596523" cy="410305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Shape 323"/>
          <p:cNvSpPr/>
          <p:nvPr/>
        </p:nvSpPr>
        <p:spPr>
          <a:xfrm>
            <a:off x="2636523" y="2353960"/>
            <a:ext cx="3785844" cy="463415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4" name="Shape 324"/>
          <p:cNvSpPr/>
          <p:nvPr/>
        </p:nvSpPr>
        <p:spPr>
          <a:xfrm>
            <a:off x="2516768" y="3793775"/>
            <a:ext cx="5874585" cy="463415"/>
          </a:xfrm>
          <a:prstGeom prst="rect">
            <a:avLst/>
          </a:prstGeom>
          <a:noFill/>
          <a:ln w="38100" cap="flat" cmpd="sng">
            <a:solidFill>
              <a:srgbClr val="38761D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5" name="Shape 325"/>
          <p:cNvSpPr/>
          <p:nvPr/>
        </p:nvSpPr>
        <p:spPr>
          <a:xfrm>
            <a:off x="2516768" y="4203668"/>
            <a:ext cx="6767839" cy="463415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326" name="Shape 326"/>
          <p:cNvSpPr txBox="1">
            <a:spLocks noGrp="1"/>
          </p:cNvSpPr>
          <p:nvPr>
            <p:ph type="ctrTitle"/>
          </p:nvPr>
        </p:nvSpPr>
        <p:spPr>
          <a:xfrm>
            <a:off x="157974" y="75211"/>
            <a:ext cx="8520600" cy="738664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Fairness and Goodness Algorithm</a:t>
            </a:r>
          </a:p>
        </p:txBody>
      </p:sp>
      <p:sp>
        <p:nvSpPr>
          <p:cNvPr id="327" name="Shape 327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>
                <a:buClr>
                  <a:srgbClr val="000000"/>
                </a:buClr>
                <a:buSzPct val="25000"/>
              </a:pPr>
              <a:t>13</a:t>
            </a:fld>
            <a:endParaRPr lang="en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6675100" y="2325250"/>
            <a:ext cx="1810800" cy="524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FF0000"/>
                </a:solidFill>
              </a:rPr>
              <a:t>Initialization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9215200" y="3293025"/>
            <a:ext cx="1454700" cy="618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 dirty="0">
                <a:solidFill>
                  <a:srgbClr val="38761D"/>
                </a:solidFill>
              </a:rPr>
              <a:t>Update </a:t>
            </a:r>
          </a:p>
          <a:p>
            <a:r>
              <a:rPr lang="en" sz="2000" dirty="0">
                <a:solidFill>
                  <a:srgbClr val="38761D"/>
                </a:solidFill>
              </a:rPr>
              <a:t>Goodness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9339850" y="4098650"/>
            <a:ext cx="1205400" cy="678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r>
              <a:rPr lang="en" sz="2000">
                <a:solidFill>
                  <a:srgbClr val="0000FF"/>
                </a:solidFill>
              </a:rPr>
              <a:t>Update </a:t>
            </a:r>
          </a:p>
          <a:p>
            <a:r>
              <a:rPr lang="en" sz="2000">
                <a:solidFill>
                  <a:srgbClr val="0000FF"/>
                </a:solidFill>
              </a:rPr>
              <a:t>Fairness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72B553-05C3-462F-A359-7890E59D2EA4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Shape 335"/>
          <p:cNvSpPr txBox="1">
            <a:spLocks noGrp="1"/>
          </p:cNvSpPr>
          <p:nvPr>
            <p:ph type="ctrTitle"/>
          </p:nvPr>
        </p:nvSpPr>
        <p:spPr>
          <a:xfrm>
            <a:off x="271411" y="289965"/>
            <a:ext cx="8520600" cy="4476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Initialization: All Fair and All Good</a:t>
            </a:r>
          </a:p>
        </p:txBody>
      </p:sp>
      <p:sp>
        <p:nvSpPr>
          <p:cNvPr id="336" name="Shape 336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14</a:t>
            </a:fld>
            <a:endParaRPr lang="en"/>
          </a:p>
        </p:txBody>
      </p:sp>
      <p:pic>
        <p:nvPicPr>
          <p:cNvPr id="337" name="Shape 337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4199" y="1099827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Shape 33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Shape 33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4349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Shape 34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1849" y="11798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Shape 34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124" y="2666952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Shape 342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3024" y="4324439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Shape 343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5" name="Shape 345"/>
          <p:cNvCxnSpPr>
            <a:cxnSpLocks/>
            <a:stCxn id="337" idx="3"/>
          </p:cNvCxnSpPr>
          <p:nvPr/>
        </p:nvCxnSpPr>
        <p:spPr>
          <a:xfrm>
            <a:off x="3812667" y="1648314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47" name="Shape 347"/>
          <p:cNvCxnSpPr>
            <a:cxnSpLocks/>
            <a:stCxn id="337" idx="3"/>
          </p:cNvCxnSpPr>
          <p:nvPr/>
        </p:nvCxnSpPr>
        <p:spPr>
          <a:xfrm>
            <a:off x="3812667" y="1648313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49" name="Shape 349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0" name="Shape 350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1" name="Shape 351"/>
          <p:cNvCxnSpPr>
            <a:cxnSpLocks/>
            <a:stCxn id="341" idx="1"/>
          </p:cNvCxnSpPr>
          <p:nvPr/>
        </p:nvCxnSpPr>
        <p:spPr>
          <a:xfrm flipH="1">
            <a:off x="6577424" y="3135408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2" name="Shape 352"/>
          <p:cNvCxnSpPr>
            <a:cxnSpLocks/>
            <a:stCxn id="342" idx="1"/>
          </p:cNvCxnSpPr>
          <p:nvPr/>
        </p:nvCxnSpPr>
        <p:spPr>
          <a:xfrm rot="10800000">
            <a:off x="6577624" y="4519596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3" name="Shape 353"/>
          <p:cNvCxnSpPr>
            <a:cxnSpLocks/>
            <a:stCxn id="339" idx="3"/>
          </p:cNvCxnSpPr>
          <p:nvPr/>
        </p:nvCxnSpPr>
        <p:spPr>
          <a:xfrm rot="10800000" flipH="1">
            <a:off x="3732524" y="4519596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54" name="Shape 354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5" name="Shape 355"/>
          <p:cNvCxnSpPr>
            <a:cxnSpLocks/>
            <a:stCxn id="341" idx="1"/>
          </p:cNvCxnSpPr>
          <p:nvPr/>
        </p:nvCxnSpPr>
        <p:spPr>
          <a:xfrm rot="10800000">
            <a:off x="6577424" y="1808508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6" name="Shape 356"/>
          <p:cNvCxnSpPr>
            <a:cxnSpLocks/>
            <a:stCxn id="342" idx="1"/>
          </p:cNvCxnSpPr>
          <p:nvPr/>
        </p:nvCxnSpPr>
        <p:spPr>
          <a:xfrm rot="10800000">
            <a:off x="6577624" y="1808496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7" name="Shape 357"/>
          <p:cNvCxnSpPr>
            <a:cxnSpLocks/>
            <a:stCxn id="340" idx="1"/>
          </p:cNvCxnSpPr>
          <p:nvPr/>
        </p:nvCxnSpPr>
        <p:spPr>
          <a:xfrm flipH="1">
            <a:off x="6577649" y="1648308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8" name="Shape 358"/>
          <p:cNvCxnSpPr>
            <a:cxnSpLocks/>
            <a:stCxn id="341" idx="1"/>
          </p:cNvCxnSpPr>
          <p:nvPr/>
        </p:nvCxnSpPr>
        <p:spPr>
          <a:xfrm rot="10800000">
            <a:off x="6577424" y="3135408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59" name="Shape 359"/>
          <p:cNvCxnSpPr>
            <a:cxnSpLocks/>
            <a:stCxn id="342" idx="1"/>
          </p:cNvCxnSpPr>
          <p:nvPr/>
        </p:nvCxnSpPr>
        <p:spPr>
          <a:xfrm rot="10800000">
            <a:off x="6577624" y="3135396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0" name="Shape 360"/>
          <p:cNvCxnSpPr>
            <a:cxnSpLocks/>
            <a:stCxn id="338" idx="3"/>
          </p:cNvCxnSpPr>
          <p:nvPr/>
        </p:nvCxnSpPr>
        <p:spPr>
          <a:xfrm rot="10800000" flipH="1">
            <a:off x="3732524" y="1808508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1" name="Shape 361"/>
          <p:cNvCxnSpPr>
            <a:cxnSpLocks/>
            <a:stCxn id="338" idx="3"/>
          </p:cNvCxnSpPr>
          <p:nvPr/>
        </p:nvCxnSpPr>
        <p:spPr>
          <a:xfrm>
            <a:off x="3732524" y="3135408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2" name="Shape 362"/>
          <p:cNvCxnSpPr>
            <a:cxnSpLocks/>
            <a:stCxn id="339" idx="3"/>
          </p:cNvCxnSpPr>
          <p:nvPr/>
        </p:nvCxnSpPr>
        <p:spPr>
          <a:xfrm rot="10800000" flipH="1">
            <a:off x="3732524" y="1808496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63" name="Shape 363"/>
          <p:cNvCxnSpPr>
            <a:cxnSpLocks/>
            <a:stCxn id="339" idx="3"/>
          </p:cNvCxnSpPr>
          <p:nvPr/>
        </p:nvCxnSpPr>
        <p:spPr>
          <a:xfrm rot="10800000" flipH="1">
            <a:off x="3732524" y="3135396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364" name="Shape 364"/>
          <p:cNvSpPr txBox="1"/>
          <p:nvPr/>
        </p:nvSpPr>
        <p:spPr>
          <a:xfrm>
            <a:off x="5340737" y="5131276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5340725" y="3604401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5340712" y="2340288"/>
            <a:ext cx="1535400" cy="7323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/>
              <a:t>g(v) = 1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5725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8" name="Shape 368"/>
          <p:cNvSpPr txBox="1"/>
          <p:nvPr/>
        </p:nvSpPr>
        <p:spPr>
          <a:xfrm>
            <a:off x="2495587" y="359065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69" name="Shape 369"/>
          <p:cNvSpPr txBox="1"/>
          <p:nvPr/>
        </p:nvSpPr>
        <p:spPr>
          <a:xfrm>
            <a:off x="2495587" y="21550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0" name="Shape 370"/>
          <p:cNvSpPr txBox="1"/>
          <p:nvPr/>
        </p:nvSpPr>
        <p:spPr>
          <a:xfrm>
            <a:off x="7814262" y="53377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1" name="Shape 371"/>
          <p:cNvSpPr txBox="1"/>
          <p:nvPr/>
        </p:nvSpPr>
        <p:spPr>
          <a:xfrm>
            <a:off x="7814362" y="3604401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372" name="Shape 372"/>
          <p:cNvSpPr txBox="1"/>
          <p:nvPr/>
        </p:nvSpPr>
        <p:spPr>
          <a:xfrm>
            <a:off x="7873087" y="2116776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pic>
        <p:nvPicPr>
          <p:cNvPr id="373" name="Shape 37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49" y="1403377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Shape 37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9362" y="279778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Shape 375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39349" y="4059102"/>
            <a:ext cx="1098468" cy="109697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D9B205-BEB7-4CC1-917B-2C5D7FCD5281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 txBox="1">
            <a:spLocks noGrp="1"/>
          </p:cNvSpPr>
          <p:nvPr>
            <p:ph type="ctrTitle"/>
          </p:nvPr>
        </p:nvSpPr>
        <p:spPr>
          <a:xfrm>
            <a:off x="212586" y="242806"/>
            <a:ext cx="8520600" cy="584152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Goodness - Iteration 1</a:t>
            </a:r>
          </a:p>
        </p:txBody>
      </p:sp>
      <p:sp>
        <p:nvSpPr>
          <p:cNvPr id="381" name="Shape 38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15</a:t>
            </a:fld>
            <a:endParaRPr lang="en"/>
          </a:p>
        </p:txBody>
      </p:sp>
      <p:pic>
        <p:nvPicPr>
          <p:cNvPr id="382" name="Shape 38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1663" y="980559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Shape 38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Shape 38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1813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Shape 38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59313" y="10605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Shape 38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588" y="2547684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Shape 38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200488" y="4205171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8" name="Shape 388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0" name="Shape 390"/>
          <p:cNvCxnSpPr>
            <a:cxnSpLocks/>
            <a:stCxn id="382" idx="3"/>
          </p:cNvCxnSpPr>
          <p:nvPr/>
        </p:nvCxnSpPr>
        <p:spPr>
          <a:xfrm>
            <a:off x="3900131" y="1529046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2" name="Shape 392"/>
          <p:cNvCxnSpPr>
            <a:cxnSpLocks/>
            <a:stCxn id="382" idx="3"/>
          </p:cNvCxnSpPr>
          <p:nvPr/>
        </p:nvCxnSpPr>
        <p:spPr>
          <a:xfrm>
            <a:off x="3900131" y="1529045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394" name="Shape 394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5" name="Shape 395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6" name="Shape 396"/>
          <p:cNvCxnSpPr>
            <a:cxnSpLocks/>
            <a:stCxn id="386" idx="1"/>
          </p:cNvCxnSpPr>
          <p:nvPr/>
        </p:nvCxnSpPr>
        <p:spPr>
          <a:xfrm flipH="1">
            <a:off x="6664888" y="3016140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7" name="Shape 397"/>
          <p:cNvCxnSpPr>
            <a:cxnSpLocks/>
            <a:stCxn id="387" idx="1"/>
          </p:cNvCxnSpPr>
          <p:nvPr/>
        </p:nvCxnSpPr>
        <p:spPr>
          <a:xfrm rot="10800000">
            <a:off x="6665088" y="4400328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8" name="Shape 398"/>
          <p:cNvCxnSpPr>
            <a:cxnSpLocks/>
            <a:stCxn id="384" idx="3"/>
          </p:cNvCxnSpPr>
          <p:nvPr/>
        </p:nvCxnSpPr>
        <p:spPr>
          <a:xfrm rot="10800000" flipH="1">
            <a:off x="3819988" y="4400328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399" name="Shape 399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0" name="Shape 400"/>
          <p:cNvCxnSpPr>
            <a:cxnSpLocks/>
            <a:stCxn id="386" idx="1"/>
          </p:cNvCxnSpPr>
          <p:nvPr/>
        </p:nvCxnSpPr>
        <p:spPr>
          <a:xfrm rot="10800000">
            <a:off x="6664888" y="1689240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1" name="Shape 401"/>
          <p:cNvCxnSpPr>
            <a:cxnSpLocks/>
            <a:stCxn id="387" idx="1"/>
          </p:cNvCxnSpPr>
          <p:nvPr/>
        </p:nvCxnSpPr>
        <p:spPr>
          <a:xfrm rot="10800000">
            <a:off x="6665088" y="1689228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2" name="Shape 402"/>
          <p:cNvCxnSpPr>
            <a:cxnSpLocks/>
            <a:stCxn id="385" idx="1"/>
          </p:cNvCxnSpPr>
          <p:nvPr/>
        </p:nvCxnSpPr>
        <p:spPr>
          <a:xfrm flipH="1">
            <a:off x="6665113" y="1529040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3" name="Shape 403"/>
          <p:cNvCxnSpPr>
            <a:cxnSpLocks/>
            <a:stCxn id="386" idx="1"/>
          </p:cNvCxnSpPr>
          <p:nvPr/>
        </p:nvCxnSpPr>
        <p:spPr>
          <a:xfrm rot="10800000">
            <a:off x="6664888" y="3016140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4" name="Shape 404"/>
          <p:cNvCxnSpPr>
            <a:cxnSpLocks/>
            <a:stCxn id="387" idx="1"/>
          </p:cNvCxnSpPr>
          <p:nvPr/>
        </p:nvCxnSpPr>
        <p:spPr>
          <a:xfrm rot="10800000">
            <a:off x="6665088" y="3016128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5" name="Shape 405"/>
          <p:cNvCxnSpPr>
            <a:cxnSpLocks/>
            <a:stCxn id="383" idx="3"/>
          </p:cNvCxnSpPr>
          <p:nvPr/>
        </p:nvCxnSpPr>
        <p:spPr>
          <a:xfrm rot="10800000" flipH="1">
            <a:off x="3819988" y="1689240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6" name="Shape 406"/>
          <p:cNvCxnSpPr>
            <a:cxnSpLocks/>
            <a:stCxn id="383" idx="3"/>
          </p:cNvCxnSpPr>
          <p:nvPr/>
        </p:nvCxnSpPr>
        <p:spPr>
          <a:xfrm>
            <a:off x="3819988" y="3016140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7" name="Shape 407"/>
          <p:cNvCxnSpPr>
            <a:cxnSpLocks/>
            <a:stCxn id="384" idx="3"/>
          </p:cNvCxnSpPr>
          <p:nvPr/>
        </p:nvCxnSpPr>
        <p:spPr>
          <a:xfrm rot="10800000" flipH="1">
            <a:off x="3819988" y="1689228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08" name="Shape 408"/>
          <p:cNvCxnSpPr>
            <a:cxnSpLocks/>
            <a:stCxn id="384" idx="3"/>
          </p:cNvCxnSpPr>
          <p:nvPr/>
        </p:nvCxnSpPr>
        <p:spPr>
          <a:xfrm rot="10800000" flipH="1">
            <a:off x="3819988" y="3016128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09" name="Shape 409"/>
          <p:cNvSpPr txBox="1"/>
          <p:nvPr/>
        </p:nvSpPr>
        <p:spPr>
          <a:xfrm>
            <a:off x="2583189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0" name="Shape 410"/>
          <p:cNvSpPr txBox="1"/>
          <p:nvPr/>
        </p:nvSpPr>
        <p:spPr>
          <a:xfrm>
            <a:off x="2583051" y="347138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1" name="Shape 411"/>
          <p:cNvSpPr txBox="1"/>
          <p:nvPr/>
        </p:nvSpPr>
        <p:spPr>
          <a:xfrm>
            <a:off x="2583051" y="20357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2" name="Shape 412"/>
          <p:cNvSpPr txBox="1"/>
          <p:nvPr/>
        </p:nvSpPr>
        <p:spPr>
          <a:xfrm>
            <a:off x="7901726" y="52184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3" name="Shape 413"/>
          <p:cNvSpPr txBox="1"/>
          <p:nvPr/>
        </p:nvSpPr>
        <p:spPr>
          <a:xfrm>
            <a:off x="7901826" y="3485133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4" name="Shape 414"/>
          <p:cNvSpPr txBox="1"/>
          <p:nvPr/>
        </p:nvSpPr>
        <p:spPr>
          <a:xfrm>
            <a:off x="7960551" y="1997508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1</a:t>
            </a:r>
          </a:p>
        </p:txBody>
      </p:sp>
      <p:sp>
        <p:nvSpPr>
          <p:cNvPr id="415" name="Shape 415"/>
          <p:cNvSpPr/>
          <p:nvPr/>
        </p:nvSpPr>
        <p:spPr>
          <a:xfrm>
            <a:off x="5468239" y="980558"/>
            <a:ext cx="1535400" cy="46344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grpSp>
        <p:nvGrpSpPr>
          <p:cNvPr id="416" name="Shape 416"/>
          <p:cNvGrpSpPr/>
          <p:nvPr/>
        </p:nvGrpSpPr>
        <p:grpSpPr>
          <a:xfrm>
            <a:off x="5382114" y="2158208"/>
            <a:ext cx="1638900" cy="3248000"/>
            <a:chOff x="3921725" y="2571675"/>
            <a:chExt cx="1638900" cy="3248000"/>
          </a:xfrm>
        </p:grpSpPr>
        <p:sp>
          <p:nvSpPr>
            <p:cNvPr id="417" name="Shape 417"/>
            <p:cNvSpPr txBox="1"/>
            <p:nvPr/>
          </p:nvSpPr>
          <p:spPr>
            <a:xfrm>
              <a:off x="3997925" y="2571675"/>
              <a:ext cx="15357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3997925" y="3924625"/>
              <a:ext cx="15354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0.67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3921725" y="5425475"/>
              <a:ext cx="1638900" cy="394200"/>
            </a:xfrm>
            <a:prstGeom prst="rect">
              <a:avLst/>
            </a:prstGeom>
            <a:noFill/>
            <a:ln>
              <a:noFill/>
            </a:ln>
          </p:spPr>
          <p:txBody>
            <a:bodyPr lIns="91425" tIns="91425" rIns="91425" bIns="91425" anchor="t" anchorCtr="0">
              <a:noAutofit/>
            </a:bodyPr>
            <a:lstStyle/>
            <a:p>
              <a:pPr algn="ctr"/>
              <a:r>
                <a:rPr lang="en" sz="2000">
                  <a:latin typeface="Helvetica Neue"/>
                  <a:ea typeface="Helvetica Neue"/>
                  <a:cs typeface="Helvetica Neue"/>
                  <a:sym typeface="Helvetica Neue"/>
                </a:rPr>
                <a:t>g(v) = -0.67</a:t>
              </a:r>
            </a:p>
          </p:txBody>
        </p:sp>
      </p:grpSp>
      <p:pic>
        <p:nvPicPr>
          <p:cNvPr id="420" name="Shape 420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13" y="1284109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Shape 421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6826" y="267852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Shape 42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813" y="3939834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Shape 4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3667" y="5692133"/>
            <a:ext cx="4184597" cy="671600"/>
          </a:xfrm>
          <a:prstGeom prst="rect">
            <a:avLst/>
          </a:prstGeom>
          <a:noFill/>
          <a:ln w="9525" cap="flat" cmpd="sng">
            <a:solidFill>
              <a:srgbClr val="98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EAE7D08-0E22-40B8-B504-99FCD830E61E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/>
        </p:nvSpPr>
        <p:spPr>
          <a:xfrm>
            <a:off x="2497291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29" name="Shape 429"/>
          <p:cNvSpPr/>
          <p:nvPr/>
        </p:nvSpPr>
        <p:spPr>
          <a:xfrm>
            <a:off x="7924368" y="864250"/>
            <a:ext cx="1368300" cy="49392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endParaRPr/>
          </a:p>
        </p:txBody>
      </p:sp>
      <p:sp>
        <p:nvSpPr>
          <p:cNvPr id="430" name="Shape 430"/>
          <p:cNvSpPr txBox="1">
            <a:spLocks noGrp="1"/>
          </p:cNvSpPr>
          <p:nvPr>
            <p:ph type="ctrTitle"/>
          </p:nvPr>
        </p:nvSpPr>
        <p:spPr>
          <a:xfrm>
            <a:off x="271411" y="207981"/>
            <a:ext cx="8520600" cy="510527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b" anchorCtr="0">
            <a:noAutofit/>
          </a:bodyPr>
          <a:lstStyle/>
          <a:p>
            <a:pPr algn="l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" sz="2667" dirty="0">
                <a:sym typeface="Helvetica Neue"/>
              </a:rPr>
              <a:t>Updating Fairness - Iteration 1</a:t>
            </a:r>
          </a:p>
        </p:txBody>
      </p:sp>
      <p:sp>
        <p:nvSpPr>
          <p:cNvPr id="431" name="Shape 431"/>
          <p:cNvSpPr txBox="1">
            <a:spLocks noGrp="1"/>
          </p:cNvSpPr>
          <p:nvPr>
            <p:ph type="sldNum" idx="12"/>
          </p:nvPr>
        </p:nvSpPr>
        <p:spPr>
          <a:xfrm>
            <a:off x="9996457" y="6217621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vert="horz" lIns="91425" tIns="91425" rIns="91425" bIns="91425" rtlCol="0" anchor="ctr" anchorCtr="0">
            <a:noAutofit/>
          </a:bodyPr>
          <a:lstStyle/>
          <a:p>
            <a:pPr>
              <a:buClr>
                <a:srgbClr val="000000"/>
              </a:buClr>
              <a:buSzPct val="25000"/>
            </a:pPr>
            <a:fld id="{00000000-1234-1234-1234-123412341234}" type="slidenum">
              <a:rPr lang="en"/>
              <a:pPr>
                <a:buClr>
                  <a:srgbClr val="000000"/>
                </a:buClr>
                <a:buSzPct val="25000"/>
              </a:pPr>
              <a:t>16</a:t>
            </a:fld>
            <a:endParaRPr lang="en"/>
          </a:p>
        </p:txBody>
      </p:sp>
      <p:pic>
        <p:nvPicPr>
          <p:cNvPr id="432" name="Shape 432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1616" y="1091876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Shape 433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Shape 434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1766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Shape 435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9266" y="11719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Shape 436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541" y="2659001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Shape 437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20441" y="4316488"/>
            <a:ext cx="938174" cy="93691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8" name="Shape 438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160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0" name="Shape 440"/>
          <p:cNvCxnSpPr>
            <a:cxnSpLocks/>
            <a:stCxn id="432" idx="3"/>
          </p:cNvCxnSpPr>
          <p:nvPr/>
        </p:nvCxnSpPr>
        <p:spPr>
          <a:xfrm>
            <a:off x="3720084" y="1640363"/>
            <a:ext cx="1826700" cy="1487099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2" name="Shape 442"/>
          <p:cNvCxnSpPr>
            <a:cxnSpLocks/>
            <a:stCxn id="432" idx="3"/>
          </p:cNvCxnSpPr>
          <p:nvPr/>
        </p:nvCxnSpPr>
        <p:spPr>
          <a:xfrm>
            <a:off x="3720084" y="1640362"/>
            <a:ext cx="1826700" cy="2871299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44" name="Shape 444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5" name="Shape 445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2871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6" name="Shape 446"/>
          <p:cNvCxnSpPr>
            <a:cxnSpLocks/>
            <a:stCxn id="436" idx="1"/>
          </p:cNvCxnSpPr>
          <p:nvPr/>
        </p:nvCxnSpPr>
        <p:spPr>
          <a:xfrm flipH="1">
            <a:off x="6484841" y="3127457"/>
            <a:ext cx="1535700" cy="1384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7" name="Shape 447"/>
          <p:cNvCxnSpPr>
            <a:cxnSpLocks/>
            <a:stCxn id="437" idx="1"/>
          </p:cNvCxnSpPr>
          <p:nvPr/>
        </p:nvCxnSpPr>
        <p:spPr>
          <a:xfrm rot="10800000">
            <a:off x="6485041" y="4511645"/>
            <a:ext cx="15354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8" name="Shape 448"/>
          <p:cNvCxnSpPr>
            <a:cxnSpLocks/>
            <a:stCxn id="434" idx="3"/>
          </p:cNvCxnSpPr>
          <p:nvPr/>
        </p:nvCxnSpPr>
        <p:spPr>
          <a:xfrm rot="10800000" flipH="1">
            <a:off x="3639941" y="4511645"/>
            <a:ext cx="1906800" cy="2733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lg" len="lg"/>
            <a:tailEnd type="stealth" w="lg" len="lg"/>
          </a:ln>
        </p:spPr>
      </p:cxnSp>
      <p:cxnSp>
        <p:nvCxnSpPr>
          <p:cNvPr id="449" name="Shape 449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602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0" name="Shape 450"/>
          <p:cNvCxnSpPr>
            <a:cxnSpLocks/>
            <a:stCxn id="436" idx="1"/>
          </p:cNvCxnSpPr>
          <p:nvPr/>
        </p:nvCxnSpPr>
        <p:spPr>
          <a:xfrm rot="10800000">
            <a:off x="6484841" y="1800557"/>
            <a:ext cx="15357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1" name="Shape 451"/>
          <p:cNvCxnSpPr>
            <a:cxnSpLocks/>
            <a:stCxn id="437" idx="1"/>
          </p:cNvCxnSpPr>
          <p:nvPr/>
        </p:nvCxnSpPr>
        <p:spPr>
          <a:xfrm rot="10800000">
            <a:off x="6485041" y="1800545"/>
            <a:ext cx="15354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2" name="Shape 452"/>
          <p:cNvCxnSpPr>
            <a:cxnSpLocks/>
            <a:stCxn id="435" idx="1"/>
          </p:cNvCxnSpPr>
          <p:nvPr/>
        </p:nvCxnSpPr>
        <p:spPr>
          <a:xfrm flipH="1">
            <a:off x="6485066" y="1640357"/>
            <a:ext cx="1594200" cy="14871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3" name="Shape 453"/>
          <p:cNvCxnSpPr>
            <a:cxnSpLocks/>
            <a:stCxn id="436" idx="1"/>
          </p:cNvCxnSpPr>
          <p:nvPr/>
        </p:nvCxnSpPr>
        <p:spPr>
          <a:xfrm rot="10800000">
            <a:off x="6484841" y="3127457"/>
            <a:ext cx="15357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4" name="Shape 454"/>
          <p:cNvCxnSpPr>
            <a:cxnSpLocks/>
            <a:stCxn id="437" idx="1"/>
          </p:cNvCxnSpPr>
          <p:nvPr/>
        </p:nvCxnSpPr>
        <p:spPr>
          <a:xfrm rot="10800000">
            <a:off x="6485041" y="3127445"/>
            <a:ext cx="15354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5" name="Shape 455"/>
          <p:cNvCxnSpPr>
            <a:cxnSpLocks/>
            <a:stCxn id="433" idx="3"/>
          </p:cNvCxnSpPr>
          <p:nvPr/>
        </p:nvCxnSpPr>
        <p:spPr>
          <a:xfrm rot="10800000" flipH="1">
            <a:off x="3639941" y="1800557"/>
            <a:ext cx="1906800" cy="13269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6" name="Shape 456"/>
          <p:cNvCxnSpPr>
            <a:cxnSpLocks/>
            <a:stCxn id="433" idx="3"/>
          </p:cNvCxnSpPr>
          <p:nvPr/>
        </p:nvCxnSpPr>
        <p:spPr>
          <a:xfrm>
            <a:off x="3639941" y="3127457"/>
            <a:ext cx="1906800" cy="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7" name="Shape 457"/>
          <p:cNvCxnSpPr>
            <a:cxnSpLocks/>
            <a:stCxn id="434" idx="3"/>
          </p:cNvCxnSpPr>
          <p:nvPr/>
        </p:nvCxnSpPr>
        <p:spPr>
          <a:xfrm rot="10800000" flipH="1">
            <a:off x="3639941" y="1800545"/>
            <a:ext cx="1906800" cy="29844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cxnSp>
        <p:nvCxnSpPr>
          <p:cNvPr id="458" name="Shape 458"/>
          <p:cNvCxnSpPr>
            <a:cxnSpLocks/>
            <a:stCxn id="434" idx="3"/>
          </p:cNvCxnSpPr>
          <p:nvPr/>
        </p:nvCxnSpPr>
        <p:spPr>
          <a:xfrm rot="10800000" flipH="1">
            <a:off x="3639941" y="3127445"/>
            <a:ext cx="1906800" cy="1657500"/>
          </a:xfrm>
          <a:prstGeom prst="straightConnector1">
            <a:avLst/>
          </a:prstGeom>
          <a:noFill/>
          <a:ln w="28575" cap="flat" cmpd="sng">
            <a:solidFill>
              <a:srgbClr val="274E13"/>
            </a:solidFill>
            <a:prstDash val="solid"/>
            <a:round/>
            <a:headEnd type="none" w="lg" len="lg"/>
            <a:tailEnd type="stealth" w="lg" len="lg"/>
          </a:ln>
        </p:spPr>
      </p:cxnSp>
      <p:sp>
        <p:nvSpPr>
          <p:cNvPr id="459" name="Shape 459"/>
          <p:cNvSpPr txBox="1"/>
          <p:nvPr/>
        </p:nvSpPr>
        <p:spPr>
          <a:xfrm>
            <a:off x="2403142" y="53297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0" name="Shape 460"/>
          <p:cNvSpPr txBox="1"/>
          <p:nvPr/>
        </p:nvSpPr>
        <p:spPr>
          <a:xfrm>
            <a:off x="2403004" y="358270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1" name="Shape 461"/>
          <p:cNvSpPr txBox="1"/>
          <p:nvPr/>
        </p:nvSpPr>
        <p:spPr>
          <a:xfrm>
            <a:off x="2403004" y="21470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0.58</a:t>
            </a:r>
          </a:p>
        </p:txBody>
      </p:sp>
      <p:sp>
        <p:nvSpPr>
          <p:cNvPr id="462" name="Shape 462"/>
          <p:cNvSpPr txBox="1"/>
          <p:nvPr/>
        </p:nvSpPr>
        <p:spPr>
          <a:xfrm>
            <a:off x="7797879" y="52535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3" name="Shape 463"/>
          <p:cNvSpPr txBox="1"/>
          <p:nvPr/>
        </p:nvSpPr>
        <p:spPr>
          <a:xfrm>
            <a:off x="7797979" y="3596450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4" name="Shape 464"/>
          <p:cNvSpPr txBox="1"/>
          <p:nvPr/>
        </p:nvSpPr>
        <p:spPr>
          <a:xfrm>
            <a:off x="7856704" y="2108825"/>
            <a:ext cx="1535700" cy="473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f(u) = 0.92</a:t>
            </a:r>
          </a:p>
        </p:txBody>
      </p:sp>
      <p:sp>
        <p:nvSpPr>
          <p:cNvPr id="465" name="Shape 465"/>
          <p:cNvSpPr txBox="1"/>
          <p:nvPr/>
        </p:nvSpPr>
        <p:spPr>
          <a:xfrm>
            <a:off x="5202067" y="2269525"/>
            <a:ext cx="15357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6" name="Shape 466"/>
          <p:cNvSpPr txBox="1"/>
          <p:nvPr/>
        </p:nvSpPr>
        <p:spPr>
          <a:xfrm>
            <a:off x="5202067" y="3622475"/>
            <a:ext cx="15354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0.67</a:t>
            </a:r>
          </a:p>
        </p:txBody>
      </p:sp>
      <p:sp>
        <p:nvSpPr>
          <p:cNvPr id="467" name="Shape 467"/>
          <p:cNvSpPr txBox="1"/>
          <p:nvPr/>
        </p:nvSpPr>
        <p:spPr>
          <a:xfrm>
            <a:off x="5160192" y="5128887"/>
            <a:ext cx="1638900" cy="39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algn="ctr"/>
            <a:r>
              <a:rPr lang="en" sz="2000">
                <a:latin typeface="Helvetica Neue"/>
                <a:ea typeface="Helvetica Neue"/>
                <a:cs typeface="Helvetica Neue"/>
                <a:sym typeface="Helvetica Neue"/>
              </a:rPr>
              <a:t>g(v) = -0.67</a:t>
            </a:r>
          </a:p>
        </p:txBody>
      </p:sp>
      <p:pic>
        <p:nvPicPr>
          <p:cNvPr id="468" name="Shape 468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66" y="1395426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Shape 469" descr="face-angel-m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6779" y="2789838"/>
            <a:ext cx="938174" cy="93691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Shape 470" descr="devil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6766" y="4051151"/>
            <a:ext cx="1098468" cy="1096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1" name="Shape 471" descr="form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65592" y="5700988"/>
            <a:ext cx="4040874" cy="73398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6055F3-4633-4C2A-8099-E4A262B046EF}"/>
              </a:ext>
            </a:extLst>
          </p:cNvPr>
          <p:cNvSpPr txBox="1"/>
          <p:nvPr/>
        </p:nvSpPr>
        <p:spPr bwMode="gray">
          <a:xfrm>
            <a:off x="0" y="6117473"/>
            <a:ext cx="1127230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sources:</a:t>
            </a:r>
          </a:p>
          <a:p>
            <a:r>
              <a:rPr lang="en-US" sz="1400" u="sng" dirty="0"/>
              <a:t>https://cs.stanford.edu/~srijan/wsn/</a:t>
            </a:r>
          </a:p>
          <a:p>
            <a:r>
              <a:rPr lang="en-US" sz="1400" dirty="0"/>
              <a:t>Kumar, </a:t>
            </a:r>
            <a:r>
              <a:rPr lang="en-US" sz="1400" dirty="0" err="1"/>
              <a:t>Srijan</a:t>
            </a:r>
            <a:r>
              <a:rPr lang="en-US" sz="1400" dirty="0"/>
              <a:t>, et al. "Edge weight prediction in weighted signed networks." </a:t>
            </a:r>
            <a:r>
              <a:rPr lang="en-US" sz="1400" i="1" dirty="0"/>
              <a:t>ICDM,</a:t>
            </a:r>
            <a:r>
              <a:rPr lang="en-US" sz="1400" dirty="0"/>
              <a:t> IEEE, 2016.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76FE18-A57F-4831-B351-60451F3E7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pt-BR" dirty="0"/>
              <a:t>Message Passing and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72CAA-1DE4-4AFA-A982-0FA30565AB0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20475" y="6486525"/>
            <a:ext cx="771525" cy="260350"/>
          </a:xfrm>
        </p:spPr>
        <p:txBody>
          <a:bodyPr/>
          <a:lstStyle/>
          <a:p>
            <a:fld id="{81561042-0DC2-4A04-AA50-F6D44EB20E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955063"/>
      </p:ext>
    </p:extLst>
  </p:cSld>
  <p:clrMapOvr>
    <a:masterClrMapping/>
  </p:clrMapOvr>
  <p:transition spd="slow">
    <p:wipe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</a:t>
            </a:r>
            <a:r>
              <a:rPr lang="en-US" sz="1800" dirty="0"/>
              <a:t>[</a:t>
            </a:r>
            <a:r>
              <a:rPr lang="en-US" sz="1800" dirty="0" err="1"/>
              <a:t>Mckay</a:t>
            </a:r>
            <a:r>
              <a:rPr lang="en-US" sz="1800" dirty="0"/>
              <a:t> 2003]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7CEF1-9BA9-41BA-B6A9-05539A9A2E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72" y="2529937"/>
            <a:ext cx="11473384" cy="2010615"/>
          </a:xfrm>
        </p:spPr>
        <p:txBody>
          <a:bodyPr/>
          <a:lstStyle/>
          <a:p>
            <a:pPr algn="l"/>
            <a:r>
              <a:rPr lang="en-US" sz="1800" b="1" i="0" u="sng" strike="noStrike" baseline="0" dirty="0">
                <a:latin typeface="CMR10"/>
              </a:rPr>
              <a:t>Algorithm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1. If you are the front soldier in the line, say the number </a:t>
            </a:r>
            <a:r>
              <a:rPr lang="en-US" sz="1800" dirty="0">
                <a:latin typeface="CMR10"/>
              </a:rPr>
              <a:t>“</a:t>
            </a:r>
            <a:r>
              <a:rPr lang="en-US" sz="1800" b="0" i="0" u="none" strike="noStrike" baseline="0" dirty="0">
                <a:latin typeface="CMR10"/>
              </a:rPr>
              <a:t>one” to the soldier behind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2. If you are the rearmost soldier in the line, say the number “one</a:t>
            </a:r>
            <a:r>
              <a:rPr lang="en-US" sz="1800" dirty="0">
                <a:latin typeface="CMR10"/>
              </a:rPr>
              <a:t>”</a:t>
            </a:r>
            <a:r>
              <a:rPr lang="en-US" sz="1800" b="0" i="0" u="none" strike="noStrike" baseline="0" dirty="0">
                <a:latin typeface="CMR10"/>
              </a:rPr>
              <a:t> to the soldier in front of you.</a:t>
            </a:r>
          </a:p>
          <a:p>
            <a:pPr algn="l"/>
            <a:r>
              <a:rPr lang="en-US" sz="1800" b="0" i="0" u="none" strike="noStrike" baseline="0" dirty="0">
                <a:latin typeface="CMR10"/>
              </a:rPr>
              <a:t>3. If a soldier ahead of or behind you says a number to you, add “one” to it, and say the new number to the soldier on the other side.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0F5C1-0A31-412E-A591-B29032C90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849" y="4728103"/>
            <a:ext cx="5962650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2D6C29-18B1-49DE-A906-538CDB21D51F}"/>
              </a:ext>
            </a:extLst>
          </p:cNvPr>
          <p:cNvSpPr txBox="1"/>
          <p:nvPr/>
        </p:nvSpPr>
        <p:spPr bwMode="gray">
          <a:xfrm>
            <a:off x="7904902" y="4483788"/>
            <a:ext cx="3808732" cy="26079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3 (ahead me)+1 (behind me)+1(myself) = 5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F41007E-5464-4E2C-BD4D-2BDD37036C7D}"/>
              </a:ext>
            </a:extLst>
          </p:cNvPr>
          <p:cNvCxnSpPr>
            <a:cxnSpLocks/>
            <a:stCxn id="11" idx="0"/>
          </p:cNvCxnSpPr>
          <p:nvPr/>
        </p:nvCxnSpPr>
        <p:spPr bwMode="gray">
          <a:xfrm rot="5400000" flipH="1" flipV="1">
            <a:off x="7512899" y="4407343"/>
            <a:ext cx="201638" cy="582367"/>
          </a:xfrm>
          <a:prstGeom prst="bentConnector2">
            <a:avLst/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42823456-F92D-45AE-8C9B-F84AAE928035}"/>
              </a:ext>
            </a:extLst>
          </p:cNvPr>
          <p:cNvSpPr/>
          <p:nvPr/>
        </p:nvSpPr>
        <p:spPr bwMode="gray">
          <a:xfrm>
            <a:off x="7126667" y="4799345"/>
            <a:ext cx="391736" cy="29930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D5086535-DECC-44AA-82B3-FF6CAB17C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870" y="1017941"/>
            <a:ext cx="5962650" cy="1476375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3D96C4BA-17BC-4C9C-B923-D0EC250B4AF3}"/>
              </a:ext>
            </a:extLst>
          </p:cNvPr>
          <p:cNvSpPr txBox="1"/>
          <p:nvPr/>
        </p:nvSpPr>
        <p:spPr bwMode="gray">
          <a:xfrm>
            <a:off x="478369" y="966119"/>
            <a:ext cx="6245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>
                <a:latin typeface="CMR10"/>
              </a:rPr>
              <a:t>Counting </a:t>
            </a:r>
            <a:r>
              <a:rPr lang="en-US" b="1" dirty="0">
                <a:latin typeface="CMR10"/>
              </a:rPr>
              <a:t>soldiers in</a:t>
            </a:r>
            <a:r>
              <a:rPr lang="en-US" sz="1800" b="1" dirty="0">
                <a:latin typeface="CMR10"/>
              </a:rPr>
              <a:t> a snowstorm </a:t>
            </a:r>
            <a:endParaRPr lang="en-US" sz="1800" b="1" i="0" u="none" strike="noStrike" baseline="0" dirty="0">
              <a:latin typeface="CMR1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FFBAD15-1457-4FEC-9F91-9A33D0D87457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962425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6B5CF-65E3-4FE3-A617-9C2423C38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for Counting in a Graph </a:t>
            </a:r>
            <a:r>
              <a:rPr lang="en-US" sz="1800" dirty="0"/>
              <a:t>[McKay 2003]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</p:spPr>
            <p:txBody>
              <a:bodyPr/>
              <a:lstStyle/>
              <a:p>
                <a:pPr>
                  <a:lnSpc>
                    <a:spcPct val="100000"/>
                  </a:lnSpc>
                </a:pPr>
                <a:r>
                  <a:rPr lang="en-US" sz="1800" b="1" i="0" u="sng" strike="noStrike" baseline="0" dirty="0">
                    <a:latin typeface="CMR10"/>
                  </a:rPr>
                  <a:t>Algorithm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1. Count your number of neighbors</a:t>
                </a:r>
                <a:r>
                  <a:rPr lang="en-US" sz="1800" dirty="0">
                    <a:latin typeface="CMR1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dirty="0">
                    <a:latin typeface="CMR10"/>
                  </a:rPr>
                  <a:t>. Let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1800" dirty="0">
                    <a:latin typeface="CMMI10"/>
                  </a:rPr>
                  <a:t> </a:t>
                </a:r>
                <a:r>
                  <a:rPr lang="en-US" sz="1800" dirty="0">
                    <a:latin typeface="CMR10"/>
                  </a:rPr>
                  <a:t>be the running total of the messages you have received.</a:t>
                </a:r>
                <a:endParaRPr lang="en-US" sz="1800" b="0" i="0" u="none" strike="noStrike" baseline="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2. Keep count of the number of messages you have received from your neighbors,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and of the values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u="none" strike="noStrike" baseline="0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u="none" strike="noStrike" baseline="0" dirty="0" smtClean="0">
                            <a:latin typeface="Cambria Math" panose="02040503050406030204" pitchFamily="18" charset="0"/>
                          </a:rPr>
                          <m:t>𝑵</m:t>
                        </m:r>
                      </m:sub>
                    </m:sSub>
                    <m:r>
                      <a:rPr lang="en-US" sz="1800" b="0" i="1" u="none" strike="noStrike" baseline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of each of those messages. </a:t>
                </a:r>
                <a:endParaRPr lang="en-US" sz="1800" dirty="0">
                  <a:latin typeface="CMR1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3. If the number of messages you have received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 identify the missing</a:t>
                </a:r>
                <a:r>
                  <a:rPr lang="en-US" sz="1800" b="0" i="0" u="none" strike="noStrike" dirty="0">
                    <a:latin typeface="CMR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neighbor and tell them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en-US" sz="1800" b="0" i="0" u="none" strike="noStrike" baseline="0" dirty="0">
                    <a:latin typeface="CMR10"/>
                  </a:rPr>
                  <a:t>4. If the number of messages you have received is equal to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𝑵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, then: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(a) 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 is the required total.</a:t>
                </a:r>
              </a:p>
              <a:p>
                <a:pPr lvl="1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b="0" i="0" u="none" strike="noStrike" baseline="0" dirty="0">
                    <a:latin typeface="CMR10"/>
                  </a:rPr>
                  <a:t>(b) for each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dirty="0">
                    <a:latin typeface="CMSY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say to neighbor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sz="1800" b="0" i="0" u="none" strike="noStrike" baseline="0" dirty="0">
                    <a:latin typeface="CMMI10"/>
                  </a:rPr>
                  <a:t> </a:t>
                </a:r>
                <a:r>
                  <a:rPr lang="en-US" sz="1800" b="0" i="0" u="none" strike="noStrike" baseline="0" dirty="0">
                    <a:latin typeface="CMR10"/>
                  </a:rPr>
                  <a:t>the number </a:t>
                </a:r>
                <a14:m>
                  <m:oMath xmlns:m="http://schemas.openxmlformats.org/officeDocument/2006/math"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1800" b="1" i="1" u="none" strike="noStrike" baseline="0" dirty="0" smtClean="0">
                        <a:latin typeface="Cambria Math" panose="02040503050406030204" pitchFamily="18" charset="0"/>
                      </a:rPr>
                      <m:t> – </m:t>
                    </m:r>
                    <m:sSub>
                      <m:sSubPr>
                        <m:ctrlP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1800" b="1" i="1" dirty="0" err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CMR1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B80813-C8BA-462F-B3D5-23EDC4C710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308" y="2457128"/>
                <a:ext cx="11473384" cy="3757375"/>
              </a:xfrm>
              <a:blipFill>
                <a:blip r:embed="rId2"/>
                <a:stretch>
                  <a:fillRect l="-1275" t="-2110" b="-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C0BB6-74E1-4C73-8021-E4960E25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3BB31-1BE5-4339-94C9-7A7BC46B2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9309" y="943628"/>
            <a:ext cx="2139680" cy="1449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8365C7-069F-406A-9BA0-1A1FDC96C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2136" y="943627"/>
            <a:ext cx="2070043" cy="1449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2F2842-6E92-4A69-A148-40F4DCB12D50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</p:spTree>
    <p:extLst>
      <p:ext uri="{BB962C8B-B14F-4D97-AF65-F5344CB8AC3E}">
        <p14:creationId xmlns:p14="http://schemas.microsoft.com/office/powerpoint/2010/main" val="1699767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Fraud detection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DF5695C-9C92-483A-863F-A0FE3DC25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566" y="1689598"/>
            <a:ext cx="3584722" cy="311824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E8E0B-DE42-418B-8913-D8A19537F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C2ACA0-617C-492C-A783-A69F7AF29645}"/>
              </a:ext>
            </a:extLst>
          </p:cNvPr>
          <p:cNvSpPr txBox="1"/>
          <p:nvPr/>
        </p:nvSpPr>
        <p:spPr bwMode="gray">
          <a:xfrm>
            <a:off x="613566" y="1166378"/>
            <a:ext cx="3481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effectLst/>
                <a:latin typeface="Arial" panose="020B0604020202020204" pitchFamily="34" charset="0"/>
              </a:rPr>
              <a:t>eBay page listing the recent feedbacks for one user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A79E99-01BC-45D3-ACC9-16FD8B68E36E}"/>
              </a:ext>
            </a:extLst>
          </p:cNvPr>
          <p:cNvSpPr txBox="1"/>
          <p:nvPr/>
        </p:nvSpPr>
        <p:spPr bwMode="gray">
          <a:xfrm>
            <a:off x="4482043" y="3152001"/>
            <a:ext cx="729814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2019 - Business Email Compromise $26 Billion Scam</a:t>
            </a:r>
          </a:p>
          <a:p>
            <a:r>
              <a:rPr lang="en-US" sz="1400" dirty="0"/>
              <a:t>https://www.ic3.gov/Media/Y2019/PSA190910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D813B9-E881-4717-8B49-842DF798C227}"/>
              </a:ext>
            </a:extLst>
          </p:cNvPr>
          <p:cNvSpPr txBox="1"/>
          <p:nvPr/>
        </p:nvSpPr>
        <p:spPr bwMode="gray">
          <a:xfrm>
            <a:off x="4569508" y="1689598"/>
            <a:ext cx="6230203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Auction fraud</a:t>
            </a:r>
          </a:p>
          <a:p>
            <a:r>
              <a:rPr lang="en-US" sz="1600" dirty="0">
                <a:effectLst/>
                <a:latin typeface="+mj-lt"/>
              </a:rPr>
              <a:t>Among all the monetary losses reported, auction fraud accounted for 41%,with an average loss of $385.</a:t>
            </a:r>
          </a:p>
          <a:p>
            <a:r>
              <a:rPr lang="fr-FR" sz="1100" dirty="0">
                <a:effectLst/>
                <a:latin typeface="+mj-lt"/>
              </a:rPr>
              <a:t>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 complaint center: Ic3 2004 internet </a:t>
            </a:r>
            <a:r>
              <a:rPr lang="fr-FR" sz="1100" dirty="0" err="1">
                <a:effectLst/>
                <a:latin typeface="+mj-lt"/>
              </a:rPr>
              <a:t>fraud</a:t>
            </a:r>
            <a:r>
              <a:rPr lang="fr-FR" sz="1100" dirty="0">
                <a:effectLst/>
                <a:latin typeface="+mj-lt"/>
              </a:rPr>
              <a:t>-crime report. </a:t>
            </a:r>
            <a:endParaRPr lang="en-US" sz="1100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9FD16F-C4CD-439A-9B1B-DB8C581700D2}"/>
              </a:ext>
            </a:extLst>
          </p:cNvPr>
          <p:cNvSpPr txBox="1"/>
          <p:nvPr/>
        </p:nvSpPr>
        <p:spPr bwMode="gray">
          <a:xfrm>
            <a:off x="82553" y="6386368"/>
            <a:ext cx="1021705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2EF7EF-9888-4B98-8AA8-FFC134D61F83}"/>
              </a:ext>
            </a:extLst>
          </p:cNvPr>
          <p:cNvSpPr txBox="1"/>
          <p:nvPr/>
        </p:nvSpPr>
        <p:spPr bwMode="gray">
          <a:xfrm>
            <a:off x="4482043" y="3849835"/>
            <a:ext cx="554318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Other scenarios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Document classification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Fake news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Part speech tagging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Optical character recognition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Image/3D data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Entity resolution in sensor networks</a:t>
            </a:r>
          </a:p>
        </p:txBody>
      </p:sp>
    </p:spTree>
    <p:extLst>
      <p:ext uri="{BB962C8B-B14F-4D97-AF65-F5344CB8AC3E}">
        <p14:creationId xmlns:p14="http://schemas.microsoft.com/office/powerpoint/2010/main" val="2624926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Message Passing for Path counting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</p:spPr>
            <p:txBody>
              <a:bodyPr/>
              <a:lstStyle/>
              <a:p>
                <a:pPr algn="l"/>
                <a:r>
                  <a:rPr lang="en-US" sz="1800" b="1" i="0" u="sng" strike="noStrike" baseline="0" dirty="0">
                    <a:latin typeface="CMTI12"/>
                  </a:rPr>
                  <a:t>Probability of passing through a node</a:t>
                </a:r>
                <a:r>
                  <a:rPr lang="en-US" sz="1800" b="1" i="0" u="none" strike="noStrike" baseline="0" dirty="0">
                    <a:latin typeface="CMTI12"/>
                  </a:rPr>
                  <a:t>: </a:t>
                </a:r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1800" dirty="0">
                  <a:latin typeface="CMTI12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latin typeface="CMTI12"/>
                  </a:rPr>
                  <a:t>= number of paths through a node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>
                    <a:latin typeface="CMTI12"/>
                  </a:rPr>
                  <a:t>,</a:t>
                </a: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𝑏𝑎𝑐𝑘𝑤𝑎𝑟𝑑𝑠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∗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𝑀𝑒𝑠𝑠𝑎𝑔𝑒𝑠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𝑓𝑜𝑟𝑤𝑎𝑟𝑑𝑠</m:t>
                    </m:r>
                  </m:oMath>
                </a14:m>
                <a:endParaRPr lang="en-US" sz="1800" dirty="0">
                  <a:latin typeface="CMTI12"/>
                </a:endParaRPr>
              </a:p>
              <a:p>
                <a:r>
                  <a:rPr lang="en-US" sz="1800" dirty="0">
                    <a:latin typeface="CMTI1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1800" dirty="0">
                  <a:latin typeface="CMTI12"/>
                </a:endParaRPr>
              </a:p>
              <a:p>
                <a:pPr algn="l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B97ABC-355C-4F79-BDC4-62F24E24A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25230" y="4039206"/>
                <a:ext cx="7832585" cy="2104679"/>
              </a:xfrm>
              <a:blipFill>
                <a:blip r:embed="rId2"/>
                <a:stretch>
                  <a:fillRect l="-1790" t="-434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D0DBE85-A39D-4310-8C25-6D6196000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2907" y="1061135"/>
            <a:ext cx="2221130" cy="216947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/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Messages sent in the</a:t>
                </a:r>
              </a:p>
              <a:p>
                <a:pPr algn="l"/>
                <a:r>
                  <a:rPr lang="en-US" sz="1800" b="0" i="0" u="none" strike="noStrike" baseline="0" dirty="0">
                    <a:latin typeface="CMR10~47"/>
                  </a:rPr>
                  <a:t>forward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A943908-A7C7-44F1-ABF4-1154C3DA5F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1298501" y="3116582"/>
                <a:ext cx="2311965" cy="646331"/>
              </a:xfrm>
              <a:prstGeom prst="rect">
                <a:avLst/>
              </a:prstGeom>
              <a:blipFill>
                <a:blip r:embed="rId4"/>
                <a:stretch>
                  <a:fillRect l="-2111" t="-471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/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b="0" i="0" u="none" strike="noStrike" baseline="0" dirty="0">
                    <a:latin typeface="CMR10~47"/>
                  </a:rPr>
                  <a:t>The </a:t>
                </a:r>
                <a:r>
                  <a:rPr lang="en-US" dirty="0">
                    <a:latin typeface="CMR10~47"/>
                  </a:rPr>
                  <a:t>five</a:t>
                </a:r>
                <a:r>
                  <a:rPr lang="en-US" sz="1800" b="0" i="0" u="none" strike="noStrike" baseline="0" dirty="0">
                    <a:latin typeface="CMR10~47"/>
                  </a:rPr>
                  <a:t> paths </a:t>
                </a:r>
                <a14:m>
                  <m:oMath xmlns:m="http://schemas.openxmlformats.org/officeDocument/2006/math"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u="none" strike="noStrike" baseline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9CC0084-7677-4F02-8D3B-B559AF081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138808" y="3276769"/>
                <a:ext cx="2205431" cy="369332"/>
              </a:xfrm>
              <a:prstGeom prst="rect">
                <a:avLst/>
              </a:prstGeom>
              <a:blipFill>
                <a:blip r:embed="rId5"/>
                <a:stretch>
                  <a:fillRect l="-2486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60CFCC8-097E-40F8-9B46-BC853BB8F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0358" y="991063"/>
            <a:ext cx="2298612" cy="213504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37DEFC3-D551-4A59-A660-7E248FBB7F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92690" y="1003985"/>
            <a:ext cx="2246957" cy="227278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6C6E96C-FEA7-4C00-802E-84233222ED81}"/>
              </a:ext>
            </a:extLst>
          </p:cNvPr>
          <p:cNvSpPr txBox="1"/>
          <p:nvPr/>
        </p:nvSpPr>
        <p:spPr bwMode="gray">
          <a:xfrm>
            <a:off x="6433532" y="3342691"/>
            <a:ext cx="40343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0" i="0" u="none" strike="noStrike" baseline="0" dirty="0">
                <a:latin typeface="CMR10~47"/>
              </a:rPr>
              <a:t>Messages sent in the Forward (top-left) and </a:t>
            </a:r>
            <a:r>
              <a:rPr lang="en-US" dirty="0">
                <a:latin typeface="CMR10~47"/>
              </a:rPr>
              <a:t>B</a:t>
            </a:r>
            <a:r>
              <a:rPr lang="en-US" sz="1800" b="0" i="0" u="none" strike="noStrike" baseline="0" dirty="0">
                <a:latin typeface="CMR10~47"/>
              </a:rPr>
              <a:t>ackward (botto</a:t>
            </a:r>
            <a:r>
              <a:rPr lang="en-US" dirty="0">
                <a:latin typeface="CMR10~47"/>
              </a:rPr>
              <a:t>m-right)</a:t>
            </a:r>
            <a:r>
              <a:rPr lang="en-US" sz="1800" b="0" i="0" u="none" strike="noStrike" baseline="0" dirty="0">
                <a:latin typeface="CMR10~47"/>
              </a:rPr>
              <a:t> paths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275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4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263A-D19D-4066-AC4E-D90D3275B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787421" cy="555840"/>
          </a:xfrm>
        </p:spPr>
        <p:txBody>
          <a:bodyPr/>
          <a:lstStyle/>
          <a:p>
            <a:r>
              <a:rPr lang="en-US" dirty="0"/>
              <a:t>Message Passing – </a:t>
            </a:r>
            <a:r>
              <a:rPr lang="sv-SE" dirty="0"/>
              <a:t>Viterbi </a:t>
            </a:r>
            <a:r>
              <a:rPr lang="en-US" dirty="0"/>
              <a:t>algorithm </a:t>
            </a:r>
            <a:r>
              <a:rPr lang="en-US" sz="1800" dirty="0"/>
              <a:t>[McKay 2003]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97ABC-355C-4F79-BDC4-62F24E24AE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21550" y="1228400"/>
            <a:ext cx="8030205" cy="2792046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600" b="1" u="sng" dirty="0">
                <a:latin typeface="+mj-lt"/>
              </a:rPr>
              <a:t>Algorithm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Set the cost of first node to zero</a:t>
            </a: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/>
              <a:t>As a node learns the costs of its predecessors, it passes these costs to its descendants</a:t>
            </a:r>
            <a:endParaRPr lang="en-US" sz="1600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As the message passes along each edge in the graph, the cost of that edge is added</a:t>
            </a:r>
            <a:endParaRPr lang="en-US" sz="1600" b="1" dirty="0">
              <a:latin typeface="+mj-lt"/>
            </a:endParaRPr>
          </a:p>
          <a:p>
            <a:pPr marL="342900" indent="-342900">
              <a:lnSpc>
                <a:spcPct val="100000"/>
              </a:lnSpc>
              <a:buFont typeface="+mj-lt"/>
              <a:buAutoNum type="arabicPeriod"/>
            </a:pPr>
            <a:r>
              <a:rPr lang="en-US" sz="1600" dirty="0">
                <a:latin typeface="+mj-lt"/>
              </a:rPr>
              <a:t>When conflicting costs arrive, take the minimum (that is why this algorithm also called min-sum)</a:t>
            </a:r>
          </a:p>
          <a:p>
            <a:pPr algn="l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C733A-7F0D-4655-84FB-1860EBCBC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6DE3E3-6225-4E79-B31E-E0E253FC5584}"/>
              </a:ext>
            </a:extLst>
          </p:cNvPr>
          <p:cNvSpPr txBox="1"/>
          <p:nvPr/>
        </p:nvSpPr>
        <p:spPr bwMode="gray">
          <a:xfrm>
            <a:off x="120121" y="6486806"/>
            <a:ext cx="105038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[MacKay 2003] MacKay, D. JC.(2003), Information theory, inference and learning algorithms. Cambridge university press.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D99169-616C-46CF-92A5-8003FCF4F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9" y="1280823"/>
            <a:ext cx="3214648" cy="18852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20273-B2E6-4922-91B5-5BC4AFED1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21" y="4229713"/>
            <a:ext cx="2512194" cy="13258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39C0086-75DB-431A-9E20-7627B37B0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2547" y="4195108"/>
            <a:ext cx="2445373" cy="13258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929F82-1FD9-4B86-A74F-2427208A6E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2124" y="4166146"/>
            <a:ext cx="2392896" cy="132588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0B28588-3596-48F7-A9AB-480BB0BD5B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8152" y="4116420"/>
            <a:ext cx="2353741" cy="132588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6668065-42E8-4DF3-AEBB-EF72E18553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13532" y="4186042"/>
            <a:ext cx="2458671" cy="13258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FD44C9F-1276-4B9B-980F-D974A6402917}"/>
              </a:ext>
            </a:extLst>
          </p:cNvPr>
          <p:cNvSpPr txBox="1"/>
          <p:nvPr/>
        </p:nvSpPr>
        <p:spPr bwMode="gray">
          <a:xfrm>
            <a:off x="212142" y="778529"/>
            <a:ext cx="412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1" i="0" u="none" strike="noStrike" baseline="0" dirty="0">
                <a:latin typeface="+mj-lt"/>
              </a:rPr>
              <a:t>Find the </a:t>
            </a:r>
            <a:r>
              <a:rPr lang="en-US" b="1" dirty="0">
                <a:latin typeface="+mj-lt"/>
              </a:rPr>
              <a:t>path with lowest cost</a:t>
            </a:r>
            <a:endParaRPr lang="en-US" sz="1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770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02AB-8304-48B4-9872-1C45E5BE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Generalized Distributive Law (GDL)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E5D07-79FC-405D-9746-543B66760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764" y="4043649"/>
            <a:ext cx="6822220" cy="255454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800" b="1" u="sng" dirty="0"/>
              <a:t>Algorithms: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Baum-Welch Algorithm (HMM)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Fast Fourier transform (FFT) on any finite Abelian group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 err="1"/>
              <a:t>Gallager</a:t>
            </a:r>
            <a:r>
              <a:rPr lang="en-US" sz="1800" dirty="0"/>
              <a:t>–Tanner–</a:t>
            </a:r>
            <a:r>
              <a:rPr lang="en-US" sz="1800" dirty="0" err="1"/>
              <a:t>Wiberg</a:t>
            </a:r>
            <a:r>
              <a:rPr lang="en-US" sz="1800" dirty="0"/>
              <a:t> decoding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Viterbi’s algorithm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BCJR algorithm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Pearl’s “belief propagation”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640C6-8AA3-441E-9A83-AD980FCC7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5261D-BFCD-4879-95A7-C29BE203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1" y="1044140"/>
            <a:ext cx="4725062" cy="4138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049540-6866-4806-A8D9-51F457C6C7E9}"/>
              </a:ext>
            </a:extLst>
          </p:cNvPr>
          <p:cNvSpPr txBox="1"/>
          <p:nvPr/>
        </p:nvSpPr>
        <p:spPr bwMode="gray">
          <a:xfrm>
            <a:off x="355821" y="5320922"/>
            <a:ext cx="3823287" cy="985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Aji</a:t>
            </a:r>
            <a:r>
              <a:rPr lang="en-US" sz="1400" dirty="0"/>
              <a:t>, Srinivas M., and Robert J. </a:t>
            </a:r>
            <a:r>
              <a:rPr lang="en-US" sz="1400" dirty="0" err="1"/>
              <a:t>McEliece</a:t>
            </a:r>
            <a:r>
              <a:rPr lang="en-US" sz="1400" dirty="0"/>
              <a:t>. "The generalized distributive law." </a:t>
            </a:r>
            <a:r>
              <a:rPr lang="en-US" sz="1400" i="1" dirty="0"/>
              <a:t>IEEE transactions on Information Theory</a:t>
            </a:r>
            <a:r>
              <a:rPr lang="en-US" sz="1400" dirty="0"/>
              <a:t> 46.2 (2000): 325-343.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DD8787-8A67-4884-80B4-5456DF05E30B}"/>
              </a:ext>
            </a:extLst>
          </p:cNvPr>
          <p:cNvSpPr txBox="1"/>
          <p:nvPr/>
        </p:nvSpPr>
        <p:spPr bwMode="gray">
          <a:xfrm>
            <a:off x="5263764" y="1107104"/>
            <a:ext cx="6245748" cy="2529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GDL synthesis of the work in:</a:t>
            </a:r>
            <a:endParaRPr lang="en-US" sz="18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information theory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digital communications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Signal processing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statistics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artificial intelligence communities</a:t>
            </a:r>
          </a:p>
        </p:txBody>
      </p:sp>
    </p:spTree>
    <p:extLst>
      <p:ext uri="{BB962C8B-B14F-4D97-AF65-F5344CB8AC3E}">
        <p14:creationId xmlns:p14="http://schemas.microsoft.com/office/powerpoint/2010/main" val="3061370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C1CA-4607-40A3-A6E7-B77312AB2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D02E-143A-47F7-BB37-52324DBC7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CAF546-8258-4A51-8327-EC03FEBC0ADA}"/>
              </a:ext>
            </a:extLst>
          </p:cNvPr>
          <p:cNvSpPr txBox="1"/>
          <p:nvPr/>
        </p:nvSpPr>
        <p:spPr bwMode="gray">
          <a:xfrm>
            <a:off x="6145713" y="2713336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Sum over all states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BED01-3A00-4870-B923-F541D0379E68}"/>
              </a:ext>
            </a:extLst>
          </p:cNvPr>
          <p:cNvSpPr/>
          <p:nvPr/>
        </p:nvSpPr>
        <p:spPr bwMode="gray">
          <a:xfrm>
            <a:off x="7346358" y="244530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9870BB33-BFB1-44E5-B892-7242DC8A1FC4}"/>
              </a:ext>
            </a:extLst>
          </p:cNvPr>
          <p:cNvCxnSpPr>
            <a:stCxn id="11" idx="0"/>
            <a:endCxn id="12" idx="2"/>
          </p:cNvCxnSpPr>
          <p:nvPr/>
        </p:nvCxnSpPr>
        <p:spPr bwMode="gray">
          <a:xfrm rot="5400000" flipH="1" flipV="1">
            <a:off x="7135812" y="2280154"/>
            <a:ext cx="222311" cy="644055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A4434D-E0DF-4070-A5FE-76C42493BA48}"/>
              </a:ext>
            </a:extLst>
          </p:cNvPr>
          <p:cNvSpPr txBox="1"/>
          <p:nvPr/>
        </p:nvSpPr>
        <p:spPr bwMode="gray">
          <a:xfrm>
            <a:off x="7160147" y="3114353"/>
            <a:ext cx="1558454" cy="31464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Label-label potential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C097C62-0679-4F3B-BF14-4FDB632D278F}"/>
              </a:ext>
            </a:extLst>
          </p:cNvPr>
          <p:cNvSpPr txBox="1"/>
          <p:nvPr/>
        </p:nvSpPr>
        <p:spPr bwMode="gray">
          <a:xfrm>
            <a:off x="8433641" y="2799706"/>
            <a:ext cx="579158" cy="24507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Prior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FD28E71-30A3-43E6-9F41-30BB05158698}"/>
              </a:ext>
            </a:extLst>
          </p:cNvPr>
          <p:cNvSpPr/>
          <p:nvPr/>
        </p:nvSpPr>
        <p:spPr bwMode="gray">
          <a:xfrm>
            <a:off x="8718601" y="2253196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F6A647-6B68-4533-A04A-CD823DD4B6E0}"/>
              </a:ext>
            </a:extLst>
          </p:cNvPr>
          <p:cNvSpPr txBox="1"/>
          <p:nvPr/>
        </p:nvSpPr>
        <p:spPr bwMode="gray">
          <a:xfrm>
            <a:off x="9370608" y="2853558"/>
            <a:ext cx="2484139" cy="575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All messages sent by neighbors of node </a:t>
            </a:r>
            <a:r>
              <a:rPr lang="en-US" sz="1200" i="1" dirty="0" err="1"/>
              <a:t>i</a:t>
            </a:r>
            <a:r>
              <a:rPr lang="en-US" sz="1200" dirty="0"/>
              <a:t> in the previous iteration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EA99C00-E816-4712-B916-DB5863BF3384}"/>
              </a:ext>
            </a:extLst>
          </p:cNvPr>
          <p:cNvSpPr/>
          <p:nvPr/>
        </p:nvSpPr>
        <p:spPr bwMode="gray">
          <a:xfrm flipV="1">
            <a:off x="9367276" y="2564035"/>
            <a:ext cx="152536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D06457A6-8858-4EC3-9409-83715152209C}"/>
              </a:ext>
            </a:extLst>
          </p:cNvPr>
          <p:cNvCxnSpPr>
            <a:cxnSpLocks/>
            <a:stCxn id="26" idx="0"/>
            <a:endCxn id="27" idx="0"/>
          </p:cNvCxnSpPr>
          <p:nvPr/>
        </p:nvCxnSpPr>
        <p:spPr bwMode="gray">
          <a:xfrm rot="16200000" flipV="1">
            <a:off x="10249416" y="2490296"/>
            <a:ext cx="243804" cy="48272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25C8C68F-EEFE-46B9-8967-515D73B6352A}"/>
              </a:ext>
            </a:extLst>
          </p:cNvPr>
          <p:cNvCxnSpPr>
            <a:cxnSpLocks/>
            <a:stCxn id="21" idx="0"/>
          </p:cNvCxnSpPr>
          <p:nvPr/>
        </p:nvCxnSpPr>
        <p:spPr bwMode="gray">
          <a:xfrm rot="5400000" flipH="1" flipV="1">
            <a:off x="8589057" y="2402827"/>
            <a:ext cx="531042" cy="262716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/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600" b="1" dirty="0"/>
                  <a:t>Label-label Potential matrix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/>
                  <a:t>: </a:t>
                </a:r>
              </a:p>
              <a:p>
                <a:r>
                  <a:rPr lang="en-US" sz="1600" dirty="0"/>
                  <a:t>captures the dependencies between nodes</a:t>
                </a:r>
              </a:p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/>
                  <a:t> = probability of node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given that j is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b="1" dirty="0"/>
                  <a:t>Prior belief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of node </a:t>
                </a:r>
                <a:r>
                  <a:rPr lang="en-US" sz="1600" i="1" dirty="0" err="1"/>
                  <a:t>i</a:t>
                </a:r>
                <a:r>
                  <a:rPr lang="en-US" sz="1600" dirty="0"/>
                  <a:t> being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is the </a:t>
                </a:r>
                <a:r>
                  <a:rPr lang="en-US" sz="1600" i="1" dirty="0"/>
                  <a:t>i</a:t>
                </a:r>
                <a:r>
                  <a:rPr lang="en-US" sz="1600" dirty="0"/>
                  <a:t>'s estimate of </a:t>
                </a:r>
                <a:r>
                  <a:rPr lang="en-US" sz="1600" i="1" dirty="0"/>
                  <a:t>j</a:t>
                </a:r>
                <a:r>
                  <a:rPr lang="en-US" sz="1600" dirty="0"/>
                  <a:t> being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6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1600" dirty="0"/>
                  <a:t> = set of all states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D7029CC-7E9A-4197-9078-D507A2055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337253" y="1157600"/>
                <a:ext cx="5493987" cy="2136995"/>
              </a:xfrm>
              <a:prstGeom prst="rect">
                <a:avLst/>
              </a:prstGeom>
              <a:blipFill>
                <a:blip r:embed="rId4"/>
                <a:stretch>
                  <a:fillRect l="-554" t="-857" b="-3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/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3AE3C49-EC5E-4A96-A300-EC398671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321913" y="1693732"/>
                <a:ext cx="6243968" cy="8007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F978456D-5F09-4BDA-B031-0F32F8CC1B4E}"/>
              </a:ext>
            </a:extLst>
          </p:cNvPr>
          <p:cNvSpPr txBox="1"/>
          <p:nvPr/>
        </p:nvSpPr>
        <p:spPr bwMode="gray">
          <a:xfrm>
            <a:off x="2607351" y="4423457"/>
            <a:ext cx="6333886" cy="173124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600" b="1" u="sng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Easy to program and parallelize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Applies to any graphical model with different types of potential relationships between nodes</a:t>
            </a:r>
          </a:p>
          <a:p>
            <a:endParaRPr lang="en-US" sz="1600" dirty="0"/>
          </a:p>
          <a:p>
            <a:r>
              <a:rPr lang="en-US" sz="1600" b="1" dirty="0"/>
              <a:t>Caveat</a:t>
            </a:r>
            <a:r>
              <a:rPr lang="en-US" sz="1600" dirty="0"/>
              <a:t>: no guarantee of convergence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34CCB6-6E3B-4AE1-A198-764170E693A4}"/>
              </a:ext>
            </a:extLst>
          </p:cNvPr>
          <p:cNvSpPr/>
          <p:nvPr/>
        </p:nvSpPr>
        <p:spPr bwMode="gray">
          <a:xfrm>
            <a:off x="7963297" y="2274460"/>
            <a:ext cx="445273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6384486-0E89-4964-8FA6-9EB13604A19D}"/>
              </a:ext>
            </a:extLst>
          </p:cNvPr>
          <p:cNvCxnSpPr>
            <a:cxnSpLocks/>
            <a:stCxn id="15" idx="0"/>
            <a:endCxn id="48" idx="2"/>
          </p:cNvCxnSpPr>
          <p:nvPr/>
        </p:nvCxnSpPr>
        <p:spPr bwMode="gray">
          <a:xfrm rot="5400000" flipH="1" flipV="1">
            <a:off x="7665567" y="2593986"/>
            <a:ext cx="794174" cy="246560"/>
          </a:xfrm>
          <a:prstGeom prst="bentConnector3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63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5" grpId="0"/>
      <p:bldP spid="21" grpId="0"/>
      <p:bldP spid="22" grpId="0" animBg="1"/>
      <p:bldP spid="26" grpId="0"/>
      <p:bldP spid="27" grpId="0" animBg="1"/>
      <p:bldP spid="45" grpId="0" animBg="1"/>
      <p:bldP spid="4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4B36B-BE27-4220-B4D7-36AE6313B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Examples Loopy belief propagation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93C0A-A182-4FD8-A3DF-D40111AB7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9AC5B97-FF4A-46C3-9D43-A09AA79BD73D}"/>
              </a:ext>
            </a:extLst>
          </p:cNvPr>
          <p:cNvGrpSpPr/>
          <p:nvPr/>
        </p:nvGrpSpPr>
        <p:grpSpPr>
          <a:xfrm>
            <a:off x="902900" y="1054947"/>
            <a:ext cx="2128477" cy="2018946"/>
            <a:chOff x="9938188" y="4606083"/>
            <a:chExt cx="2128477" cy="2018946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E533694-0FC1-41FF-B5E7-5FDB2DD8C0D1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E2C92F5-310F-4B2B-8BB3-6BCCEEF0E566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C4A1981-BC0F-4D6A-9BDB-349746AEDC50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98F0D7F-513A-4689-977F-7AFAC5130189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A596C27-06AF-4BF5-86F4-4EAA002055F4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42AA6A7-E3B5-4D10-9673-EE0DA4B234EB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C9DE6A-AAF7-46DD-85AF-934B36925735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A08A0DC-4A44-4C6F-8265-CAE292A6716D}"/>
                </a:ext>
              </a:extLst>
            </p:cNvPr>
            <p:cNvCxnSpPr>
              <a:cxnSpLocks/>
              <a:stCxn id="8" idx="0"/>
              <a:endCxn id="11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EAA1E35-DFF5-42EC-9CC3-D5E10D89C606}"/>
                </a:ext>
              </a:extLst>
            </p:cNvPr>
            <p:cNvCxnSpPr>
              <a:cxnSpLocks/>
              <a:stCxn id="8" idx="7"/>
              <a:endCxn id="12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33AAC4-6C9E-4766-B0AE-18D20AF45106}"/>
                </a:ext>
              </a:extLst>
            </p:cNvPr>
            <p:cNvCxnSpPr>
              <a:cxnSpLocks/>
              <a:stCxn id="11" idx="5"/>
              <a:endCxn id="12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6DE6C359-2F0D-41A6-8186-859AD95C49AF}"/>
                </a:ext>
              </a:extLst>
            </p:cNvPr>
            <p:cNvCxnSpPr>
              <a:cxnSpLocks/>
              <a:stCxn id="7" idx="5"/>
              <a:endCxn id="10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528241D-7395-4C3F-811F-168880EE0375}"/>
                </a:ext>
              </a:extLst>
            </p:cNvPr>
            <p:cNvCxnSpPr>
              <a:cxnSpLocks/>
              <a:stCxn id="6" idx="5"/>
              <a:endCxn id="10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566A304-D8C1-473D-BAB4-8E258B432414}"/>
              </a:ext>
            </a:extLst>
          </p:cNvPr>
          <p:cNvGrpSpPr/>
          <p:nvPr/>
        </p:nvGrpSpPr>
        <p:grpSpPr>
          <a:xfrm>
            <a:off x="2761675" y="1930396"/>
            <a:ext cx="953338" cy="960684"/>
            <a:chOff x="10584382" y="3100299"/>
            <a:chExt cx="953338" cy="96068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544F53C-FE77-4CA8-91D2-99513E1BA8FF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2716803-4C2E-493C-B779-7245DF372E93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BF8A7A6-B90E-4C57-919C-8ED14B202659}"/>
                </a:ext>
              </a:extLst>
            </p:cNvPr>
            <p:cNvCxnSpPr>
              <a:cxnSpLocks/>
              <a:stCxn id="19" idx="7"/>
              <a:endCxn id="20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BDD8B5-F0DE-4CC4-B049-BAF58B50742C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 bwMode="gray">
          <a:xfrm flipV="1">
            <a:off x="1317116" y="1262055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741E53-583A-4D8F-B271-7567E9E1823A}"/>
              </a:ext>
            </a:extLst>
          </p:cNvPr>
          <p:cNvCxnSpPr>
            <a:cxnSpLocks/>
            <a:stCxn id="10" idx="0"/>
            <a:endCxn id="8" idx="4"/>
          </p:cNvCxnSpPr>
          <p:nvPr/>
        </p:nvCxnSpPr>
        <p:spPr bwMode="gray">
          <a:xfrm flipH="1" flipV="1">
            <a:off x="2143916" y="2250397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B53A09-B7BC-43DF-9E14-639C05B4C8B7}"/>
              </a:ext>
            </a:extLst>
          </p:cNvPr>
          <p:cNvCxnSpPr>
            <a:cxnSpLocks/>
            <a:stCxn id="12" idx="4"/>
            <a:endCxn id="19" idx="0"/>
          </p:cNvCxnSpPr>
          <p:nvPr/>
        </p:nvCxnSpPr>
        <p:spPr bwMode="gray">
          <a:xfrm>
            <a:off x="2824269" y="2070741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/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E13847-FA93-4E73-9EC7-4191B0C3F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581731" y="2114950"/>
                <a:ext cx="6243968" cy="76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06D8BFB-AC9D-4B55-B4D7-07657DCAAEB5}"/>
              </a:ext>
            </a:extLst>
          </p:cNvPr>
          <p:cNvSpPr txBox="1"/>
          <p:nvPr/>
        </p:nvSpPr>
        <p:spPr bwMode="gray">
          <a:xfrm>
            <a:off x="3982859" y="1780856"/>
            <a:ext cx="1931244" cy="40736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pt-BR" sz="1200" dirty="0"/>
              <a:t>Example computing the message from A do D :</a:t>
            </a:r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  <a:p>
            <a:pPr marL="182563" indent="-182563"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Char char="■"/>
            </a:pPr>
            <a:endParaRPr lang="pt-BR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/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nary>
                            <m:naryPr>
                              <m:chr m:val="∏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\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E163280-872D-41EB-8DE7-65CAC39A7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488629" y="1019936"/>
                <a:ext cx="6243968" cy="800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8" name="Picture 27">
            <a:extLst>
              <a:ext uri="{FF2B5EF4-FFF2-40B4-BE49-F238E27FC236}">
                <a16:creationId xmlns:a16="http://schemas.microsoft.com/office/drawing/2014/main" id="{841DE941-F609-4F65-9413-6BAF447A6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53" y="3429000"/>
            <a:ext cx="4650496" cy="279691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D7E1538-F790-447F-97F2-C50197860054}"/>
              </a:ext>
            </a:extLst>
          </p:cNvPr>
          <p:cNvSpPr txBox="1"/>
          <p:nvPr/>
        </p:nvSpPr>
        <p:spPr bwMode="gray">
          <a:xfrm>
            <a:off x="4987749" y="5417823"/>
            <a:ext cx="32507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604020202020204" pitchFamily="34" charset="0"/>
              </a:rPr>
              <a:t>r</a:t>
            </a:r>
            <a:r>
              <a:rPr lang="en-US" sz="1200" dirty="0">
                <a:effectLst/>
                <a:latin typeface="Arial" panose="020B0604020202020204" pitchFamily="34" charset="0"/>
              </a:rPr>
              <a:t>ed triangles = fraudsters,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yellow diamonds = accomplices,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white ellipses = honest nodes,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effectLst/>
                <a:latin typeface="Arial" panose="020B0604020202020204" pitchFamily="34" charset="0"/>
              </a:rPr>
              <a:t>gray rounded rectangles = unbiased node</a:t>
            </a:r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B97CCD9-342C-46C5-9544-567E4501701B}"/>
              </a:ext>
            </a:extLst>
          </p:cNvPr>
          <p:cNvSpPr txBox="1"/>
          <p:nvPr/>
        </p:nvSpPr>
        <p:spPr bwMode="gray">
          <a:xfrm>
            <a:off x="5174862" y="3453915"/>
            <a:ext cx="50982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u="sng" dirty="0"/>
              <a:t>source</a:t>
            </a:r>
            <a:r>
              <a:rPr lang="en-US" sz="1200" dirty="0"/>
              <a:t>: </a:t>
            </a:r>
          </a:p>
          <a:p>
            <a:r>
              <a:rPr lang="en-US" sz="1200" dirty="0"/>
              <a:t>Pandit, Shashank, et al. "</a:t>
            </a:r>
            <a:r>
              <a:rPr lang="en-US" sz="1200" dirty="0" err="1"/>
              <a:t>Netprobe</a:t>
            </a:r>
            <a:r>
              <a:rPr lang="en-US" sz="1200" dirty="0"/>
              <a:t>: a fast and scalable system for fraud detection in online auction networks." </a:t>
            </a:r>
            <a:r>
              <a:rPr lang="en-US" sz="1200" i="1" dirty="0"/>
              <a:t>Proceedings of the 16th international conference on World Wide Web</a:t>
            </a:r>
            <a:r>
              <a:rPr lang="en-US" sz="1200" dirty="0"/>
              <a:t>. 2007.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FCCF7C8-362D-4C10-AEA2-AAF7B29B9B97}"/>
              </a:ext>
            </a:extLst>
          </p:cNvPr>
          <p:cNvCxnSpPr/>
          <p:nvPr/>
        </p:nvCxnSpPr>
        <p:spPr bwMode="gray">
          <a:xfrm flipH="1">
            <a:off x="1379050" y="1173042"/>
            <a:ext cx="528337" cy="30868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56183A4-5BD5-4D06-83EC-738495408EE1}"/>
              </a:ext>
            </a:extLst>
          </p:cNvPr>
          <p:cNvCxnSpPr>
            <a:cxnSpLocks/>
          </p:cNvCxnSpPr>
          <p:nvPr/>
        </p:nvCxnSpPr>
        <p:spPr bwMode="gray">
          <a:xfrm flipV="1">
            <a:off x="983610" y="1930396"/>
            <a:ext cx="0" cy="32000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A86F3E5-04B0-4C60-BE88-3BA1F473FBBF}"/>
              </a:ext>
            </a:extLst>
          </p:cNvPr>
          <p:cNvCxnSpPr>
            <a:cxnSpLocks/>
          </p:cNvCxnSpPr>
          <p:nvPr/>
        </p:nvCxnSpPr>
        <p:spPr bwMode="gray">
          <a:xfrm>
            <a:off x="1277198" y="1940619"/>
            <a:ext cx="810442" cy="779719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3D9D6B6B-84F7-4A54-9FDD-7729A6B5804C}"/>
              </a:ext>
            </a:extLst>
          </p:cNvPr>
          <p:cNvSpPr/>
          <p:nvPr/>
        </p:nvSpPr>
        <p:spPr bwMode="gray">
          <a:xfrm rot="16200000">
            <a:off x="9261402" y="1238686"/>
            <a:ext cx="92178" cy="1931243"/>
          </a:xfrm>
          <a:prstGeom prst="rightBrac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5E94D2-9307-4A2B-B71C-836A938D9DAF}"/>
              </a:ext>
            </a:extLst>
          </p:cNvPr>
          <p:cNvSpPr/>
          <p:nvPr/>
        </p:nvSpPr>
        <p:spPr bwMode="gray">
          <a:xfrm flipV="1">
            <a:off x="8969069" y="1539983"/>
            <a:ext cx="85108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62CE4973-85B2-4412-A352-799C40501E8A}"/>
              </a:ext>
            </a:extLst>
          </p:cNvPr>
          <p:cNvCxnSpPr>
            <a:cxnSpLocks/>
            <a:stCxn id="46" idx="0"/>
          </p:cNvCxnSpPr>
          <p:nvPr/>
        </p:nvCxnSpPr>
        <p:spPr bwMode="gray">
          <a:xfrm rot="5400000">
            <a:off x="9111591" y="1787718"/>
            <a:ext cx="485039" cy="8100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581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5" grpId="0"/>
      <p:bldP spid="26" grpId="0"/>
      <p:bldP spid="27" grpId="0"/>
      <p:bldP spid="29" grpId="0"/>
      <p:bldP spid="43" grpId="0" animBg="1"/>
      <p:bldP spid="4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applications of loopy belief propagation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25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27E906-8310-4E21-988D-2E0F74CCF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r>
              <a:rPr lang="en-US" dirty="0"/>
              <a:t>Improve in standard graph mining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Node ranking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Clustering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Community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Sentiment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Information diffusion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8803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059A-837B-4E70-85E0-77BA2416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Next Tasks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E2D8F-BD66-4A77-89AD-069496486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1213308"/>
            <a:ext cx="11473384" cy="3900042"/>
          </a:xfrm>
        </p:spPr>
        <p:txBody>
          <a:bodyPr/>
          <a:lstStyle/>
          <a:p>
            <a:endParaRPr lang="pt-BR" dirty="0"/>
          </a:p>
          <a:p>
            <a:r>
              <a:rPr lang="pt-BR" b="1" dirty="0"/>
              <a:t>Initial understanding about your graph data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/>
              <a:t>Generate first instance of your graphs</a:t>
            </a:r>
            <a:r>
              <a:rPr lang="en-US" dirty="0"/>
              <a:t>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Visualize the network or subgraph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Compute basic network-level metrics</a:t>
            </a:r>
          </a:p>
          <a:p>
            <a:pPr marL="698494" lvl="1" indent="-457200"/>
            <a:r>
              <a:rPr lang="en-US" dirty="0"/>
              <a:t>Edge degree distribution, Diameter, Clustering coefficient, Component connectivity</a:t>
            </a:r>
          </a:p>
          <a:p>
            <a:pPr marL="698494" lvl="1" indent="-457200"/>
            <a:r>
              <a:rPr lang="en-US" dirty="0"/>
              <a:t>Compare with random network or any other relevant reference model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Publish the initial list of papers that you are considering for related work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4D838-EB3D-4D0D-822F-FD7D93CB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585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EBB6C5-1871-444B-AD84-356DE1BC29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4656578"/>
            <a:ext cx="11228913" cy="1001364"/>
          </a:xfrm>
          <a:noFill/>
        </p:spPr>
        <p:txBody>
          <a:bodyPr/>
          <a:lstStyle/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752993035"/>
      </p:ext>
    </p:extLst>
  </p:cSld>
  <p:clrMapOvr>
    <a:masterClrMapping/>
  </p:clrMapOvr>
  <p:transition spd="slow"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3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1799287" y="2139726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3658062" y="3015175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2213503" y="234683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3040303" y="333517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3720656" y="315552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6482516" y="2115431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8341291" y="2990880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6896732" y="2322539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7723532" y="3310881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8403885" y="3131225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Arrow: Right 56">
            <a:extLst>
              <a:ext uri="{FF2B5EF4-FFF2-40B4-BE49-F238E27FC236}">
                <a16:creationId xmlns:a16="http://schemas.microsoft.com/office/drawing/2014/main" id="{E7C5FEDA-7204-4E49-895C-8A38B3C65688}"/>
              </a:ext>
            </a:extLst>
          </p:cNvPr>
          <p:cNvSpPr/>
          <p:nvPr/>
        </p:nvSpPr>
        <p:spPr bwMode="gray">
          <a:xfrm>
            <a:off x="5158972" y="2920961"/>
            <a:ext cx="871118" cy="234560"/>
          </a:xfrm>
          <a:prstGeom prst="rightArrow">
            <a:avLst>
              <a:gd name="adj1" fmla="val 50000"/>
              <a:gd name="adj2" fmla="val 146004"/>
            </a:avLst>
          </a:prstGeom>
          <a:solidFill>
            <a:schemeClr val="bg1">
              <a:lumMod val="5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915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3EC1-F705-419B-B95D-B87654F5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E35A-5E5E-43EE-AD53-49343AF2A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2014567"/>
            <a:ext cx="9308427" cy="2556469"/>
          </a:xfrm>
        </p:spPr>
        <p:txBody>
          <a:bodyPr/>
          <a:lstStyle/>
          <a:p>
            <a:pPr marL="342900" indent="-342900">
              <a:buAutoNum type="arabicPeriod"/>
            </a:pPr>
            <a:r>
              <a:rPr lang="en-US" sz="1800" dirty="0"/>
              <a:t>Relational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Iterative Classifier</a:t>
            </a:r>
          </a:p>
          <a:p>
            <a:pPr marL="342900" indent="-342900">
              <a:buAutoNum type="arabicPeriod"/>
            </a:pPr>
            <a:r>
              <a:rPr lang="en-US" sz="1800" dirty="0"/>
              <a:t>Belief Propagation</a:t>
            </a:r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dirty="0"/>
          </a:p>
          <a:p>
            <a:pPr marL="342900" indent="-342900">
              <a:buAutoNum type="arabicPeriod"/>
            </a:pPr>
            <a:endParaRPr lang="en-US" sz="1800" b="0" i="0" u="none" strike="noStrike" dirty="0">
              <a:solidFill>
                <a:srgbClr val="5A606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B26DE-C8F5-48BD-8D30-3666A2CA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F215EA-960B-418A-BE8A-1D1FBDB692EA}"/>
              </a:ext>
            </a:extLst>
          </p:cNvPr>
          <p:cNvSpPr txBox="1"/>
          <p:nvPr/>
        </p:nvSpPr>
        <p:spPr bwMode="gray">
          <a:xfrm>
            <a:off x="240244" y="5578046"/>
            <a:ext cx="1013292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Main sources of these slides</a:t>
            </a:r>
          </a:p>
          <a:p>
            <a:r>
              <a:rPr lang="en-US" sz="1400" dirty="0"/>
              <a:t>- Lecture-6 of CS224W: Machine Learning with Graphs (Stanford / Fall 2019): http://web.stanford.edu/class/cs224w/</a:t>
            </a:r>
          </a:p>
          <a:p>
            <a:r>
              <a:rPr lang="en-US" sz="1400" dirty="0"/>
              <a:t>- Slides of talk at ICDM 2016. “Edge Weight Prediction in Weighted Signed Networks”: </a:t>
            </a:r>
          </a:p>
          <a:p>
            <a:r>
              <a:rPr lang="en-US" sz="1400" dirty="0"/>
              <a:t>https://cs.stanford.edu/~srijan/wsn/</a:t>
            </a:r>
          </a:p>
        </p:txBody>
      </p:sp>
    </p:spTree>
    <p:extLst>
      <p:ext uri="{BB962C8B-B14F-4D97-AF65-F5344CB8AC3E}">
        <p14:creationId xmlns:p14="http://schemas.microsoft.com/office/powerpoint/2010/main" val="85115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Classifiers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dirty="0"/>
                  <a:t>Bootstrap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Convert each node </a:t>
                </a:r>
                <a:r>
                  <a:rPr lang="en-US" i="1" dirty="0" err="1"/>
                  <a:t>i</a:t>
                </a:r>
                <a:r>
                  <a:rPr lang="en-US" dirty="0"/>
                  <a:t> to a flat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Use the local classifier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</a:t>
                </a:r>
                <a:r>
                  <a:rPr lang="en-US" dirty="0" err="1"/>
                  <a:t>kNN</a:t>
                </a:r>
                <a:r>
                  <a:rPr lang="en-US" dirty="0"/>
                  <a:t>, SVM, etc.) to find best value for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 startAt="2"/>
                </a:pPr>
                <a:r>
                  <a:rPr lang="en-US" dirty="0"/>
                  <a:t>Iterate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Foreach node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vector ai</a:t>
                </a:r>
              </a:p>
              <a:p>
                <a:pPr marL="285750" indent="-285750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•"/>
                </a:pPr>
                <a:r>
                  <a:rPr lang="en-US" dirty="0"/>
                  <a:t>update label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Repeat until node labels converge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⁡_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𝑖𝑡𝑒𝑟𝑎𝑡𝑖𝑜𝑛𝑠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669200" y="914272"/>
                <a:ext cx="10136622" cy="3616375"/>
              </a:xfrm>
              <a:prstGeom prst="rect">
                <a:avLst/>
              </a:prstGeom>
              <a:blipFill>
                <a:blip r:embed="rId2"/>
                <a:stretch>
                  <a:fillRect l="-541" b="-1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3672934" y="5114772"/>
            <a:ext cx="4846132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node features</a:t>
            </a:r>
          </a:p>
        </p:txBody>
      </p:sp>
    </p:spTree>
    <p:extLst>
      <p:ext uri="{BB962C8B-B14F-4D97-AF65-F5344CB8AC3E}">
        <p14:creationId xmlns:p14="http://schemas.microsoft.com/office/powerpoint/2010/main" val="1770259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B387A-9B0D-46E0-8B44-4DB9E61D2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and Collective Classification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/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b="1" dirty="0"/>
                  <a:t>MarKov Property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2000" dirty="0"/>
                  <a:t>Label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of node </a:t>
                </a:r>
                <a:r>
                  <a:rPr lang="en-US" sz="2000" i="1" dirty="0" err="1"/>
                  <a:t>i</a:t>
                </a:r>
                <a:r>
                  <a:rPr lang="en-US" sz="2000" dirty="0"/>
                  <a:t> depends on its neighbors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182563" indent="-182563"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Arial" panose="020B0604020202020204" pitchFamily="34" charset="0"/>
                  <a:buChar char="■"/>
                </a:pPr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F0934D0-4E08-4183-A30E-D358F736E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715617" y="1073426"/>
                <a:ext cx="9764202" cy="2234317"/>
              </a:xfrm>
              <a:prstGeom prst="rect">
                <a:avLst/>
              </a:prstGeom>
              <a:blipFill>
                <a:blip r:embed="rId2"/>
                <a:stretch>
                  <a:fillRect l="-1561" t="-3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/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800" b="1" u="sng" dirty="0"/>
                  <a:t>General Algorithm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Run local classifier to assign initial labels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Predicts labels using node features (no graph features)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Capture correlations between each pair of nodes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Predict labels based on neighbors’ labels (relational classifier)</a:t>
                </a:r>
              </a:p>
              <a:p>
                <a:pPr marL="342900" indent="-342900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  <a:buFont typeface="+mj-lt"/>
                  <a:buAutoNum type="arabicPeriod"/>
                </a:pPr>
                <a:r>
                  <a:rPr lang="en-US" sz="1800" dirty="0"/>
                  <a:t>Propagate these correlations through the graph</a:t>
                </a:r>
              </a:p>
              <a:p>
                <a:pPr lvl="1">
                  <a:lnSpc>
                    <a:spcPct val="150000"/>
                  </a:lnSpc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dirty="0"/>
                  <a:t>Iterate by applying the relational classifier until convergence to a probability of each node being of a certain label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7DC220-68E4-44B9-9B3A-0327B76B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478369" y="2695364"/>
                <a:ext cx="7926160" cy="3821944"/>
              </a:xfrm>
              <a:prstGeom prst="rect">
                <a:avLst/>
              </a:prstGeom>
              <a:blipFill>
                <a:blip r:embed="rId3"/>
                <a:stretch>
                  <a:fillRect l="-615" b="-1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/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𝑖𝑗</m:t>
                              </m:r>
                            </m:sub>
                          </m:sSub>
                        </m:e>
                      </m:nary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16FA856-1BFC-46B0-89A4-7F940F4D4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8319904" y="5554137"/>
                <a:ext cx="3962400" cy="834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6F00C2-7715-40FF-AADC-0761BBD95FB2}"/>
              </a:ext>
            </a:extLst>
          </p:cNvPr>
          <p:cNvSpPr txBox="1"/>
          <p:nvPr/>
        </p:nvSpPr>
        <p:spPr bwMode="gray">
          <a:xfrm>
            <a:off x="8034982" y="2831920"/>
            <a:ext cx="4027147" cy="14366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b="1" u="sng" dirty="0"/>
              <a:t>Caveats</a:t>
            </a:r>
            <a:endParaRPr lang="en-US" sz="1800" b="1" u="sng" dirty="0"/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sz="1800" dirty="0"/>
              <a:t>Convergence not guaranteed</a:t>
            </a: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  <a:buFont typeface="+mj-lt"/>
              <a:buAutoNum type="arabicPeriod"/>
            </a:pPr>
            <a:r>
              <a:rPr lang="en-US" dirty="0"/>
              <a:t>Model ignores graph features</a:t>
            </a:r>
          </a:p>
        </p:txBody>
      </p:sp>
    </p:spTree>
    <p:extLst>
      <p:ext uri="{BB962C8B-B14F-4D97-AF65-F5344CB8AC3E}">
        <p14:creationId xmlns:p14="http://schemas.microsoft.com/office/powerpoint/2010/main" val="188708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8AF0A-B4A7-4F74-94D4-CCC0775A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Goal: how to label my neighbors?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3355-60EE-4F06-8338-CDE955CF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7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F817524-139E-4A66-9E27-0FB826667921}"/>
              </a:ext>
            </a:extLst>
          </p:cNvPr>
          <p:cNvGrpSpPr/>
          <p:nvPr/>
        </p:nvGrpSpPr>
        <p:grpSpPr>
          <a:xfrm>
            <a:off x="298216" y="2143472"/>
            <a:ext cx="2128477" cy="2018946"/>
            <a:chOff x="9938188" y="4606083"/>
            <a:chExt cx="2128477" cy="201894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0D6770A-EBF4-4324-9DEB-DD657DCD08C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14BF8F-599C-4B8A-A062-A802D5E78E7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1B1DB05-3B58-4616-BD12-2B1C35056011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3414C4B-D703-42A4-A210-32E9475C55F7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4A9381D-301A-4A9B-B3CC-173EE093232B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0F6EF72-F6EE-495C-BF1B-7D4A9A30D88C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77B23AA-7F34-48E6-9C4E-E107BCD05B99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4027FE9-50EA-40FB-972D-A025083A19BF}"/>
                </a:ext>
              </a:extLst>
            </p:cNvPr>
            <p:cNvCxnSpPr>
              <a:cxnSpLocks/>
              <a:stCxn id="17" idx="0"/>
              <a:endCxn id="20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48C7F88-BEDF-480D-B7FF-99594E799CD2}"/>
                </a:ext>
              </a:extLst>
            </p:cNvPr>
            <p:cNvCxnSpPr>
              <a:cxnSpLocks/>
              <a:stCxn id="17" idx="7"/>
              <a:endCxn id="21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063EE61-2986-42D5-8515-C8E7DF6305E4}"/>
                </a:ext>
              </a:extLst>
            </p:cNvPr>
            <p:cNvCxnSpPr>
              <a:cxnSpLocks/>
              <a:stCxn id="20" idx="5"/>
              <a:endCxn id="21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8738BEC0-2296-4BBE-B296-8EF58447F142}"/>
                </a:ext>
              </a:extLst>
            </p:cNvPr>
            <p:cNvCxnSpPr>
              <a:cxnSpLocks/>
              <a:stCxn id="16" idx="5"/>
              <a:endCxn id="19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E00A722-C386-4FF9-8D8E-A00608DD9934}"/>
                </a:ext>
              </a:extLst>
            </p:cNvPr>
            <p:cNvCxnSpPr>
              <a:cxnSpLocks/>
              <a:stCxn id="15" idx="5"/>
              <a:endCxn id="19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22125E-C486-4A3B-8F10-E43AE8EA4914}"/>
              </a:ext>
            </a:extLst>
          </p:cNvPr>
          <p:cNvGrpSpPr/>
          <p:nvPr/>
        </p:nvGrpSpPr>
        <p:grpSpPr>
          <a:xfrm>
            <a:off x="2156991" y="3018921"/>
            <a:ext cx="953338" cy="960684"/>
            <a:chOff x="10584382" y="3100299"/>
            <a:chExt cx="953338" cy="96068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B46998F-9A6E-4C77-8CEC-39F51E544935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6B0C758-98EF-4508-8B2F-5E8B84DA726C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FF1389D-40C1-470E-B7B9-920CBEAF2924}"/>
                </a:ext>
              </a:extLst>
            </p:cNvPr>
            <p:cNvCxnSpPr>
              <a:cxnSpLocks/>
              <a:stCxn id="29" idx="7"/>
              <a:endCxn id="31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520AF2D-6AD8-4BC6-9C2B-1BA0DACDD10F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 bwMode="gray">
          <a:xfrm flipV="1">
            <a:off x="712432" y="2350580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F8F580-C094-4941-A98E-426B25E903D6}"/>
              </a:ext>
            </a:extLst>
          </p:cNvPr>
          <p:cNvCxnSpPr>
            <a:cxnSpLocks/>
            <a:stCxn id="19" idx="0"/>
            <a:endCxn id="17" idx="4"/>
          </p:cNvCxnSpPr>
          <p:nvPr/>
        </p:nvCxnSpPr>
        <p:spPr bwMode="gray">
          <a:xfrm flipH="1" flipV="1">
            <a:off x="1539232" y="3338922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04AD58E-2846-42CB-8337-4990972D0502}"/>
              </a:ext>
            </a:extLst>
          </p:cNvPr>
          <p:cNvCxnSpPr>
            <a:cxnSpLocks/>
            <a:stCxn id="21" idx="4"/>
            <a:endCxn id="29" idx="0"/>
          </p:cNvCxnSpPr>
          <p:nvPr/>
        </p:nvCxnSpPr>
        <p:spPr bwMode="gray">
          <a:xfrm>
            <a:off x="2219585" y="3159266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3F3381-BF0C-4D57-B6AE-B835915474E0}"/>
              </a:ext>
            </a:extLst>
          </p:cNvPr>
          <p:cNvGrpSpPr/>
          <p:nvPr/>
        </p:nvGrpSpPr>
        <p:grpSpPr>
          <a:xfrm>
            <a:off x="8846631" y="2259286"/>
            <a:ext cx="2128477" cy="2018946"/>
            <a:chOff x="9938188" y="4606083"/>
            <a:chExt cx="2128477" cy="2018946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8A4B5CF-ADD2-4F45-8E85-11D91001EE69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A060CED-2729-4DEC-A1C6-429701AD9FCF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1D7159E-68E0-4511-B41A-135144938CD3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D0E8CDF-9CFB-4C0B-83C3-F51300B72046}"/>
                </a:ext>
              </a:extLst>
            </p:cNvPr>
            <p:cNvCxnSpPr>
              <a:cxnSpLocks/>
              <a:stCxn id="38" idx="4"/>
              <a:endCxn id="39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D54F4B9-008D-45F0-A888-A0BE254FD1DE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2D53D17-035D-4FA0-BC49-53E5CFE4B9C0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D20A22-FEB2-40BE-8499-2EFCF9062E5F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3428ABA-8E63-4EE0-902B-8AF167651626}"/>
                </a:ext>
              </a:extLst>
            </p:cNvPr>
            <p:cNvCxnSpPr>
              <a:cxnSpLocks/>
              <a:stCxn id="40" idx="0"/>
              <a:endCxn id="43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D4885BC-5D2D-4F56-A476-B7ACFB100FE0}"/>
                </a:ext>
              </a:extLst>
            </p:cNvPr>
            <p:cNvCxnSpPr>
              <a:cxnSpLocks/>
              <a:stCxn id="40" idx="7"/>
              <a:endCxn id="44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1972F44-B4E0-4F7F-8ADA-6B10192FB5F8}"/>
                </a:ext>
              </a:extLst>
            </p:cNvPr>
            <p:cNvCxnSpPr>
              <a:cxnSpLocks/>
              <a:stCxn id="43" idx="5"/>
              <a:endCxn id="44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9BEFCB-5B4E-4BEE-B403-7932DFCD934B}"/>
                </a:ext>
              </a:extLst>
            </p:cNvPr>
            <p:cNvCxnSpPr>
              <a:cxnSpLocks/>
              <a:stCxn id="39" idx="5"/>
              <a:endCxn id="42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F490294-97E1-4EEC-A671-96C04733A7E5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3B40964-42BC-4AC6-BE72-2C82B0062E27}"/>
              </a:ext>
            </a:extLst>
          </p:cNvPr>
          <p:cNvGrpSpPr/>
          <p:nvPr/>
        </p:nvGrpSpPr>
        <p:grpSpPr>
          <a:xfrm>
            <a:off x="10705406" y="3134735"/>
            <a:ext cx="953338" cy="960684"/>
            <a:chOff x="10584382" y="3100299"/>
            <a:chExt cx="953338" cy="960684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3F5ED82-C5B2-4628-BCED-34FD66A36B36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8B07EC0-65F7-44BC-89C9-813F9738EA95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ED3CD15-F905-4B83-A85C-3D5DFB978256}"/>
                </a:ext>
              </a:extLst>
            </p:cNvPr>
            <p:cNvCxnSpPr>
              <a:cxnSpLocks/>
              <a:stCxn id="51" idx="7"/>
              <a:endCxn id="52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DA8697C-2E21-4A51-9CB3-D98DDEF564CB}"/>
              </a:ext>
            </a:extLst>
          </p:cNvPr>
          <p:cNvCxnSpPr>
            <a:cxnSpLocks/>
            <a:stCxn id="38" idx="6"/>
            <a:endCxn id="43" idx="2"/>
          </p:cNvCxnSpPr>
          <p:nvPr/>
        </p:nvCxnSpPr>
        <p:spPr bwMode="gray">
          <a:xfrm flipV="1">
            <a:off x="9260847" y="2466394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0E89F09-C475-4BB2-90CE-21037B602F6A}"/>
              </a:ext>
            </a:extLst>
          </p:cNvPr>
          <p:cNvCxnSpPr>
            <a:cxnSpLocks/>
            <a:stCxn id="42" idx="0"/>
            <a:endCxn id="40" idx="4"/>
          </p:cNvCxnSpPr>
          <p:nvPr/>
        </p:nvCxnSpPr>
        <p:spPr bwMode="gray">
          <a:xfrm flipH="1" flipV="1">
            <a:off x="10087647" y="3454736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861CC48-BB1F-4F11-AF69-929DAF41A6C5}"/>
              </a:ext>
            </a:extLst>
          </p:cNvPr>
          <p:cNvCxnSpPr>
            <a:cxnSpLocks/>
            <a:stCxn id="44" idx="4"/>
            <a:endCxn id="51" idx="0"/>
          </p:cNvCxnSpPr>
          <p:nvPr/>
        </p:nvCxnSpPr>
        <p:spPr bwMode="gray">
          <a:xfrm>
            <a:off x="10768000" y="3275080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2BE4E2-338F-4D46-B628-A57F31AF399F}"/>
              </a:ext>
            </a:extLst>
          </p:cNvPr>
          <p:cNvSpPr txBox="1"/>
          <p:nvPr/>
        </p:nvSpPr>
        <p:spPr bwMode="gray">
          <a:xfrm>
            <a:off x="9961109" y="1961111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3C55DD-D12A-4A5A-9236-50CB6DA9EB99}"/>
              </a:ext>
            </a:extLst>
          </p:cNvPr>
          <p:cNvSpPr txBox="1"/>
          <p:nvPr/>
        </p:nvSpPr>
        <p:spPr bwMode="gray">
          <a:xfrm>
            <a:off x="8788777" y="241624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87FFFD-8082-43A5-8D8C-90B6BC58D116}"/>
              </a:ext>
            </a:extLst>
          </p:cNvPr>
          <p:cNvSpPr txBox="1"/>
          <p:nvPr/>
        </p:nvSpPr>
        <p:spPr bwMode="gray">
          <a:xfrm>
            <a:off x="8851311" y="41643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8C9C45-2B5C-4F3A-A650-D870496E9DF7}"/>
              </a:ext>
            </a:extLst>
          </p:cNvPr>
          <p:cNvSpPr txBox="1"/>
          <p:nvPr/>
        </p:nvSpPr>
        <p:spPr bwMode="gray">
          <a:xfrm>
            <a:off x="10115579" y="4389337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0F61A7-5818-4128-8E96-4B5276B9743E}"/>
              </a:ext>
            </a:extLst>
          </p:cNvPr>
          <p:cNvSpPr txBox="1"/>
          <p:nvPr/>
        </p:nvSpPr>
        <p:spPr bwMode="gray">
          <a:xfrm>
            <a:off x="9622877" y="28675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50%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F7C6B-A6E3-48B5-A84E-3346B121BBD9}"/>
              </a:ext>
            </a:extLst>
          </p:cNvPr>
          <p:cNvSpPr txBox="1"/>
          <p:nvPr/>
        </p:nvSpPr>
        <p:spPr bwMode="gray">
          <a:xfrm>
            <a:off x="10804424" y="2639448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CAE8A7-719E-4272-971A-1206A1075D16}"/>
              </a:ext>
            </a:extLst>
          </p:cNvPr>
          <p:cNvSpPr txBox="1"/>
          <p:nvPr/>
        </p:nvSpPr>
        <p:spPr bwMode="gray">
          <a:xfrm>
            <a:off x="11058961" y="4022309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A73904-03CA-45A0-9AED-EC761019DE77}"/>
              </a:ext>
            </a:extLst>
          </p:cNvPr>
          <p:cNvSpPr txBox="1"/>
          <p:nvPr/>
        </p:nvSpPr>
        <p:spPr bwMode="gray">
          <a:xfrm>
            <a:off x="11710155" y="3263705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425965B-BED1-40E2-B64E-A4349DE49B36}"/>
              </a:ext>
            </a:extLst>
          </p:cNvPr>
          <p:cNvGrpSpPr/>
          <p:nvPr/>
        </p:nvGrpSpPr>
        <p:grpSpPr>
          <a:xfrm>
            <a:off x="3744729" y="2149793"/>
            <a:ext cx="2128477" cy="2018946"/>
            <a:chOff x="9938188" y="4606083"/>
            <a:chExt cx="2128477" cy="2018946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B8D7B5D2-1CA1-4E80-BCFD-C66568B723AD}"/>
                </a:ext>
              </a:extLst>
            </p:cNvPr>
            <p:cNvSpPr/>
            <p:nvPr/>
          </p:nvSpPr>
          <p:spPr bwMode="gray">
            <a:xfrm>
              <a:off x="9938188" y="500055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B778392-AABD-4B4F-956A-5FED887BD7C0}"/>
                </a:ext>
              </a:extLst>
            </p:cNvPr>
            <p:cNvSpPr/>
            <p:nvPr/>
          </p:nvSpPr>
          <p:spPr bwMode="gray">
            <a:xfrm>
              <a:off x="9938188" y="5928236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EBA2DC3-3042-4C3B-A2EC-714B44FCDE4B}"/>
                </a:ext>
              </a:extLst>
            </p:cNvPr>
            <p:cNvSpPr/>
            <p:nvPr/>
          </p:nvSpPr>
          <p:spPr bwMode="gray">
            <a:xfrm>
              <a:off x="10972096" y="5387317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57CCEF4C-2551-472B-B32A-2B45C373200B}"/>
                </a:ext>
              </a:extLst>
            </p:cNvPr>
            <p:cNvCxnSpPr>
              <a:cxnSpLocks/>
              <a:stCxn id="59" idx="4"/>
              <a:endCxn id="60" idx="0"/>
            </p:cNvCxnSpPr>
            <p:nvPr/>
          </p:nvCxnSpPr>
          <p:spPr bwMode="gray">
            <a:xfrm>
              <a:off x="10145296" y="5414769"/>
              <a:ext cx="0" cy="51346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7242D64C-A2D9-4766-957B-0A1DD1C29BDA}"/>
                </a:ext>
              </a:extLst>
            </p:cNvPr>
            <p:cNvSpPr/>
            <p:nvPr/>
          </p:nvSpPr>
          <p:spPr bwMode="gray">
            <a:xfrm>
              <a:off x="11214165" y="621081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951523E-6EDB-4F2B-B8F1-7E1311F2597D}"/>
                </a:ext>
              </a:extLst>
            </p:cNvPr>
            <p:cNvSpPr/>
            <p:nvPr/>
          </p:nvSpPr>
          <p:spPr bwMode="gray">
            <a:xfrm>
              <a:off x="11053577" y="4606083"/>
              <a:ext cx="414216" cy="414216"/>
            </a:xfrm>
            <a:prstGeom prst="ellipse">
              <a:avLst/>
            </a:prstGeom>
            <a:solidFill>
              <a:srgbClr val="92D05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44A7E4E9-FB4B-41E3-A55B-69D1C3ADFA10}"/>
                </a:ext>
              </a:extLst>
            </p:cNvPr>
            <p:cNvSpPr/>
            <p:nvPr/>
          </p:nvSpPr>
          <p:spPr bwMode="gray">
            <a:xfrm>
              <a:off x="11652449" y="5207661"/>
              <a:ext cx="414216" cy="414216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F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CAEAB9A-B651-402C-A718-E210F23631E6}"/>
                </a:ext>
              </a:extLst>
            </p:cNvPr>
            <p:cNvCxnSpPr>
              <a:cxnSpLocks/>
              <a:stCxn id="61" idx="0"/>
              <a:endCxn id="64" idx="4"/>
            </p:cNvCxnSpPr>
            <p:nvPr/>
          </p:nvCxnSpPr>
          <p:spPr bwMode="gray">
            <a:xfrm flipV="1">
              <a:off x="11179204" y="5020299"/>
              <a:ext cx="81481" cy="367018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F888331D-55A4-4649-979F-592B0FA1DF6A}"/>
                </a:ext>
              </a:extLst>
            </p:cNvPr>
            <p:cNvCxnSpPr>
              <a:cxnSpLocks/>
              <a:stCxn id="61" idx="7"/>
              <a:endCxn id="65" idx="2"/>
            </p:cNvCxnSpPr>
            <p:nvPr/>
          </p:nvCxnSpPr>
          <p:spPr bwMode="gray">
            <a:xfrm flipV="1">
              <a:off x="11325651" y="5414769"/>
              <a:ext cx="326798" cy="3320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C82253D5-BE49-4533-B8D2-A3065BD909B9}"/>
                </a:ext>
              </a:extLst>
            </p:cNvPr>
            <p:cNvCxnSpPr>
              <a:cxnSpLocks/>
              <a:stCxn id="64" idx="5"/>
              <a:endCxn id="65" idx="1"/>
            </p:cNvCxnSpPr>
            <p:nvPr/>
          </p:nvCxnSpPr>
          <p:spPr bwMode="gray">
            <a:xfrm>
              <a:off x="11407132" y="4959638"/>
              <a:ext cx="305978" cy="30868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A3C3C37-1730-434F-A3C3-046551E09F5E}"/>
                </a:ext>
              </a:extLst>
            </p:cNvPr>
            <p:cNvCxnSpPr>
              <a:cxnSpLocks/>
              <a:stCxn id="60" idx="5"/>
              <a:endCxn id="63" idx="2"/>
            </p:cNvCxnSpPr>
            <p:nvPr/>
          </p:nvCxnSpPr>
          <p:spPr bwMode="gray">
            <a:xfrm>
              <a:off x="10291743" y="6281791"/>
              <a:ext cx="922422" cy="13613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332E20F-9B46-499D-B98C-4DCC379EC7C9}"/>
                </a:ext>
              </a:extLst>
            </p:cNvPr>
            <p:cNvCxnSpPr>
              <a:cxnSpLocks/>
              <a:stCxn id="59" idx="5"/>
              <a:endCxn id="63" idx="1"/>
            </p:cNvCxnSpPr>
            <p:nvPr/>
          </p:nvCxnSpPr>
          <p:spPr bwMode="gray">
            <a:xfrm>
              <a:off x="10291743" y="5354108"/>
              <a:ext cx="983083" cy="91736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BE57C310-ECB3-4CCA-8C45-C2A43364C119}"/>
              </a:ext>
            </a:extLst>
          </p:cNvPr>
          <p:cNvGrpSpPr/>
          <p:nvPr/>
        </p:nvGrpSpPr>
        <p:grpSpPr>
          <a:xfrm>
            <a:off x="5603504" y="3025242"/>
            <a:ext cx="953338" cy="960684"/>
            <a:chOff x="10584382" y="3100299"/>
            <a:chExt cx="953338" cy="960684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DFE5A731-060F-49BD-9990-F50EAC696C02}"/>
                </a:ext>
              </a:extLst>
            </p:cNvPr>
            <p:cNvSpPr/>
            <p:nvPr/>
          </p:nvSpPr>
          <p:spPr bwMode="gray">
            <a:xfrm>
              <a:off x="10584382" y="3646767"/>
              <a:ext cx="414216" cy="414216"/>
            </a:xfrm>
            <a:prstGeom prst="ellipse">
              <a:avLst/>
            </a:prstGeom>
            <a:solidFill>
              <a:srgbClr val="00B0F0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2BC0E00-1686-424C-8420-0D58E07F18F0}"/>
                </a:ext>
              </a:extLst>
            </p:cNvPr>
            <p:cNvSpPr/>
            <p:nvPr/>
          </p:nvSpPr>
          <p:spPr bwMode="gray">
            <a:xfrm>
              <a:off x="11123504" y="3100299"/>
              <a:ext cx="414216" cy="414216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en-US" sz="1200" b="1" dirty="0">
                  <a:solidFill>
                    <a:schemeClr val="tx1"/>
                  </a:solidFill>
                </a:rPr>
                <a:t>H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47F1B16-5800-48B0-9AF0-5B76B91D3A21}"/>
                </a:ext>
              </a:extLst>
            </p:cNvPr>
            <p:cNvCxnSpPr>
              <a:cxnSpLocks/>
              <a:stCxn id="72" idx="7"/>
              <a:endCxn id="73" idx="3"/>
            </p:cNvCxnSpPr>
            <p:nvPr/>
          </p:nvCxnSpPr>
          <p:spPr bwMode="gray">
            <a:xfrm flipV="1">
              <a:off x="10937937" y="3453854"/>
              <a:ext cx="246228" cy="253574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0648877-333E-4552-BC61-0BD7F111B0ED}"/>
              </a:ext>
            </a:extLst>
          </p:cNvPr>
          <p:cNvCxnSpPr>
            <a:cxnSpLocks/>
            <a:stCxn id="59" idx="6"/>
            <a:endCxn id="64" idx="2"/>
          </p:cNvCxnSpPr>
          <p:nvPr/>
        </p:nvCxnSpPr>
        <p:spPr bwMode="gray">
          <a:xfrm flipV="1">
            <a:off x="4158945" y="2356901"/>
            <a:ext cx="701173" cy="3944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721B3FC-30C5-41DA-99AD-7824933CDC43}"/>
              </a:ext>
            </a:extLst>
          </p:cNvPr>
          <p:cNvCxnSpPr>
            <a:cxnSpLocks/>
            <a:stCxn id="63" idx="0"/>
            <a:endCxn id="61" idx="4"/>
          </p:cNvCxnSpPr>
          <p:nvPr/>
        </p:nvCxnSpPr>
        <p:spPr bwMode="gray">
          <a:xfrm flipH="1" flipV="1">
            <a:off x="4985745" y="3345243"/>
            <a:ext cx="242069" cy="4092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54D8CCB-169E-4166-BE46-97633CB1B757}"/>
              </a:ext>
            </a:extLst>
          </p:cNvPr>
          <p:cNvCxnSpPr>
            <a:cxnSpLocks/>
            <a:stCxn id="65" idx="4"/>
            <a:endCxn id="72" idx="0"/>
          </p:cNvCxnSpPr>
          <p:nvPr/>
        </p:nvCxnSpPr>
        <p:spPr bwMode="gray">
          <a:xfrm>
            <a:off x="5666098" y="3165587"/>
            <a:ext cx="144514" cy="40612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A0627650-46A4-48F7-9A84-DEAC6462C963}"/>
              </a:ext>
            </a:extLst>
          </p:cNvPr>
          <p:cNvSpPr/>
          <p:nvPr/>
        </p:nvSpPr>
        <p:spPr bwMode="gray">
          <a:xfrm>
            <a:off x="7348539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B15321FC-22A7-4304-AF72-616BEE1D91DD}"/>
              </a:ext>
            </a:extLst>
          </p:cNvPr>
          <p:cNvSpPr/>
          <p:nvPr/>
        </p:nvSpPr>
        <p:spPr bwMode="gray">
          <a:xfrm>
            <a:off x="7519145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3CADDE28-C539-434A-8A03-5CCE6FBFD7AB}"/>
              </a:ext>
            </a:extLst>
          </p:cNvPr>
          <p:cNvSpPr/>
          <p:nvPr/>
        </p:nvSpPr>
        <p:spPr bwMode="gray">
          <a:xfrm>
            <a:off x="7689750" y="3113546"/>
            <a:ext cx="91440" cy="9144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</a:pPr>
            <a:endParaRPr lang="en-US" sz="1200" b="1" dirty="0" err="1">
              <a:solidFill>
                <a:schemeClr val="bg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968A0EE-3879-414A-8E9D-4A0B7A22DBF9}"/>
              </a:ext>
            </a:extLst>
          </p:cNvPr>
          <p:cNvSpPr txBox="1"/>
          <p:nvPr/>
        </p:nvSpPr>
        <p:spPr bwMode="gray">
          <a:xfrm>
            <a:off x="5020706" y="1899512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E403C89-5A37-4D8A-B69B-C72DE90A94BD}"/>
              </a:ext>
            </a:extLst>
          </p:cNvPr>
          <p:cNvSpPr txBox="1"/>
          <p:nvPr/>
        </p:nvSpPr>
        <p:spPr bwMode="gray">
          <a:xfrm>
            <a:off x="3837303" y="393499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85%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99AEBA2-4E35-42B4-83DB-AF24A2C5F790}"/>
              </a:ext>
            </a:extLst>
          </p:cNvPr>
          <p:cNvSpPr txBox="1"/>
          <p:nvPr/>
        </p:nvSpPr>
        <p:spPr bwMode="gray">
          <a:xfrm>
            <a:off x="5176557" y="4231260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75%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29AF7AC-16C2-4CD6-BE64-6C214C9FF98F}"/>
              </a:ext>
            </a:extLst>
          </p:cNvPr>
          <p:cNvSpPr txBox="1"/>
          <p:nvPr/>
        </p:nvSpPr>
        <p:spPr bwMode="gray">
          <a:xfrm>
            <a:off x="3735440" y="2331044"/>
            <a:ext cx="481268" cy="28021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dirty="0"/>
              <a:t>100%</a:t>
            </a:r>
          </a:p>
        </p:txBody>
      </p:sp>
    </p:spTree>
    <p:extLst>
      <p:ext uri="{BB962C8B-B14F-4D97-AF65-F5344CB8AC3E}">
        <p14:creationId xmlns:p14="http://schemas.microsoft.com/office/powerpoint/2010/main" val="67537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9" grpId="0"/>
      <p:bldP spid="10" grpId="0"/>
      <p:bldP spid="11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1FBB-BD8C-469C-A993-83AF1A668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local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C507-E186-4287-8EA0-C7F26F258D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848646"/>
            <a:ext cx="11473384" cy="1206997"/>
          </a:xfrm>
        </p:spPr>
        <p:txBody>
          <a:bodyPr/>
          <a:lstStyle/>
          <a:p>
            <a:r>
              <a:rPr lang="en-US" dirty="0"/>
              <a:t>Assumptions: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Neighboring nodes are more likely to share the same label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Nodes on the same structure (cluster) are more likely to share the same label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1E87D-AD4D-4FDA-9E7D-CE735F8B4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F771ED-E2B9-488F-9482-838399F7E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521" y="2055643"/>
            <a:ext cx="5105582" cy="43041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FDF0F6-1538-48A3-AC43-7408178D9544}"/>
              </a:ext>
            </a:extLst>
          </p:cNvPr>
          <p:cNvSpPr txBox="1"/>
          <p:nvPr/>
        </p:nvSpPr>
        <p:spPr bwMode="gray">
          <a:xfrm>
            <a:off x="5334101" y="240958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76CDEC-8F32-40FA-AC58-CA0F57EF1809}"/>
              </a:ext>
            </a:extLst>
          </p:cNvPr>
          <p:cNvSpPr txBox="1"/>
          <p:nvPr/>
        </p:nvSpPr>
        <p:spPr bwMode="gray">
          <a:xfrm>
            <a:off x="3023520" y="4469717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C3F132-7BEF-4AB4-AC85-F0F9EB3C42CD}"/>
              </a:ext>
            </a:extLst>
          </p:cNvPr>
          <p:cNvSpPr txBox="1"/>
          <p:nvPr/>
        </p:nvSpPr>
        <p:spPr bwMode="gray">
          <a:xfrm>
            <a:off x="5334101" y="4469716"/>
            <a:ext cx="390832" cy="2580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ct val="90000"/>
            </a:pPr>
            <a:r>
              <a:rPr lang="en-US" sz="1200" b="1" dirty="0"/>
              <a:t>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308FE8-FE4D-41E5-A80C-872C62BA62C3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2546442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FFEF-73ED-4DAA-A901-DE4279F5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9" y="144001"/>
            <a:ext cx="9169401" cy="555840"/>
          </a:xfrm>
        </p:spPr>
        <p:txBody>
          <a:bodyPr/>
          <a:lstStyle/>
          <a:p>
            <a:r>
              <a:rPr lang="en-US" dirty="0"/>
              <a:t>Combining local and global features </a:t>
            </a:r>
            <a:r>
              <a:rPr lang="en-US" sz="2000" dirty="0"/>
              <a:t>[Zhou et al. 2004]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</p:spPr>
            <p:txBody>
              <a:bodyPr/>
              <a:lstStyle/>
              <a:p>
                <a:r>
                  <a:rPr lang="en-US" u="sng" dirty="0"/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latin typeface="+mj-lt"/>
                  </a:rPr>
                  <a:t>Label nodes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b="0" i="0" u="none" strike="noStrike" baseline="0" dirty="0">
                    <a:latin typeface="+mj-lt"/>
                  </a:rPr>
                  <a:t> using a set</a:t>
                </a:r>
                <a:r>
                  <a:rPr lang="en-US" sz="1800" b="0" i="0" u="none" strike="noStrike" dirty="0">
                    <a:latin typeface="+mj-lt"/>
                  </a:rPr>
                  <a:t> of labels </a:t>
                </a:r>
                <a:r>
                  <a:rPr lang="en-US" sz="1800" b="0" i="1" u="none" strike="noStrike" dirty="0">
                    <a:latin typeface="+mj-lt"/>
                  </a:rPr>
                  <a:t>L</a:t>
                </a:r>
                <a:endParaRPr lang="en-US" dirty="0">
                  <a:latin typeface="+mj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17A852-EEBF-4974-918F-36F6F5DE3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372" y="1040257"/>
                <a:ext cx="11473384" cy="312201"/>
              </a:xfrm>
              <a:blipFill>
                <a:blip r:embed="rId2"/>
                <a:stretch>
                  <a:fillRect l="-1275" t="-19608" b="-45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B38A8-15F2-4001-84CB-A52CE09A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561042-0DC2-4A04-AA50-F6D44EB20EBA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C01CF-72A5-4AD1-8FE3-5011E65CE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12" y="1847608"/>
            <a:ext cx="10096501" cy="28847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/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b="1" u="sng" dirty="0"/>
                  <a:t>where</a:t>
                </a:r>
                <a:r>
                  <a:rPr lang="en-US" sz="1400" b="1" dirty="0"/>
                  <a:t> 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a node </a:t>
                </a:r>
                <a:r>
                  <a:rPr lang="en-US" sz="1400" i="1" dirty="0" err="1"/>
                  <a:t>i</a:t>
                </a:r>
                <a:endParaRPr lang="en-US" sz="1400" dirty="0"/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i="1" dirty="0"/>
                  <a:t>D</a:t>
                </a:r>
                <a:r>
                  <a:rPr lang="en-US" sz="1400" dirty="0"/>
                  <a:t> is the degree matrix (diagonal matrix whose diagonal is the sum of all columns of the row of the Adjacency matrix </a:t>
                </a:r>
                <a:r>
                  <a:rPr lang="en-US" sz="1400" i="1" dirty="0"/>
                  <a:t>A)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:r>
                  <a:rPr lang="en-US" sz="1400" dirty="0"/>
                  <a:t>F(t) is the matrix of labels for the nodes</a:t>
                </a:r>
              </a:p>
              <a:p>
                <a:pPr>
                  <a:spcBef>
                    <a:spcPts val="300"/>
                  </a:spcBef>
                  <a:spcAft>
                    <a:spcPts val="300"/>
                  </a:spcAft>
                  <a:buClr>
                    <a:schemeClr val="accent1"/>
                  </a:buClr>
                  <a:buSzPct val="90000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1400" dirty="0"/>
                  <a:t> = 1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is labeled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400" dirty="0"/>
                  <a:t> , otherwise,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400" i="1" dirty="0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DDCE8-939B-43F5-B229-3D6A5F81F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gray">
              <a:xfrm>
                <a:off x="575884" y="4676644"/>
                <a:ext cx="11040231" cy="1572781"/>
              </a:xfrm>
              <a:prstGeom prst="rect">
                <a:avLst/>
              </a:prstGeom>
              <a:blipFill>
                <a:blip r:embed="rId4"/>
                <a:stretch>
                  <a:fillRect l="-993" t="-34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09328A2-A368-4999-9B4D-C6F89C87B2AB}"/>
              </a:ext>
            </a:extLst>
          </p:cNvPr>
          <p:cNvSpPr txBox="1"/>
          <p:nvPr/>
        </p:nvSpPr>
        <p:spPr bwMode="gray">
          <a:xfrm>
            <a:off x="379772" y="1478276"/>
            <a:ext cx="62459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6FA530-318C-460F-B94C-EE8BF85F8454}"/>
              </a:ext>
            </a:extLst>
          </p:cNvPr>
          <p:cNvSpPr txBox="1"/>
          <p:nvPr/>
        </p:nvSpPr>
        <p:spPr bwMode="gray">
          <a:xfrm>
            <a:off x="109999" y="6249425"/>
            <a:ext cx="119720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u="sng" dirty="0"/>
              <a:t>source</a:t>
            </a:r>
            <a:r>
              <a:rPr lang="en-US" sz="1400" dirty="0"/>
              <a:t>: Zhou, D., Bousquet, O., Lal, T. N., Weston, J., &amp; </a:t>
            </a:r>
            <a:r>
              <a:rPr lang="en-US" sz="1400" dirty="0" err="1"/>
              <a:t>Schölkopf</a:t>
            </a:r>
            <a:r>
              <a:rPr lang="en-US" sz="1400" dirty="0"/>
              <a:t>, B. (2004). Learning with local and global consistency. Advances in neural information processing systems - NIPS, 16(16), 321-328.</a:t>
            </a:r>
          </a:p>
        </p:txBody>
      </p:sp>
    </p:spTree>
    <p:extLst>
      <p:ext uri="{BB962C8B-B14F-4D97-AF65-F5344CB8AC3E}">
        <p14:creationId xmlns:p14="http://schemas.microsoft.com/office/powerpoint/2010/main" val="79973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HPI PPT-Template">
  <a:themeElements>
    <a:clrScheme name="HPI">
      <a:dk1>
        <a:srgbClr val="323232"/>
      </a:dk1>
      <a:lt1>
        <a:sysClr val="window" lastClr="FFFFFF"/>
      </a:lt1>
      <a:dk2>
        <a:srgbClr val="969696"/>
      </a:dk2>
      <a:lt2>
        <a:srgbClr val="5A6166"/>
      </a:lt2>
      <a:accent1>
        <a:srgbClr val="B1063A"/>
      </a:accent1>
      <a:accent2>
        <a:srgbClr val="DD640C"/>
      </a:accent2>
      <a:accent3>
        <a:srgbClr val="F6A800"/>
      </a:accent3>
      <a:accent4>
        <a:srgbClr val="007A9E"/>
      </a:accent4>
      <a:accent5>
        <a:srgbClr val="B4B4B4"/>
      </a:accent5>
      <a:accent6>
        <a:srgbClr val="DCDCDC"/>
      </a:accent6>
      <a:hlink>
        <a:srgbClr val="B1063A"/>
      </a:hlink>
      <a:folHlink>
        <a:srgbClr val="B1063A"/>
      </a:folHlink>
    </a:clrScheme>
    <a:fontScheme name="HPI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ln>
          <a:noFill/>
        </a:ln>
      </a:spPr>
      <a:bodyPr rot="0" spcFirstLastPara="0" vertOverflow="overflow" horzOverflow="overflow" vert="horz" wrap="square" lIns="108000" tIns="72000" rIns="108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Bef>
            <a:spcPts val="300"/>
          </a:spcBef>
          <a:spcAft>
            <a:spcPts val="300"/>
          </a:spcAft>
          <a:defRPr sz="1200" b="1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square" lIns="0" tIns="0" rIns="0" bIns="0" rtlCol="0">
        <a:noAutofit/>
      </a:bodyPr>
      <a:lstStyle>
        <a:defPPr marL="182563" indent="-182563">
          <a:spcBef>
            <a:spcPts val="300"/>
          </a:spcBef>
          <a:spcAft>
            <a:spcPts val="300"/>
          </a:spcAft>
          <a:buClr>
            <a:schemeClr val="accent1"/>
          </a:buClr>
          <a:buSzPct val="90000"/>
          <a:buFont typeface="Arial" panose="020B0604020202020204" pitchFamily="34" charset="0"/>
          <a:buChar char="■"/>
          <a:defRPr sz="12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myTemplate" id="{2063BE8A-A688-4B5F-97FF-457FF8D42FC7}" vid="{880E0C7C-9943-42C8-9DD6-CE28215DC4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2263</Words>
  <Application>Microsoft Office PowerPoint</Application>
  <PresentationFormat>Widescreen</PresentationFormat>
  <Paragraphs>345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8" baseType="lpstr">
      <vt:lpstr>Arial</vt:lpstr>
      <vt:lpstr>Calibri</vt:lpstr>
      <vt:lpstr>Cambria Math</vt:lpstr>
      <vt:lpstr>CMMI10</vt:lpstr>
      <vt:lpstr>CMR10</vt:lpstr>
      <vt:lpstr>CMR10~47</vt:lpstr>
      <vt:lpstr>CMSY10</vt:lpstr>
      <vt:lpstr>CMTI12</vt:lpstr>
      <vt:lpstr>Helvetica Neue</vt:lpstr>
      <vt:lpstr>Verdana</vt:lpstr>
      <vt:lpstr>HPI PPT-Template</vt:lpstr>
      <vt:lpstr>Messaging Passing and  Belief Propagation lecture-3  Course on Graph Neural Networks for Knowledge Graph Systems (Winter Term 22/23)</vt:lpstr>
      <vt:lpstr>Fraud detection</vt:lpstr>
      <vt:lpstr>Goal: how to label my neighbors?</vt:lpstr>
      <vt:lpstr>Lecture topics</vt:lpstr>
      <vt:lpstr>Iterative Classifiers</vt:lpstr>
      <vt:lpstr>Relational and Collective Classification</vt:lpstr>
      <vt:lpstr>Goal: how to label my neighbors?</vt:lpstr>
      <vt:lpstr>Limitations of local features</vt:lpstr>
      <vt:lpstr>Combining local and global features [Zhou et al. 2004]</vt:lpstr>
      <vt:lpstr>Rating reliability [Kumar et al. 2016]</vt:lpstr>
      <vt:lpstr>Goodness</vt:lpstr>
      <vt:lpstr>PowerPoint Presentation</vt:lpstr>
      <vt:lpstr>Fairness and Goodness Algorithm</vt:lpstr>
      <vt:lpstr>Initialization: All Fair and All Good</vt:lpstr>
      <vt:lpstr>Updating Goodness - Iteration 1</vt:lpstr>
      <vt:lpstr>Updating Fairness - Iteration 1</vt:lpstr>
      <vt:lpstr>Message Passing and Belief propagation</vt:lpstr>
      <vt:lpstr>Message passing [Mckay 2003]</vt:lpstr>
      <vt:lpstr>Message passing for Counting in a Graph [McKay 2003]</vt:lpstr>
      <vt:lpstr>Message Passing for Path counting [McKay 2003] </vt:lpstr>
      <vt:lpstr>Message Passing – Viterbi algorithm [McKay 2003] </vt:lpstr>
      <vt:lpstr>Generalized Distributive Law (GDL)</vt:lpstr>
      <vt:lpstr>Loopy belief propagation</vt:lpstr>
      <vt:lpstr>Examples Loopy belief propagation</vt:lpstr>
      <vt:lpstr>Other applications of loopy belief propagation</vt:lpstr>
      <vt:lpstr>Next Tasks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Messaging Passing for Node Classification lecture-4  Course on Graph Neural Networks (Winter Term 20/21)</dc:title>
  <dc:creator>Christian Adriano</dc:creator>
  <cp:lastModifiedBy>Christian Adriano</cp:lastModifiedBy>
  <cp:revision>9</cp:revision>
  <dcterms:created xsi:type="dcterms:W3CDTF">2020-11-24T12:42:56Z</dcterms:created>
  <dcterms:modified xsi:type="dcterms:W3CDTF">2022-10-24T19:46:58Z</dcterms:modified>
</cp:coreProperties>
</file>