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85" r:id="rId3"/>
    <p:sldId id="307" r:id="rId4"/>
    <p:sldId id="311" r:id="rId5"/>
    <p:sldId id="312" r:id="rId6"/>
    <p:sldId id="313" r:id="rId7"/>
    <p:sldId id="314" r:id="rId8"/>
    <p:sldId id="316" r:id="rId9"/>
    <p:sldId id="317" r:id="rId10"/>
    <p:sldId id="318" r:id="rId11"/>
    <p:sldId id="319" r:id="rId12"/>
    <p:sldId id="322" r:id="rId13"/>
    <p:sldId id="321" r:id="rId14"/>
    <p:sldId id="320" r:id="rId15"/>
    <p:sldId id="299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285"/>
            <p14:sldId id="307"/>
            <p14:sldId id="311"/>
            <p14:sldId id="312"/>
            <p14:sldId id="313"/>
            <p14:sldId id="314"/>
            <p14:sldId id="316"/>
            <p14:sldId id="317"/>
            <p14:sldId id="318"/>
            <p14:sldId id="319"/>
            <p14:sldId id="322"/>
            <p14:sldId id="321"/>
            <p14:sldId id="320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6" autoAdjust="0"/>
    <p:restoredTop sz="85098" autoAdjust="0"/>
  </p:normalViewPr>
  <p:slideViewPr>
    <p:cSldViewPr snapToGrid="0">
      <p:cViewPr varScale="1">
        <p:scale>
          <a:sx n="51" d="100"/>
          <a:sy n="51" d="100"/>
        </p:scale>
        <p:origin x="8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independenc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Poisson Distribution = probability of a given number of events occurring in a fixed interval of time or space if these events occur with a known constant mean rate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tatistical independence"/>
              </a:rPr>
              <a:t>independently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time since the last event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derive this formula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 http://web.stanford.edu/class/cs224w/slides/02-gnp-smallworld.pdf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Procedure: 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</a:t>
            </a:r>
            <a:r>
              <a:rPr lang="en-US" dirty="0"/>
              <a:t> nearest neighbors by undirected edges.</a:t>
            </a:r>
          </a:p>
          <a:p>
            <a:r>
              <a:rPr lang="en-US" dirty="0"/>
              <a:t>We choose a node and the edge that connects it to its nearest neighbor in a clockwise sense. With probability </a:t>
            </a:r>
            <a:r>
              <a:rPr lang="en-US" i="1" dirty="0"/>
              <a:t>p</a:t>
            </a:r>
            <a:r>
              <a:rPr lang="en-US" dirty="0"/>
              <a:t>, we reconnect this edge to a vertex chosen uniformly at random over the entire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5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E657D4-341B-4123-93E2-EE63B48CE7B9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26E6C6-FEF3-44F4-8DA0-16D7FF019302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8340AA-A0FD-474B-AC5A-E7633E5DC2DE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4B529B-4953-432D-B03F-EB211F8D37A1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374620-1F65-4CC3-88EB-58C9DD26F46E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E777A18-95EE-4DD8-9BD8-20FC04C50247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BA24AA-B7D5-4FFE-8D73-17E57C4CE829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2E271776-67EC-484C-8398-831DC4FA5109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147C50-A150-4E7A-B4A5-3F4CF9B1E3B2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EBBE365-CF2F-4A12-A6A4-20E9054E4628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y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witter.com/engineering/en_us/topics/insights/2021/temporal-graph-networks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sz="4400" b="1" dirty="0"/>
              <a:t>Null Models</a:t>
            </a:r>
            <a:br>
              <a:rPr lang="en-US" sz="4400" b="1" dirty="0"/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lecture-6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Co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urse on Graph Neural Networks for Knowledge-Graph Systems (Winter Term 22/23)</a:t>
            </a: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2C983E-F56B-9BE5-0F54-30EC936C15F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95651" y="4844480"/>
            <a:ext cx="7515022" cy="188479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600">
                <a:ea typeface="ＭＳ Ｐゴシック" charset="-128"/>
              </a:rPr>
              <a:t>Matthias Barkowsky (</a:t>
            </a:r>
            <a:r>
              <a:rPr lang="en-US" altLang="x-none" sz="660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600">
                <a:ea typeface="ＭＳ Ｐゴシック" charset="-128"/>
              </a:rPr>
              <a:t>)</a:t>
            </a:r>
          </a:p>
          <a:p>
            <a:r>
              <a:rPr lang="en-US" altLang="x-none" sz="6600">
                <a:ea typeface="ＭＳ Ｐゴシック" charset="-128"/>
              </a:rPr>
              <a:t>Iqra Zafar (</a:t>
            </a:r>
            <a:r>
              <a:rPr lang="en-US" altLang="x-none" sz="660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600">
                <a:ea typeface="ＭＳ Ｐゴシック" charset="-128"/>
              </a:rPr>
              <a:t>)</a:t>
            </a:r>
            <a:endParaRPr lang="en-US" altLang="x-none" sz="66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B68-AFD7-4BCB-A03A-C70178C8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77CB-048A-4604-BF8E-4DA355B7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9"/>
            <a:ext cx="11473384" cy="95410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Small-World model captures the structure of many realistic networks</a:t>
            </a:r>
          </a:p>
          <a:p>
            <a:r>
              <a:rPr lang="en-US" dirty="0">
                <a:latin typeface="Arial" panose="020B0604020202020204" pitchFamily="34" charset="0"/>
              </a:rPr>
              <a:t>However</a:t>
            </a:r>
            <a:r>
              <a:rPr lang="en-US" dirty="0">
                <a:effectLst/>
                <a:latin typeface="Arial" panose="020B0604020202020204" pitchFamily="34" charset="0"/>
              </a:rPr>
              <a:t>, i</a:t>
            </a:r>
            <a:r>
              <a:rPr lang="en-US" dirty="0">
                <a:latin typeface="Arial" panose="020B0604020202020204" pitchFamily="34" charset="0"/>
              </a:rPr>
              <a:t>t does not produce the correct degree 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7D82-33FC-4C3A-80FF-11B60E4D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47AF3-2996-4CDD-ADDA-C1F7397044A7}"/>
              </a:ext>
            </a:extLst>
          </p:cNvPr>
          <p:cNvSpPr txBox="1"/>
          <p:nvPr/>
        </p:nvSpPr>
        <p:spPr bwMode="gray">
          <a:xfrm>
            <a:off x="7361589" y="5532698"/>
            <a:ext cx="4590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Leskovec, Jure, et al. "Kronecker graphs: an approach to modeling networks." </a:t>
            </a:r>
            <a:r>
              <a:rPr lang="en-US" sz="1400" i="1" dirty="0"/>
              <a:t>Journal of Machine Learning Research</a:t>
            </a:r>
            <a:r>
              <a:rPr lang="en-US" sz="1400" dirty="0"/>
              <a:t> 11.2 (2010).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482F5-DBA8-49F1-8845-01F19DDE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43" y="2726271"/>
            <a:ext cx="529590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F4342C-5341-4B9B-983F-6726D3C5C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03" y="3012021"/>
            <a:ext cx="58674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4EE7-D977-4518-A34E-EF6AC6D3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78" y="4847099"/>
            <a:ext cx="5838825" cy="186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12D2E9-86B4-4210-9FFB-6D52C974F1C4}"/>
              </a:ext>
            </a:extLst>
          </p:cNvPr>
          <p:cNvSpPr txBox="1"/>
          <p:nvPr/>
        </p:nvSpPr>
        <p:spPr bwMode="gray">
          <a:xfrm>
            <a:off x="372139" y="2167417"/>
            <a:ext cx="75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</a:rPr>
              <a:t>: use the idea do self-similarity (the whole is in the parts)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A074C-DD0D-4157-AD19-433EACDBB24D}"/>
              </a:ext>
            </a:extLst>
          </p:cNvPr>
          <p:cNvSpPr txBox="1"/>
          <p:nvPr/>
        </p:nvSpPr>
        <p:spPr bwMode="gray">
          <a:xfrm>
            <a:off x="7953152" y="3217217"/>
            <a:ext cx="354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Code to generate: </a:t>
            </a:r>
            <a:r>
              <a:rPr lang="en-US" dirty="0"/>
              <a:t>https://github.com/BenjaminDHorne/Stochastic-Kronecker-Generator</a:t>
            </a:r>
          </a:p>
        </p:txBody>
      </p:sp>
    </p:spTree>
    <p:extLst>
      <p:ext uri="{BB962C8B-B14F-4D97-AF65-F5344CB8AC3E}">
        <p14:creationId xmlns:p14="http://schemas.microsoft.com/office/powerpoint/2010/main" val="834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B49A-3D58-41E2-91B6-D8BF554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049AD-9246-40B3-B046-9E8DDFEBE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49291" cy="1655838"/>
              </a:xfr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r>
                  <a:rPr lang="en-US" dirty="0"/>
                  <a:t>Given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Learn a model of this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Generate new graphs by sampling from this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049AD-9246-40B3-B046-9E8DDFEBE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49291" cy="1655838"/>
              </a:xfrm>
              <a:blipFill>
                <a:blip r:embed="rId2"/>
                <a:stretch>
                  <a:fillRect l="-1277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A2C8-4789-4259-AC62-7A62DD71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B836-7B4F-4DF3-8FDE-815DF75B8676}"/>
                  </a:ext>
                </a:extLst>
              </p:cNvPr>
              <p:cNvSpPr txBox="1"/>
              <p:nvPr/>
            </p:nvSpPr>
            <p:spPr bwMode="gray">
              <a:xfrm>
                <a:off x="421725" y="3008773"/>
                <a:ext cx="5404541" cy="3225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1. How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Optimize the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approximate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Maximum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g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,</a:t>
                </a:r>
              </a:p>
              <a:p>
                <a:endParaRPr lang="en-US" b="0" dirty="0"/>
              </a:p>
              <a:p>
                <a:r>
                  <a:rPr lang="en-US" dirty="0"/>
                  <a:t>which means to find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that for the observed datapoints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has the highest value, among all possible choices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B836-7B4F-4DF3-8FDE-815DF75B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1725" y="3008773"/>
                <a:ext cx="5404541" cy="3225114"/>
              </a:xfrm>
              <a:prstGeom prst="rect">
                <a:avLst/>
              </a:prstGeom>
              <a:blipFill>
                <a:blip r:embed="rId3"/>
                <a:stretch>
                  <a:fillRect l="-6201" t="-1134" b="-1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8FD5B-E69A-42CE-B566-990ABC9375C4}"/>
                  </a:ext>
                </a:extLst>
              </p:cNvPr>
              <p:cNvSpPr txBox="1"/>
              <p:nvPr/>
            </p:nvSpPr>
            <p:spPr bwMode="gray">
              <a:xfrm>
                <a:off x="5882910" y="3065418"/>
                <a:ext cx="6243004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2. How to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2.1 sample from a normal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2.2 transform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via a function 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follow a complex function f.</a:t>
                </a:r>
              </a:p>
              <a:p>
                <a:endParaRPr lang="en-US" dirty="0"/>
              </a:p>
              <a:p>
                <a:r>
                  <a:rPr lang="en-US" u="sng" dirty="0"/>
                  <a:t>How to determine f?</a:t>
                </a:r>
              </a:p>
              <a:p>
                <a:r>
                  <a:rPr lang="en-US" dirty="0"/>
                  <a:t>Use a deep neural network to train it, for instance and Recurrent Neural Network (auto-regressive model)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8FD5B-E69A-42CE-B566-990ABC93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82910" y="3065418"/>
                <a:ext cx="6243004" cy="3139321"/>
              </a:xfrm>
              <a:prstGeom prst="rect">
                <a:avLst/>
              </a:prstGeom>
              <a:blipFill>
                <a:blip r:embed="rId4"/>
                <a:stretch>
                  <a:fillRect l="-781" t="-1165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2072-00BE-4B46-B914-C5BDF9B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Models - 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02DAC-CA46-436B-9E22-E7B54D970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942763"/>
              </a:xfrm>
            </p:spPr>
            <p:txBody>
              <a:bodyPr/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 goal of learning generative models of graphs is to learn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over graphs, 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B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ased on a set of observed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sampled from data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, 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W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here each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may have a different number of nodes and edges.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When representing G ∈ set of G, we further assume that we may observe any node 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with equal probability,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>
                    <a:effectLst/>
                    <a:latin typeface="+mj-lt"/>
                  </a:rPr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= 1/n! ,∀π ∈ Π. 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Therefore, the generative model needs to be capable of generating graphs even when each graph could have exponentially many representations, </a:t>
                </a:r>
              </a:p>
              <a:p>
                <a:endParaRPr lang="en-US" dirty="0"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This is clearly distinct and more challenging than previous generative models for images, text, and time series…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02DAC-CA46-436B-9E22-E7B54D970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942763"/>
              </a:xfrm>
              <a:blipFill>
                <a:blip r:embed="rId2"/>
                <a:stretch>
                  <a:fillRect l="-1275" t="-986" b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D3854-AADB-4D56-8FC6-AC04D6A6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4F2-5DA2-4B7C-BB37-8627924E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7D91-DAB7-4188-8B6A-47A914CB0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49313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How to sample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In auto-regressive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used for density estimation and for sampling</a:t>
                </a:r>
              </a:p>
              <a:p>
                <a:endParaRPr lang="en-US" dirty="0"/>
              </a:p>
              <a:p>
                <a:r>
                  <a:rPr lang="en-US" dirty="0"/>
                  <a:t>Relies on the Chain Rule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and t is the </a:t>
                </a:r>
                <a:r>
                  <a:rPr lang="en-US" i="1" dirty="0"/>
                  <a:t>t-</a:t>
                </a:r>
                <a:r>
                  <a:rPr lang="en-US" i="1" dirty="0" err="1"/>
                  <a:t>th</a:t>
                </a:r>
                <a:r>
                  <a:rPr lang="en-US" dirty="0"/>
                  <a:t> dimension, for instance, if x is a sentence,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t-</a:t>
                </a:r>
                <a:r>
                  <a:rPr lang="en-US" i="1" dirty="0" err="1"/>
                  <a:t>th</a:t>
                </a:r>
                <a:r>
                  <a:rPr lang="en-US" dirty="0"/>
                  <a:t> word.</a:t>
                </a:r>
              </a:p>
              <a:p>
                <a:r>
                  <a:rPr lang="en-US" dirty="0"/>
                  <a:t>In the case of graph generation,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action of adding a node or an edge.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7D91-DAB7-4188-8B6A-47A914CB0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49313"/>
              </a:xfrm>
              <a:blipFill>
                <a:blip r:embed="rId2"/>
                <a:stretch>
                  <a:fillRect l="-1275" b="-13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D603-7F4C-4320-A75A-E363F69D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75A1-C737-4D36-B1A5-79E232EC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RNN </a:t>
            </a:r>
            <a:r>
              <a:rPr lang="en-US" sz="1800" dirty="0"/>
              <a:t>[You et al. 2018]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8FF4-7657-446F-81E2-9C4FC827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23BC-2C38-4932-B802-3451256AC6C0}"/>
              </a:ext>
            </a:extLst>
          </p:cNvPr>
          <p:cNvSpPr txBox="1"/>
          <p:nvPr/>
        </p:nvSpPr>
        <p:spPr bwMode="gray">
          <a:xfrm>
            <a:off x="-11415" y="5952929"/>
            <a:ext cx="7075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You, J., et al., 2018,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200" dirty="0">
                <a:effectLst/>
                <a:latin typeface="Arial" panose="020B0604020202020204" pitchFamily="34" charset="0"/>
              </a:rPr>
              <a:t>: Generating Realistic Graphs with Deep Auto-regressive Models, in proc. of the 35th International Conference on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Jures</a:t>
            </a:r>
            <a:r>
              <a:rPr lang="en-US" sz="1200" dirty="0"/>
              <a:t> Leskovec, slides CS224W: Machine Learning with Graphs | 2021 | Lecture 15.2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F46BF-6492-4ED1-B78F-100AFF13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5" y="929881"/>
            <a:ext cx="5500731" cy="2237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824AD-DDFC-4015-960B-CE237C7AB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177" y="2045683"/>
            <a:ext cx="3176967" cy="359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16496F-8F90-4707-8CED-647F6DD4A3EE}"/>
              </a:ext>
            </a:extLst>
          </p:cNvPr>
          <p:cNvSpPr txBox="1"/>
          <p:nvPr/>
        </p:nvSpPr>
        <p:spPr bwMode="gray">
          <a:xfrm>
            <a:off x="6112184" y="1790536"/>
            <a:ext cx="3589661" cy="3481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/>
              <a:t>Graph Sequence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319DF-C1D0-46F4-8A2E-9F24FE83BC11}"/>
                  </a:ext>
                </a:extLst>
              </p:cNvPr>
              <p:cNvSpPr txBox="1"/>
              <p:nvPr/>
            </p:nvSpPr>
            <p:spPr bwMode="gray">
              <a:xfrm>
                <a:off x="6049268" y="1049818"/>
                <a:ext cx="49927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G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nodes under node</a:t>
                </a:r>
                <a:br>
                  <a:rPr lang="en-US" dirty="0"/>
                </a:br>
                <a:r>
                  <a:rPr lang="en-US" dirty="0">
                    <a:effectLst/>
                    <a:latin typeface="Arial" panose="020B0604020202020204" pitchFamily="34" charset="0"/>
                  </a:rPr>
                  <a:t>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319DF-C1D0-46F4-8A2E-9F24FE83B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49268" y="1049818"/>
                <a:ext cx="4992786" cy="646331"/>
              </a:xfrm>
              <a:prstGeom prst="rect">
                <a:avLst/>
              </a:prstGeom>
              <a:blipFill>
                <a:blip r:embed="rId5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E0BF91-0DC5-46D2-8A33-27780716C8EB}"/>
                  </a:ext>
                </a:extLst>
              </p:cNvPr>
              <p:cNvSpPr txBox="1"/>
              <p:nvPr/>
            </p:nvSpPr>
            <p:spPr bwMode="gray">
              <a:xfrm>
                <a:off x="6049268" y="2470827"/>
                <a:ext cx="6243004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where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 {1,…,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an</a:t>
                </a:r>
                <a:br>
                  <a:rPr lang="en-US" dirty="0"/>
                </a:br>
                <a:r>
                  <a:rPr lang="en-US" dirty="0">
                    <a:effectLst/>
                    <a:latin typeface="Arial" panose="020B0604020202020204" pitchFamily="34" charset="0"/>
                  </a:rPr>
                  <a:t>adjacency vector representing the edges between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and the previous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that are already in</a:t>
                </a:r>
                <a:r>
                  <a:rPr lang="en-US" dirty="0"/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the graph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E0BF91-0DC5-46D2-8A33-27780716C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49268" y="2470827"/>
                <a:ext cx="6243004" cy="1238929"/>
              </a:xfrm>
              <a:prstGeom prst="rect">
                <a:avLst/>
              </a:prstGeom>
              <a:blipFill>
                <a:blip r:embed="rId6"/>
                <a:stretch>
                  <a:fillRect l="-781" t="-1471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AF3A26A-4B61-4CD0-826C-9C3B1EFE7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177" y="3693061"/>
            <a:ext cx="4140425" cy="4241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BC4EF-AFC0-4AC7-9843-6B5AFAF1313D}"/>
              </a:ext>
            </a:extLst>
          </p:cNvPr>
          <p:cNvSpPr txBox="1"/>
          <p:nvPr/>
        </p:nvSpPr>
        <p:spPr bwMode="gray">
          <a:xfrm>
            <a:off x="7962561" y="4447752"/>
            <a:ext cx="2583423" cy="276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Adjacency matrices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8F9A24E-AEED-4106-B2D4-CD3D718E5CDD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 bwMode="gray">
          <a:xfrm rot="16200000" flipV="1">
            <a:off x="8466283" y="3659762"/>
            <a:ext cx="321232" cy="125474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6577A-E721-4134-88CD-4B20902CF2BC}"/>
              </a:ext>
            </a:extLst>
          </p:cNvPr>
          <p:cNvSpPr/>
          <p:nvPr/>
        </p:nvSpPr>
        <p:spPr bwMode="gray">
          <a:xfrm>
            <a:off x="7834186" y="4080801"/>
            <a:ext cx="3306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990C43-970B-4AD7-A506-7AC20FB2403A}"/>
                  </a:ext>
                </a:extLst>
              </p:cNvPr>
              <p:cNvSpPr txBox="1"/>
              <p:nvPr/>
            </p:nvSpPr>
            <p:spPr bwMode="gray">
              <a:xfrm>
                <a:off x="394615" y="3247423"/>
                <a:ext cx="5473153" cy="2343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A common way to represent a graph is using an adjacency matrix A. This requires a node 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that maps nodes to rows/columns of the adjacency matrix. </a:t>
                </a: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</a:rPr>
                  <a:t>More specifically,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 permutation function over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., 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effectLst/>
                                <a:latin typeface="Cambria Math" panose="02040503050406030204" pitchFamily="18" charset="0"/>
                              </a:rPr>
                              <m:t>𝑣𝑛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 permutation of (v1,...,</a:t>
                </a:r>
                <a:r>
                  <a:rPr lang="en-US" dirty="0" err="1">
                    <a:effectLst/>
                    <a:latin typeface="Arial" panose="020B0604020202020204" pitchFamily="34" charset="0"/>
                  </a:rPr>
                  <a:t>vn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)). 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990C43-970B-4AD7-A506-7AC20FB24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615" y="3247423"/>
                <a:ext cx="5473153" cy="2343975"/>
              </a:xfrm>
              <a:prstGeom prst="rect">
                <a:avLst/>
              </a:prstGeom>
              <a:blipFill>
                <a:blip r:embed="rId8"/>
                <a:stretch>
                  <a:fillRect l="-1002" t="-1563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ED7CADCD-236D-4162-A32C-916CBDD82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2956" y="4724547"/>
            <a:ext cx="4352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Task– Tuesday Nov.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6945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evaluation of the following paper:</a:t>
            </a:r>
          </a:p>
          <a:p>
            <a:pPr marL="698494" lvl="1" indent="-45720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Rossi, Emanuele, et al. "Temporal graph networks for deep learning on dynamic graphs."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arXiv:2006.10637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https://blog.twitter.com/engineering/en_us/topics/insights/2021/temporal-graph-networks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one second paper with similar evaluations of </a:t>
            </a:r>
            <a:r>
              <a:rPr lang="en-US" dirty="0" err="1"/>
              <a:t>Spatio</a:t>
            </a:r>
            <a:r>
              <a:rPr lang="en-US" dirty="0"/>
              <a:t>-Temporal 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Draft the section of the report with definitions for the types of evaluations and threats to validity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F4D6-AE0C-4AB8-B186-E2FBAA9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35A-5E5E-43EE-AD53-49343AF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53116"/>
            <a:ext cx="9308427" cy="1654043"/>
          </a:xfrm>
        </p:spPr>
        <p:txBody>
          <a:bodyPr/>
          <a:lstStyle/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Random Graph model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Small-World model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Kronecker model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Deep Generative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Erd</a:t>
            </a:r>
            <a:r>
              <a:rPr lang="de-DE" dirty="0">
                <a:solidFill>
                  <a:srgbClr val="000000"/>
                </a:solidFill>
                <a:latin typeface="Lucida Grande"/>
              </a:rPr>
              <a:t>ö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s-R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é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nyi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(ER)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9315"/>
          </a:xfrm>
        </p:spPr>
        <p:txBody>
          <a:bodyPr/>
          <a:lstStyle/>
          <a:p>
            <a:r>
              <a:rPr lang="en-US" dirty="0"/>
              <a:t>Stochastically connect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257787" y="1686322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2116562" y="2561771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44E75946-F0FE-43C0-B328-FB1AA465AF4D}"/>
              </a:ext>
            </a:extLst>
          </p:cNvPr>
          <p:cNvSpPr/>
          <p:nvPr/>
        </p:nvSpPr>
        <p:spPr bwMode="gray">
          <a:xfrm>
            <a:off x="3990614" y="208079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0C1FC3-B775-47B7-931F-982815D04900}"/>
              </a:ext>
            </a:extLst>
          </p:cNvPr>
          <p:cNvSpPr/>
          <p:nvPr/>
        </p:nvSpPr>
        <p:spPr bwMode="gray">
          <a:xfrm>
            <a:off x="3990614" y="3008475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C0AF46-861D-4B82-B2CC-A1E79FD59D8E}"/>
              </a:ext>
            </a:extLst>
          </p:cNvPr>
          <p:cNvSpPr/>
          <p:nvPr/>
        </p:nvSpPr>
        <p:spPr bwMode="gray">
          <a:xfrm>
            <a:off x="5024522" y="246755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F66E62-323C-4E4D-A35C-32627ADFAD2F}"/>
              </a:ext>
            </a:extLst>
          </p:cNvPr>
          <p:cNvSpPr/>
          <p:nvPr/>
        </p:nvSpPr>
        <p:spPr bwMode="gray">
          <a:xfrm>
            <a:off x="5266591" y="329105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74B1F-3F91-42E0-AE0D-1912786CD0D9}"/>
              </a:ext>
            </a:extLst>
          </p:cNvPr>
          <p:cNvSpPr/>
          <p:nvPr/>
        </p:nvSpPr>
        <p:spPr bwMode="gray">
          <a:xfrm>
            <a:off x="5106003" y="168632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676D3C-39D7-4D8F-A41A-7DD00595A258}"/>
              </a:ext>
            </a:extLst>
          </p:cNvPr>
          <p:cNvSpPr/>
          <p:nvPr/>
        </p:nvSpPr>
        <p:spPr bwMode="gray">
          <a:xfrm>
            <a:off x="5704875" y="2287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A24A57-55F0-4A8C-94A8-315DDE372DCA}"/>
              </a:ext>
            </a:extLst>
          </p:cNvPr>
          <p:cNvCxnSpPr>
            <a:cxnSpLocks/>
            <a:stCxn id="51" idx="0"/>
            <a:endCxn id="54" idx="4"/>
          </p:cNvCxnSpPr>
          <p:nvPr/>
        </p:nvCxnSpPr>
        <p:spPr bwMode="gray">
          <a:xfrm flipV="1">
            <a:off x="5231630" y="2100538"/>
            <a:ext cx="81481" cy="36701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A950D-F735-4BF8-9679-56ABDD3F85B1}"/>
              </a:ext>
            </a:extLst>
          </p:cNvPr>
          <p:cNvCxnSpPr>
            <a:cxnSpLocks/>
            <a:stCxn id="51" idx="7"/>
            <a:endCxn id="55" idx="2"/>
          </p:cNvCxnSpPr>
          <p:nvPr/>
        </p:nvCxnSpPr>
        <p:spPr bwMode="gray">
          <a:xfrm flipV="1">
            <a:off x="5378077" y="2495008"/>
            <a:ext cx="326798" cy="3320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9ABEC-C1E5-400B-AF8C-A1E2FF5F5643}"/>
              </a:ext>
            </a:extLst>
          </p:cNvPr>
          <p:cNvCxnSpPr>
            <a:cxnSpLocks/>
            <a:stCxn id="50" idx="5"/>
            <a:endCxn id="53" idx="2"/>
          </p:cNvCxnSpPr>
          <p:nvPr/>
        </p:nvCxnSpPr>
        <p:spPr bwMode="gray">
          <a:xfrm>
            <a:off x="4344169" y="3362030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C95141-474D-4965-B071-93A28201B40A}"/>
              </a:ext>
            </a:extLst>
          </p:cNvPr>
          <p:cNvCxnSpPr>
            <a:cxnSpLocks/>
            <a:stCxn id="49" idx="5"/>
            <a:endCxn id="53" idx="1"/>
          </p:cNvCxnSpPr>
          <p:nvPr/>
        </p:nvCxnSpPr>
        <p:spPr bwMode="gray">
          <a:xfrm>
            <a:off x="4344169" y="2434347"/>
            <a:ext cx="983083" cy="91736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9E20FDA-05C5-4436-8798-A29FEDB9C1CB}"/>
              </a:ext>
            </a:extLst>
          </p:cNvPr>
          <p:cNvSpPr/>
          <p:nvPr/>
        </p:nvSpPr>
        <p:spPr bwMode="gray">
          <a:xfrm>
            <a:off x="5849389" y="3108239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99DA8C-6FE4-4563-B610-BAB774EBBE2C}"/>
              </a:ext>
            </a:extLst>
          </p:cNvPr>
          <p:cNvSpPr/>
          <p:nvPr/>
        </p:nvSpPr>
        <p:spPr bwMode="gray">
          <a:xfrm>
            <a:off x="6388511" y="256177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F81943-D12B-43B9-AAB6-C84A05919756}"/>
              </a:ext>
            </a:extLst>
          </p:cNvPr>
          <p:cNvCxnSpPr>
            <a:cxnSpLocks/>
            <a:stCxn id="62" idx="1"/>
            <a:endCxn id="51" idx="5"/>
          </p:cNvCxnSpPr>
          <p:nvPr/>
        </p:nvCxnSpPr>
        <p:spPr bwMode="gray">
          <a:xfrm flipH="1" flipV="1">
            <a:off x="5378077" y="2821111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583212-A24C-4B46-AFBF-194B9F255918}"/>
              </a:ext>
            </a:extLst>
          </p:cNvPr>
          <p:cNvCxnSpPr>
            <a:cxnSpLocks/>
            <a:stCxn id="49" idx="6"/>
            <a:endCxn id="51" idx="1"/>
          </p:cNvCxnSpPr>
          <p:nvPr/>
        </p:nvCxnSpPr>
        <p:spPr bwMode="gray">
          <a:xfrm>
            <a:off x="4404830" y="2287900"/>
            <a:ext cx="680353" cy="24031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1102B74-122D-4133-B945-447499A009D3}"/>
              </a:ext>
            </a:extLst>
          </p:cNvPr>
          <p:cNvSpPr/>
          <p:nvPr/>
        </p:nvSpPr>
        <p:spPr bwMode="gray">
          <a:xfrm>
            <a:off x="8805426" y="214145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E564E8-D33F-492D-9045-86E59C64B22E}"/>
              </a:ext>
            </a:extLst>
          </p:cNvPr>
          <p:cNvSpPr/>
          <p:nvPr/>
        </p:nvSpPr>
        <p:spPr bwMode="gray">
          <a:xfrm>
            <a:off x="8805426" y="306913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96FC05-F418-402A-9BEB-FECC08325675}"/>
              </a:ext>
            </a:extLst>
          </p:cNvPr>
          <p:cNvSpPr/>
          <p:nvPr/>
        </p:nvSpPr>
        <p:spPr bwMode="gray">
          <a:xfrm>
            <a:off x="9839334" y="2528217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7B2752-A11D-4043-8A67-20F366C93A68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 bwMode="gray">
          <a:xfrm>
            <a:off x="9012534" y="2555669"/>
            <a:ext cx="0" cy="51346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DBA9E0-BE4B-444D-B0E9-C1CD65724CFD}"/>
              </a:ext>
            </a:extLst>
          </p:cNvPr>
          <p:cNvSpPr/>
          <p:nvPr/>
        </p:nvSpPr>
        <p:spPr bwMode="gray">
          <a:xfrm>
            <a:off x="10081403" y="335171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C7797FE-23A4-4C8B-BA17-83AD1B3B530C}"/>
              </a:ext>
            </a:extLst>
          </p:cNvPr>
          <p:cNvSpPr/>
          <p:nvPr/>
        </p:nvSpPr>
        <p:spPr bwMode="gray">
          <a:xfrm>
            <a:off x="9920815" y="174698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C55096-DAF7-480D-B0A2-D5867BDE0FCD}"/>
              </a:ext>
            </a:extLst>
          </p:cNvPr>
          <p:cNvSpPr/>
          <p:nvPr/>
        </p:nvSpPr>
        <p:spPr bwMode="gray">
          <a:xfrm>
            <a:off x="10519687" y="234856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BF743B-3611-4026-9A2D-D67FFF7429B3}"/>
              </a:ext>
            </a:extLst>
          </p:cNvPr>
          <p:cNvCxnSpPr>
            <a:cxnSpLocks/>
            <a:stCxn id="124" idx="5"/>
            <a:endCxn id="125" idx="1"/>
          </p:cNvCxnSpPr>
          <p:nvPr/>
        </p:nvCxnSpPr>
        <p:spPr bwMode="gray">
          <a:xfrm>
            <a:off x="10274370" y="2100538"/>
            <a:ext cx="305978" cy="30868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0D8F26-93B9-4EEA-8E73-4ECF804C4D92}"/>
              </a:ext>
            </a:extLst>
          </p:cNvPr>
          <p:cNvCxnSpPr>
            <a:cxnSpLocks/>
            <a:stCxn id="125" idx="6"/>
            <a:endCxn id="131" idx="1"/>
          </p:cNvCxnSpPr>
          <p:nvPr/>
        </p:nvCxnSpPr>
        <p:spPr bwMode="gray">
          <a:xfrm>
            <a:off x="10933903" y="2555669"/>
            <a:ext cx="330081" cy="12742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C5ABEF-1A77-4053-B66B-FDA99A8F89CF}"/>
              </a:ext>
            </a:extLst>
          </p:cNvPr>
          <p:cNvCxnSpPr>
            <a:cxnSpLocks/>
            <a:stCxn id="120" idx="5"/>
            <a:endCxn id="123" idx="2"/>
          </p:cNvCxnSpPr>
          <p:nvPr/>
        </p:nvCxnSpPr>
        <p:spPr bwMode="gray">
          <a:xfrm>
            <a:off x="9158981" y="3422691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4C2910A-3301-4F70-A9D0-844DBB5D0FDA}"/>
              </a:ext>
            </a:extLst>
          </p:cNvPr>
          <p:cNvSpPr/>
          <p:nvPr/>
        </p:nvSpPr>
        <p:spPr bwMode="gray">
          <a:xfrm>
            <a:off x="10664201" y="3168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A9E94E5-1B0B-4CDF-9A82-42001766AE95}"/>
              </a:ext>
            </a:extLst>
          </p:cNvPr>
          <p:cNvSpPr/>
          <p:nvPr/>
        </p:nvSpPr>
        <p:spPr bwMode="gray">
          <a:xfrm>
            <a:off x="11203323" y="262243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02E4693-9C45-4357-8C3E-38B17FAA2C10}"/>
              </a:ext>
            </a:extLst>
          </p:cNvPr>
          <p:cNvCxnSpPr>
            <a:cxnSpLocks/>
            <a:stCxn id="130" idx="1"/>
            <a:endCxn id="121" idx="5"/>
          </p:cNvCxnSpPr>
          <p:nvPr/>
        </p:nvCxnSpPr>
        <p:spPr bwMode="gray">
          <a:xfrm flipH="1" flipV="1">
            <a:off x="10192889" y="2881772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6FF81980-AB78-4FEB-884E-B8FD11F202D2}"/>
              </a:ext>
            </a:extLst>
          </p:cNvPr>
          <p:cNvSpPr/>
          <p:nvPr/>
        </p:nvSpPr>
        <p:spPr bwMode="gray">
          <a:xfrm>
            <a:off x="7494761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3A741CB-B19C-4A58-B4FC-A90B10362B2B}"/>
              </a:ext>
            </a:extLst>
          </p:cNvPr>
          <p:cNvSpPr/>
          <p:nvPr/>
        </p:nvSpPr>
        <p:spPr bwMode="gray">
          <a:xfrm>
            <a:off x="7712548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CCB62FA-20F7-405F-8088-ED473BC33F97}"/>
              </a:ext>
            </a:extLst>
          </p:cNvPr>
          <p:cNvSpPr/>
          <p:nvPr/>
        </p:nvSpPr>
        <p:spPr bwMode="gray">
          <a:xfrm>
            <a:off x="7930335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8905D0C-08C1-45C3-B6C4-52FFB341C5E1}"/>
              </a:ext>
            </a:extLst>
          </p:cNvPr>
          <p:cNvCxnSpPr>
            <a:cxnSpLocks/>
            <a:stCxn id="119" idx="6"/>
            <a:endCxn id="124" idx="3"/>
          </p:cNvCxnSpPr>
          <p:nvPr/>
        </p:nvCxnSpPr>
        <p:spPr bwMode="gray">
          <a:xfrm flipV="1">
            <a:off x="9219642" y="2100538"/>
            <a:ext cx="761834" cy="24802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/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Procedure</a:t>
                </a:r>
                <a:r>
                  <a:rPr lang="en-US" sz="2000" dirty="0"/>
                  <a:t>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For each pair of nodes decide do connect them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blipFill>
                <a:blip r:embed="rId3"/>
                <a:stretch>
                  <a:fillRect l="-1471" t="-10156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/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u="sng" dirty="0"/>
                  <a:t>Note</a:t>
                </a:r>
                <a:r>
                  <a:rPr lang="en-US" sz="1800" dirty="0"/>
                  <a:t>: The presence or absence of an edge between two vertices is independent of the presence or absence of any other edge,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are independent from each other.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blipFill>
                <a:blip r:embed="rId4"/>
                <a:stretch>
                  <a:fillRect l="-592" t="-320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794456C9-F5A2-49C1-BA13-C58EA79CBDEF}"/>
              </a:ext>
            </a:extLst>
          </p:cNvPr>
          <p:cNvSpPr txBox="1"/>
          <p:nvPr/>
        </p:nvSpPr>
        <p:spPr bwMode="gray">
          <a:xfrm>
            <a:off x="257787" y="6115986"/>
            <a:ext cx="11866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580412A-0C40-4EA6-9698-2DB66E21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826477" y="1398455"/>
            <a:ext cx="6096000" cy="1657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F8E200-F80C-4E30-9DAE-80B9D45C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Distribution of Node Degree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51C8-0530-4FCE-96A8-D670CC08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BA60F-B70F-422F-9928-FEB7B77BD3F3}"/>
              </a:ext>
            </a:extLst>
          </p:cNvPr>
          <p:cNvSpPr txBox="1"/>
          <p:nvPr/>
        </p:nvSpPr>
        <p:spPr bwMode="gray">
          <a:xfrm>
            <a:off x="0" y="5824267"/>
            <a:ext cx="121228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Sources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Leskovec, Jure, 2022, CS224W: Machine Learning with Graphs | 2021 | Lecture 14.2 -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Erdos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Renyi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Random Graphs</a:t>
            </a:r>
            <a:endParaRPr lang="en-US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Newman, Mark EJ, Steven H.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sz="1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AAEA3B-BD5E-46E6-86A7-2EA5B9B4012D}"/>
              </a:ext>
            </a:extLst>
          </p:cNvPr>
          <p:cNvCxnSpPr>
            <a:cxnSpLocks/>
            <a:endCxn id="15" idx="0"/>
          </p:cNvCxnSpPr>
          <p:nvPr/>
        </p:nvCxnSpPr>
        <p:spPr bwMode="gray">
          <a:xfrm>
            <a:off x="6922477" y="2430918"/>
            <a:ext cx="2534124" cy="87140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E58AC-B305-48F5-984D-4E53C924E01B}"/>
              </a:ext>
            </a:extLst>
          </p:cNvPr>
          <p:cNvSpPr/>
          <p:nvPr/>
        </p:nvSpPr>
        <p:spPr bwMode="gray">
          <a:xfrm flipV="1">
            <a:off x="5544582" y="2036376"/>
            <a:ext cx="1105795" cy="1240940"/>
          </a:xfrm>
          <a:prstGeom prst="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E1FD-217B-43E1-BD30-E741D0E603FF}"/>
              </a:ext>
            </a:extLst>
          </p:cNvPr>
          <p:cNvSpPr txBox="1"/>
          <p:nvPr/>
        </p:nvSpPr>
        <p:spPr bwMode="gray">
          <a:xfrm>
            <a:off x="7304812" y="3302320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limit when N is very large. i.e., a Poisson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A81AB-092C-4616-91CB-9028ABEFDB27}"/>
              </a:ext>
            </a:extLst>
          </p:cNvPr>
          <p:cNvSpPr txBox="1"/>
          <p:nvPr/>
        </p:nvSpPr>
        <p:spPr bwMode="gray">
          <a:xfrm>
            <a:off x="7337004" y="1505005"/>
            <a:ext cx="4303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= average number of edges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EC6995-1307-4E1B-B2C5-336A7BD2D5C6}"/>
                  </a:ext>
                </a:extLst>
              </p:cNvPr>
              <p:cNvSpPr txBox="1"/>
              <p:nvPr/>
            </p:nvSpPr>
            <p:spPr bwMode="gray">
              <a:xfrm>
                <a:off x="411354" y="931712"/>
                <a:ext cx="5829190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b="1" dirty="0"/>
                  <a:t>= Node degree distribution for k degree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EC6995-1307-4E1B-B2C5-336A7BD2D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1354" y="931712"/>
                <a:ext cx="5829190" cy="453137"/>
              </a:xfrm>
              <a:prstGeom prst="rect">
                <a:avLst/>
              </a:prstGeom>
              <a:blipFill>
                <a:blip r:embed="rId4"/>
                <a:stretch>
                  <a:fillRect l="-209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/>
              <p:nvPr/>
            </p:nvSpPr>
            <p:spPr bwMode="gray">
              <a:xfrm>
                <a:off x="439886" y="4584290"/>
                <a:ext cx="6254260" cy="929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effectLst/>
                  </a:rPr>
                  <a:t>For the binomial distribution:</a:t>
                </a:r>
              </a:p>
              <a:p>
                <a:pPr lvl="1"/>
                <a:r>
                  <a:rPr lang="en-US" b="0" dirty="0">
                    <a:effectLst/>
                  </a:rPr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>
                  <a:effectLst/>
                </a:endParaRP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9886" y="4584290"/>
                <a:ext cx="6254260" cy="929422"/>
              </a:xfrm>
              <a:prstGeom prst="rect">
                <a:avLst/>
              </a:prstGeom>
              <a:blipFill>
                <a:blip r:embed="rId5"/>
                <a:stretch>
                  <a:fillRect l="-780"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A3F5704-3098-F907-93EE-DAC659D9D0CA}"/>
              </a:ext>
            </a:extLst>
          </p:cNvPr>
          <p:cNvSpPr txBox="1"/>
          <p:nvPr/>
        </p:nvSpPr>
        <p:spPr bwMode="gray">
          <a:xfrm>
            <a:off x="2349252" y="3271126"/>
            <a:ext cx="1553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probability of having k edges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33FA-D615-DF27-EDC6-B2DEF4A153FE}"/>
              </a:ext>
            </a:extLst>
          </p:cNvPr>
          <p:cNvSpPr txBox="1"/>
          <p:nvPr/>
        </p:nvSpPr>
        <p:spPr bwMode="gray">
          <a:xfrm>
            <a:off x="4100911" y="3402003"/>
            <a:ext cx="1715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probability of missing the rest of N-k edges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4D71B-E319-4AC1-2F5C-CE3BE27CC2A0}"/>
              </a:ext>
            </a:extLst>
          </p:cNvPr>
          <p:cNvSpPr txBox="1"/>
          <p:nvPr/>
        </p:nvSpPr>
        <p:spPr bwMode="gray">
          <a:xfrm>
            <a:off x="457705" y="3213338"/>
            <a:ext cx="13993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Selecting k nodes out of 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D623FA5-3EE6-4B65-1677-DEE233739228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 bwMode="gray">
          <a:xfrm rot="5400000">
            <a:off x="1669275" y="2502350"/>
            <a:ext cx="199106" cy="122287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722EB27-E3CD-B730-DE0D-12FE52042AFA}"/>
              </a:ext>
            </a:extLst>
          </p:cNvPr>
          <p:cNvSpPr/>
          <p:nvPr/>
        </p:nvSpPr>
        <p:spPr bwMode="gray">
          <a:xfrm>
            <a:off x="2197383" y="2968513"/>
            <a:ext cx="3657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8A3693-B808-195B-E8CF-37F3B5B6717E}"/>
              </a:ext>
            </a:extLst>
          </p:cNvPr>
          <p:cNvSpPr/>
          <p:nvPr/>
        </p:nvSpPr>
        <p:spPr bwMode="gray">
          <a:xfrm>
            <a:off x="2718172" y="2692077"/>
            <a:ext cx="36576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55DE68-89A1-D24C-C2D3-EB6F6FE005B6}"/>
              </a:ext>
            </a:extLst>
          </p:cNvPr>
          <p:cNvSpPr/>
          <p:nvPr/>
        </p:nvSpPr>
        <p:spPr bwMode="gray">
          <a:xfrm>
            <a:off x="3310265" y="2680996"/>
            <a:ext cx="1280160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C31B05B-EE41-DB18-4FB1-C73AA5E947EF}"/>
              </a:ext>
            </a:extLst>
          </p:cNvPr>
          <p:cNvCxnSpPr>
            <a:cxnSpLocks/>
          </p:cNvCxnSpPr>
          <p:nvPr/>
        </p:nvCxnSpPr>
        <p:spPr bwMode="gray">
          <a:xfrm rot="16200000" flipH="1">
            <a:off x="2749326" y="2923194"/>
            <a:ext cx="533330" cy="22492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5A468C9-F162-F189-1E18-73747E0E9A09}"/>
              </a:ext>
            </a:extLst>
          </p:cNvPr>
          <p:cNvCxnSpPr>
            <a:cxnSpLocks/>
            <a:stCxn id="28" idx="2"/>
            <a:endCxn id="8" idx="0"/>
          </p:cNvCxnSpPr>
          <p:nvPr/>
        </p:nvCxnSpPr>
        <p:spPr bwMode="gray">
          <a:xfrm rot="16200000" flipH="1">
            <a:off x="4116842" y="2560219"/>
            <a:ext cx="675287" cy="100828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2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824F-E375-403A-B756-6A1E447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Clustering coefficient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1A7BF-A6DB-4621-A6EB-673BA1D0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/>
              <p:nvPr/>
            </p:nvSpPr>
            <p:spPr bwMode="gray">
              <a:xfrm>
                <a:off x="1069087" y="3616687"/>
                <a:ext cx="6254260" cy="905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9087" y="3616687"/>
                <a:ext cx="6254260" cy="905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99940A-F463-45D6-A682-FC8960B438E5}"/>
              </a:ext>
            </a:extLst>
          </p:cNvPr>
          <p:cNvSpPr txBox="1"/>
          <p:nvPr/>
        </p:nvSpPr>
        <p:spPr bwMode="gray">
          <a:xfrm>
            <a:off x="938676" y="5060705"/>
            <a:ext cx="99693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This means that the clustering coefficient of a random graph is small. 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Because a</a:t>
            </a:r>
            <a:r>
              <a:rPr lang="en-US" sz="2400" dirty="0">
                <a:effectLst/>
                <a:latin typeface="Arial" panose="020B0604020202020204" pitchFamily="34" charset="0"/>
              </a:rPr>
              <a:t>s we generate bigger random graphs with a fixed average degree </a:t>
            </a:r>
            <a:r>
              <a:rPr lang="en-US" sz="2400" i="1" dirty="0">
                <a:effectLst/>
                <a:latin typeface="Arial" panose="020B0604020202020204" pitchFamily="34" charset="0"/>
              </a:rPr>
              <a:t>k, i.e., we </a:t>
            </a:r>
            <a:r>
              <a:rPr lang="en-US" sz="2400" dirty="0">
                <a:effectLst/>
                <a:latin typeface="Arial" panose="020B0604020202020204" pitchFamily="34" charset="0"/>
              </a:rPr>
              <a:t>set 𝑝=𝑘⋅1/N), C will decrease with the graph size 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/>
              <p:nvPr/>
            </p:nvSpPr>
            <p:spPr bwMode="gray">
              <a:xfrm>
                <a:off x="478369" y="1406555"/>
                <a:ext cx="8859840" cy="987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𝑁𝑢𝑚𝑒𝑟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𝑇𝑟𝑖𝑎𝑛𝑔𝑙𝑒𝑠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𝑐𝑜𝑛𝑡𝑎𝑖𝑛𝑖𝑛𝑑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1406555"/>
                <a:ext cx="8859840" cy="987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B4F08F2-1957-4976-9A2F-8668CD4B8C8A}"/>
              </a:ext>
            </a:extLst>
          </p:cNvPr>
          <p:cNvSpPr txBox="1"/>
          <p:nvPr/>
        </p:nvSpPr>
        <p:spPr bwMode="gray">
          <a:xfrm>
            <a:off x="196163" y="1040062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Clustering coefficient: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/>
              <p:nvPr/>
            </p:nvSpPr>
            <p:spPr bwMode="gray">
              <a:xfrm>
                <a:off x="-476714" y="2625653"/>
                <a:ext cx="4599030" cy="793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476714" y="2625653"/>
                <a:ext cx="4599030" cy="793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EBF336-F543-4A2D-A116-194D334E4739}"/>
              </a:ext>
            </a:extLst>
          </p:cNvPr>
          <p:cNvSpPr txBox="1"/>
          <p:nvPr/>
        </p:nvSpPr>
        <p:spPr bwMode="gray">
          <a:xfrm>
            <a:off x="3842741" y="2820904"/>
            <a:ext cx="6243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Expected local clustering coefficient = p</a:t>
            </a:r>
          </a:p>
        </p:txBody>
      </p:sp>
    </p:spTree>
    <p:extLst>
      <p:ext uri="{BB962C8B-B14F-4D97-AF65-F5344CB8AC3E}">
        <p14:creationId xmlns:p14="http://schemas.microsoft.com/office/powerpoint/2010/main" val="2733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558-DFB4-442B-867E-107A4EA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Network Diameter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3061-2C39-4D63-AA5E-25C04768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/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Network Diameter (avg shortest path)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blipFill>
                <a:blip r:embed="rId3"/>
                <a:stretch>
                  <a:fillRect l="-2142" t="-11504" b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A1D20CA-798E-4209-BD9B-4A61238DF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73" y="2271796"/>
            <a:ext cx="6067454" cy="355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0DE5-EC90-4525-8F4E-C79C33D8B4BD}"/>
              </a:ext>
            </a:extLst>
          </p:cNvPr>
          <p:cNvSpPr txBox="1"/>
          <p:nvPr/>
        </p:nvSpPr>
        <p:spPr bwMode="gray">
          <a:xfrm>
            <a:off x="7940464" y="5724441"/>
            <a:ext cx="156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C98F9-13BB-49B2-A78C-D8C14A12D046}"/>
              </a:ext>
            </a:extLst>
          </p:cNvPr>
          <p:cNvSpPr txBox="1"/>
          <p:nvPr/>
        </p:nvSpPr>
        <p:spPr bwMode="gray">
          <a:xfrm>
            <a:off x="3947746" y="5978768"/>
            <a:ext cx="6254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Average degree constant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421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6C8D-5CF7-45BE-889A-4D44B72F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40B2-9D99-4F1B-97AD-2F26A187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002" y="1480911"/>
            <a:ext cx="4551493" cy="1206997"/>
          </a:xfrm>
        </p:spPr>
        <p:txBody>
          <a:bodyPr/>
          <a:lstStyle/>
          <a:p>
            <a:r>
              <a:rPr lang="en-US" dirty="0"/>
              <a:t>Tend to have giant components</a:t>
            </a:r>
          </a:p>
          <a:p>
            <a:endParaRPr lang="en-US" dirty="0"/>
          </a:p>
          <a:p>
            <a:r>
              <a:rPr lang="en-US" dirty="0"/>
              <a:t>Everything gets connected.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A95EF-06FA-4D33-93EC-B201A5B1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C2D29-734F-488C-AE5B-3A537085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40511"/>
            <a:ext cx="6432794" cy="44430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15C9A6-1371-4EBE-B08D-F2362FAD7014}"/>
              </a:ext>
            </a:extLst>
          </p:cNvPr>
          <p:cNvSpPr txBox="1">
            <a:spLocks/>
          </p:cNvSpPr>
          <p:nvPr/>
        </p:nvSpPr>
        <p:spPr bwMode="gray">
          <a:xfrm>
            <a:off x="66571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Disconnected graph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B3B1B-0D43-4CDD-9DDC-661988418E64}"/>
              </a:ext>
            </a:extLst>
          </p:cNvPr>
          <p:cNvSpPr txBox="1">
            <a:spLocks/>
          </p:cNvSpPr>
          <p:nvPr/>
        </p:nvSpPr>
        <p:spPr bwMode="gray">
          <a:xfrm>
            <a:off x="776925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connected 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4A4C5-33A6-4903-98CC-FCCFE3770EDE}"/>
              </a:ext>
            </a:extLst>
          </p:cNvPr>
          <p:cNvCxnSpPr/>
          <p:nvPr/>
        </p:nvCxnSpPr>
        <p:spPr bwMode="gray">
          <a:xfrm>
            <a:off x="854053" y="5978262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/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Average 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blipFill>
                <a:blip r:embed="rId3"/>
                <a:stretch>
                  <a:fillRect l="-2067"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4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- 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280453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086888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034580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5830183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606702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174500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7789F-D8D9-46E9-9A1B-0BC3A4B2A6BB}"/>
              </a:ext>
            </a:extLst>
          </p:cNvPr>
          <p:cNvSpPr txBox="1"/>
          <p:nvPr/>
        </p:nvSpPr>
        <p:spPr bwMode="gray">
          <a:xfrm>
            <a:off x="10071012" y="3932049"/>
            <a:ext cx="2106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Power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C. elegans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0A103F-64AB-49CE-823D-4CE0E9209A8E}"/>
              </a:ext>
            </a:extLst>
          </p:cNvPr>
          <p:cNvCxnSpPr/>
          <p:nvPr/>
        </p:nvCxnSpPr>
        <p:spPr bwMode="gray">
          <a:xfrm>
            <a:off x="478369" y="2945219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4DA2-9A34-4B8D-BC09-40B915E2AB9C}"/>
              </a:ext>
            </a:extLst>
          </p:cNvPr>
          <p:cNvCxnSpPr/>
          <p:nvPr/>
        </p:nvCxnSpPr>
        <p:spPr bwMode="gray">
          <a:xfrm>
            <a:off x="523541" y="5943600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B10BB4-9B66-4062-9F36-D652C4748D4F}"/>
              </a:ext>
            </a:extLst>
          </p:cNvPr>
          <p:cNvCxnSpPr/>
          <p:nvPr/>
        </p:nvCxnSpPr>
        <p:spPr bwMode="gray">
          <a:xfrm>
            <a:off x="612143" y="6149165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30B-E0FD-4F96-BC5F-5A3088CA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Small-World Model = high clustering + short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355F-BDE7-4A32-BBAC-A5CDA77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B6ED8-1160-43C5-B74B-4D57ABCBA3AC}"/>
              </a:ext>
            </a:extLst>
          </p:cNvPr>
          <p:cNvSpPr txBox="1"/>
          <p:nvPr/>
        </p:nvSpPr>
        <p:spPr bwMode="gray">
          <a:xfrm>
            <a:off x="366694" y="6273225"/>
            <a:ext cx="10696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Source:</a:t>
            </a:r>
            <a:r>
              <a:rPr lang="en-US" sz="1600" dirty="0"/>
              <a:t> Watts, Duncan J., and Steven H. </a:t>
            </a:r>
            <a:r>
              <a:rPr lang="en-US" sz="1600" dirty="0" err="1"/>
              <a:t>Strogatz</a:t>
            </a:r>
            <a:r>
              <a:rPr lang="en-US" sz="1600" dirty="0"/>
              <a:t>. "Collective dynamics of ‘small-</a:t>
            </a:r>
            <a:r>
              <a:rPr lang="en-US" sz="1600" dirty="0" err="1"/>
              <a:t>world’networks</a:t>
            </a:r>
            <a:r>
              <a:rPr lang="en-US" sz="1600" dirty="0"/>
              <a:t>." </a:t>
            </a:r>
            <a:r>
              <a:rPr lang="en-US" sz="1600" i="1" dirty="0"/>
              <a:t>nature</a:t>
            </a:r>
            <a:r>
              <a:rPr lang="en-US" sz="1600" dirty="0"/>
              <a:t> 393.6684 (1998): 440-442.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65FE24-74E1-46E0-B6ED-C1C45227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06" y="1177457"/>
            <a:ext cx="8206341" cy="27912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2F6B83-E6DC-40B2-A4CD-66BAA96C4CE9}"/>
              </a:ext>
            </a:extLst>
          </p:cNvPr>
          <p:cNvSpPr txBox="1">
            <a:spLocks/>
          </p:cNvSpPr>
          <p:nvPr/>
        </p:nvSpPr>
        <p:spPr bwMode="gray">
          <a:xfrm>
            <a:off x="2210983" y="3822371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 =0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2CABAB-74A7-41E7-92A5-5507BE30146B}"/>
              </a:ext>
            </a:extLst>
          </p:cNvPr>
          <p:cNvSpPr txBox="1">
            <a:spLocks/>
          </p:cNvSpPr>
          <p:nvPr/>
        </p:nvSpPr>
        <p:spPr bwMode="gray">
          <a:xfrm>
            <a:off x="8403949" y="3814258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p=1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5C925-6775-4ABE-86AD-99E97B7D6A94}"/>
              </a:ext>
            </a:extLst>
          </p:cNvPr>
          <p:cNvCxnSpPr/>
          <p:nvPr/>
        </p:nvCxnSpPr>
        <p:spPr bwMode="gray">
          <a:xfrm>
            <a:off x="1382027" y="3745397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06F1E-642B-4802-BA31-5F033A87E31F}"/>
              </a:ext>
            </a:extLst>
          </p:cNvPr>
          <p:cNvSpPr txBox="1"/>
          <p:nvPr/>
        </p:nvSpPr>
        <p:spPr bwMode="gray">
          <a:xfrm>
            <a:off x="1857850" y="855137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Regular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D2AA9-A6B7-4AE0-851F-76E2EB58CB9F}"/>
              </a:ext>
            </a:extLst>
          </p:cNvPr>
          <p:cNvSpPr txBox="1"/>
          <p:nvPr/>
        </p:nvSpPr>
        <p:spPr bwMode="gray">
          <a:xfrm>
            <a:off x="4660898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Small-World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F91A1-326F-49CF-BDE6-5C6BDEC80B86}"/>
              </a:ext>
            </a:extLst>
          </p:cNvPr>
          <p:cNvSpPr txBox="1"/>
          <p:nvPr/>
        </p:nvSpPr>
        <p:spPr bwMode="gray">
          <a:xfrm>
            <a:off x="7967731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Random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32020-CFCA-4155-AF7E-3FD122C6126A}"/>
              </a:ext>
            </a:extLst>
          </p:cNvPr>
          <p:cNvSpPr txBox="1"/>
          <p:nvPr/>
        </p:nvSpPr>
        <p:spPr bwMode="gray">
          <a:xfrm>
            <a:off x="10018073" y="3783554"/>
            <a:ext cx="2071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 = probability of reconnecting uniformly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2E55C-AF7C-4B85-9527-5D01E87212FB}"/>
              </a:ext>
            </a:extLst>
          </p:cNvPr>
          <p:cNvSpPr txBox="1"/>
          <p:nvPr/>
        </p:nvSpPr>
        <p:spPr bwMode="gray">
          <a:xfrm>
            <a:off x="323592" y="5035066"/>
            <a:ext cx="11477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Procedure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k-</a:t>
            </a:r>
            <a:r>
              <a:rPr lang="en-US" dirty="0"/>
              <a:t>nearest neighbors by undirected edges.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a node and the edge that connects it to its nearest neighbor in a clockwise.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reconnect with probability p this edge to a node chosen uniformly over the entire ring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0780726-EB42-4471-BB72-14CCA7B1950C}"/>
              </a:ext>
            </a:extLst>
          </p:cNvPr>
          <p:cNvSpPr txBox="1">
            <a:spLocks/>
          </p:cNvSpPr>
          <p:nvPr/>
        </p:nvSpPr>
        <p:spPr bwMode="gray">
          <a:xfrm>
            <a:off x="186374" y="4161152"/>
            <a:ext cx="179128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Clustering</a:t>
            </a:r>
          </a:p>
          <a:p>
            <a:r>
              <a:rPr lang="en-US" b="1" dirty="0"/>
              <a:t>Diameter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F06D43B-B5D9-45BD-B4F2-D8697440928E}"/>
              </a:ext>
            </a:extLst>
          </p:cNvPr>
          <p:cNvSpPr txBox="1">
            <a:spLocks/>
          </p:cNvSpPr>
          <p:nvPr/>
        </p:nvSpPr>
        <p:spPr bwMode="gray">
          <a:xfrm>
            <a:off x="2275282" y="4161152"/>
            <a:ext cx="965306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037FC4B-13B1-4459-9D26-0DCF205FDE66}"/>
              </a:ext>
            </a:extLst>
          </p:cNvPr>
          <p:cNvSpPr txBox="1">
            <a:spLocks/>
          </p:cNvSpPr>
          <p:nvPr/>
        </p:nvSpPr>
        <p:spPr bwMode="gray">
          <a:xfrm>
            <a:off x="5312639" y="4084442"/>
            <a:ext cx="838001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8C978F-D4C2-4A85-B114-F85E8670FB70}"/>
              </a:ext>
            </a:extLst>
          </p:cNvPr>
          <p:cNvSpPr txBox="1">
            <a:spLocks/>
          </p:cNvSpPr>
          <p:nvPr/>
        </p:nvSpPr>
        <p:spPr bwMode="gray">
          <a:xfrm>
            <a:off x="8403949" y="4131686"/>
            <a:ext cx="70647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Low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66250-BC82-4324-9AAE-930F63916CD9}"/>
              </a:ext>
            </a:extLst>
          </p:cNvPr>
          <p:cNvSpPr txBox="1"/>
          <p:nvPr/>
        </p:nvSpPr>
        <p:spPr bwMode="gray">
          <a:xfrm>
            <a:off x="10018073" y="1177457"/>
            <a:ext cx="2248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</a:rPr>
              <a:t>Note</a:t>
            </a:r>
            <a:r>
              <a:rPr lang="en-US" dirty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Clustering implies edge “locality”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Randomness enables “shortcuts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4" grpId="0"/>
      <p:bldP spid="26" grpId="0"/>
      <p:bldP spid="36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1540</Words>
  <Application>Microsoft Office PowerPoint</Application>
  <PresentationFormat>Widescreen</PresentationFormat>
  <Paragraphs>203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Lucida Grande</vt:lpstr>
      <vt:lpstr>Verdana</vt:lpstr>
      <vt:lpstr>HPI PPT-Template</vt:lpstr>
      <vt:lpstr>Null Models lecture-6 Course on Graph Neural Networks for Knowledge-Graph Systems (Winter Term 22/23) </vt:lpstr>
      <vt:lpstr>Lecture topics</vt:lpstr>
      <vt:lpstr>Random Graph - Erdös-Rényi (ER) networks</vt:lpstr>
      <vt:lpstr>Random Graph – Distribution of Node Degree</vt:lpstr>
      <vt:lpstr>Random Graph – Clustering coefficient</vt:lpstr>
      <vt:lpstr>Random Graph – Network Diameter</vt:lpstr>
      <vt:lpstr>Random Graph – Connectivity</vt:lpstr>
      <vt:lpstr>Again - Comparing some networks</vt:lpstr>
      <vt:lpstr>Small-World Model = high clustering + short paths</vt:lpstr>
      <vt:lpstr>Kronecker Model</vt:lpstr>
      <vt:lpstr>Deep Generative Models</vt:lpstr>
      <vt:lpstr>Deep Generative Models - Challenge</vt:lpstr>
      <vt:lpstr>Deep Generative Model</vt:lpstr>
      <vt:lpstr>Graph RNN [You et al. 2018]</vt:lpstr>
      <vt:lpstr>Task– Tuesday Nov. 8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Lecture-2 Comparing Graphs  Graph Neural Networks</dc:title>
  <dc:creator>Christian Adriano</dc:creator>
  <cp:lastModifiedBy>Christian Adriano</cp:lastModifiedBy>
  <cp:revision>82</cp:revision>
  <dcterms:created xsi:type="dcterms:W3CDTF">2020-11-11T09:19:24Z</dcterms:created>
  <dcterms:modified xsi:type="dcterms:W3CDTF">2022-11-02T21:14:40Z</dcterms:modified>
</cp:coreProperties>
</file>