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2"/>
  </p:notesMasterIdLst>
  <p:sldIdLst>
    <p:sldId id="256" r:id="rId2"/>
    <p:sldId id="440" r:id="rId3"/>
    <p:sldId id="273" r:id="rId4"/>
    <p:sldId id="264" r:id="rId5"/>
    <p:sldId id="261" r:id="rId6"/>
    <p:sldId id="280" r:id="rId7"/>
    <p:sldId id="262" r:id="rId8"/>
    <p:sldId id="290" r:id="rId9"/>
    <p:sldId id="292" r:id="rId10"/>
    <p:sldId id="281" r:id="rId11"/>
    <p:sldId id="294" r:id="rId12"/>
    <p:sldId id="285" r:id="rId13"/>
    <p:sldId id="293" r:id="rId14"/>
    <p:sldId id="282" r:id="rId15"/>
    <p:sldId id="284" r:id="rId16"/>
    <p:sldId id="295" r:id="rId17"/>
    <p:sldId id="266" r:id="rId18"/>
    <p:sldId id="301" r:id="rId19"/>
    <p:sldId id="265" r:id="rId20"/>
    <p:sldId id="298" r:id="rId21"/>
    <p:sldId id="300" r:id="rId22"/>
    <p:sldId id="312" r:id="rId23"/>
    <p:sldId id="306" r:id="rId24"/>
    <p:sldId id="307" r:id="rId25"/>
    <p:sldId id="308" r:id="rId26"/>
    <p:sldId id="309" r:id="rId27"/>
    <p:sldId id="324" r:id="rId28"/>
    <p:sldId id="322" r:id="rId29"/>
    <p:sldId id="310" r:id="rId30"/>
    <p:sldId id="311" r:id="rId31"/>
    <p:sldId id="323" r:id="rId32"/>
    <p:sldId id="331" r:id="rId33"/>
    <p:sldId id="327" r:id="rId34"/>
    <p:sldId id="319" r:id="rId35"/>
    <p:sldId id="320" r:id="rId36"/>
    <p:sldId id="321" r:id="rId37"/>
    <p:sldId id="317" r:id="rId38"/>
    <p:sldId id="326" r:id="rId39"/>
    <p:sldId id="329" r:id="rId40"/>
    <p:sldId id="330" r:id="rId41"/>
    <p:sldId id="318" r:id="rId42"/>
    <p:sldId id="333" r:id="rId43"/>
    <p:sldId id="441" r:id="rId44"/>
    <p:sldId id="1797" r:id="rId45"/>
    <p:sldId id="305" r:id="rId46"/>
    <p:sldId id="1798" r:id="rId47"/>
    <p:sldId id="296" r:id="rId48"/>
    <p:sldId id="267" r:id="rId49"/>
    <p:sldId id="258" r:id="rId50"/>
    <p:sldId id="25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40" autoAdjust="0"/>
    <p:restoredTop sz="84349" autoAdjust="0"/>
  </p:normalViewPr>
  <p:slideViewPr>
    <p:cSldViewPr snapToGrid="0">
      <p:cViewPr varScale="1">
        <p:scale>
          <a:sx n="58" d="100"/>
          <a:sy n="58" d="100"/>
        </p:scale>
        <p:origin x="1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blog/exploring-the-fundamentals-of-multi-armed-bandit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hlinkClick r:id="rId3"/>
              </a:rPr>
              <a:t>https://www.microsoft.com/en-us/research/blog/exploring-the-fundamentals-of-multi-armed-bandits/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7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47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Left plot:</a:t>
            </a:r>
            <a:r>
              <a:rPr lang="en-US" dirty="0"/>
              <a:t> TD learning approximate true value of the states (black line) after 100 steps.</a:t>
            </a:r>
          </a:p>
          <a:p>
            <a:endParaRPr lang="en-US" dirty="0"/>
          </a:p>
          <a:p>
            <a:r>
              <a:rPr lang="en-US" b="1" dirty="0"/>
              <a:t>Right plot: </a:t>
            </a:r>
          </a:p>
          <a:p>
            <a:r>
              <a:rPr lang="en-US" dirty="0"/>
              <a:t>RMSE – Root mean-squared error between the value function learned and the true value</a:t>
            </a:r>
          </a:p>
          <a:p>
            <a:r>
              <a:rPr lang="en-US" dirty="0"/>
              <a:t>function, averaged over the five states, then averaged over 100 runs.</a:t>
            </a:r>
          </a:p>
          <a:p>
            <a:r>
              <a:rPr lang="en-US" dirty="0"/>
              <a:t>Low step size in makes TD and MC error curves smoother, however it takes longer to drop. Both converge to the </a:t>
            </a:r>
            <a:r>
              <a:rPr lang="en-US" dirty="0" err="1"/>
              <a:t>trur</a:t>
            </a:r>
            <a:r>
              <a:rPr lang="en-US" dirty="0"/>
              <a:t> value, but MC is noisier (higher variance).</a:t>
            </a:r>
          </a:p>
          <a:p>
            <a:endParaRPr lang="en-US" dirty="0"/>
          </a:p>
          <a:p>
            <a:r>
              <a:rPr lang="en-US" dirty="0"/>
              <a:t>Larger step size makes TD approximate faster, but it stabilizes at a higher error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8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6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vary these two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50B68B-4352-40B1-9F57-DA12DBB3F63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5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6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88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838200" y="6311900"/>
            <a:ext cx="6423212" cy="409575"/>
          </a:xfrm>
        </p:spPr>
        <p:txBody>
          <a:bodyPr/>
          <a:lstStyle/>
          <a:p>
            <a:r>
              <a:rPr lang="en-US" dirty="0"/>
              <a:t>Online Learning for Self-Healing and Self-Optimization | Giese, Adriano, and </a:t>
            </a:r>
            <a:r>
              <a:rPr lang="en-US" dirty="0" err="1"/>
              <a:t>Ghahremani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21824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  <p:sldLayoutId id="2147483680" r:id="rId19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9" Type="http://schemas.openxmlformats.org/officeDocument/2006/relationships/image" Target="../media/image62.png"/><Relationship Id="rId21" Type="http://schemas.openxmlformats.org/officeDocument/2006/relationships/image" Target="../media/image44.png"/><Relationship Id="rId34" Type="http://schemas.openxmlformats.org/officeDocument/2006/relationships/image" Target="../media/image57.png"/><Relationship Id="rId42" Type="http://schemas.openxmlformats.org/officeDocument/2006/relationships/image" Target="../media/image65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9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55.png"/><Relationship Id="rId37" Type="http://schemas.openxmlformats.org/officeDocument/2006/relationships/image" Target="../media/image60.png"/><Relationship Id="rId40" Type="http://schemas.openxmlformats.org/officeDocument/2006/relationships/image" Target="../media/image63.png"/><Relationship Id="rId45" Type="http://schemas.openxmlformats.org/officeDocument/2006/relationships/image" Target="../media/image68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51.png"/><Relationship Id="rId36" Type="http://schemas.openxmlformats.org/officeDocument/2006/relationships/image" Target="../media/image59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54.png"/><Relationship Id="rId44" Type="http://schemas.openxmlformats.org/officeDocument/2006/relationships/image" Target="../media/image67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53.png"/><Relationship Id="rId35" Type="http://schemas.openxmlformats.org/officeDocument/2006/relationships/image" Target="../media/image58.png"/><Relationship Id="rId43" Type="http://schemas.openxmlformats.org/officeDocument/2006/relationships/image" Target="../media/image66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6.png"/><Relationship Id="rId38" Type="http://schemas.openxmlformats.org/officeDocument/2006/relationships/image" Target="../media/image61.png"/><Relationship Id="rId20" Type="http://schemas.openxmlformats.org/officeDocument/2006/relationships/image" Target="../media/image43.png"/><Relationship Id="rId41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7" Type="http://schemas.openxmlformats.org/officeDocument/2006/relationships/image" Target="../media/image85.png"/><Relationship Id="rId2" Type="http://schemas.openxmlformats.org/officeDocument/2006/relationships/image" Target="../media/image73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5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28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90.png"/><Relationship Id="rId2" Type="http://schemas.openxmlformats.org/officeDocument/2006/relationships/image" Target="../media/image170.png"/><Relationship Id="rId16" Type="http://schemas.openxmlformats.org/officeDocument/2006/relationships/image" Target="../media/image3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1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ichsutto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https://sites.ualberta.ca/~szepesva/rlbook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gym.openai.com/" TargetMode="External"/><Relationship Id="rId3" Type="http://schemas.openxmlformats.org/officeDocument/2006/relationships/hyperlink" Target="https://github.com/hpi-sam/rl-4-self-repair/blob/master/envs/data_handler.py" TargetMode="External"/><Relationship Id="rId7" Type="http://schemas.openxmlformats.org/officeDocument/2006/relationships/hyperlink" Target="https://github.com/hpi-sam/rl-4-self-repair/blob/master/qlearning_nb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github.com/hpi-sam/rl-4-self-repair/blob/master/data/transition_matrix/transition.py" TargetMode="External"/><Relationship Id="rId5" Type="http://schemas.openxmlformats.org/officeDocument/2006/relationships/hyperlink" Target="https://github.com/hpi-sam/rl-4-self-repair/blob/master/envs/broken_components.py" TargetMode="External"/><Relationship Id="rId4" Type="http://schemas.openxmlformats.org/officeDocument/2006/relationships/hyperlink" Target="https://github.com/hpi-sam/rl-4-self-repair/blob/master/envs/Playground_BrokenComponentsEnv.ipynb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jyrRG7RD84&amp;list=PLdAoL1zKcqTXFJniO3Tqqn6xMBBL07EDc&amp;index=5&amp;pbjreload=10" TargetMode="External"/><Relationship Id="rId13" Type="http://schemas.openxmlformats.org/officeDocument/2006/relationships/hyperlink" Target="https://www.cs.ox.ac.uk/people/nando.defreitas/machinelearning/" TargetMode="External"/><Relationship Id="rId3" Type="http://schemas.openxmlformats.org/officeDocument/2006/relationships/hyperlink" Target="https://www.youtube.com/watch?v=2pWv7GOvuf0" TargetMode="External"/><Relationship Id="rId7" Type="http://schemas.openxmlformats.org/officeDocument/2006/relationships/hyperlink" Target="https://www.youtube.com/watch?v=yOWBb0mqENw&amp;list=PLdAoL1zKcqTXFJniO3Tqqn6xMBBL07EDc&amp;index=2&amp;pbjreload=10" TargetMode="External"/><Relationship Id="rId12" Type="http://schemas.openxmlformats.org/officeDocument/2006/relationships/hyperlink" Target="https://www.youtube.com/watch?v=dV80NAlEi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davidsilver.uk/teaching/" TargetMode="External"/><Relationship Id="rId11" Type="http://schemas.openxmlformats.org/officeDocument/2006/relationships/hyperlink" Target="https://www.youtube.com/watch?v=kUiR0RLmGCo" TargetMode="External"/><Relationship Id="rId5" Type="http://schemas.openxmlformats.org/officeDocument/2006/relationships/hyperlink" Target="https://www.youtube.com/watch?v=Nd1-UUMVfz4&amp;list=PLqYmG7hTraZDM-OYHWgPebj2MfCFzFObQ&amp;index=3&amp;pbjreload=10" TargetMode="External"/><Relationship Id="rId10" Type="http://schemas.openxmlformats.org/officeDocument/2006/relationships/hyperlink" Target="https://www.youtube.com/watch?v=rETmf4NnlPM&amp;list=PL__ycckD1ec_yNMjDl-Lq4-1ZqHcXqgm7&amp;index=128&amp;pbjreload=10" TargetMode="External"/><Relationship Id="rId4" Type="http://schemas.openxmlformats.org/officeDocument/2006/relationships/hyperlink" Target="https://www.youtube.com/watch?v=lfHX2hHRMVQ&amp;list=PLqYmG7hTraZDM-OYHWgPebj2MfCFzFObQ&amp;index=2&amp;pbjreload=10" TargetMode="External"/><Relationship Id="rId9" Type="http://schemas.openxmlformats.org/officeDocument/2006/relationships/hyperlink" Target="https://cs.uwaterloo.ca/~ppoupart/teaching/cs885-spring20/schedule.html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emf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568"/>
            <a:ext cx="9144000" cy="2915395"/>
          </a:xfrm>
        </p:spPr>
        <p:txBody>
          <a:bodyPr/>
          <a:lstStyle/>
          <a:p>
            <a:r>
              <a:rPr lang="en-US" dirty="0"/>
              <a:t>Markov Decision Process</a:t>
            </a:r>
            <a:br>
              <a:rPr lang="en-US" dirty="0"/>
            </a:br>
            <a:r>
              <a:rPr lang="en-US" dirty="0"/>
              <a:t>project-3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736B-D167-4C4A-B49A-ADBEA50F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36" y="178089"/>
            <a:ext cx="10515600" cy="618548"/>
          </a:xfrm>
        </p:spPr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ADA64-7751-4257-9521-15B9B2823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2104679"/>
              </a:xfrm>
            </p:spPr>
            <p:txBody>
              <a:bodyPr/>
              <a:lstStyle/>
              <a:p>
                <a:r>
                  <a:rPr lang="en-US" dirty="0"/>
                  <a:t>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𝑆𝑡𝑎𝑡𝑒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𝑓𝑜𝑙𝑙𝑜𝑤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the value of being at a certain state</a:t>
                </a:r>
              </a:p>
              <a:p>
                <a:pPr lvl="1"/>
                <a:r>
                  <a:rPr lang="en-US" dirty="0"/>
                  <a:t>It is not a random variable; it is the </a:t>
                </a:r>
                <a:r>
                  <a:rPr lang="en-US" u="sng" dirty="0"/>
                  <a:t>expectation</a:t>
                </a:r>
                <a:r>
                  <a:rPr lang="en-US" dirty="0"/>
                  <a:t> over the future rewards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ADA64-7751-4257-9521-15B9B2823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2104679"/>
              </a:xfrm>
              <a:blipFill>
                <a:blip r:embed="rId2"/>
                <a:stretch>
                  <a:fillRect l="-1275" t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83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AD-1EAF-434F-8127-755F4C5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02AAEC-7955-4B63-AE1A-ABED2CB6A223}"/>
                  </a:ext>
                </a:extLst>
              </p:cNvPr>
              <p:cNvSpPr/>
              <p:nvPr/>
            </p:nvSpPr>
            <p:spPr>
              <a:xfrm>
                <a:off x="2326693" y="1576408"/>
                <a:ext cx="4189416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02AAEC-7955-4B63-AE1A-ABED2CB6A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693" y="1576408"/>
                <a:ext cx="4189416" cy="438582"/>
              </a:xfrm>
              <a:prstGeom prst="rect">
                <a:avLst/>
              </a:prstGeom>
              <a:blipFill>
                <a:blip r:embed="rId2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/>
              <p:nvPr/>
            </p:nvSpPr>
            <p:spPr>
              <a:xfrm>
                <a:off x="2513729" y="4118717"/>
                <a:ext cx="3216458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29" y="4118717"/>
                <a:ext cx="3216458" cy="8781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9F17EAA-B136-4642-8502-0B0E8FE8E5AE}"/>
              </a:ext>
            </a:extLst>
          </p:cNvPr>
          <p:cNvSpPr/>
          <p:nvPr/>
        </p:nvSpPr>
        <p:spPr bwMode="gray">
          <a:xfrm>
            <a:off x="4973782" y="241069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CD53-D279-47EC-8F86-3F988C803C13}"/>
              </a:ext>
            </a:extLst>
          </p:cNvPr>
          <p:cNvSpPr/>
          <p:nvPr/>
        </p:nvSpPr>
        <p:spPr bwMode="gray">
          <a:xfrm>
            <a:off x="4165092" y="316576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DE14E1-78BB-4BB8-80D8-D2FB194FA315}"/>
              </a:ext>
            </a:extLst>
          </p:cNvPr>
          <p:cNvSpPr/>
          <p:nvPr/>
        </p:nvSpPr>
        <p:spPr bwMode="gray">
          <a:xfrm>
            <a:off x="5653987" y="316576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9091-F14C-407F-9E0C-9EDE3E95471C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4383865" y="2635377"/>
            <a:ext cx="627453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9E0EB-D7C4-4BD9-8E09-A421F3D707FC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 bwMode="gray">
          <a:xfrm>
            <a:off x="5192555" y="2635377"/>
            <a:ext cx="498968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/>
              <p:nvPr/>
            </p:nvSpPr>
            <p:spPr>
              <a:xfrm>
                <a:off x="4383865" y="2618902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865" y="2618902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98BB3-D536-4321-A104-DD781FE8B91B}"/>
                  </a:ext>
                </a:extLst>
              </p:cNvPr>
              <p:cNvSpPr/>
              <p:nvPr/>
            </p:nvSpPr>
            <p:spPr>
              <a:xfrm>
                <a:off x="3003112" y="3085512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0098BB3-D536-4321-A104-DD781FE8B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112" y="3085512"/>
                <a:ext cx="12454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/>
              <p:nvPr/>
            </p:nvSpPr>
            <p:spPr>
              <a:xfrm>
                <a:off x="3926796" y="2188589"/>
                <a:ext cx="11362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796" y="2188589"/>
                <a:ext cx="11362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6D273F4-6866-4115-B1AB-2A25466E6DE0}"/>
              </a:ext>
            </a:extLst>
          </p:cNvPr>
          <p:cNvSpPr txBox="1"/>
          <p:nvPr/>
        </p:nvSpPr>
        <p:spPr bwMode="gray">
          <a:xfrm>
            <a:off x="6726381" y="2988234"/>
            <a:ext cx="2403763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One-Step Lookahead idea</a:t>
            </a:r>
          </a:p>
        </p:txBody>
      </p:sp>
    </p:spTree>
    <p:extLst>
      <p:ext uri="{BB962C8B-B14F-4D97-AF65-F5344CB8AC3E}">
        <p14:creationId xmlns:p14="http://schemas.microsoft.com/office/powerpoint/2010/main" val="15599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4" grpId="0"/>
      <p:bldP spid="15" grpId="0"/>
      <p:bldP spid="16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95AB-E063-467B-8E3F-5C9B972C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Reward Process (MRP)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D85EE-5656-4863-8190-DBAD587961E5}"/>
                  </a:ext>
                </a:extLst>
              </p:cNvPr>
              <p:cNvSpPr/>
              <p:nvPr/>
            </p:nvSpPr>
            <p:spPr>
              <a:xfrm>
                <a:off x="1061816" y="2249170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6FD85EE-5656-4863-8190-DBAD58796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6" y="2249170"/>
                <a:ext cx="1533833" cy="730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142ED5-DCC2-47B2-97A4-083328AF496F}"/>
                  </a:ext>
                </a:extLst>
              </p:cNvPr>
              <p:cNvSpPr/>
              <p:nvPr/>
            </p:nvSpPr>
            <p:spPr>
              <a:xfrm>
                <a:off x="1061814" y="4018255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142ED5-DCC2-47B2-97A4-083328AF4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14" y="4018255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8BE12F-2651-4D71-AAB4-F944FD65EFC7}"/>
                  </a:ext>
                </a:extLst>
              </p:cNvPr>
              <p:cNvSpPr/>
              <p:nvPr/>
            </p:nvSpPr>
            <p:spPr>
              <a:xfrm>
                <a:off x="3527254" y="224916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58BE12F-2651-4D71-AAB4-F944FD65EF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54" y="2249169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BA730A-C501-4852-9C29-E1E68EE82DFC}"/>
                  </a:ext>
                </a:extLst>
              </p:cNvPr>
              <p:cNvSpPr/>
              <p:nvPr/>
            </p:nvSpPr>
            <p:spPr>
              <a:xfrm>
                <a:off x="3527255" y="401825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BA730A-C501-4852-9C29-E1E68EE82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255" y="4018253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8202E6-5316-47F6-B4C0-F20C656A08B2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2595649" y="2614192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4B4EC47-E763-45F1-B333-3BF16A70350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3774652" y="3498732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8A11551-E137-4D32-8EF1-642E0CA52DCD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1061815" y="2249171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9A90D2F-DE82-468D-8B3F-8FC3285B5D36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4294171" y="2249169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F5503-BE24-489D-AC00-5E07DFB5CBDE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2371022" y="2872301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EC510-24BB-4238-8843-B5E9882880F5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1828731" y="2979215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86097-E072-419C-B0FF-08A5E8218336}"/>
                  </a:ext>
                </a:extLst>
              </p:cNvPr>
              <p:cNvSpPr txBox="1"/>
              <p:nvPr/>
            </p:nvSpPr>
            <p:spPr>
              <a:xfrm>
                <a:off x="2841454" y="217141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286097-E072-419C-B0FF-08A5E821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454" y="2171416"/>
                <a:ext cx="604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5CFD8-A4EA-461D-9FA4-9C09D6308670}"/>
                  </a:ext>
                </a:extLst>
              </p:cNvPr>
              <p:cNvSpPr txBox="1"/>
              <p:nvPr/>
            </p:nvSpPr>
            <p:spPr>
              <a:xfrm>
                <a:off x="3751879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B5CFD8-A4EA-461D-9FA4-9C09D6308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879" y="3213555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F1AD4-7B23-48CC-AE80-3C521ACC820B}"/>
                  </a:ext>
                </a:extLst>
              </p:cNvPr>
              <p:cNvSpPr txBox="1"/>
              <p:nvPr/>
            </p:nvSpPr>
            <p:spPr>
              <a:xfrm>
                <a:off x="4391771" y="1699198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3F1AD4-7B23-48CC-AE80-3C521ACC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771" y="1699198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6F0048-9A6A-432E-8D97-68902ED3D445}"/>
                  </a:ext>
                </a:extLst>
              </p:cNvPr>
              <p:cNvSpPr txBox="1"/>
              <p:nvPr/>
            </p:nvSpPr>
            <p:spPr>
              <a:xfrm>
                <a:off x="1604106" y="169898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76F0048-9A6A-432E-8D97-68902ED3D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06" y="1698986"/>
                <a:ext cx="101549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878142-35E9-493F-AF29-661D85E63ADF}"/>
                  </a:ext>
                </a:extLst>
              </p:cNvPr>
              <p:cNvSpPr txBox="1"/>
              <p:nvPr/>
            </p:nvSpPr>
            <p:spPr>
              <a:xfrm>
                <a:off x="722510" y="320296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878142-35E9-493F-AF29-661D85E63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10" y="3202965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2FD29-DA77-4F52-9E49-595F2796D6BE}"/>
                  </a:ext>
                </a:extLst>
              </p:cNvPr>
              <p:cNvSpPr txBox="1"/>
              <p:nvPr/>
            </p:nvSpPr>
            <p:spPr>
              <a:xfrm>
                <a:off x="2738049" y="401179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2FD29-DA77-4F52-9E49-595F2796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49" y="4011790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5652C0-F020-448D-948F-ACE4F12ABE1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>
            <a:off x="660007" y="3498734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3080B-1735-4C21-9058-EFA9A2CFA8F8}"/>
                  </a:ext>
                </a:extLst>
              </p:cNvPr>
              <p:cNvSpPr txBox="1"/>
              <p:nvPr/>
            </p:nvSpPr>
            <p:spPr>
              <a:xfrm>
                <a:off x="1797819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3080B-1735-4C21-9058-EFA9A2CFA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819" y="3213555"/>
                <a:ext cx="604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1AA2C2-3D4E-410E-98C2-700E194DCEB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595647" y="4383276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0B1FD1-5FE2-4A23-8D6C-B70C664B1FF2}"/>
                  </a:ext>
                </a:extLst>
              </p:cNvPr>
              <p:cNvSpPr txBox="1"/>
              <p:nvPr/>
            </p:nvSpPr>
            <p:spPr>
              <a:xfrm>
                <a:off x="2642450" y="321355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0B1FD1-5FE2-4A23-8D6C-B70C664B1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50" y="3213555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672903-D83B-48CB-BFA7-C53350B3BC0F}"/>
                  </a:ext>
                </a:extLst>
              </p:cNvPr>
              <p:cNvSpPr txBox="1"/>
              <p:nvPr/>
            </p:nvSpPr>
            <p:spPr>
              <a:xfrm>
                <a:off x="934355" y="1668207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672903-D83B-48CB-BFA7-C53350B3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5" y="1668207"/>
                <a:ext cx="6046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ADAA3-67E2-4D52-9FC1-4AF46450E311}"/>
                  </a:ext>
                </a:extLst>
              </p:cNvPr>
              <p:cNvSpPr txBox="1"/>
              <p:nvPr/>
            </p:nvSpPr>
            <p:spPr>
              <a:xfrm>
                <a:off x="4996455" y="169898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ADAA3-67E2-4D52-9FC1-4AF46450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455" y="1698986"/>
                <a:ext cx="1015490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F405-9AD3-4E73-8D02-4F7951999734}"/>
                  </a:ext>
                </a:extLst>
              </p:cNvPr>
              <p:cNvSpPr txBox="1"/>
              <p:nvPr/>
            </p:nvSpPr>
            <p:spPr>
              <a:xfrm>
                <a:off x="2553707" y="2509656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D4EF405-9AD3-4E73-8D02-4F795199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707" y="2509656"/>
                <a:ext cx="1015490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FE6D-D440-40A1-A824-8E156DDFCBB5}"/>
                  </a:ext>
                </a:extLst>
              </p:cNvPr>
              <p:cNvSpPr txBox="1"/>
              <p:nvPr/>
            </p:nvSpPr>
            <p:spPr>
              <a:xfrm>
                <a:off x="4169884" y="3244333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793FE6D-D440-40A1-A824-8E156DDFC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884" y="3244333"/>
                <a:ext cx="1015490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2B558-A108-419F-AB96-0E4363137565}"/>
                  </a:ext>
                </a:extLst>
              </p:cNvPr>
              <p:cNvSpPr txBox="1"/>
              <p:nvPr/>
            </p:nvSpPr>
            <p:spPr>
              <a:xfrm>
                <a:off x="2511764" y="4381122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462B558-A108-419F-AB96-0E4363137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64" y="4381122"/>
                <a:ext cx="1015490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2B93B-6F60-459A-B81D-F6478268646F}"/>
                  </a:ext>
                </a:extLst>
              </p:cNvPr>
              <p:cNvSpPr txBox="1"/>
              <p:nvPr/>
            </p:nvSpPr>
            <p:spPr>
              <a:xfrm>
                <a:off x="2801239" y="346201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712B93B-6F60-459A-B81D-F64782686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39" y="3462015"/>
                <a:ext cx="1015490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C1ADC3-F114-4295-8C10-B576D541FB7E}"/>
                  </a:ext>
                </a:extLst>
              </p:cNvPr>
              <p:cNvSpPr txBox="1"/>
              <p:nvPr/>
            </p:nvSpPr>
            <p:spPr>
              <a:xfrm>
                <a:off x="478369" y="3686921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C1ADC3-F114-4295-8C10-B576D541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69" y="3686921"/>
                <a:ext cx="1015490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2072B3-772B-444B-AC77-42B5BD112FE3}"/>
                  </a:ext>
                </a:extLst>
              </p:cNvPr>
              <p:cNvSpPr txBox="1"/>
              <p:nvPr/>
            </p:nvSpPr>
            <p:spPr>
              <a:xfrm>
                <a:off x="1693488" y="3679698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A2072B3-772B-444B-AC77-42B5BD112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488" y="3679698"/>
                <a:ext cx="1015490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0FCDCC6B-2434-4CCE-B965-FA6D5688D042}"/>
              </a:ext>
            </a:extLst>
          </p:cNvPr>
          <p:cNvSpPr/>
          <p:nvPr/>
        </p:nvSpPr>
        <p:spPr bwMode="gray">
          <a:xfrm>
            <a:off x="5365174" y="4191368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8BBAF1-8169-4361-8C37-246A6A986491}"/>
              </a:ext>
            </a:extLst>
          </p:cNvPr>
          <p:cNvCxnSpPr>
            <a:cxnSpLocks/>
            <a:stCxn id="7" idx="6"/>
            <a:endCxn id="32" idx="1"/>
          </p:cNvCxnSpPr>
          <p:nvPr/>
        </p:nvCxnSpPr>
        <p:spPr>
          <a:xfrm>
            <a:off x="5061088" y="4383276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135F3-520A-4505-8B59-2CC3B411508C}"/>
                  </a:ext>
                </a:extLst>
              </p:cNvPr>
              <p:cNvSpPr txBox="1"/>
              <p:nvPr/>
            </p:nvSpPr>
            <p:spPr>
              <a:xfrm>
                <a:off x="4899516" y="3982411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135F3-520A-4505-8B59-2CC3B411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516" y="3982411"/>
                <a:ext cx="60468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DE7840-C631-4FE5-945F-509057AA1FF4}"/>
                  </a:ext>
                </a:extLst>
              </p:cNvPr>
              <p:cNvSpPr txBox="1"/>
              <p:nvPr/>
            </p:nvSpPr>
            <p:spPr>
              <a:xfrm>
                <a:off x="4704524" y="4550399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DE7840-C631-4FE5-945F-509057AA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524" y="4550399"/>
                <a:ext cx="1015490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F44B9C4-7631-497E-92CD-462B84EB539F}"/>
                  </a:ext>
                </a:extLst>
              </p:cNvPr>
              <p:cNvSpPr/>
              <p:nvPr/>
            </p:nvSpPr>
            <p:spPr>
              <a:xfrm>
                <a:off x="6712185" y="227994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8F44B9C4-7631-497E-92CD-462B84EB53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85" y="2279949"/>
                <a:ext cx="1533833" cy="730045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C1BB95A-C53D-41F1-9CCC-0A16EEE1B707}"/>
                  </a:ext>
                </a:extLst>
              </p:cNvPr>
              <p:cNvSpPr/>
              <p:nvPr/>
            </p:nvSpPr>
            <p:spPr>
              <a:xfrm>
                <a:off x="6712183" y="4049034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C1BB95A-C53D-41F1-9CCC-0A16EEE1B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183" y="4049034"/>
                <a:ext cx="1533833" cy="730045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C8CA964A-5C3C-4582-9DC5-E190C2E3E062}"/>
              </a:ext>
            </a:extLst>
          </p:cNvPr>
          <p:cNvSpPr/>
          <p:nvPr/>
        </p:nvSpPr>
        <p:spPr>
          <a:xfrm>
            <a:off x="9177623" y="2279948"/>
            <a:ext cx="1533833" cy="73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4D5976-3C24-4116-BA6D-324875AB39E5}"/>
              </a:ext>
            </a:extLst>
          </p:cNvPr>
          <p:cNvSpPr/>
          <p:nvPr/>
        </p:nvSpPr>
        <p:spPr>
          <a:xfrm>
            <a:off x="9177624" y="4049032"/>
            <a:ext cx="1533833" cy="73004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A2958A2D-8CBB-4610-988C-4A2E1FF9FBAE}"/>
              </a:ext>
            </a:extLst>
          </p:cNvPr>
          <p:cNvCxnSpPr>
            <a:stCxn id="48" idx="6"/>
            <a:endCxn id="50" idx="2"/>
          </p:cNvCxnSpPr>
          <p:nvPr/>
        </p:nvCxnSpPr>
        <p:spPr>
          <a:xfrm flipV="1">
            <a:off x="8246018" y="2644971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4994000-D585-472F-BCE7-AD0661F72C03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 rot="16200000" flipH="1">
            <a:off x="9425021" y="3529511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D128D1F-FA1C-4E90-AF21-4AC1D183A013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rot="10800000" flipH="1">
            <a:off x="6712184" y="2279950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44095E9-1E7B-46C1-BA98-2573A503F319}"/>
              </a:ext>
            </a:extLst>
          </p:cNvPr>
          <p:cNvCxnSpPr>
            <a:cxnSpLocks/>
            <a:stCxn id="50" idx="6"/>
            <a:endCxn id="50" idx="0"/>
          </p:cNvCxnSpPr>
          <p:nvPr/>
        </p:nvCxnSpPr>
        <p:spPr>
          <a:xfrm flipH="1" flipV="1">
            <a:off x="9944540" y="2279948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747906-3CA3-4C35-8637-88D4B68633B2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8021391" y="2903080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DD22221-876E-4D95-A8FF-3B49C0A1F4D2}"/>
              </a:ext>
            </a:extLst>
          </p:cNvPr>
          <p:cNvCxnSpPr>
            <a:cxnSpLocks/>
            <a:stCxn id="49" idx="0"/>
            <a:endCxn id="48" idx="4"/>
          </p:cNvCxnSpPr>
          <p:nvPr/>
        </p:nvCxnSpPr>
        <p:spPr>
          <a:xfrm flipV="1">
            <a:off x="7479100" y="3009994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461E5D-07FF-4B38-AEC5-C6870037567B}"/>
                  </a:ext>
                </a:extLst>
              </p:cNvPr>
              <p:cNvSpPr txBox="1"/>
              <p:nvPr/>
            </p:nvSpPr>
            <p:spPr>
              <a:xfrm>
                <a:off x="8491823" y="220219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7461E5D-07FF-4B38-AEC5-C68700375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823" y="2202195"/>
                <a:ext cx="60468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6DDC4-43DD-4A45-87C0-1696BC0E6BD0}"/>
                  </a:ext>
                </a:extLst>
              </p:cNvPr>
              <p:cNvSpPr txBox="1"/>
              <p:nvPr/>
            </p:nvSpPr>
            <p:spPr>
              <a:xfrm>
                <a:off x="9402248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B36DDC4-43DD-4A45-87C0-1696BC0E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48" y="3244334"/>
                <a:ext cx="60468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8A207-DE36-4925-85EB-153D4DDB4B80}"/>
                  </a:ext>
                </a:extLst>
              </p:cNvPr>
              <p:cNvSpPr txBox="1"/>
              <p:nvPr/>
            </p:nvSpPr>
            <p:spPr>
              <a:xfrm>
                <a:off x="10042140" y="1729977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C8A207-DE36-4925-85EB-153D4DDB4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140" y="1729977"/>
                <a:ext cx="604684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0470D6-1782-4196-9740-D2680B2212E7}"/>
                  </a:ext>
                </a:extLst>
              </p:cNvPr>
              <p:cNvSpPr txBox="1"/>
              <p:nvPr/>
            </p:nvSpPr>
            <p:spPr>
              <a:xfrm>
                <a:off x="7254475" y="172976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F0470D6-1782-4196-9740-D2680B221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75" y="1729765"/>
                <a:ext cx="1015490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E847B2-5B31-46E7-B4C8-F22EBD96A4A7}"/>
                  </a:ext>
                </a:extLst>
              </p:cNvPr>
              <p:cNvSpPr txBox="1"/>
              <p:nvPr/>
            </p:nvSpPr>
            <p:spPr>
              <a:xfrm>
                <a:off x="6372879" y="323374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E847B2-5B31-46E7-B4C8-F22EBD96A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879" y="3233744"/>
                <a:ext cx="604684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968580-91DB-4C29-ACA5-D1A520A1DE3B}"/>
                  </a:ext>
                </a:extLst>
              </p:cNvPr>
              <p:cNvSpPr txBox="1"/>
              <p:nvPr/>
            </p:nvSpPr>
            <p:spPr>
              <a:xfrm>
                <a:off x="8388418" y="404256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968580-91DB-4C29-ACA5-D1A520A1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18" y="4042569"/>
                <a:ext cx="60468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1F6870C7-5AE0-4561-80BE-0C8F9A281B1D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rot="5400000">
            <a:off x="6310376" y="3529513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6349CD-2065-4E5A-BC6E-3BD4CE0CB678}"/>
                  </a:ext>
                </a:extLst>
              </p:cNvPr>
              <p:cNvSpPr txBox="1"/>
              <p:nvPr/>
            </p:nvSpPr>
            <p:spPr>
              <a:xfrm>
                <a:off x="7448188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F6349CD-2065-4E5A-BC6E-3BD4CE0C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188" y="3244334"/>
                <a:ext cx="604684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0F0249-1C1E-48E3-AB23-CF9EAD370B51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 flipV="1">
            <a:off x="8246016" y="4414055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053B2-BC5D-470E-B3F6-626E84CA7363}"/>
                  </a:ext>
                </a:extLst>
              </p:cNvPr>
              <p:cNvSpPr txBox="1"/>
              <p:nvPr/>
            </p:nvSpPr>
            <p:spPr>
              <a:xfrm>
                <a:off x="8292819" y="324433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6053B2-BC5D-470E-B3F6-626E84CA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819" y="3244334"/>
                <a:ext cx="60468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6C5C5-1BA3-4175-8650-5560E5E65993}"/>
                  </a:ext>
                </a:extLst>
              </p:cNvPr>
              <p:cNvSpPr txBox="1"/>
              <p:nvPr/>
            </p:nvSpPr>
            <p:spPr>
              <a:xfrm>
                <a:off x="6584724" y="169898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736C5C5-1BA3-4175-8650-5560E5E65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724" y="1698986"/>
                <a:ext cx="604684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B35074-2857-4503-B80F-872FE9161117}"/>
                  </a:ext>
                </a:extLst>
              </p:cNvPr>
              <p:cNvSpPr txBox="1"/>
              <p:nvPr/>
            </p:nvSpPr>
            <p:spPr>
              <a:xfrm>
                <a:off x="10646824" y="172976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6B35074-2857-4503-B80F-872FE9161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824" y="1729765"/>
                <a:ext cx="1015490" cy="338554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6558FC-62BA-42F0-B911-CBC58269AB1B}"/>
                  </a:ext>
                </a:extLst>
              </p:cNvPr>
              <p:cNvSpPr txBox="1"/>
              <p:nvPr/>
            </p:nvSpPr>
            <p:spPr>
              <a:xfrm>
                <a:off x="8204076" y="2540435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796558FC-62BA-42F0-B911-CBC58269A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076" y="2540435"/>
                <a:ext cx="1015490" cy="338554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E5549F-340A-45A6-B4F9-5F0B887950BD}"/>
                  </a:ext>
                </a:extLst>
              </p:cNvPr>
              <p:cNvSpPr txBox="1"/>
              <p:nvPr/>
            </p:nvSpPr>
            <p:spPr>
              <a:xfrm>
                <a:off x="9820253" y="3275112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E5549F-340A-45A6-B4F9-5F0B88795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253" y="3275112"/>
                <a:ext cx="1015490" cy="338554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47ED9-88AC-4761-9589-B672CECBDB88}"/>
                  </a:ext>
                </a:extLst>
              </p:cNvPr>
              <p:cNvSpPr txBox="1"/>
              <p:nvPr/>
            </p:nvSpPr>
            <p:spPr>
              <a:xfrm>
                <a:off x="8162133" y="4411901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2547ED9-88AC-4761-9589-B672CECBD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133" y="4411901"/>
                <a:ext cx="1015490" cy="3385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41837B-586D-4EF4-B7DF-D03872967F09}"/>
                  </a:ext>
                </a:extLst>
              </p:cNvPr>
              <p:cNvSpPr txBox="1"/>
              <p:nvPr/>
            </p:nvSpPr>
            <p:spPr>
              <a:xfrm>
                <a:off x="8451608" y="3492794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341837B-586D-4EF4-B7DF-D03872967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608" y="3492794"/>
                <a:ext cx="1015490" cy="33855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A4BB44-D074-4A59-B182-62F73304F5DF}"/>
                  </a:ext>
                </a:extLst>
              </p:cNvPr>
              <p:cNvSpPr txBox="1"/>
              <p:nvPr/>
            </p:nvSpPr>
            <p:spPr>
              <a:xfrm>
                <a:off x="6128738" y="3717700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A4BB44-D074-4A59-B182-62F73304F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738" y="3717700"/>
                <a:ext cx="1015490" cy="338554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0509D0-AF1B-410E-8C3F-1AA8C4E4ACEB}"/>
                  </a:ext>
                </a:extLst>
              </p:cNvPr>
              <p:cNvSpPr txBox="1"/>
              <p:nvPr/>
            </p:nvSpPr>
            <p:spPr>
              <a:xfrm>
                <a:off x="7343857" y="3710477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00509D0-AF1B-410E-8C3F-1AA8C4E4A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857" y="3710477"/>
                <a:ext cx="1015490" cy="338554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4F7ADA0-80C4-4EA4-8B2C-FEA9C4C39234}"/>
              </a:ext>
            </a:extLst>
          </p:cNvPr>
          <p:cNvSpPr/>
          <p:nvPr/>
        </p:nvSpPr>
        <p:spPr bwMode="gray">
          <a:xfrm>
            <a:off x="11015543" y="4222147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84E6545-CA5D-45AA-96F1-58318CBB7836}"/>
              </a:ext>
            </a:extLst>
          </p:cNvPr>
          <p:cNvCxnSpPr>
            <a:cxnSpLocks/>
            <a:stCxn id="51" idx="6"/>
            <a:endCxn id="76" idx="1"/>
          </p:cNvCxnSpPr>
          <p:nvPr/>
        </p:nvCxnSpPr>
        <p:spPr>
          <a:xfrm>
            <a:off x="10711457" y="4414055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A2AA95-9D99-4899-9323-D20ABCBA8317}"/>
                  </a:ext>
                </a:extLst>
              </p:cNvPr>
              <p:cNvSpPr txBox="1"/>
              <p:nvPr/>
            </p:nvSpPr>
            <p:spPr>
              <a:xfrm>
                <a:off x="10549885" y="401319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0A2AA95-9D99-4899-9323-D20ABCBA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885" y="4013190"/>
                <a:ext cx="604684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811BC9-1170-4945-B419-7F59C9F34382}"/>
                  </a:ext>
                </a:extLst>
              </p:cNvPr>
              <p:cNvSpPr txBox="1"/>
              <p:nvPr/>
            </p:nvSpPr>
            <p:spPr>
              <a:xfrm>
                <a:off x="10354893" y="4581178"/>
                <a:ext cx="1015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5811BC9-1170-4945-B419-7F59C9F34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893" y="4581178"/>
                <a:ext cx="1015490" cy="338554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E1A644-E7CA-4CF1-A135-EAD8119FEF38}"/>
                  </a:ext>
                </a:extLst>
              </p:cNvPr>
              <p:cNvSpPr txBox="1"/>
              <p:nvPr/>
            </p:nvSpPr>
            <p:spPr bwMode="gray">
              <a:xfrm>
                <a:off x="6229120" y="5879996"/>
                <a:ext cx="5527963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=  4 + 20*0.5 -2 +0.5*0.0 =14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AE1A644-E7CA-4CF1-A135-EAD8119F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29120" y="5879996"/>
                <a:ext cx="5527963" cy="338554"/>
              </a:xfrm>
              <a:prstGeom prst="rect">
                <a:avLst/>
              </a:prstGeom>
              <a:blipFill>
                <a:blip r:embed="rId44"/>
                <a:stretch>
                  <a:fillRect l="-2646" t="-23636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BAE9DB-0409-441A-8BC3-5D89894C535B}"/>
                  </a:ext>
                </a:extLst>
              </p:cNvPr>
              <p:cNvSpPr/>
              <p:nvPr/>
            </p:nvSpPr>
            <p:spPr>
              <a:xfrm>
                <a:off x="6698541" y="4967900"/>
                <a:ext cx="388362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=1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solidFill>
                      <a:schemeClr val="accent1"/>
                    </a:solidFill>
                  </a:rPr>
                  <a:t>Initialize value states with  zero</a:t>
                </a: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8BAE9DB-0409-441A-8BC3-5D89894C5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541" y="4967900"/>
                <a:ext cx="3883627" cy="723275"/>
              </a:xfrm>
              <a:prstGeom prst="rect">
                <a:avLst/>
              </a:prstGeom>
              <a:blipFill>
                <a:blip r:embed="rId45"/>
                <a:stretch>
                  <a:fillRect l="-1413" t="-5042" r="-471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8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8" grpId="0"/>
      <p:bldP spid="59" grpId="0"/>
      <p:bldP spid="60" grpId="0"/>
      <p:bldP spid="61" grpId="0"/>
      <p:bldP spid="62" grpId="0"/>
      <p:bldP spid="63" grpId="0"/>
      <p:bldP spid="65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8" grpId="0"/>
      <p:bldP spid="79" grpId="0"/>
      <p:bldP spid="90" grpId="0"/>
      <p:bldP spid="1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A3B2-7EA2-4DBB-B74F-F6301FD6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in matrix 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48A5-B21A-4A4C-B322-9AB9DE90E04D}"/>
              </a:ext>
            </a:extLst>
          </p:cNvPr>
          <p:cNvSpPr txBox="1"/>
          <p:nvPr/>
        </p:nvSpPr>
        <p:spPr bwMode="gray">
          <a:xfrm>
            <a:off x="1280004" y="4826968"/>
            <a:ext cx="4010341" cy="965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Feasible for small number of states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Linear version of the Bellman Equation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77AD74-DE61-4E65-8037-4D45C91304C0}"/>
                  </a:ext>
                </a:extLst>
              </p:cNvPr>
              <p:cNvSpPr txBox="1"/>
              <p:nvPr/>
            </p:nvSpPr>
            <p:spPr bwMode="gray">
              <a:xfrm>
                <a:off x="1323415" y="1065697"/>
                <a:ext cx="1806799" cy="423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77AD74-DE61-4E65-8037-4D45C913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23415" y="1065697"/>
                <a:ext cx="1806799" cy="4233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771B90-CA96-43D2-810F-13EC2827A46E}"/>
                  </a:ext>
                </a:extLst>
              </p:cNvPr>
              <p:cNvSpPr txBox="1"/>
              <p:nvPr/>
            </p:nvSpPr>
            <p:spPr bwMode="gray">
              <a:xfrm>
                <a:off x="1183022" y="3711576"/>
                <a:ext cx="3001051" cy="423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771B90-CA96-43D2-810F-13EC2827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83022" y="3711576"/>
                <a:ext cx="3001051" cy="423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133891-CCBB-457C-9109-B6C5759D2C5F}"/>
                  </a:ext>
                </a:extLst>
              </p:cNvPr>
              <p:cNvSpPr txBox="1"/>
              <p:nvPr/>
            </p:nvSpPr>
            <p:spPr bwMode="gray">
              <a:xfrm>
                <a:off x="997527" y="2124426"/>
                <a:ext cx="5687291" cy="14667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err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133891-CCBB-457C-9109-B6C5759D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7527" y="2124426"/>
                <a:ext cx="5687291" cy="1466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863EE82-DB3C-4FF6-8B7A-6ABE0012185D}"/>
              </a:ext>
            </a:extLst>
          </p:cNvPr>
          <p:cNvSpPr/>
          <p:nvPr/>
        </p:nvSpPr>
        <p:spPr bwMode="gray">
          <a:xfrm>
            <a:off x="1397766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79573E-E12C-4051-8B22-62934BA8D523}"/>
              </a:ext>
            </a:extLst>
          </p:cNvPr>
          <p:cNvSpPr/>
          <p:nvPr/>
        </p:nvSpPr>
        <p:spPr bwMode="gray">
          <a:xfrm>
            <a:off x="1996671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679385-F2BA-4CE6-A1ED-B2A222FC5366}"/>
              </a:ext>
            </a:extLst>
          </p:cNvPr>
          <p:cNvSpPr/>
          <p:nvPr/>
        </p:nvSpPr>
        <p:spPr bwMode="gray">
          <a:xfrm>
            <a:off x="2700092" y="1452640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5265D0-8EF9-409F-B2F1-F637F4DABCC2}"/>
              </a:ext>
            </a:extLst>
          </p:cNvPr>
          <p:cNvSpPr/>
          <p:nvPr/>
        </p:nvSpPr>
        <p:spPr bwMode="gray">
          <a:xfrm>
            <a:off x="1432404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D84D01-9D1C-4D78-93DE-161151C90C44}"/>
              </a:ext>
            </a:extLst>
          </p:cNvPr>
          <p:cNvSpPr/>
          <p:nvPr/>
        </p:nvSpPr>
        <p:spPr bwMode="gray">
          <a:xfrm>
            <a:off x="2578562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B3BA07-C432-4898-A978-1A70DB35B323}"/>
              </a:ext>
            </a:extLst>
          </p:cNvPr>
          <p:cNvSpPr/>
          <p:nvPr/>
        </p:nvSpPr>
        <p:spPr bwMode="gray">
          <a:xfrm>
            <a:off x="4515042" y="1993421"/>
            <a:ext cx="202432" cy="91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3B2E58D8-B353-4EC1-8E9F-779E0014FC6F}"/>
              </a:ext>
            </a:extLst>
          </p:cNvPr>
          <p:cNvCxnSpPr>
            <a:stCxn id="37" idx="2"/>
            <a:endCxn id="42" idx="0"/>
          </p:cNvCxnSpPr>
          <p:nvPr/>
        </p:nvCxnSpPr>
        <p:spPr bwMode="gray">
          <a:xfrm rot="16200000" flipH="1">
            <a:off x="1291631" y="1751431"/>
            <a:ext cx="449341" cy="34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A8EFA7A-AEA4-4E60-86F7-904E9A46C92C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 bwMode="gray">
          <a:xfrm rot="16200000" flipH="1">
            <a:off x="2164162" y="1477804"/>
            <a:ext cx="449341" cy="5818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74429DC-0936-4062-B3E2-DBC1F4B489F8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 bwMode="gray">
          <a:xfrm rot="16200000" flipH="1">
            <a:off x="3484113" y="861275"/>
            <a:ext cx="449341" cy="18149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51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414F-8F04-4267-9B2F-4204B1CA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21BB7-F3D1-4B6A-B481-AFA207F13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4391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MDP = Markov Chain + Actions</a:t>
                </a:r>
              </a:p>
              <a:p>
                <a:endParaRPr lang="pt-BR" dirty="0"/>
              </a:p>
              <a:p>
                <a:r>
                  <a:rPr lang="pt-BR" dirty="0"/>
                  <a:t>Actions allow us to have control over the decision-making process</a:t>
                </a:r>
              </a:p>
              <a:p>
                <a:r>
                  <a:rPr lang="pt-BR" dirty="0"/>
                  <a:t>Policy = distribution over actions given states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pt-BR" dirty="0"/>
              </a:p>
              <a:p>
                <a:r>
                  <a:rPr lang="pt-BR" u="sng" dirty="0"/>
                  <a:t>Implications to the model</a:t>
                </a:r>
                <a:r>
                  <a:rPr lang="pt-BR" dirty="0"/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Transition matrix for each action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Results of actions can be stochastic (non-deterministic)</a:t>
                </a:r>
              </a:p>
              <a:p>
                <a:endParaRPr lang="pt-BR" dirty="0"/>
              </a:p>
              <a:p>
                <a:r>
                  <a:rPr lang="en-US" dirty="0"/>
                  <a:t>Action Value Function</a:t>
                </a:r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𝑡𝑎𝑘𝑒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𝑓𝑜𝑙𝑙𝑜𝑤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  <a:p>
                <a:pPr lvl="3"/>
                <a:r>
                  <a:rPr lang="en-US" dirty="0"/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is the expected return of being at a state and taking a certain action and following a certain policy</a:t>
                </a:r>
              </a:p>
              <a:p>
                <a:endParaRPr lang="pt-B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121BB7-F3D1-4B6A-B481-AFA207F13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439199"/>
              </a:xfrm>
              <a:blipFill>
                <a:blip r:embed="rId2"/>
                <a:stretch>
                  <a:fillRect l="-1275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857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F61-3819-4366-BFF5-6125DC03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Bellman Optimatility Equation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3FAC-A393-4B33-9FD7-E09E5BCB3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592265"/>
          </a:xfrm>
        </p:spPr>
        <p:txBody>
          <a:bodyPr/>
          <a:lstStyle/>
          <a:p>
            <a:r>
              <a:rPr lang="en-US" b="1" dirty="0"/>
              <a:t>How to find the best path in the MDP?</a:t>
            </a:r>
          </a:p>
          <a:p>
            <a:r>
              <a:rPr lang="en-US" dirty="0"/>
              <a:t>Bellman equation estimates V(s) by looking ahead of possible future trajectories in the state-space</a:t>
            </a:r>
          </a:p>
          <a:p>
            <a:endParaRPr lang="en-US" dirty="0"/>
          </a:p>
          <a:p>
            <a:r>
              <a:rPr lang="en-US" b="1" u="sng" dirty="0"/>
              <a:t>Intuition</a:t>
            </a:r>
          </a:p>
          <a:p>
            <a:r>
              <a:rPr lang="en-US" dirty="0"/>
              <a:t> If we behave optimally for the first step and then also behave optimally for the next step, we will find the optimal solution for the MDP. However, note that to behave optimally I need to average over all possible paths that are opened by my first step.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149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EF1AD-1EAF-434F-8127-755F4C57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Optimality Equations for MDPs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/>
              <p:nvPr/>
            </p:nvSpPr>
            <p:spPr>
              <a:xfrm>
                <a:off x="272933" y="4022798"/>
                <a:ext cx="2532745" cy="533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02F876-4B54-45CC-BE3B-22D4FE33D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33" y="4022798"/>
                <a:ext cx="2532745" cy="533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9F17EAA-B136-4642-8502-0B0E8FE8E5AE}"/>
              </a:ext>
            </a:extLst>
          </p:cNvPr>
          <p:cNvSpPr/>
          <p:nvPr/>
        </p:nvSpPr>
        <p:spPr bwMode="gray">
          <a:xfrm>
            <a:off x="2732986" y="2314772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CD53-D279-47EC-8F86-3F988C803C13}"/>
              </a:ext>
            </a:extLst>
          </p:cNvPr>
          <p:cNvSpPr/>
          <p:nvPr/>
        </p:nvSpPr>
        <p:spPr bwMode="gray">
          <a:xfrm>
            <a:off x="1924296" y="3079460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D9091-F14C-407F-9E0C-9EDE3E95471C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041369" y="2539458"/>
            <a:ext cx="729153" cy="56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19E0EB-D7C4-4BD9-8E09-A421F3D707FC}"/>
              </a:ext>
            </a:extLst>
          </p:cNvPr>
          <p:cNvCxnSpPr>
            <a:cxnSpLocks/>
            <a:stCxn id="6" idx="5"/>
          </p:cNvCxnSpPr>
          <p:nvPr/>
        </p:nvCxnSpPr>
        <p:spPr bwMode="gray">
          <a:xfrm>
            <a:off x="2951759" y="2539458"/>
            <a:ext cx="498968" cy="56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/>
              <p:nvPr/>
            </p:nvSpPr>
            <p:spPr>
              <a:xfrm>
                <a:off x="2143069" y="2522983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A74431A-B43B-4D81-A561-6B7A96B6B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9" y="2522983"/>
                <a:ext cx="420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/>
              <p:nvPr/>
            </p:nvSpPr>
            <p:spPr>
              <a:xfrm>
                <a:off x="1525913" y="2090694"/>
                <a:ext cx="1234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208BD07-2141-48BA-AFA1-8D38929EC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13" y="2090694"/>
                <a:ext cx="12343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7ED977-5FB8-40AE-84F4-1094B17FBE00}"/>
                  </a:ext>
                </a:extLst>
              </p:cNvPr>
              <p:cNvSpPr/>
              <p:nvPr/>
            </p:nvSpPr>
            <p:spPr>
              <a:xfrm>
                <a:off x="4035204" y="3860763"/>
                <a:ext cx="3721083" cy="87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67ED977-5FB8-40AE-84F4-1094B17FB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04" y="3860763"/>
                <a:ext cx="3721083" cy="87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8FC2683-F024-49BD-9BE8-673BF78B3E79}"/>
              </a:ext>
            </a:extLst>
          </p:cNvPr>
          <p:cNvSpPr/>
          <p:nvPr/>
        </p:nvSpPr>
        <p:spPr bwMode="gray">
          <a:xfrm>
            <a:off x="5466659" y="3170220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BAB5F7-BC17-4D88-A34D-712D06874D04}"/>
              </a:ext>
            </a:extLst>
          </p:cNvPr>
          <p:cNvSpPr/>
          <p:nvPr/>
        </p:nvSpPr>
        <p:spPr bwMode="gray">
          <a:xfrm>
            <a:off x="6955554" y="3170220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23BA2D-D9AD-48B3-9C5B-0B79B63FEFDA}"/>
              </a:ext>
            </a:extLst>
          </p:cNvPr>
          <p:cNvCxnSpPr>
            <a:cxnSpLocks/>
            <a:stCxn id="29" idx="3"/>
            <a:endCxn id="21" idx="7"/>
          </p:cNvCxnSpPr>
          <p:nvPr/>
        </p:nvCxnSpPr>
        <p:spPr bwMode="gray">
          <a:xfrm flipH="1">
            <a:off x="5685432" y="2563309"/>
            <a:ext cx="647540" cy="6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CC9E4-1835-413D-9BCB-ADAFD23E1CAC}"/>
              </a:ext>
            </a:extLst>
          </p:cNvPr>
          <p:cNvCxnSpPr>
            <a:cxnSpLocks/>
            <a:stCxn id="29" idx="5"/>
            <a:endCxn id="22" idx="1"/>
          </p:cNvCxnSpPr>
          <p:nvPr/>
        </p:nvCxnSpPr>
        <p:spPr bwMode="gray">
          <a:xfrm>
            <a:off x="6429958" y="2563309"/>
            <a:ext cx="563132" cy="645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EDECA5-48AB-4DF2-9B9E-DCBD7A781978}"/>
                  </a:ext>
                </a:extLst>
              </p:cNvPr>
              <p:cNvSpPr/>
              <p:nvPr/>
            </p:nvSpPr>
            <p:spPr>
              <a:xfrm>
                <a:off x="5685432" y="2623358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EDECA5-48AB-4DF2-9B9E-DCBD7A781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32" y="2623358"/>
                <a:ext cx="4206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F9FEFD-65D3-4395-A2B6-8F006ACD7BCD}"/>
                  </a:ext>
                </a:extLst>
              </p:cNvPr>
              <p:cNvSpPr/>
              <p:nvPr/>
            </p:nvSpPr>
            <p:spPr>
              <a:xfrm>
                <a:off x="4132324" y="3117171"/>
                <a:ext cx="13434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FF9FEFD-65D3-4395-A2B6-8F006ACD7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324" y="3117171"/>
                <a:ext cx="134344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C8528B-6F31-4F00-84F7-A20FB3379FBF}"/>
                  </a:ext>
                </a:extLst>
              </p:cNvPr>
              <p:cNvSpPr/>
              <p:nvPr/>
            </p:nvSpPr>
            <p:spPr>
              <a:xfrm>
                <a:off x="4804047" y="2185375"/>
                <a:ext cx="1577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C8528B-6F31-4F00-84F7-A20FB3379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047" y="2185375"/>
                <a:ext cx="157741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644CC66-B20F-4C97-A567-C02312D05D71}"/>
              </a:ext>
            </a:extLst>
          </p:cNvPr>
          <p:cNvSpPr/>
          <p:nvPr/>
        </p:nvSpPr>
        <p:spPr bwMode="gray">
          <a:xfrm>
            <a:off x="3420811" y="3079460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7996D0-EACD-473E-B9A5-9FB56D1CED67}"/>
              </a:ext>
            </a:extLst>
          </p:cNvPr>
          <p:cNvSpPr/>
          <p:nvPr/>
        </p:nvSpPr>
        <p:spPr bwMode="gray">
          <a:xfrm>
            <a:off x="6312885" y="2446236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9076D3-46C3-434A-8F55-556BFC129369}"/>
                  </a:ext>
                </a:extLst>
              </p:cNvPr>
              <p:cNvSpPr/>
              <p:nvPr/>
            </p:nvSpPr>
            <p:spPr>
              <a:xfrm>
                <a:off x="346878" y="2994529"/>
                <a:ext cx="16687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99076D3-46C3-434A-8F55-556BFC129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8" y="2994529"/>
                <a:ext cx="1668727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3E92D24-BB56-4FA1-8EB1-6AD52A8B29D8}"/>
              </a:ext>
            </a:extLst>
          </p:cNvPr>
          <p:cNvSpPr txBox="1"/>
          <p:nvPr/>
        </p:nvSpPr>
        <p:spPr bwMode="gray">
          <a:xfrm>
            <a:off x="239440" y="4993060"/>
            <a:ext cx="35523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The value function of a state is the maximum that I can get after taking an 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F46982-DB41-438A-805A-3F96D07D5C85}"/>
              </a:ext>
            </a:extLst>
          </p:cNvPr>
          <p:cNvSpPr txBox="1"/>
          <p:nvPr/>
        </p:nvSpPr>
        <p:spPr bwMode="gray">
          <a:xfrm>
            <a:off x="4119580" y="4984887"/>
            <a:ext cx="35523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The optimal value is the expected return of the multiple states we can end up after taking action </a:t>
            </a:r>
            <a:r>
              <a:rPr lang="en-US" sz="16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D00ED9-2951-42E1-B59A-7944FAE1A332}"/>
                  </a:ext>
                </a:extLst>
              </p:cNvPr>
              <p:cNvSpPr/>
              <p:nvPr/>
            </p:nvSpPr>
            <p:spPr>
              <a:xfrm>
                <a:off x="7756287" y="4610070"/>
                <a:ext cx="4337662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5D00ED9-2951-42E1-B59A-7944FAE1A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287" y="4610070"/>
                <a:ext cx="4337662" cy="11216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793D2DC-5AD3-471A-B443-578A58E3CC65}"/>
              </a:ext>
            </a:extLst>
          </p:cNvPr>
          <p:cNvGrpSpPr/>
          <p:nvPr/>
        </p:nvGrpSpPr>
        <p:grpSpPr>
          <a:xfrm>
            <a:off x="7881416" y="1554936"/>
            <a:ext cx="3915866" cy="1954974"/>
            <a:chOff x="7881416" y="1554936"/>
            <a:chExt cx="3915866" cy="195497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CA3C1A-E5B6-4D71-BF62-90941D07A67C}"/>
                </a:ext>
              </a:extLst>
            </p:cNvPr>
            <p:cNvSpPr/>
            <p:nvPr/>
          </p:nvSpPr>
          <p:spPr bwMode="gray">
            <a:xfrm>
              <a:off x="10502304" y="1779014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F2A8D5-02A3-4EC8-9C11-8E2D38E52D4E}"/>
                </a:ext>
              </a:extLst>
            </p:cNvPr>
            <p:cNvSpPr/>
            <p:nvPr/>
          </p:nvSpPr>
          <p:spPr bwMode="gray">
            <a:xfrm>
              <a:off x="9833886" y="2612282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AF0B6D-B2B5-40D8-BCDF-33CDA8B8B440}"/>
                </a:ext>
              </a:extLst>
            </p:cNvPr>
            <p:cNvCxnSpPr>
              <a:stCxn id="33" idx="3"/>
              <a:endCxn id="34" idx="7"/>
            </p:cNvCxnSpPr>
            <p:nvPr/>
          </p:nvCxnSpPr>
          <p:spPr bwMode="gray">
            <a:xfrm flipH="1">
              <a:off x="9950959" y="2003700"/>
              <a:ext cx="588881" cy="628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7059B9-56FC-4856-9878-122815028D02}"/>
                </a:ext>
              </a:extLst>
            </p:cNvPr>
            <p:cNvCxnSpPr>
              <a:cxnSpLocks/>
              <a:stCxn id="33" idx="5"/>
              <a:endCxn id="39" idx="0"/>
            </p:cNvCxnSpPr>
            <p:nvPr/>
          </p:nvCxnSpPr>
          <p:spPr bwMode="gray">
            <a:xfrm>
              <a:off x="10721077" y="2003700"/>
              <a:ext cx="402549" cy="598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AA61982-BECB-415B-9883-11658BCE2F5B}"/>
                    </a:ext>
                  </a:extLst>
                </p:cNvPr>
                <p:cNvSpPr/>
                <p:nvPr/>
              </p:nvSpPr>
              <p:spPr>
                <a:xfrm>
                  <a:off x="9912387" y="1987225"/>
                  <a:ext cx="42062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AA61982-BECB-415B-9883-11658BCE2F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387" y="1987225"/>
                  <a:ext cx="42062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4EC14D3-AFF4-4CFE-9F3E-D3C47584D710}"/>
                    </a:ext>
                  </a:extLst>
                </p:cNvPr>
                <p:cNvSpPr/>
                <p:nvPr/>
              </p:nvSpPr>
              <p:spPr>
                <a:xfrm>
                  <a:off x="9295231" y="1554936"/>
                  <a:ext cx="12343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4EC14D3-AFF4-4CFE-9F3E-D3C47584D7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5231" y="1554936"/>
                  <a:ext cx="123431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79D1B65-D4DF-48B9-A3A3-5B757C3A685A}"/>
                </a:ext>
              </a:extLst>
            </p:cNvPr>
            <p:cNvSpPr/>
            <p:nvPr/>
          </p:nvSpPr>
          <p:spPr bwMode="gray">
            <a:xfrm>
              <a:off x="11055046" y="2602397"/>
              <a:ext cx="137160" cy="137160"/>
            </a:xfrm>
            <a:prstGeom prst="ellips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4C4C869-1078-468E-966D-811F062DA8C4}"/>
                    </a:ext>
                  </a:extLst>
                </p:cNvPr>
                <p:cNvSpPr/>
                <p:nvPr/>
              </p:nvSpPr>
              <p:spPr>
                <a:xfrm>
                  <a:off x="8116196" y="2458771"/>
                  <a:ext cx="16687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4C4C869-1078-468E-966D-811F062DA8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196" y="2458771"/>
                  <a:ext cx="1668727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101FF1F-1F74-4F9D-960C-BC487EA69449}"/>
                </a:ext>
              </a:extLst>
            </p:cNvPr>
            <p:cNvSpPr/>
            <p:nvPr/>
          </p:nvSpPr>
          <p:spPr bwMode="gray">
            <a:xfrm>
              <a:off x="9167076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3F13A4A-E438-49BA-8988-2CDDE6FA9402}"/>
                </a:ext>
              </a:extLst>
            </p:cNvPr>
            <p:cNvCxnSpPr>
              <a:cxnSpLocks/>
              <a:stCxn id="34" idx="3"/>
              <a:endCxn id="41" idx="7"/>
            </p:cNvCxnSpPr>
            <p:nvPr/>
          </p:nvCxnSpPr>
          <p:spPr bwMode="gray">
            <a:xfrm flipH="1">
              <a:off x="9385849" y="2729355"/>
              <a:ext cx="468124" cy="4875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8DCA75B-430D-4E85-801A-6D4D7F1016F2}"/>
                </a:ext>
              </a:extLst>
            </p:cNvPr>
            <p:cNvSpPr/>
            <p:nvPr/>
          </p:nvSpPr>
          <p:spPr bwMode="gray">
            <a:xfrm>
              <a:off x="11540973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6DEBA24-63D1-45EF-9532-625009E9F2EA}"/>
                </a:ext>
              </a:extLst>
            </p:cNvPr>
            <p:cNvCxnSpPr>
              <a:cxnSpLocks/>
              <a:stCxn id="39" idx="5"/>
              <a:endCxn id="48" idx="1"/>
            </p:cNvCxnSpPr>
            <p:nvPr/>
          </p:nvCxnSpPr>
          <p:spPr bwMode="gray">
            <a:xfrm>
              <a:off x="11172119" y="2719470"/>
              <a:ext cx="406390" cy="497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906957A-8FEC-426E-A6C4-989FA7E4D552}"/>
                    </a:ext>
                  </a:extLst>
                </p:cNvPr>
                <p:cNvSpPr/>
                <p:nvPr/>
              </p:nvSpPr>
              <p:spPr>
                <a:xfrm>
                  <a:off x="7881416" y="3140578"/>
                  <a:ext cx="13434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E906957A-8FEC-426E-A6C4-989FA7E4D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416" y="3140578"/>
                  <a:ext cx="134344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F480956-D7CE-4BD9-8386-00D05B7495F5}"/>
                </a:ext>
              </a:extLst>
            </p:cNvPr>
            <p:cNvSpPr/>
            <p:nvPr/>
          </p:nvSpPr>
          <p:spPr bwMode="gray">
            <a:xfrm>
              <a:off x="10122701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0AD95B4-382F-4420-B031-0B64D7B09B72}"/>
                </a:ext>
              </a:extLst>
            </p:cNvPr>
            <p:cNvSpPr/>
            <p:nvPr/>
          </p:nvSpPr>
          <p:spPr bwMode="gray">
            <a:xfrm>
              <a:off x="10729119" y="3178392"/>
              <a:ext cx="256309" cy="26323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5526C0-7848-4A82-9B2E-3DD134D692BD}"/>
                </a:ext>
              </a:extLst>
            </p:cNvPr>
            <p:cNvCxnSpPr>
              <a:cxnSpLocks/>
              <a:stCxn id="39" idx="4"/>
              <a:endCxn id="44" idx="0"/>
            </p:cNvCxnSpPr>
            <p:nvPr/>
          </p:nvCxnSpPr>
          <p:spPr bwMode="gray">
            <a:xfrm flipH="1">
              <a:off x="10857274" y="2739557"/>
              <a:ext cx="266352" cy="438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C3A2535-95D7-4DE9-8145-779F445E7EAB}"/>
                </a:ext>
              </a:extLst>
            </p:cNvPr>
            <p:cNvCxnSpPr>
              <a:cxnSpLocks/>
              <a:stCxn id="34" idx="5"/>
              <a:endCxn id="43" idx="0"/>
            </p:cNvCxnSpPr>
            <p:nvPr/>
          </p:nvCxnSpPr>
          <p:spPr bwMode="gray">
            <a:xfrm>
              <a:off x="9950959" y="2729355"/>
              <a:ext cx="299897" cy="449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05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1" grpId="0" animBg="1"/>
      <p:bldP spid="22" grpId="0" animBg="1"/>
      <p:bldP spid="25" grpId="0"/>
      <p:bldP spid="26" grpId="0"/>
      <p:bldP spid="27" grpId="0"/>
      <p:bldP spid="29" grpId="0" animBg="1"/>
      <p:bldP spid="3" grpId="0"/>
      <p:bldP spid="3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2CA3-0A74-4718-BDD2-831A2C13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34F4092-CEFD-4E3F-8A9F-0103153C0A50}"/>
                  </a:ext>
                </a:extLst>
              </p:cNvPr>
              <p:cNvSpPr/>
              <p:nvPr/>
            </p:nvSpPr>
            <p:spPr>
              <a:xfrm>
                <a:off x="7034980" y="1791930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34F4092-CEFD-4E3F-8A9F-0103153C0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80" y="1791930"/>
                <a:ext cx="1533833" cy="73004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9F0522-207B-471C-8AEC-48EEE315C0D4}"/>
                  </a:ext>
                </a:extLst>
              </p:cNvPr>
              <p:cNvSpPr/>
              <p:nvPr/>
            </p:nvSpPr>
            <p:spPr>
              <a:xfrm>
                <a:off x="7034978" y="3561015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B9F0522-207B-471C-8AEC-48EEE315C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78" y="3561015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8936-464F-486C-8BD1-9D439D78D841}"/>
                  </a:ext>
                </a:extLst>
              </p:cNvPr>
              <p:cNvSpPr/>
              <p:nvPr/>
            </p:nvSpPr>
            <p:spPr>
              <a:xfrm>
                <a:off x="9500418" y="1791929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028936-464F-486C-8BD1-9D439D78D8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418" y="1791929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71F4FD-C941-4174-B737-913802C1D5EA}"/>
                  </a:ext>
                </a:extLst>
              </p:cNvPr>
              <p:cNvSpPr/>
              <p:nvPr/>
            </p:nvSpPr>
            <p:spPr>
              <a:xfrm>
                <a:off x="9500419" y="356101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271F4FD-C941-4174-B737-913802C1D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0419" y="3561013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D780F54-D156-491F-B287-4BC4B3DC5C59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8568813" y="2156952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98A61B7-D430-4C18-90F8-FA3F845C2D1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16200000" flipH="1">
            <a:off x="9747816" y="3041492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65B9C80-F127-4DC8-831B-A5DFD97E8FF5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rot="10800000" flipH="1">
            <a:off x="7034979" y="1791931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BC27AD1-EFA2-4DD5-9686-DC236089FB66}"/>
              </a:ext>
            </a:extLst>
          </p:cNvPr>
          <p:cNvCxnSpPr>
            <a:cxnSpLocks/>
            <a:stCxn id="6" idx="6"/>
            <a:endCxn id="6" idx="0"/>
          </p:cNvCxnSpPr>
          <p:nvPr/>
        </p:nvCxnSpPr>
        <p:spPr>
          <a:xfrm flipH="1" flipV="1">
            <a:off x="10267335" y="1791929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0BDC44-D83C-40B0-A79D-A2C8B50466B3}"/>
              </a:ext>
            </a:extLst>
          </p:cNvPr>
          <p:cNvCxnSpPr>
            <a:cxnSpLocks/>
            <a:stCxn id="5" idx="7"/>
            <a:endCxn id="25" idx="3"/>
          </p:cNvCxnSpPr>
          <p:nvPr/>
        </p:nvCxnSpPr>
        <p:spPr>
          <a:xfrm flipV="1">
            <a:off x="8344186" y="3044319"/>
            <a:ext cx="685497" cy="62360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9E600E-D12C-444A-BD3A-B8E43AE2C24F}"/>
              </a:ext>
            </a:extLst>
          </p:cNvPr>
          <p:cNvCxnSpPr>
            <a:cxnSpLocks/>
            <a:stCxn id="5" idx="0"/>
            <a:endCxn id="4" idx="4"/>
          </p:cNvCxnSpPr>
          <p:nvPr/>
        </p:nvCxnSpPr>
        <p:spPr>
          <a:xfrm flipV="1">
            <a:off x="7801895" y="2521975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8607A-01DD-4F55-B6E1-7C8EB5EC3967}"/>
                  </a:ext>
                </a:extLst>
              </p:cNvPr>
              <p:cNvSpPr txBox="1"/>
              <p:nvPr/>
            </p:nvSpPr>
            <p:spPr>
              <a:xfrm>
                <a:off x="8814618" y="1714176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D8607A-01DD-4F55-B6E1-7C8EB5EC3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618" y="1714176"/>
                <a:ext cx="6046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0A156-8CB0-47A2-A8DE-EBE1B4E41B49}"/>
                  </a:ext>
                </a:extLst>
              </p:cNvPr>
              <p:cNvSpPr txBox="1"/>
              <p:nvPr/>
            </p:nvSpPr>
            <p:spPr>
              <a:xfrm>
                <a:off x="9725043" y="275631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B0A156-8CB0-47A2-A8DE-EBE1B4E41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043" y="2756315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37D990-7BB9-4D42-BD9E-56BD6914A7EA}"/>
                  </a:ext>
                </a:extLst>
              </p:cNvPr>
              <p:cNvSpPr txBox="1"/>
              <p:nvPr/>
            </p:nvSpPr>
            <p:spPr>
              <a:xfrm>
                <a:off x="8541628" y="329478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37D990-7BB9-4D42-BD9E-56BD6914A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628" y="3294789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058F0-BCBC-4471-8F05-B02E526CD4DB}"/>
                  </a:ext>
                </a:extLst>
              </p:cNvPr>
              <p:cNvSpPr txBox="1"/>
              <p:nvPr/>
            </p:nvSpPr>
            <p:spPr>
              <a:xfrm>
                <a:off x="10552467" y="1242241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2058F0-BCBC-4471-8F05-B02E526C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67" y="1242241"/>
                <a:ext cx="604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40EF6-6758-4249-B521-FC0F6802C2A1}"/>
                  </a:ext>
                </a:extLst>
              </p:cNvPr>
              <p:cNvSpPr txBox="1"/>
              <p:nvPr/>
            </p:nvSpPr>
            <p:spPr>
              <a:xfrm>
                <a:off x="7034978" y="1237932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8940EF6-6758-4249-B521-FC0F6802C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978" y="1237932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A6D8B-8B30-4CF6-ACD5-32138E7BB134}"/>
                  </a:ext>
                </a:extLst>
              </p:cNvPr>
              <p:cNvSpPr txBox="1"/>
              <p:nvPr/>
            </p:nvSpPr>
            <p:spPr>
              <a:xfrm>
                <a:off x="6695674" y="274572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3A6D8B-8B30-4CF6-ACD5-32138E7BB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674" y="2745725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5DEB06-C5C1-48BF-8E1F-23A4B152BC20}"/>
                  </a:ext>
                </a:extLst>
              </p:cNvPr>
              <p:cNvSpPr txBox="1"/>
              <p:nvPr/>
            </p:nvSpPr>
            <p:spPr>
              <a:xfrm>
                <a:off x="9312007" y="3181391"/>
                <a:ext cx="60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5DEB06-C5C1-48BF-8E1F-23A4B152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7" y="3181391"/>
                <a:ext cx="60468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D7D6D44-E7C5-492D-98BF-7CBC76D039B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rot="5400000">
            <a:off x="6633171" y="3041494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05E7A-B288-4D08-9DA3-89F8B83A232A}"/>
                  </a:ext>
                </a:extLst>
              </p:cNvPr>
              <p:cNvSpPr txBox="1"/>
              <p:nvPr/>
            </p:nvSpPr>
            <p:spPr>
              <a:xfrm>
                <a:off x="7770983" y="2756315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05E7A-B288-4D08-9DA3-89F8B83A2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983" y="2756315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BFDDD470-2780-4BDC-BD6C-B5F47F26FD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0127" y="1447031"/>
              <a:ext cx="640443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023">
                      <a:extLst>
                        <a:ext uri="{9D8B030D-6E8A-4147-A177-3AD203B41FA5}">
                          <a16:colId xmlns:a16="http://schemas.microsoft.com/office/drawing/2014/main" val="3007509778"/>
                        </a:ext>
                      </a:extLst>
                    </a:gridCol>
                    <a:gridCol w="3932335">
                      <a:extLst>
                        <a:ext uri="{9D8B030D-6E8A-4147-A177-3AD203B41FA5}">
                          <a16:colId xmlns:a16="http://schemas.microsoft.com/office/drawing/2014/main" val="3401101951"/>
                        </a:ext>
                      </a:extLst>
                    </a:gridCol>
                    <a:gridCol w="1486073">
                      <a:extLst>
                        <a:ext uri="{9D8B030D-6E8A-4147-A177-3AD203B41FA5}">
                          <a16:colId xmlns:a16="http://schemas.microsoft.com/office/drawing/2014/main" val="3637024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Episode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/>
                            <a:t>Σ</a:t>
                          </a:r>
                          <a:r>
                            <a:rPr lang="en-US" sz="1400" dirty="0"/>
                            <a:t> Reward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78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23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1.2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18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2.1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512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5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3.3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35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2.4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2041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7">
                <a:extLst>
                  <a:ext uri="{FF2B5EF4-FFF2-40B4-BE49-F238E27FC236}">
                    <a16:creationId xmlns:a16="http://schemas.microsoft.com/office/drawing/2014/main" id="{BFDDD470-2780-4BDC-BD6C-B5F47F26FD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611314"/>
                  </p:ext>
                </p:extLst>
              </p:nvPr>
            </p:nvGraphicFramePr>
            <p:xfrm>
              <a:off x="210127" y="1447031"/>
              <a:ext cx="6404431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6023">
                      <a:extLst>
                        <a:ext uri="{9D8B030D-6E8A-4147-A177-3AD203B41FA5}">
                          <a16:colId xmlns:a16="http://schemas.microsoft.com/office/drawing/2014/main" val="3007509778"/>
                        </a:ext>
                      </a:extLst>
                    </a:gridCol>
                    <a:gridCol w="3932335">
                      <a:extLst>
                        <a:ext uri="{9D8B030D-6E8A-4147-A177-3AD203B41FA5}">
                          <a16:colId xmlns:a16="http://schemas.microsoft.com/office/drawing/2014/main" val="3401101951"/>
                        </a:ext>
                      </a:extLst>
                    </a:gridCol>
                    <a:gridCol w="1486073">
                      <a:extLst>
                        <a:ext uri="{9D8B030D-6E8A-4147-A177-3AD203B41FA5}">
                          <a16:colId xmlns:a16="http://schemas.microsoft.com/office/drawing/2014/main" val="363702479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Episode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Transitions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l-GR" sz="1400" dirty="0"/>
                            <a:t>Σ</a:t>
                          </a:r>
                          <a:r>
                            <a:rPr lang="en-US" sz="1400" dirty="0"/>
                            <a:t> Reward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2786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101639" r="-3839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0428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201639" r="-3839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237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301639" r="-3839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3187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401639" r="-3839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5121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501639" r="-38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952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601639" r="-3839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80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4358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25232" t="-701639" r="-3839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40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20418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00E6FF-BEF9-40EC-8C06-160C19830C04}"/>
                  </a:ext>
                </a:extLst>
              </p:cNvPr>
              <p:cNvSpPr txBox="1"/>
              <p:nvPr/>
            </p:nvSpPr>
            <p:spPr>
              <a:xfrm>
                <a:off x="875079" y="4837775"/>
                <a:ext cx="750058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What can we infer from these episodes?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can infer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1.2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60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do not need to know all transitions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But we are not sure that transitions are deterministic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00E6FF-BEF9-40EC-8C06-160C19830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79" y="4837775"/>
                <a:ext cx="7500587" cy="1477328"/>
              </a:xfrm>
              <a:prstGeom prst="rect">
                <a:avLst/>
              </a:prstGeom>
              <a:blipFill>
                <a:blip r:embed="rId15"/>
                <a:stretch>
                  <a:fillRect l="-732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BB164581-AB6C-4EAB-8A7D-9426F7459E9C}"/>
              </a:ext>
            </a:extLst>
          </p:cNvPr>
          <p:cNvSpPr/>
          <p:nvPr/>
        </p:nvSpPr>
        <p:spPr>
          <a:xfrm>
            <a:off x="9007545" y="2945867"/>
            <a:ext cx="151166" cy="11534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7B8FB4-B4B6-4A67-8A57-FEC883F98C42}"/>
              </a:ext>
            </a:extLst>
          </p:cNvPr>
          <p:cNvCxnSpPr>
            <a:cxnSpLocks/>
            <a:stCxn id="25" idx="7"/>
            <a:endCxn id="6" idx="3"/>
          </p:cNvCxnSpPr>
          <p:nvPr/>
        </p:nvCxnSpPr>
        <p:spPr>
          <a:xfrm flipV="1">
            <a:off x="9136573" y="2415061"/>
            <a:ext cx="588470" cy="5476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55C30-0C74-4A60-911C-5409EBBB651D}"/>
              </a:ext>
            </a:extLst>
          </p:cNvPr>
          <p:cNvCxnSpPr>
            <a:cxnSpLocks/>
            <a:stCxn id="25" idx="5"/>
            <a:endCxn id="7" idx="1"/>
          </p:cNvCxnSpPr>
          <p:nvPr/>
        </p:nvCxnSpPr>
        <p:spPr>
          <a:xfrm>
            <a:off x="9136573" y="3044319"/>
            <a:ext cx="588471" cy="62360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F42B78-64B5-4B90-B3FF-C2BE1E4B820C}"/>
                  </a:ext>
                </a:extLst>
              </p:cNvPr>
              <p:cNvSpPr txBox="1"/>
              <p:nvPr/>
            </p:nvSpPr>
            <p:spPr>
              <a:xfrm>
                <a:off x="8956899" y="2487262"/>
                <a:ext cx="6046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4F42B78-64B5-4B90-B3FF-C2BE1E4B8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899" y="2487262"/>
                <a:ext cx="60468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83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C8530-F342-4475-927C-BBCF0EF4A38D}"/>
              </a:ext>
            </a:extLst>
          </p:cNvPr>
          <p:cNvSpPr txBox="1"/>
          <p:nvPr/>
        </p:nvSpPr>
        <p:spPr bwMode="gray">
          <a:xfrm>
            <a:off x="2940533" y="4923232"/>
            <a:ext cx="6639698" cy="57664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200" dirty="0">
                <a:solidFill>
                  <a:schemeClr val="bg1"/>
                </a:solidFill>
              </a:rPr>
              <a:t>Model-Based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4899010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F94A-B80C-46D1-BA47-AD0D52AA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versus Control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3765C-AEEC-4925-9693-1F7442E62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199452"/>
                <a:ext cx="10716104" cy="5194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Goal: How much reward I am going to obtain from this MDP?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Input: An MDP (S, A, P</a:t>
                </a:r>
                <a:r>
                  <a:rPr lang="en-US" sz="2000" dirty="0"/>
                  <a:t>, R, </a:t>
                </a:r>
                <a:r>
                  <a:rPr lang="el-GR" sz="2000" dirty="0"/>
                  <a:t>γ</a:t>
                </a:r>
                <a:r>
                  <a:rPr lang="en-US" sz="2000" dirty="0"/>
                  <a:t>) and Policy </a:t>
                </a:r>
                <a:r>
                  <a:rPr lang="el-GR" sz="2000" dirty="0"/>
                  <a:t>ϖ</a:t>
                </a: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Output: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dirty="0"/>
                  <a:t>Control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Goal: Among all possible policies, what is the best policy for this MDP?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Input: An MDP (S, A, P</a:t>
                </a:r>
                <a:r>
                  <a:rPr lang="en-US" sz="2000" dirty="0"/>
                  <a:t>, R, </a:t>
                </a:r>
                <a:r>
                  <a:rPr lang="el-GR" sz="2000" dirty="0"/>
                  <a:t>γ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Output: an optimal Value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which corresponds to an optimal policy </a:t>
                </a:r>
                <a:r>
                  <a:rPr lang="el-GR" sz="1800" dirty="0"/>
                  <a:t>ϖ</a:t>
                </a:r>
                <a:r>
                  <a:rPr lang="en-US" sz="1800" dirty="0"/>
                  <a:t>*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3765C-AEEC-4925-9693-1F7442E62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199452"/>
                <a:ext cx="10716104" cy="5194419"/>
              </a:xfrm>
              <a:blipFill>
                <a:blip r:embed="rId2"/>
                <a:stretch>
                  <a:fillRect l="-1365" t="-1056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56E3120-F7A7-4734-AFE8-AC93579EE0DA}"/>
              </a:ext>
            </a:extLst>
          </p:cNvPr>
          <p:cNvGrpSpPr/>
          <p:nvPr/>
        </p:nvGrpSpPr>
        <p:grpSpPr>
          <a:xfrm>
            <a:off x="4322618" y="5347005"/>
            <a:ext cx="2660073" cy="1366994"/>
            <a:chOff x="4322618" y="5347005"/>
            <a:chExt cx="2660073" cy="1366994"/>
          </a:xfrm>
        </p:grpSpPr>
        <p:sp>
          <p:nvSpPr>
            <p:cNvPr id="4" name="Double Brace 3">
              <a:extLst>
                <a:ext uri="{FF2B5EF4-FFF2-40B4-BE49-F238E27FC236}">
                  <a16:creationId xmlns:a16="http://schemas.microsoft.com/office/drawing/2014/main" id="{2460C6CE-BC6C-4526-A17D-DD8A95FA22B9}"/>
                </a:ext>
              </a:extLst>
            </p:cNvPr>
            <p:cNvSpPr/>
            <p:nvPr/>
          </p:nvSpPr>
          <p:spPr bwMode="gray">
            <a:xfrm>
              <a:off x="5228169" y="5950524"/>
              <a:ext cx="1567486" cy="678873"/>
            </a:xfrm>
            <a:prstGeom prst="bracePair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Prediction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801790-530D-49A3-89C6-086A65105079}"/>
                </a:ext>
              </a:extLst>
            </p:cNvPr>
            <p:cNvSpPr/>
            <p:nvPr/>
          </p:nvSpPr>
          <p:spPr>
            <a:xfrm>
              <a:off x="4447309" y="5347005"/>
              <a:ext cx="23483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/>
                <a:t>Control</a:t>
              </a:r>
            </a:p>
            <a:p>
              <a:r>
                <a:rPr lang="en-US" dirty="0"/>
                <a:t>  For-loop: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780150-263E-45D7-A8BE-1672625023B0}"/>
                </a:ext>
              </a:extLst>
            </p:cNvPr>
            <p:cNvSpPr/>
            <p:nvPr/>
          </p:nvSpPr>
          <p:spPr bwMode="gray">
            <a:xfrm>
              <a:off x="4322618" y="5347005"/>
              <a:ext cx="2660073" cy="136699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070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2553520"/>
          </a:xfrm>
        </p:spPr>
        <p:txBody>
          <a:bodyPr/>
          <a:lstStyle/>
          <a:p>
            <a:r>
              <a:rPr lang="en-US" dirty="0"/>
              <a:t>Review of MDP Learning Algorithms</a:t>
            </a:r>
          </a:p>
          <a:p>
            <a:r>
              <a:rPr lang="en-US" dirty="0"/>
              <a:t>Concepts</a:t>
            </a:r>
          </a:p>
          <a:p>
            <a:r>
              <a:rPr lang="en-US" dirty="0"/>
              <a:t>Model-based algorithms (Value or Policy iteration)</a:t>
            </a:r>
          </a:p>
          <a:p>
            <a:r>
              <a:rPr lang="en-US" dirty="0"/>
              <a:t>Model-free algorithms (</a:t>
            </a:r>
            <a:r>
              <a:rPr lang="en-US" dirty="0" err="1"/>
              <a:t>Sarsa</a:t>
            </a:r>
            <a:r>
              <a:rPr lang="en-US" dirty="0"/>
              <a:t> and Q-Learning)</a:t>
            </a:r>
          </a:p>
          <a:p>
            <a:r>
              <a:rPr lang="en-US" dirty="0"/>
              <a:t>Project description</a:t>
            </a:r>
          </a:p>
          <a:p>
            <a:r>
              <a:rPr lang="en-US" dirty="0"/>
              <a:t>Tool – Environment + Agent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23C6-F58E-438F-84CD-A31D9ECE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and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52710-5EA1-4BD6-8544-FE7B2B187250}"/>
                  </a:ext>
                </a:extLst>
              </p:cNvPr>
              <p:cNvSpPr/>
              <p:nvPr/>
            </p:nvSpPr>
            <p:spPr>
              <a:xfrm>
                <a:off x="274469" y="3813520"/>
                <a:ext cx="5223289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52710-5EA1-4BD6-8544-FE7B2B187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9" y="3813520"/>
                <a:ext cx="5223289" cy="1121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4606985-4032-4D07-88A0-09C2A23EEB19}"/>
              </a:ext>
            </a:extLst>
          </p:cNvPr>
          <p:cNvSpPr/>
          <p:nvPr/>
        </p:nvSpPr>
        <p:spPr bwMode="gray">
          <a:xfrm>
            <a:off x="3353230" y="138562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853FCF-0207-4580-93E4-96EC92850F03}"/>
              </a:ext>
            </a:extLst>
          </p:cNvPr>
          <p:cNvSpPr/>
          <p:nvPr/>
        </p:nvSpPr>
        <p:spPr bwMode="gray">
          <a:xfrm>
            <a:off x="2661661" y="2148419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F62F6A-2395-4B89-89DD-E9E898154179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778734" y="1610310"/>
            <a:ext cx="612032" cy="5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04D117-21A0-4F3A-A6C7-265C8E657066}"/>
              </a:ext>
            </a:extLst>
          </p:cNvPr>
          <p:cNvCxnSpPr>
            <a:cxnSpLocks/>
            <a:stCxn id="6" idx="5"/>
            <a:endCxn id="24" idx="1"/>
          </p:cNvCxnSpPr>
          <p:nvPr/>
        </p:nvCxnSpPr>
        <p:spPr bwMode="gray">
          <a:xfrm>
            <a:off x="3572003" y="1610310"/>
            <a:ext cx="582758" cy="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DEA602-EA45-4512-B7B9-EB0E3E876DC4}"/>
                  </a:ext>
                </a:extLst>
              </p:cNvPr>
              <p:cNvSpPr/>
              <p:nvPr/>
            </p:nvSpPr>
            <p:spPr>
              <a:xfrm>
                <a:off x="2141431" y="2260579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DEA602-EA45-4512-B7B9-EB0E3E876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31" y="2260579"/>
                <a:ext cx="4206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CB32F-9040-41FC-92B4-E2457FA96DA3}"/>
                  </a:ext>
                </a:extLst>
              </p:cNvPr>
              <p:cNvSpPr/>
              <p:nvPr/>
            </p:nvSpPr>
            <p:spPr>
              <a:xfrm>
                <a:off x="830839" y="2722103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BCB32F-9040-41FC-92B4-E2457FA96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839" y="2722103"/>
                <a:ext cx="12454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AB8EA-5164-4358-B31A-3806755219BA}"/>
                  </a:ext>
                </a:extLst>
              </p:cNvPr>
              <p:cNvSpPr/>
              <p:nvPr/>
            </p:nvSpPr>
            <p:spPr>
              <a:xfrm>
                <a:off x="1830063" y="1253081"/>
                <a:ext cx="14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5AB8EA-5164-4358-B31A-380675521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063" y="1253081"/>
                <a:ext cx="1463991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CC64990F-DA08-4327-BB86-30AB2346D47C}"/>
              </a:ext>
            </a:extLst>
          </p:cNvPr>
          <p:cNvSpPr/>
          <p:nvPr/>
        </p:nvSpPr>
        <p:spPr bwMode="gray">
          <a:xfrm>
            <a:off x="2080677" y="277515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6C0E56-451A-4FFB-A15C-E05CBD0D3FA0}"/>
              </a:ext>
            </a:extLst>
          </p:cNvPr>
          <p:cNvCxnSpPr>
            <a:cxnSpLocks/>
            <a:stCxn id="7" idx="3"/>
            <a:endCxn id="16" idx="0"/>
          </p:cNvCxnSpPr>
          <p:nvPr/>
        </p:nvCxnSpPr>
        <p:spPr bwMode="gray">
          <a:xfrm flipH="1">
            <a:off x="2208832" y="2265492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F04EBAD-A7AD-4A5B-943E-002C112A032D}"/>
              </a:ext>
            </a:extLst>
          </p:cNvPr>
          <p:cNvSpPr/>
          <p:nvPr/>
        </p:nvSpPr>
        <p:spPr bwMode="gray">
          <a:xfrm>
            <a:off x="2999509" y="277515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5D2A3-D582-47C1-B741-CC05ED589B82}"/>
              </a:ext>
            </a:extLst>
          </p:cNvPr>
          <p:cNvCxnSpPr>
            <a:cxnSpLocks/>
            <a:stCxn id="7" idx="5"/>
            <a:endCxn id="20" idx="0"/>
          </p:cNvCxnSpPr>
          <p:nvPr/>
        </p:nvCxnSpPr>
        <p:spPr bwMode="gray">
          <a:xfrm>
            <a:off x="2778734" y="2265492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72CD0B-3528-4FAC-9400-6C6957944256}"/>
              </a:ext>
            </a:extLst>
          </p:cNvPr>
          <p:cNvSpPr/>
          <p:nvPr/>
        </p:nvSpPr>
        <p:spPr bwMode="gray">
          <a:xfrm>
            <a:off x="4134674" y="2161877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A3CD3B1-E84E-4CC8-A7A4-9AA13EC623FE}"/>
              </a:ext>
            </a:extLst>
          </p:cNvPr>
          <p:cNvSpPr/>
          <p:nvPr/>
        </p:nvSpPr>
        <p:spPr bwMode="gray">
          <a:xfrm>
            <a:off x="3553690" y="278860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90991-AB74-4A4F-BA0B-628605B020B2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 bwMode="gray">
          <a:xfrm flipH="1">
            <a:off x="3681845" y="2278950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024CE75-5E6B-4E42-80EE-F228B74FAF35}"/>
              </a:ext>
            </a:extLst>
          </p:cNvPr>
          <p:cNvSpPr/>
          <p:nvPr/>
        </p:nvSpPr>
        <p:spPr bwMode="gray">
          <a:xfrm>
            <a:off x="4472522" y="278860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000F8-82AA-4FCB-9D29-7915FA0FB97A}"/>
              </a:ext>
            </a:extLst>
          </p:cNvPr>
          <p:cNvCxnSpPr>
            <a:cxnSpLocks/>
            <a:stCxn id="24" idx="5"/>
            <a:endCxn id="27" idx="0"/>
          </p:cNvCxnSpPr>
          <p:nvPr/>
        </p:nvCxnSpPr>
        <p:spPr bwMode="gray">
          <a:xfrm>
            <a:off x="4251747" y="2278950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AB814-F3B6-4180-B392-00DD599D7981}"/>
                  </a:ext>
                </a:extLst>
              </p:cNvPr>
              <p:cNvSpPr/>
              <p:nvPr/>
            </p:nvSpPr>
            <p:spPr>
              <a:xfrm>
                <a:off x="2375132" y="1930792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AB814-F3B6-4180-B392-00DD599D7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132" y="1930792"/>
                <a:ext cx="40030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D0DA9-3F48-48A0-ABC6-3F0B38583A67}"/>
                  </a:ext>
                </a:extLst>
              </p:cNvPr>
              <p:cNvSpPr txBox="1"/>
              <p:nvPr/>
            </p:nvSpPr>
            <p:spPr bwMode="gray">
              <a:xfrm>
                <a:off x="1102290" y="5472376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9D0DA9-3F48-48A0-ABC6-3F0B38583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02290" y="5472376"/>
                <a:ext cx="3323922" cy="423550"/>
              </a:xfrm>
              <a:prstGeom prst="rect">
                <a:avLst/>
              </a:prstGeom>
              <a:blipFill>
                <a:blip r:embed="rId7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6CA99CE-F96D-4677-A054-E2363E829665}"/>
              </a:ext>
            </a:extLst>
          </p:cNvPr>
          <p:cNvSpPr txBox="1"/>
          <p:nvPr/>
        </p:nvSpPr>
        <p:spPr bwMode="gray">
          <a:xfrm>
            <a:off x="6948055" y="-18578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BB3B3F-FB41-4038-939C-181D8071EA40}"/>
              </a:ext>
            </a:extLst>
          </p:cNvPr>
          <p:cNvSpPr txBox="1"/>
          <p:nvPr/>
        </p:nvSpPr>
        <p:spPr bwMode="gray">
          <a:xfrm>
            <a:off x="341554" y="3545853"/>
            <a:ext cx="3136151" cy="2117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One step lookahead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90B213D-6D67-49E3-BC6A-AB7B9380A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9238" y="847303"/>
            <a:ext cx="3030385" cy="56088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EFFD2-0E41-423D-ACAE-FE19F73FEF7E}"/>
              </a:ext>
            </a:extLst>
          </p:cNvPr>
          <p:cNvSpPr txBox="1"/>
          <p:nvPr/>
        </p:nvSpPr>
        <p:spPr bwMode="gray">
          <a:xfrm>
            <a:off x="5049982" y="6494264"/>
            <a:ext cx="7093527" cy="301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https://www.davidsilver.uk/wp-content/uploads/2020/03/DP.pdf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8619CF3-6D45-4E20-9402-BAE6A641A4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3222" y="873254"/>
            <a:ext cx="1808221" cy="55569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F0B54-D8DF-4677-AD8D-B9C2FD7C8CC4}"/>
                  </a:ext>
                </a:extLst>
              </p:cNvPr>
              <p:cNvSpPr txBox="1"/>
              <p:nvPr/>
            </p:nvSpPr>
            <p:spPr bwMode="gray">
              <a:xfrm>
                <a:off x="1063960" y="6005494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4F0B54-D8DF-4677-AD8D-B9C2FD7C8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960" y="6005494"/>
                <a:ext cx="3323922" cy="423550"/>
              </a:xfrm>
              <a:prstGeom prst="rect">
                <a:avLst/>
              </a:prstGeom>
              <a:blipFill>
                <a:blip r:embed="rId10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FEC62C5-745C-49B2-99DA-CD51DB36E722}"/>
              </a:ext>
            </a:extLst>
          </p:cNvPr>
          <p:cNvSpPr txBox="1"/>
          <p:nvPr/>
        </p:nvSpPr>
        <p:spPr bwMode="gray">
          <a:xfrm>
            <a:off x="249132" y="5514763"/>
            <a:ext cx="1085248" cy="364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Evaluate: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8FD214-A2B9-4338-B73E-4E1149128725}"/>
              </a:ext>
            </a:extLst>
          </p:cNvPr>
          <p:cNvSpPr txBox="1"/>
          <p:nvPr/>
        </p:nvSpPr>
        <p:spPr bwMode="gray">
          <a:xfrm>
            <a:off x="274469" y="6035183"/>
            <a:ext cx="1085248" cy="3641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Improve: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B39AC-0D4D-4E6B-BBE1-BB3FCCA3D956}"/>
              </a:ext>
            </a:extLst>
          </p:cNvPr>
          <p:cNvSpPr txBox="1"/>
          <p:nvPr/>
        </p:nvSpPr>
        <p:spPr bwMode="gray">
          <a:xfrm>
            <a:off x="4186207" y="6067423"/>
            <a:ext cx="1085248" cy="2933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i="1" dirty="0">
                <a:solidFill>
                  <a:schemeClr val="accent1"/>
                </a:solidFill>
              </a:rPr>
              <a:t>Greedy!</a:t>
            </a:r>
          </a:p>
        </p:txBody>
      </p:sp>
    </p:spTree>
    <p:extLst>
      <p:ext uri="{BB962C8B-B14F-4D97-AF65-F5344CB8AC3E}">
        <p14:creationId xmlns:p14="http://schemas.microsoft.com/office/powerpoint/2010/main" val="246952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/>
      <p:bldP spid="36" grpId="0"/>
      <p:bldP spid="29" grpId="0"/>
      <p:bldP spid="30" grpId="0"/>
      <p:bldP spid="33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C0AE-C834-4B45-BA8F-F1171009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022E51-FA13-42E6-B425-995284D2A563}"/>
                  </a:ext>
                </a:extLst>
              </p:cNvPr>
              <p:cNvSpPr/>
              <p:nvPr/>
            </p:nvSpPr>
            <p:spPr>
              <a:xfrm>
                <a:off x="693947" y="3769942"/>
                <a:ext cx="4511941" cy="1121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𝑠𝑠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022E51-FA13-42E6-B425-995284D2A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3769942"/>
                <a:ext cx="4511941" cy="1121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CBA705-6D11-45A5-AE5D-EFA2E5833489}"/>
                  </a:ext>
                </a:extLst>
              </p:cNvPr>
              <p:cNvSpPr/>
              <p:nvPr/>
            </p:nvSpPr>
            <p:spPr>
              <a:xfrm>
                <a:off x="1240484" y="5341577"/>
                <a:ext cx="350057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CBA705-6D11-45A5-AE5D-EFA2E58334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84" y="5341577"/>
                <a:ext cx="3500574" cy="517065"/>
              </a:xfrm>
              <a:prstGeom prst="rect">
                <a:avLst/>
              </a:prstGeom>
              <a:blipFill>
                <a:blip r:embed="rId3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E6BBD73-7469-4ACD-B38D-BCA02974D630}"/>
              </a:ext>
            </a:extLst>
          </p:cNvPr>
          <p:cNvSpPr/>
          <p:nvPr/>
        </p:nvSpPr>
        <p:spPr bwMode="gray">
          <a:xfrm>
            <a:off x="3216338" y="1544254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D70B36-B14D-49F0-A1F7-7C60A025A4AB}"/>
              </a:ext>
            </a:extLst>
          </p:cNvPr>
          <p:cNvSpPr/>
          <p:nvPr/>
        </p:nvSpPr>
        <p:spPr bwMode="gray">
          <a:xfrm>
            <a:off x="2524769" y="2307049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40CC1A-84FF-4CD7-A47B-F9346AF92259}"/>
              </a:ext>
            </a:extLst>
          </p:cNvPr>
          <p:cNvCxnSpPr>
            <a:stCxn id="6" idx="3"/>
            <a:endCxn id="7" idx="7"/>
          </p:cNvCxnSpPr>
          <p:nvPr/>
        </p:nvCxnSpPr>
        <p:spPr bwMode="gray">
          <a:xfrm flipH="1">
            <a:off x="2641842" y="1768940"/>
            <a:ext cx="612032" cy="5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2EE2-7F60-4164-86BF-A90B5749841A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 bwMode="gray">
          <a:xfrm>
            <a:off x="3435111" y="1768940"/>
            <a:ext cx="582758" cy="571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FE56A2-ECE6-4B1C-8A88-D8E05354C2CB}"/>
                  </a:ext>
                </a:extLst>
              </p:cNvPr>
              <p:cNvSpPr/>
              <p:nvPr/>
            </p:nvSpPr>
            <p:spPr>
              <a:xfrm>
                <a:off x="2004539" y="2419209"/>
                <a:ext cx="4206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3FE56A2-ECE6-4B1C-8A88-D8E05354C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539" y="2419209"/>
                <a:ext cx="4206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EB1326-D1BF-495E-B430-970E01801359}"/>
                  </a:ext>
                </a:extLst>
              </p:cNvPr>
              <p:cNvSpPr/>
              <p:nvPr/>
            </p:nvSpPr>
            <p:spPr>
              <a:xfrm>
                <a:off x="693947" y="2880733"/>
                <a:ext cx="12454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1EB1326-D1BF-495E-B430-970E0180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47" y="2880733"/>
                <a:ext cx="12454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46FE20-B13A-452E-AD63-3F047503E0C3}"/>
                  </a:ext>
                </a:extLst>
              </p:cNvPr>
              <p:cNvSpPr/>
              <p:nvPr/>
            </p:nvSpPr>
            <p:spPr>
              <a:xfrm>
                <a:off x="1693171" y="1411711"/>
                <a:ext cx="1463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46FE20-B13A-452E-AD63-3F047503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171" y="1411711"/>
                <a:ext cx="1463991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4D5F623-687F-4295-B653-6E7242A3E678}"/>
              </a:ext>
            </a:extLst>
          </p:cNvPr>
          <p:cNvSpPr/>
          <p:nvPr/>
        </p:nvSpPr>
        <p:spPr bwMode="gray">
          <a:xfrm>
            <a:off x="1943785" y="293378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F09D97-1959-4AE4-88A9-250FB0099707}"/>
              </a:ext>
            </a:extLst>
          </p:cNvPr>
          <p:cNvCxnSpPr>
            <a:cxnSpLocks/>
            <a:stCxn id="7" idx="3"/>
            <a:endCxn id="13" idx="0"/>
          </p:cNvCxnSpPr>
          <p:nvPr/>
        </p:nvCxnSpPr>
        <p:spPr bwMode="gray">
          <a:xfrm flipH="1">
            <a:off x="2071940" y="2424122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AABD328-E17D-4F23-B285-A01AE600941F}"/>
              </a:ext>
            </a:extLst>
          </p:cNvPr>
          <p:cNvSpPr/>
          <p:nvPr/>
        </p:nvSpPr>
        <p:spPr bwMode="gray">
          <a:xfrm>
            <a:off x="2862617" y="2933781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A1F707-A4F5-40D0-84E7-DB5634F737BE}"/>
              </a:ext>
            </a:extLst>
          </p:cNvPr>
          <p:cNvCxnSpPr>
            <a:cxnSpLocks/>
            <a:stCxn id="7" idx="5"/>
            <a:endCxn id="15" idx="0"/>
          </p:cNvCxnSpPr>
          <p:nvPr/>
        </p:nvCxnSpPr>
        <p:spPr bwMode="gray">
          <a:xfrm>
            <a:off x="2641842" y="2424122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BA167EB-8729-4A2A-B3C1-392EF656FE5A}"/>
              </a:ext>
            </a:extLst>
          </p:cNvPr>
          <p:cNvSpPr/>
          <p:nvPr/>
        </p:nvSpPr>
        <p:spPr bwMode="gray">
          <a:xfrm>
            <a:off x="3997782" y="2320507"/>
            <a:ext cx="137160" cy="137160"/>
          </a:xfrm>
          <a:prstGeom prst="ellipse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5835F7-1F1A-41CC-A3D8-9E9B8FECBA83}"/>
              </a:ext>
            </a:extLst>
          </p:cNvPr>
          <p:cNvSpPr/>
          <p:nvPr/>
        </p:nvSpPr>
        <p:spPr bwMode="gray">
          <a:xfrm>
            <a:off x="3416798" y="294723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1CAE05-10BF-4D66-8BB6-30F07BAEE79B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 bwMode="gray">
          <a:xfrm flipH="1">
            <a:off x="3544953" y="2437580"/>
            <a:ext cx="472916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E3BC8FA-CC6C-4263-AD8B-766FEAFD860A}"/>
              </a:ext>
            </a:extLst>
          </p:cNvPr>
          <p:cNvSpPr/>
          <p:nvPr/>
        </p:nvSpPr>
        <p:spPr bwMode="gray">
          <a:xfrm>
            <a:off x="4335630" y="2947239"/>
            <a:ext cx="256309" cy="26323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D4F44F-CDEB-4F6A-891D-A825B4483E7F}"/>
              </a:ext>
            </a:extLst>
          </p:cNvPr>
          <p:cNvCxnSpPr>
            <a:cxnSpLocks/>
            <a:stCxn id="17" idx="5"/>
            <a:endCxn id="20" idx="0"/>
          </p:cNvCxnSpPr>
          <p:nvPr/>
        </p:nvCxnSpPr>
        <p:spPr bwMode="gray">
          <a:xfrm>
            <a:off x="4114855" y="2437580"/>
            <a:ext cx="348930" cy="5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DED5C-BC9E-445E-8056-B717C5DF5325}"/>
                  </a:ext>
                </a:extLst>
              </p:cNvPr>
              <p:cNvSpPr/>
              <p:nvPr/>
            </p:nvSpPr>
            <p:spPr>
              <a:xfrm>
                <a:off x="2238240" y="2089422"/>
                <a:ext cx="400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32DED5C-BC9E-445E-8056-B717C5DF5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0" y="2089422"/>
                <a:ext cx="4003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AC11A-D6B0-4AE2-A015-E751E4891522}"/>
                  </a:ext>
                </a:extLst>
              </p:cNvPr>
              <p:cNvSpPr txBox="1"/>
              <p:nvPr/>
            </p:nvSpPr>
            <p:spPr bwMode="gray">
              <a:xfrm>
                <a:off x="7221007" y="1378533"/>
                <a:ext cx="3627666" cy="13864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u="sng" dirty="0"/>
                  <a:t>Algorithm</a:t>
                </a:r>
                <a:r>
                  <a:rPr lang="en-US" sz="16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For 1+k iteration: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    For all states in S: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600" dirty="0"/>
                  <a:t>       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6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1600" dirty="0"/>
                  <a:t>(s) </a:t>
                </a:r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5AC11A-D6B0-4AE2-A015-E751E489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221007" y="1378533"/>
                <a:ext cx="3627666" cy="1386404"/>
              </a:xfrm>
              <a:prstGeom prst="rect">
                <a:avLst/>
              </a:prstGeom>
              <a:blipFill>
                <a:blip r:embed="rId8"/>
                <a:stretch>
                  <a:fillRect l="-3529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A5AD3734-C95D-41BD-8884-DFBF97FDF7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9498" y="2804851"/>
            <a:ext cx="6400800" cy="1752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AD20EA-6981-464D-AE26-20181EA237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01873" y="4710836"/>
            <a:ext cx="6496050" cy="1762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F45CE9-F1B2-4F39-97B4-7B59344E5359}"/>
              </a:ext>
            </a:extLst>
          </p:cNvPr>
          <p:cNvSpPr txBox="1"/>
          <p:nvPr/>
        </p:nvSpPr>
        <p:spPr bwMode="gray">
          <a:xfrm>
            <a:off x="5049982" y="6494264"/>
            <a:ext cx="7093527" cy="30139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https://www.davidsilver.uk/wp-content/uploads/2020/03/DP.pdf</a:t>
            </a:r>
          </a:p>
        </p:txBody>
      </p:sp>
    </p:spTree>
    <p:extLst>
      <p:ext uri="{BB962C8B-B14F-4D97-AF65-F5344CB8AC3E}">
        <p14:creationId xmlns:p14="http://schemas.microsoft.com/office/powerpoint/2010/main" val="31067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CC8530-F342-4475-927C-BBCF0EF4A38D}"/>
              </a:ext>
            </a:extLst>
          </p:cNvPr>
          <p:cNvSpPr txBox="1"/>
          <p:nvPr/>
        </p:nvSpPr>
        <p:spPr bwMode="gray">
          <a:xfrm>
            <a:off x="2940533" y="4923232"/>
            <a:ext cx="6639698" cy="10965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3200" dirty="0">
                <a:solidFill>
                  <a:schemeClr val="bg1"/>
                </a:solidFill>
              </a:rPr>
              <a:t>Model-Free Prediction Methods</a:t>
            </a:r>
          </a:p>
        </p:txBody>
      </p:sp>
    </p:spTree>
    <p:extLst>
      <p:ext uri="{BB962C8B-B14F-4D97-AF65-F5344CB8AC3E}">
        <p14:creationId xmlns:p14="http://schemas.microsoft.com/office/powerpoint/2010/main" val="599937329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2827-37F3-44FC-9FC4-95CC4C9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Policy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DBC2-5A5D-4851-915A-A41F8562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871801"/>
          </a:xfrm>
        </p:spPr>
        <p:txBody>
          <a:bodyPr/>
          <a:lstStyle/>
          <a:p>
            <a:r>
              <a:rPr lang="en-US" dirty="0"/>
              <a:t>Sample the rewards for each action across multiple Episodes</a:t>
            </a:r>
          </a:p>
          <a:p>
            <a:r>
              <a:rPr lang="en-US" dirty="0"/>
              <a:t>Similar to what we have seen in the Multi-Armed Bandits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6B551-E9BF-4BE2-ACDB-27E62ACCBC4C}"/>
                  </a:ext>
                </a:extLst>
              </p:cNvPr>
              <p:cNvSpPr txBox="1"/>
              <p:nvPr/>
            </p:nvSpPr>
            <p:spPr bwMode="gray">
              <a:xfrm>
                <a:off x="1756063" y="2258719"/>
                <a:ext cx="5953992" cy="2153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Cambria Math" panose="02040503050406030204" pitchFamily="18" charset="0"/>
                  </a:rPr>
                  <a:t>Discounted Rewards for an episode ending at time T&gt;t 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>
                    <a:latin typeface="Cambria Math" panose="02040503050406030204" pitchFamily="18" charset="0"/>
                  </a:rPr>
                  <a:t>Value function is the Expected Return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6B551-E9BF-4BE2-ACDB-27E62ACC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6063" y="2258719"/>
                <a:ext cx="5953992" cy="2153953"/>
              </a:xfrm>
              <a:prstGeom prst="rect">
                <a:avLst/>
              </a:prstGeom>
              <a:blipFill>
                <a:blip r:embed="rId2"/>
                <a:stretch>
                  <a:fillRect l="-2559" t="-3683" r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9D24ACB-658B-4BEB-8048-0955D07D4506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478369" y="5728856"/>
                <a:ext cx="11473384" cy="31220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Caveat:</a:t>
                </a:r>
                <a:r>
                  <a:rPr lang="en-US" dirty="0"/>
                  <a:t> Multiple episodes necessary to update the state value function under a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9D24ACB-658B-4BEB-8048-0955D07D4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5728856"/>
                <a:ext cx="11473384" cy="312201"/>
              </a:xfrm>
              <a:prstGeom prst="rect">
                <a:avLst/>
              </a:prstGeom>
              <a:blipFill>
                <a:blip r:embed="rId3"/>
                <a:stretch>
                  <a:fillRect l="-1275" t="-17647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39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11B5-A433-4038-80A6-730C43C2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6F67E1-43C2-48F5-99AF-189A1BE26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21" y="1084118"/>
            <a:ext cx="7716115" cy="47234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F2C1B4-9863-4A2A-BF07-CD7D7B847EBB}"/>
              </a:ext>
            </a:extLst>
          </p:cNvPr>
          <p:cNvSpPr/>
          <p:nvPr/>
        </p:nvSpPr>
        <p:spPr>
          <a:xfrm>
            <a:off x="1261629" y="6462052"/>
            <a:ext cx="1065327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u="sng" dirty="0"/>
              <a:t>Source</a:t>
            </a:r>
            <a:r>
              <a:rPr lang="en-US" sz="1200" dirty="0"/>
              <a:t>: Silver, 2015, https://www.davidsilver.uk/wp-content/uploads/2020/03/MC-TD.pdf</a:t>
            </a:r>
          </a:p>
        </p:txBody>
      </p:sp>
    </p:spTree>
    <p:extLst>
      <p:ext uri="{BB962C8B-B14F-4D97-AF65-F5344CB8AC3E}">
        <p14:creationId xmlns:p14="http://schemas.microsoft.com/office/powerpoint/2010/main" val="2324574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FB1-858E-4293-96F9-5A957B0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Monte Carlo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408B0F-94E1-4BE7-8F28-1CB10B7FE76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672022" y="5651003"/>
                <a:ext cx="9930889" cy="1046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800" u="sng" dirty="0"/>
                  <a:t>Caveats:</a:t>
                </a:r>
                <a:r>
                  <a:rPr lang="en-US" sz="1800" dirty="0"/>
                  <a:t>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Requires complete episodes must terminate (reach terminal state)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High variance, low bias (because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is an unbiased estimate of future rewards)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408B0F-94E1-4BE7-8F28-1CB10B7FE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72022" y="5651003"/>
                <a:ext cx="9930889" cy="1046505"/>
              </a:xfrm>
              <a:prstGeom prst="rect">
                <a:avLst/>
              </a:prstGeom>
              <a:blipFill>
                <a:blip r:embed="rId2"/>
                <a:stretch>
                  <a:fillRect l="-1412" t="-755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65845DD-C1AE-4665-A633-D0532FB49140}"/>
              </a:ext>
            </a:extLst>
          </p:cNvPr>
          <p:cNvSpPr/>
          <p:nvPr/>
        </p:nvSpPr>
        <p:spPr>
          <a:xfrm>
            <a:off x="672022" y="4534329"/>
            <a:ext cx="109837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Non-stationary estimator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Memoryless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051C29-3B4B-4508-A9B0-84C85E86E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291" y="1294232"/>
                <a:ext cx="10838438" cy="3297313"/>
              </a:xfrm>
            </p:spPr>
            <p:txBody>
              <a:bodyPr/>
              <a:lstStyle/>
              <a:p>
                <a:r>
                  <a:rPr lang="en-US" dirty="0"/>
                  <a:t>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after </a:t>
                </a:r>
                <a:r>
                  <a:rPr lang="en-US" u="sng" dirty="0"/>
                  <a:t>each</a:t>
                </a:r>
                <a:r>
                  <a:rPr lang="en-US" dirty="0"/>
                  <a:t> episode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Increments visits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We are essentially tracking a running average, in other words, we are forgetting older episodes. Rate of forgetting can be further parameterized with a learning factor </a:t>
                </a:r>
                <a:r>
                  <a:rPr lang="en-US" dirty="0">
                    <a:solidFill>
                      <a:srgbClr val="C00000"/>
                    </a:solidFill>
                  </a:rPr>
                  <a:t>alpha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7051C29-3B4B-4508-A9B0-84C85E86E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291" y="1294232"/>
                <a:ext cx="10838438" cy="3297313"/>
              </a:xfrm>
              <a:blipFill>
                <a:blip r:embed="rId3"/>
                <a:stretch>
                  <a:fillRect l="-1350" t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58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FB2A-6DD8-49F9-A8B3-8332D580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B9C7-103F-450D-BBB6-9868621C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206997"/>
          </a:xfrm>
        </p:spPr>
        <p:txBody>
          <a:bodyPr/>
          <a:lstStyle/>
          <a:p>
            <a:r>
              <a:rPr lang="en-US" dirty="0"/>
              <a:t>Recalling Policy Iteration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1239B-6D52-4121-9899-DDC2CB920692}"/>
                  </a:ext>
                </a:extLst>
              </p:cNvPr>
              <p:cNvSpPr txBox="1"/>
              <p:nvPr/>
            </p:nvSpPr>
            <p:spPr bwMode="gray">
              <a:xfrm>
                <a:off x="1649545" y="1669303"/>
                <a:ext cx="3323922" cy="423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l-G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+1  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~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 err="1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21239B-6D52-4121-9899-DDC2CB920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49545" y="1669303"/>
                <a:ext cx="3323922" cy="423550"/>
              </a:xfrm>
              <a:prstGeom prst="rect">
                <a:avLst/>
              </a:prstGeom>
              <a:blipFill>
                <a:blip r:embed="rId2"/>
                <a:stretch>
                  <a:fillRect l="-2018" r="-63670" b="-8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E36104D-0742-45AA-883D-253848E835C3}"/>
              </a:ext>
            </a:extLst>
          </p:cNvPr>
          <p:cNvSpPr/>
          <p:nvPr/>
        </p:nvSpPr>
        <p:spPr bwMode="gray">
          <a:xfrm>
            <a:off x="3165764" y="2374584"/>
            <a:ext cx="18077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044F-A711-4FAB-AA67-B51429F2AB13}"/>
              </a:ext>
            </a:extLst>
          </p:cNvPr>
          <p:cNvSpPr txBox="1"/>
          <p:nvPr/>
        </p:nvSpPr>
        <p:spPr bwMode="gray">
          <a:xfrm>
            <a:off x="9338499" y="4746847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TD-Error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39E56D-566C-4C30-BC70-28B0F15B2DE5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gray">
          <a:xfrm rot="16200000" flipH="1">
            <a:off x="8804970" y="4389223"/>
            <a:ext cx="356634" cy="71042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F44F444-8480-45B7-8783-615A1888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069" y="3973852"/>
            <a:ext cx="5923685" cy="59651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103DA2C-004F-4798-A554-71A0759CE049}"/>
              </a:ext>
            </a:extLst>
          </p:cNvPr>
          <p:cNvGrpSpPr/>
          <p:nvPr/>
        </p:nvGrpSpPr>
        <p:grpSpPr>
          <a:xfrm>
            <a:off x="873223" y="3622043"/>
            <a:ext cx="3449395" cy="861458"/>
            <a:chOff x="873223" y="3622043"/>
            <a:chExt cx="3449395" cy="86145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38EA76-D634-4B69-8DA0-F292461D1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223" y="4060715"/>
              <a:ext cx="3449395" cy="42278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F3632F-B8F6-449F-9211-CE366C75BE38}"/>
                </a:ext>
              </a:extLst>
            </p:cNvPr>
            <p:cNvSpPr txBox="1"/>
            <p:nvPr/>
          </p:nvSpPr>
          <p:spPr bwMode="gray">
            <a:xfrm>
              <a:off x="1748978" y="3622043"/>
              <a:ext cx="2272146" cy="3518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</a:pPr>
              <a:r>
                <a:rPr lang="en-US" dirty="0"/>
                <a:t>Monte Carlo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2A3C2-41CC-4F2C-98C5-E987E65D25A8}"/>
              </a:ext>
            </a:extLst>
          </p:cNvPr>
          <p:cNvSpPr/>
          <p:nvPr/>
        </p:nvSpPr>
        <p:spPr bwMode="gray">
          <a:xfrm>
            <a:off x="803564" y="3586167"/>
            <a:ext cx="3553691" cy="984196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2DB6E-E133-4B28-A34D-736AAF31E2CC}"/>
              </a:ext>
            </a:extLst>
          </p:cNvPr>
          <p:cNvSpPr txBox="1"/>
          <p:nvPr/>
        </p:nvSpPr>
        <p:spPr bwMode="gray">
          <a:xfrm>
            <a:off x="7259781" y="3586167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TD Learning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09102-30A5-4B80-B98B-7859F073921A}"/>
              </a:ext>
            </a:extLst>
          </p:cNvPr>
          <p:cNvSpPr/>
          <p:nvPr/>
        </p:nvSpPr>
        <p:spPr bwMode="gray">
          <a:xfrm>
            <a:off x="5030317" y="3566481"/>
            <a:ext cx="6054534" cy="984196"/>
          </a:xfrm>
          <a:prstGeom prst="rect">
            <a:avLst/>
          </a:prstGeom>
          <a:solidFill>
            <a:srgbClr val="F2F2F2">
              <a:alpha val="2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286AA8-1F0D-4202-8E78-8213912CB958}"/>
              </a:ext>
            </a:extLst>
          </p:cNvPr>
          <p:cNvSpPr/>
          <p:nvPr/>
        </p:nvSpPr>
        <p:spPr>
          <a:xfrm>
            <a:off x="1167088" y="5213649"/>
            <a:ext cx="9805713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Updates with partial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Size of partial episode is parameterizable (lambda)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40BDA7-0F78-43EC-B137-FED9C400547B}"/>
              </a:ext>
            </a:extLst>
          </p:cNvPr>
          <p:cNvSpPr/>
          <p:nvPr/>
        </p:nvSpPr>
        <p:spPr bwMode="gray">
          <a:xfrm>
            <a:off x="7724224" y="4520399"/>
            <a:ext cx="180770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C9BDC1-ADA5-4367-9095-76F914188691}"/>
              </a:ext>
            </a:extLst>
          </p:cNvPr>
          <p:cNvSpPr txBox="1"/>
          <p:nvPr/>
        </p:nvSpPr>
        <p:spPr bwMode="gray">
          <a:xfrm>
            <a:off x="4856019" y="2640831"/>
            <a:ext cx="2272146" cy="3518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dirty="0"/>
              <a:t>Bootstrapping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F296DCA-7E14-4556-89D0-7FB83C621EF5}"/>
              </a:ext>
            </a:extLst>
          </p:cNvPr>
          <p:cNvCxnSpPr>
            <a:cxnSpLocks/>
            <a:stCxn id="5" idx="2"/>
            <a:endCxn id="21" idx="1"/>
          </p:cNvCxnSpPr>
          <p:nvPr/>
        </p:nvCxnSpPr>
        <p:spPr bwMode="gray">
          <a:xfrm rot="16200000" flipH="1">
            <a:off x="4264601" y="2225317"/>
            <a:ext cx="396433" cy="786403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654FD6A-F695-4FDA-BF08-43C4C64DE034}"/>
              </a:ext>
            </a:extLst>
          </p:cNvPr>
          <p:cNvSpPr txBox="1">
            <a:spLocks/>
          </p:cNvSpPr>
          <p:nvPr/>
        </p:nvSpPr>
        <p:spPr bwMode="gray">
          <a:xfrm>
            <a:off x="1174015" y="6293131"/>
            <a:ext cx="9798786" cy="307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/>
              <a:t>Caveat:</a:t>
            </a:r>
            <a:r>
              <a:rPr lang="en-US" sz="1800" dirty="0"/>
              <a:t> High Bias, but less variance (because update depends on only one action)</a:t>
            </a:r>
          </a:p>
        </p:txBody>
      </p:sp>
    </p:spTree>
    <p:extLst>
      <p:ext uri="{BB962C8B-B14F-4D97-AF65-F5344CB8AC3E}">
        <p14:creationId xmlns:p14="http://schemas.microsoft.com/office/powerpoint/2010/main" val="27469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7" grpId="0" animBg="1"/>
      <p:bldP spid="16" grpId="0"/>
      <p:bldP spid="18" grpId="0" animBg="1"/>
      <p:bldP spid="19" grpId="0" animBg="1"/>
      <p:bldP spid="20" grpId="0" animBg="1"/>
      <p:bldP spid="21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1719-3938-427F-85C4-74E9BA4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Learning = Limited Budget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9303C-8C41-4F64-9DFA-524D46AB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44" y="4137532"/>
            <a:ext cx="3793788" cy="2576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DE152-9BD1-4931-BAA7-92236621AA4D}"/>
              </a:ext>
            </a:extLst>
          </p:cNvPr>
          <p:cNvSpPr txBox="1"/>
          <p:nvPr/>
        </p:nvSpPr>
        <p:spPr bwMode="gray">
          <a:xfrm>
            <a:off x="503142" y="1258349"/>
            <a:ext cx="6979641" cy="7550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The batch dataset has 8 episodes with the following (state, return) values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20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351E48-254D-48F2-BD7B-5FC34C25688D}"/>
              </a:ext>
            </a:extLst>
          </p:cNvPr>
          <p:cNvGraphicFramePr>
            <a:graphicFrameLocks noGrp="1"/>
          </p:cNvGraphicFramePr>
          <p:nvPr/>
        </p:nvGraphicFramePr>
        <p:xfrm>
          <a:off x="478368" y="2313263"/>
          <a:ext cx="3330234" cy="3566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00766">
                  <a:extLst>
                    <a:ext uri="{9D8B030D-6E8A-4147-A177-3AD203B41FA5}">
                      <a16:colId xmlns:a16="http://schemas.microsoft.com/office/drawing/2014/main" val="4146626659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40042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Episode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51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(A,0), (B,0)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97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6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2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0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2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98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(B,0)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883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7B2CA8-23EF-444A-807A-9F8C74C5B9A3}"/>
              </a:ext>
            </a:extLst>
          </p:cNvPr>
          <p:cNvSpPr txBox="1"/>
          <p:nvPr/>
        </p:nvSpPr>
        <p:spPr bwMode="gray">
          <a:xfrm>
            <a:off x="4438913" y="2184807"/>
            <a:ext cx="6979640" cy="4493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2000" dirty="0"/>
              <a:t>What are the value function estimates for A and B?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D0858-CF63-4647-BFFF-7FD0DA6AAEEC}"/>
              </a:ext>
            </a:extLst>
          </p:cNvPr>
          <p:cNvSpPr/>
          <p:nvPr/>
        </p:nvSpPr>
        <p:spPr>
          <a:xfrm>
            <a:off x="4389410" y="2571866"/>
            <a:ext cx="7324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Monte Carlo:</a:t>
            </a:r>
            <a:r>
              <a:rPr lang="en-US" dirty="0"/>
              <a:t> 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(A) = 0/8 = 0,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V(B) = 6/8 = </a:t>
            </a:r>
            <a:r>
              <a:rPr lang="en-US" dirty="0">
                <a:solidFill>
                  <a:srgbClr val="C00000"/>
                </a:solidFill>
              </a:rPr>
              <a:t>0.75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43F6C-E928-467E-8147-DFD2C1819966}"/>
              </a:ext>
            </a:extLst>
          </p:cNvPr>
          <p:cNvSpPr/>
          <p:nvPr/>
        </p:nvSpPr>
        <p:spPr>
          <a:xfrm>
            <a:off x="4434783" y="366898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u="sng" dirty="0"/>
              <a:t>Temporal Difference</a:t>
            </a:r>
            <a:r>
              <a:rPr lang="en-US" dirty="0"/>
              <a:t>: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V(A) = R(A) + [</a:t>
            </a:r>
            <a:r>
              <a:rPr lang="en-US" dirty="0">
                <a:solidFill>
                  <a:srgbClr val="C00000"/>
                </a:solidFill>
              </a:rPr>
              <a:t>R(B) + V(B) </a:t>
            </a:r>
            <a:r>
              <a:rPr lang="en-US" dirty="0"/>
              <a:t>- V(A)] = </a:t>
            </a:r>
            <a:r>
              <a:rPr lang="en-US" dirty="0">
                <a:solidFill>
                  <a:srgbClr val="C00000"/>
                </a:solidFill>
              </a:rPr>
              <a:t>0.75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V(B) = 0.75</a:t>
            </a:r>
          </a:p>
        </p:txBody>
      </p:sp>
    </p:spTree>
    <p:extLst>
      <p:ext uri="{BB962C8B-B14F-4D97-AF65-F5344CB8AC3E}">
        <p14:creationId xmlns:p14="http://schemas.microsoft.com/office/powerpoint/2010/main" val="35250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10F82-7AEC-4F48-93E7-3C6182EC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pt-BR" dirty="0"/>
              <a:t>Temporal Difference (TD) vs Monte Carlo (MC)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E1446-27B2-4CF3-BC6F-3F43065B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16" y="2034971"/>
            <a:ext cx="10423293" cy="427355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0DA6C-68D7-4435-BB56-C1C62E08A04A}"/>
              </a:ext>
            </a:extLst>
          </p:cNvPr>
          <p:cNvSpPr txBox="1"/>
          <p:nvPr/>
        </p:nvSpPr>
        <p:spPr bwMode="gray">
          <a:xfrm>
            <a:off x="1003416" y="6403362"/>
            <a:ext cx="4941115" cy="2265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u="sng" dirty="0"/>
              <a:t>source:</a:t>
            </a:r>
            <a:r>
              <a:rPr lang="pt-BR" sz="1200" dirty="0"/>
              <a:t> page 125 [Sutton &amp; Barto 2018</a:t>
            </a:r>
            <a:r>
              <a:rPr lang="en-US" sz="1200" dirty="0"/>
              <a:t>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704A5F-45EC-49D5-B631-3911A0E4B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808" y="961039"/>
            <a:ext cx="8566383" cy="104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08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FD59-B637-4237-A72C-E5A13EBEC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pros and cons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7293-360D-4DD6-B8DA-11B9C5645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</p:spPr>
            <p:txBody>
              <a:bodyPr/>
              <a:lstStyle/>
              <a:p>
                <a:r>
                  <a:rPr lang="en-US" dirty="0"/>
                  <a:t>Monte Carlo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High Variance, Low Bias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Good Convergence properties (even with function approximation)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Not very sensitive to initial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Simple to understand and use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efficient in non-Markov environments, because it does not explore the Markov Property</a:t>
                </a:r>
              </a:p>
              <a:p>
                <a:r>
                  <a:rPr lang="en-US" dirty="0"/>
                  <a:t>TD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Low Variance, High Bias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TD(zero)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-US" dirty="0"/>
                  <a:t>(not always with function approximation)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sensitive to initial values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More efficient in Markov environments, because it does explore the Markov Property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397293-360D-4DD6-B8DA-11B9C5645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97724"/>
              </a:xfrm>
              <a:blipFill>
                <a:blip r:embed="rId2"/>
                <a:stretch>
                  <a:fillRect l="-1275" t="-1144" r="-1168" b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05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32B78-96E8-4C4D-A867-F5988A72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 (free access)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9308-C462-436F-9B6B-7264F325A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092175"/>
            <a:ext cx="81992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Sutton, R. S., &amp; </a:t>
            </a:r>
            <a:r>
              <a:rPr lang="en-US" sz="1600" dirty="0" err="1"/>
              <a:t>Barto</a:t>
            </a:r>
            <a:r>
              <a:rPr lang="en-US" sz="1600" dirty="0"/>
              <a:t>, A. G. (2015).</a:t>
            </a:r>
            <a:r>
              <a:rPr lang="en-US" sz="1600" b="1" dirty="0"/>
              <a:t> </a:t>
            </a:r>
            <a:r>
              <a:rPr lang="en-US" sz="1600" b="1" i="1" dirty="0"/>
              <a:t>Reinforcement learning: An introduction</a:t>
            </a:r>
            <a:r>
              <a:rPr lang="en-US" sz="1600" dirty="0"/>
              <a:t>. MIT press.</a:t>
            </a:r>
          </a:p>
          <a:p>
            <a:pPr marL="457200" lvl="1" indent="0">
              <a:buNone/>
            </a:pPr>
            <a:r>
              <a:rPr lang="en-US" sz="1600" dirty="0"/>
              <a:t>free access at the author’s page: </a:t>
            </a:r>
            <a:r>
              <a:rPr lang="en-US" sz="1600" dirty="0">
                <a:hlinkClick r:id="rId3"/>
              </a:rPr>
              <a:t>http://richsutton.com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Csaba </a:t>
            </a:r>
            <a:r>
              <a:rPr lang="en-US" sz="1600" dirty="0" err="1"/>
              <a:t>Szepesvári</a:t>
            </a:r>
            <a:r>
              <a:rPr lang="en-US" sz="1600" dirty="0"/>
              <a:t> (2010). </a:t>
            </a:r>
            <a:r>
              <a:rPr lang="en-US" sz="1600" b="1" i="1" dirty="0"/>
              <a:t>Algorithms for reinforcement learning </a:t>
            </a:r>
            <a:r>
              <a:rPr lang="en-US" sz="1600" dirty="0"/>
              <a:t>Morgan and Claypool.</a:t>
            </a:r>
          </a:p>
          <a:p>
            <a:pPr marL="457200" lvl="1" indent="0">
              <a:buNone/>
            </a:pPr>
            <a:r>
              <a:rPr lang="en-US" sz="1600" dirty="0"/>
              <a:t>free access by the authors’ </a:t>
            </a:r>
          </a:p>
          <a:p>
            <a:pPr marL="457200" lvl="1" indent="0">
              <a:buNone/>
            </a:pPr>
            <a:r>
              <a:rPr lang="en-US" sz="1600" dirty="0">
                <a:hlinkClick r:id="rId4"/>
              </a:rPr>
              <a:t>https://sites.ualberta.ca/~szepesva/rlbook.html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D7F70F-E59A-45CA-8D4D-E2A12E645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749" y="1562511"/>
            <a:ext cx="1336034" cy="17053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 descr="A picture containing photo, black, sitting, computer&#10;&#10;Description automatically generated">
            <a:extLst>
              <a:ext uri="{FF2B5EF4-FFF2-40B4-BE49-F238E27FC236}">
                <a16:creationId xmlns:a16="http://schemas.microsoft.com/office/drawing/2014/main" id="{252F4A30-37D7-4915-9446-DBB17BE0B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49" y="4206860"/>
            <a:ext cx="1336034" cy="16453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97715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C451-6A24-491E-B29C-4F6EF7F5E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Comparing the three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E8F6-546B-4C85-9E90-0CE0D0C94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2" y="1356175"/>
            <a:ext cx="3388440" cy="2068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B3CACA-4324-43AA-9DEE-FEC05AB5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512" y="1315623"/>
            <a:ext cx="3280010" cy="2068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A5FF7-2326-425D-8441-6A8DBDCF4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581" y="3679494"/>
            <a:ext cx="4760891" cy="3112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A57B0-97F2-498A-AF82-BF449043A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7430" y="3105577"/>
            <a:ext cx="4149049" cy="373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B7CA36-2302-4B81-9E1D-ED22550EC121}"/>
              </a:ext>
            </a:extLst>
          </p:cNvPr>
          <p:cNvSpPr txBox="1"/>
          <p:nvPr/>
        </p:nvSpPr>
        <p:spPr bwMode="gray">
          <a:xfrm>
            <a:off x="615521" y="4304310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Dynamic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9DC28-B7CA-4812-8BAD-4D5054535DDE}"/>
              </a:ext>
            </a:extLst>
          </p:cNvPr>
          <p:cNvSpPr txBox="1"/>
          <p:nvPr/>
        </p:nvSpPr>
        <p:spPr bwMode="gray">
          <a:xfrm>
            <a:off x="1417167" y="1168025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9FDF9-9206-4944-BC4C-CD1E9C3BA541}"/>
              </a:ext>
            </a:extLst>
          </p:cNvPr>
          <p:cNvSpPr txBox="1"/>
          <p:nvPr/>
        </p:nvSpPr>
        <p:spPr bwMode="gray">
          <a:xfrm>
            <a:off x="3817875" y="1086991"/>
            <a:ext cx="2430162" cy="3385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Temporal Difference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319DE-F58B-43E7-A787-CC2B6D782D72}"/>
              </a:ext>
            </a:extLst>
          </p:cNvPr>
          <p:cNvSpPr txBox="1"/>
          <p:nvPr/>
        </p:nvSpPr>
        <p:spPr bwMode="gray">
          <a:xfrm>
            <a:off x="7267324" y="1228771"/>
            <a:ext cx="4760891" cy="1819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Bootstrapping:  updating = to estimate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MC does not bootstrap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DP and </a:t>
            </a:r>
            <a:r>
              <a:rPr lang="en-US" sz="1400" u="sng" dirty="0"/>
              <a:t>TD bootstrap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b="1" dirty="0"/>
              <a:t>Sampling:  updating = to sample an expectation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MC and </a:t>
            </a:r>
            <a:r>
              <a:rPr lang="en-US" sz="1400" u="sng" dirty="0"/>
              <a:t>TD sample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DP does not sample</a:t>
            </a:r>
          </a:p>
        </p:txBody>
      </p:sp>
    </p:spTree>
    <p:extLst>
      <p:ext uri="{BB962C8B-B14F-4D97-AF65-F5344CB8AC3E}">
        <p14:creationId xmlns:p14="http://schemas.microsoft.com/office/powerpoint/2010/main" val="39391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EF9247-4F25-4ABF-87B9-70445CE5C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40" y="1135788"/>
            <a:ext cx="6149917" cy="43289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C21EAC-5591-4925-B881-35BF3589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Trade-off between TD(0) and MC = TD(lambda)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DB89EA-CC66-4F75-A036-B87EE9E6A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43" y="1950856"/>
            <a:ext cx="3634391" cy="2576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9FF95-3F1D-4A0D-8C2C-C600EC0CFC89}"/>
              </a:ext>
            </a:extLst>
          </p:cNvPr>
          <p:cNvSpPr txBox="1"/>
          <p:nvPr/>
        </p:nvSpPr>
        <p:spPr bwMode="gray">
          <a:xfrm>
            <a:off x="7080309" y="5544159"/>
            <a:ext cx="2818700" cy="6123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Alpha = Learning rate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en-US" sz="1400" dirty="0"/>
              <a:t>Gamma = Discount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EC20E-4BB8-46D5-B92C-D6FA0FA2D867}"/>
              </a:ext>
            </a:extLst>
          </p:cNvPr>
          <p:cNvSpPr txBox="1"/>
          <p:nvPr/>
        </p:nvSpPr>
        <p:spPr bwMode="gray">
          <a:xfrm>
            <a:off x="1518407" y="5417360"/>
            <a:ext cx="4412610" cy="4329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Which n-value is the best?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EF769-877D-4CE5-89A2-444340264235}"/>
              </a:ext>
            </a:extLst>
          </p:cNvPr>
          <p:cNvGrpSpPr/>
          <p:nvPr/>
        </p:nvGrpSpPr>
        <p:grpSpPr>
          <a:xfrm>
            <a:off x="945458" y="1685547"/>
            <a:ext cx="4532208" cy="1468714"/>
            <a:chOff x="945458" y="1685547"/>
            <a:chExt cx="4532208" cy="1468714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A82BFCF-27EC-4BA1-B44C-0078479AD081}"/>
                </a:ext>
              </a:extLst>
            </p:cNvPr>
            <p:cNvCxnSpPr>
              <a:cxnSpLocks/>
              <a:stCxn id="16" idx="3"/>
              <a:endCxn id="9" idx="1"/>
            </p:cNvCxnSpPr>
            <p:nvPr/>
          </p:nvCxnSpPr>
          <p:spPr bwMode="gray">
            <a:xfrm>
              <a:off x="4330661" y="1908496"/>
              <a:ext cx="861779" cy="109476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A945967-4DB0-4855-AD95-5F6A0AD2B5DB}"/>
                </a:ext>
              </a:extLst>
            </p:cNvPr>
            <p:cNvSpPr/>
            <p:nvPr/>
          </p:nvSpPr>
          <p:spPr bwMode="gray">
            <a:xfrm>
              <a:off x="5192440" y="2852257"/>
              <a:ext cx="285226" cy="302004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767D99-3332-4152-B898-8B9111D66D59}"/>
                </a:ext>
              </a:extLst>
            </p:cNvPr>
            <p:cNvSpPr/>
            <p:nvPr/>
          </p:nvSpPr>
          <p:spPr bwMode="gray">
            <a:xfrm>
              <a:off x="4263549" y="1853367"/>
              <a:ext cx="67112" cy="110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CF1F7EF1-7F7F-4BE8-B51C-72F5A7D4FC24}"/>
                </a:ext>
              </a:extLst>
            </p:cNvPr>
            <p:cNvCxnSpPr>
              <a:cxnSpLocks/>
              <a:stCxn id="20" idx="0"/>
              <a:endCxn id="23" idx="1"/>
            </p:cNvCxnSpPr>
            <p:nvPr/>
          </p:nvCxnSpPr>
          <p:spPr bwMode="gray">
            <a:xfrm rot="16200000" flipH="1">
              <a:off x="3022229" y="-333662"/>
              <a:ext cx="126995" cy="4213426"/>
            </a:xfrm>
            <a:prstGeom prst="bentConnector4">
              <a:avLst>
                <a:gd name="adj1" fmla="val -180007"/>
                <a:gd name="adj2" fmla="val 93404"/>
              </a:avLst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E63074A-F774-4621-A32D-D66F9E096F6E}"/>
                </a:ext>
              </a:extLst>
            </p:cNvPr>
            <p:cNvSpPr/>
            <p:nvPr/>
          </p:nvSpPr>
          <p:spPr bwMode="gray">
            <a:xfrm>
              <a:off x="945458" y="1709554"/>
              <a:ext cx="67112" cy="11025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6778085-659F-48BD-8D7B-E9343821733B}"/>
                </a:ext>
              </a:extLst>
            </p:cNvPr>
            <p:cNvSpPr/>
            <p:nvPr/>
          </p:nvSpPr>
          <p:spPr bwMode="gray">
            <a:xfrm>
              <a:off x="5192440" y="1685547"/>
              <a:ext cx="285226" cy="302004"/>
            </a:xfrm>
            <a:prstGeom prst="leftBrac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879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A6F1-D7A5-4D6D-9CC7-1AAE4F9B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TD(λ) Which n value is the best?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525B0-C6E6-4C29-96B3-5FEBA0C4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38480"/>
            <a:ext cx="10347471" cy="53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8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Control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Improving the policy to find optimal value-function</a:t>
            </a:r>
          </a:p>
        </p:txBody>
      </p:sp>
    </p:spTree>
    <p:extLst>
      <p:ext uri="{BB962C8B-B14F-4D97-AF65-F5344CB8AC3E}">
        <p14:creationId xmlns:p14="http://schemas.microsoft.com/office/powerpoint/2010/main" val="4143322662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40C2-9406-46B5-A8F1-C758F727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pt-BR" dirty="0"/>
              <a:t>Generalized Policy Iteration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DF357-26F1-4585-BBB4-B653DAB82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1973" y="849468"/>
            <a:ext cx="6054983" cy="36436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850961-A3D2-4E3C-A754-7A2A5842DC3F}"/>
              </a:ext>
            </a:extLst>
          </p:cNvPr>
          <p:cNvSpPr txBox="1"/>
          <p:nvPr/>
        </p:nvSpPr>
        <p:spPr bwMode="gray">
          <a:xfrm>
            <a:off x="590530" y="4370666"/>
            <a:ext cx="5171104" cy="21209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pt-BR" u="sng" dirty="0"/>
              <a:t>Policy Evaluation</a:t>
            </a:r>
            <a:r>
              <a:rPr lang="en-US" dirty="0"/>
              <a:t>:</a:t>
            </a:r>
            <a:r>
              <a:rPr lang="pt-BR" dirty="0"/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pt-BR" dirty="0"/>
              <a:t>What? estimates V</a:t>
            </a:r>
            <a:r>
              <a:rPr lang="el-GR" baseline="48000" dirty="0"/>
              <a:t>ϖ</a:t>
            </a:r>
            <a:endParaRPr lang="en-US" baseline="48000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How? Iterative policy evaluation</a:t>
            </a:r>
            <a:endParaRPr lang="pt-BR" dirty="0"/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 startAt="2"/>
            </a:pPr>
            <a:r>
              <a:rPr lang="pt-BR" u="sng" dirty="0"/>
              <a:t>Policy Improvement</a:t>
            </a:r>
            <a:r>
              <a:rPr lang="pt-BR" dirty="0"/>
              <a:t>: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pt-BR" dirty="0"/>
              <a:t>What? generates a </a:t>
            </a:r>
            <a:r>
              <a:rPr lang="el-GR" dirty="0"/>
              <a:t>ϖ</a:t>
            </a:r>
            <a:r>
              <a:rPr lang="en-US" dirty="0"/>
              <a:t>’ ≥ </a:t>
            </a:r>
            <a:r>
              <a:rPr lang="el-GR" dirty="0"/>
              <a:t>ϖ</a:t>
            </a:r>
            <a:endParaRPr lang="en-US" dirty="0"/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/>
              <a:t>How? Greedy policy improvement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1D47D-27CF-48B8-88F1-E618A35FC47F}"/>
              </a:ext>
            </a:extLst>
          </p:cNvPr>
          <p:cNvSpPr/>
          <p:nvPr/>
        </p:nvSpPr>
        <p:spPr>
          <a:xfrm>
            <a:off x="9543991" y="3429000"/>
            <a:ext cx="1616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ϖ</a:t>
            </a:r>
            <a:r>
              <a:rPr lang="en-US" sz="2400" dirty="0"/>
              <a:t>* ==V*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F720E-D099-41C7-ABD9-EEFDE872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3" y="1010747"/>
            <a:ext cx="3461617" cy="2935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4E94AD-AE66-433A-B2AB-1DDE2F105441}"/>
              </a:ext>
            </a:extLst>
          </p:cNvPr>
          <p:cNvSpPr txBox="1"/>
          <p:nvPr/>
        </p:nvSpPr>
        <p:spPr bwMode="gray">
          <a:xfrm>
            <a:off x="7172300" y="5001300"/>
            <a:ext cx="2899176" cy="4235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Monte Carlo Evaluation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87CDB6-31D4-458B-8873-B8B62066F720}"/>
              </a:ext>
            </a:extLst>
          </p:cNvPr>
          <p:cNvSpPr txBox="1"/>
          <p:nvPr/>
        </p:nvSpPr>
        <p:spPr bwMode="gray">
          <a:xfrm>
            <a:off x="6652470" y="5674241"/>
            <a:ext cx="5402510" cy="10397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epsilon-Greedy (fixed exploration rate)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Monte Carlo GLIE (decaying exploratoin rate)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r>
              <a:rPr lang="pt-BR" dirty="0"/>
              <a:t>TD(0) and TD(lambda)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8BE8B-2190-4317-A811-CD6E26BC7A1C}"/>
              </a:ext>
            </a:extLst>
          </p:cNvPr>
          <p:cNvSpPr txBox="1"/>
          <p:nvPr/>
        </p:nvSpPr>
        <p:spPr bwMode="gray">
          <a:xfrm>
            <a:off x="6430367" y="4523871"/>
            <a:ext cx="4383042" cy="658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b="1" dirty="0"/>
              <a:t>Variations to these components:</a:t>
            </a:r>
            <a:endParaRPr lang="en-US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A1775-00D2-44D9-9099-B417C6DCBF8E}"/>
              </a:ext>
            </a:extLst>
          </p:cNvPr>
          <p:cNvSpPr/>
          <p:nvPr/>
        </p:nvSpPr>
        <p:spPr>
          <a:xfrm>
            <a:off x="7005740" y="1010747"/>
            <a:ext cx="2187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Convergence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F0C6AB-9A1D-438D-9B80-D58F10A5D62E}"/>
              </a:ext>
            </a:extLst>
          </p:cNvPr>
          <p:cNvCxnSpPr/>
          <p:nvPr/>
        </p:nvCxnSpPr>
        <p:spPr bwMode="gray">
          <a:xfrm>
            <a:off x="4798503" y="5216542"/>
            <a:ext cx="15016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466BA8-2D08-46FC-8569-35349C5D2C5C}"/>
              </a:ext>
            </a:extLst>
          </p:cNvPr>
          <p:cNvCxnSpPr/>
          <p:nvPr/>
        </p:nvCxnSpPr>
        <p:spPr bwMode="gray">
          <a:xfrm>
            <a:off x="4928738" y="6281090"/>
            <a:ext cx="150162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84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50F4-4863-4A68-9182-157A6DDD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Monte Carlo Control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D2B62-C100-4D2B-81A3-714E451C444E}"/>
                  </a:ext>
                </a:extLst>
              </p:cNvPr>
              <p:cNvSpPr/>
              <p:nvPr/>
            </p:nvSpPr>
            <p:spPr>
              <a:xfrm>
                <a:off x="696235" y="1293430"/>
                <a:ext cx="3500574" cy="5170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lim>
                      </m:limLow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5BD2B62-C100-4D2B-81A3-714E451C4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35" y="1293430"/>
                <a:ext cx="3500574" cy="517065"/>
              </a:xfrm>
              <a:prstGeom prst="rect">
                <a:avLst/>
              </a:prstGeom>
              <a:blipFill>
                <a:blip r:embed="rId2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C27B2F8-B081-43D0-8D47-CA52E9279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26" y="1908576"/>
            <a:ext cx="4415594" cy="265713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7470CF0-0BD5-46B6-9D4C-C100F9728D95}"/>
              </a:ext>
            </a:extLst>
          </p:cNvPr>
          <p:cNvCxnSpPr/>
          <p:nvPr/>
        </p:nvCxnSpPr>
        <p:spPr bwMode="gray">
          <a:xfrm rot="5400000" flipH="1" flipV="1">
            <a:off x="2693626" y="1875814"/>
            <a:ext cx="906011" cy="595618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F1A272-2994-4EBE-B85C-862852A8F4BC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 rot="5400000">
            <a:off x="2732765" y="4395660"/>
            <a:ext cx="723328" cy="220331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B257BA-2013-49D7-BB38-39E663995B19}"/>
              </a:ext>
            </a:extLst>
          </p:cNvPr>
          <p:cNvSpPr txBox="1"/>
          <p:nvPr/>
        </p:nvSpPr>
        <p:spPr bwMode="gray">
          <a:xfrm>
            <a:off x="822121" y="4867489"/>
            <a:ext cx="4324283" cy="2665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dirty="0"/>
              <a:t>No guarantee that will fild the optimum</a:t>
            </a:r>
            <a:endParaRPr lang="en-US" sz="16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AC4E79-5C93-4D9E-B99B-616B5305EAD6}"/>
              </a:ext>
            </a:extLst>
          </p:cNvPr>
          <p:cNvSpPr txBox="1"/>
          <p:nvPr/>
        </p:nvSpPr>
        <p:spPr bwMode="gray">
          <a:xfrm>
            <a:off x="6096000" y="1037635"/>
            <a:ext cx="4324283" cy="5329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u="sng" dirty="0"/>
              <a:t>Solution part-1</a:t>
            </a:r>
            <a:r>
              <a:rPr lang="pt-BR" sz="1600" dirty="0"/>
              <a:t>: use Q because it is based on state, action pairs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0260DC6-B31E-419B-904F-FCC974253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501" y="1608697"/>
            <a:ext cx="4824444" cy="337976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69CF83-8A50-4B84-921A-681DF9F1345B}"/>
              </a:ext>
            </a:extLst>
          </p:cNvPr>
          <p:cNvSpPr/>
          <p:nvPr/>
        </p:nvSpPr>
        <p:spPr>
          <a:xfrm>
            <a:off x="6500388" y="5235590"/>
            <a:ext cx="5435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u="sng" dirty="0"/>
              <a:t>Solution part-2</a:t>
            </a:r>
            <a:r>
              <a:rPr lang="pt-BR" sz="1600" dirty="0"/>
              <a:t>: add randomness in the choice of action (e-Greedy)</a:t>
            </a:r>
            <a:endParaRPr lang="en-US" sz="1600" dirty="0" err="1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D61D226-5DC7-48A3-B37E-732B29C11213}"/>
              </a:ext>
            </a:extLst>
          </p:cNvPr>
          <p:cNvCxnSpPr>
            <a:cxnSpLocks/>
            <a:endCxn id="23" idx="2"/>
          </p:cNvCxnSpPr>
          <p:nvPr/>
        </p:nvCxnSpPr>
        <p:spPr bwMode="gray">
          <a:xfrm rot="5400000" flipH="1" flipV="1">
            <a:off x="7825144" y="1740626"/>
            <a:ext cx="603046" cy="262949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2D80D66-E29F-40AD-8A9A-FAEDA6F6F73D}"/>
              </a:ext>
            </a:extLst>
          </p:cNvPr>
          <p:cNvGrpSpPr/>
          <p:nvPr/>
        </p:nvGrpSpPr>
        <p:grpSpPr>
          <a:xfrm>
            <a:off x="3343430" y="5347005"/>
            <a:ext cx="2660073" cy="1366994"/>
            <a:chOff x="4322618" y="5347005"/>
            <a:chExt cx="2660073" cy="1366994"/>
          </a:xfrm>
        </p:grpSpPr>
        <p:sp>
          <p:nvSpPr>
            <p:cNvPr id="36" name="Double Brace 35">
              <a:extLst>
                <a:ext uri="{FF2B5EF4-FFF2-40B4-BE49-F238E27FC236}">
                  <a16:creationId xmlns:a16="http://schemas.microsoft.com/office/drawing/2014/main" id="{20D5D3EB-EC5E-473C-A0AC-36F2FCEAEA24}"/>
                </a:ext>
              </a:extLst>
            </p:cNvPr>
            <p:cNvSpPr/>
            <p:nvPr/>
          </p:nvSpPr>
          <p:spPr bwMode="gray">
            <a:xfrm>
              <a:off x="5089794" y="5950524"/>
              <a:ext cx="1705861" cy="678873"/>
            </a:xfrm>
            <a:prstGeom prst="bracePair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Prediction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EB5428-FA2C-42E3-9F31-CF972A43D0C4}"/>
                </a:ext>
              </a:extLst>
            </p:cNvPr>
            <p:cNvSpPr/>
            <p:nvPr/>
          </p:nvSpPr>
          <p:spPr>
            <a:xfrm>
              <a:off x="4447309" y="5347005"/>
              <a:ext cx="234834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/>
                <a:t>Control</a:t>
              </a:r>
            </a:p>
            <a:p>
              <a:r>
                <a:rPr lang="en-US" dirty="0"/>
                <a:t>  for-loop:</a:t>
              </a:r>
            </a:p>
            <a:p>
              <a:r>
                <a:rPr lang="en-US" dirty="0"/>
                <a:t>	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C9F78A-D5FE-41F7-AC6D-6C77488D8A8A}"/>
                </a:ext>
              </a:extLst>
            </p:cNvPr>
            <p:cNvSpPr/>
            <p:nvPr/>
          </p:nvSpPr>
          <p:spPr bwMode="gray">
            <a:xfrm>
              <a:off x="4322618" y="5347005"/>
              <a:ext cx="2660073" cy="1366994"/>
            </a:xfrm>
            <a:prstGeom prst="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200" b="1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5886992-58DC-47A2-98FB-B318933AFF67}"/>
              </a:ext>
            </a:extLst>
          </p:cNvPr>
          <p:cNvCxnSpPr>
            <a:cxnSpLocks/>
          </p:cNvCxnSpPr>
          <p:nvPr/>
        </p:nvCxnSpPr>
        <p:spPr bwMode="gray">
          <a:xfrm rot="5400000">
            <a:off x="7934153" y="4638960"/>
            <a:ext cx="949979" cy="24328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1E9C09B-C0A2-4FC9-A7F8-EB1A30928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4500" y="1788567"/>
            <a:ext cx="4879663" cy="31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4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D0FF-CCE7-4DF0-8DB7-522B2CA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GLIE Monte Carlo Control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F715-7A6B-4652-B8DF-2E6653DA7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</p:spPr>
            <p:txBody>
              <a:bodyPr/>
              <a:lstStyle/>
              <a:p>
                <a:r>
                  <a:rPr lang="pt-BR" dirty="0"/>
                  <a:t>GLIE – </a:t>
                </a:r>
                <a:r>
                  <a:rPr lang="pt-BR" b="1" dirty="0"/>
                  <a:t>G</a:t>
                </a:r>
                <a:r>
                  <a:rPr lang="pt-BR" dirty="0"/>
                  <a:t>reedy in the </a:t>
                </a:r>
                <a:r>
                  <a:rPr lang="pt-BR" b="1" dirty="0"/>
                  <a:t>L</a:t>
                </a:r>
                <a:r>
                  <a:rPr lang="pt-BR" dirty="0"/>
                  <a:t>imit with </a:t>
                </a:r>
                <a:r>
                  <a:rPr lang="pt-BR" b="1" dirty="0"/>
                  <a:t>I</a:t>
                </a:r>
                <a:r>
                  <a:rPr lang="pt-BR" dirty="0"/>
                  <a:t>nfinite in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limit</a:t>
                </a:r>
                <a:r>
                  <a:rPr lang="pt-BR" dirty="0"/>
                  <a:t> </a:t>
                </a:r>
                <a:r>
                  <a:rPr lang="pt-BR" b="1" dirty="0"/>
                  <a:t>E</a:t>
                </a:r>
                <a:r>
                  <a:rPr lang="pt-BR" dirty="0"/>
                  <a:t>xploration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Decays epsilon, for instance </a:t>
                </a:r>
                <a:r>
                  <a:rPr lang="el-GR" dirty="0"/>
                  <a:t>ε</a:t>
                </a:r>
                <a:r>
                  <a:rPr lang="pt-BR" dirty="0"/>
                  <a:t> </a:t>
                </a:r>
              </a:p>
              <a:p>
                <a:r>
                  <a:rPr lang="pt-BR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pt-BR" dirty="0"/>
                  <a:t>, where k is the episode count</a:t>
                </a:r>
              </a:p>
              <a:p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All &lt;state,action&gt; pairs are explored indefinitely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The policy </a:t>
                </a:r>
                <a:r>
                  <a:rPr lang="el-GR" sz="2000" dirty="0"/>
                  <a:t>ϖ</a:t>
                </a:r>
                <a:r>
                  <a:rPr lang="pt-BR" sz="2000" dirty="0"/>
                  <a:t> </a:t>
                </a:r>
                <a:r>
                  <a:rPr lang="pt-BR" dirty="0"/>
                  <a:t>converges to a greedy policy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Theorem shows that it also converges to the optimal value-function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5F715-7A6B-4652-B8DF-2E6653DA7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092676"/>
              </a:xfrm>
              <a:blipFill>
                <a:blip r:embed="rId2"/>
                <a:stretch>
                  <a:fillRect l="-1275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DB7BF5F-EF55-4C0B-9A87-1D785DC1DEB8}"/>
              </a:ext>
            </a:extLst>
          </p:cNvPr>
          <p:cNvSpPr/>
          <p:nvPr/>
        </p:nvSpPr>
        <p:spPr>
          <a:xfrm>
            <a:off x="705578" y="5972567"/>
            <a:ext cx="85474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Advantage:</a:t>
            </a:r>
            <a:r>
              <a:rPr lang="en-US" dirty="0"/>
              <a:t> Converges to the optimal greedy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2145-41F4-4942-832C-037519C343CE}"/>
              </a:ext>
            </a:extLst>
          </p:cNvPr>
          <p:cNvSpPr/>
          <p:nvPr/>
        </p:nvSpPr>
        <p:spPr>
          <a:xfrm>
            <a:off x="705578" y="6344667"/>
            <a:ext cx="8547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Caveat:</a:t>
            </a:r>
            <a:r>
              <a:rPr lang="en-US" dirty="0"/>
              <a:t> Still expensive, even with partial episodes</a:t>
            </a:r>
          </a:p>
        </p:txBody>
      </p:sp>
    </p:spTree>
    <p:extLst>
      <p:ext uri="{BB962C8B-B14F-4D97-AF65-F5344CB8AC3E}">
        <p14:creationId xmlns:p14="http://schemas.microsoft.com/office/powerpoint/2010/main" val="1636580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5DD9-3C49-4152-AE68-800F78C6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versus Off-Policy Control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C3B94D-6877-4D69-9F56-20EB08BF31B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718616" y="1631773"/>
                <a:ext cx="11473384" cy="3039294"/>
              </a:xfrm>
              <a:prstGeom prst="rect">
                <a:avLst/>
              </a:prstGeom>
            </p:spPr>
            <p:txBody>
              <a:bodyPr vert="horz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b="1" dirty="0"/>
                  <a:t>On-</a:t>
                </a:r>
                <a:r>
                  <a:rPr lang="pt-BR" b="1" dirty="0" err="1"/>
                  <a:t>Policy</a:t>
                </a:r>
                <a:endParaRPr lang="pt-B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Learn</a:t>
                </a:r>
                <a:r>
                  <a:rPr lang="pt-BR" dirty="0"/>
                  <a:t> on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job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u="sng" dirty="0" err="1"/>
                  <a:t>How</a:t>
                </a:r>
                <a:r>
                  <a:rPr lang="pt-BR" u="sng" dirty="0"/>
                  <a:t>?</a:t>
                </a:r>
                <a:r>
                  <a:rPr lang="pt-BR" dirty="0"/>
                  <a:t> </a:t>
                </a:r>
                <a:r>
                  <a:rPr lang="pt-BR" dirty="0" err="1"/>
                  <a:t>Learn</a:t>
                </a:r>
                <a:r>
                  <a:rPr lang="pt-BR" dirty="0"/>
                  <a:t> </a:t>
                </a:r>
                <a:r>
                  <a:rPr lang="pt-BR" dirty="0" err="1"/>
                  <a:t>about</a:t>
                </a:r>
                <a:r>
                  <a:rPr lang="pt-BR" dirty="0"/>
                  <a:t> </a:t>
                </a:r>
                <a:r>
                  <a:rPr lang="pt-BR" dirty="0" err="1"/>
                  <a:t>policy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experience</a:t>
                </a:r>
                <a:r>
                  <a:rPr lang="pt-BR" dirty="0"/>
                  <a:t> </a:t>
                </a:r>
                <a:r>
                  <a:rPr lang="pt-BR" dirty="0" err="1"/>
                  <a:t>sampled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/>
                  <a:t>Off-</a:t>
                </a:r>
                <a:r>
                  <a:rPr lang="pt-BR" b="1" dirty="0" err="1"/>
                  <a:t>Policy</a:t>
                </a:r>
                <a:endParaRPr lang="pt-BR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Look over </a:t>
                </a:r>
                <a:r>
                  <a:rPr lang="pt-BR" dirty="0" err="1"/>
                  <a:t>someone</a:t>
                </a:r>
                <a:r>
                  <a:rPr lang="pt-BR" dirty="0"/>
                  <a:t> </a:t>
                </a:r>
                <a:r>
                  <a:rPr lang="pt-BR" dirty="0" err="1"/>
                  <a:t>else’s</a:t>
                </a:r>
                <a:r>
                  <a:rPr lang="pt-BR" dirty="0"/>
                  <a:t> </a:t>
                </a:r>
                <a:r>
                  <a:rPr lang="pt-BR" dirty="0" err="1"/>
                  <a:t>shoulder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u="sng" dirty="0" err="1"/>
                  <a:t>How</a:t>
                </a:r>
                <a:r>
                  <a:rPr lang="pt-BR" u="sng" dirty="0"/>
                  <a:t>?</a:t>
                </a:r>
                <a:r>
                  <a:rPr lang="pt-BR" dirty="0"/>
                  <a:t> </a:t>
                </a:r>
                <a:r>
                  <a:rPr lang="pt-BR" dirty="0" err="1"/>
                  <a:t>Learn</a:t>
                </a:r>
                <a:r>
                  <a:rPr lang="pt-BR" dirty="0"/>
                  <a:t> </a:t>
                </a:r>
                <a:r>
                  <a:rPr lang="pt-BR" dirty="0" err="1"/>
                  <a:t>about</a:t>
                </a:r>
                <a:r>
                  <a:rPr lang="pt-BR" dirty="0"/>
                  <a:t> </a:t>
                </a:r>
                <a:r>
                  <a:rPr lang="pt-BR" dirty="0" err="1"/>
                  <a:t>policy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experience</a:t>
                </a:r>
                <a:r>
                  <a:rPr lang="pt-BR" dirty="0"/>
                  <a:t> </a:t>
                </a:r>
                <a:r>
                  <a:rPr lang="pt-BR" dirty="0" err="1"/>
                  <a:t>sampled</a:t>
                </a:r>
                <a:r>
                  <a:rPr lang="pt-BR" dirty="0"/>
                  <a:t> </a:t>
                </a:r>
                <a:r>
                  <a:rPr lang="pt-BR" dirty="0" err="1"/>
                  <a:t>from</a:t>
                </a:r>
                <a:r>
                  <a:rPr lang="pt-BR" dirty="0"/>
                  <a:t> </a:t>
                </a:r>
                <a:r>
                  <a:rPr lang="pt-BR" dirty="0" err="1"/>
                  <a:t>the</a:t>
                </a:r>
                <a:r>
                  <a:rPr lang="pt-BR" dirty="0"/>
                  <a:t> </a:t>
                </a:r>
                <a:r>
                  <a:rPr lang="pt-BR" dirty="0" err="1"/>
                  <a:t>environment</a:t>
                </a:r>
                <a:r>
                  <a:rPr lang="pt-BR" dirty="0"/>
                  <a:t>  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3C3B94D-6877-4D69-9F56-20EB08BF3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8616" y="1631773"/>
                <a:ext cx="11473384" cy="3039294"/>
              </a:xfrm>
              <a:prstGeom prst="rect">
                <a:avLst/>
              </a:prstGeom>
              <a:blipFill>
                <a:blip r:embed="rId2"/>
                <a:stretch>
                  <a:fillRect l="-1275" t="-2008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31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4155-9A4B-4321-B6FD-2DD17F6C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 err="1"/>
              <a:t>Sarsa</a:t>
            </a:r>
            <a:r>
              <a:rPr lang="en-US" dirty="0"/>
              <a:t>: On-Policy TD Control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3DA058-01CD-46A5-A1B1-D287BD74E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6482" y="1819020"/>
            <a:ext cx="8771021" cy="37518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96169F-2486-4769-817A-C1EBB45393A5}"/>
              </a:ext>
            </a:extLst>
          </p:cNvPr>
          <p:cNvSpPr/>
          <p:nvPr/>
        </p:nvSpPr>
        <p:spPr>
          <a:xfrm>
            <a:off x="705578" y="5972567"/>
            <a:ext cx="854747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u="sng" dirty="0"/>
              <a:t>Advantage:</a:t>
            </a:r>
            <a:r>
              <a:rPr lang="en-US" dirty="0"/>
              <a:t> Converges to the optimal greedy policy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75F9A-539F-4DE9-8427-795E7331AE2D}"/>
              </a:ext>
            </a:extLst>
          </p:cNvPr>
          <p:cNvSpPr/>
          <p:nvPr/>
        </p:nvSpPr>
        <p:spPr>
          <a:xfrm>
            <a:off x="705578" y="6344667"/>
            <a:ext cx="85474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u="sng" dirty="0"/>
              <a:t>Caveat:</a:t>
            </a:r>
            <a:r>
              <a:rPr lang="en-US" dirty="0"/>
              <a:t> Still expensive, even with partial episodes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6C8B9-759C-49C2-BA4E-FA189FB8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5" y="1028882"/>
            <a:ext cx="11210925" cy="781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5325478-A372-4735-AE06-1F002A2E8CCC}"/>
              </a:ext>
            </a:extLst>
          </p:cNvPr>
          <p:cNvSpPr/>
          <p:nvPr/>
        </p:nvSpPr>
        <p:spPr bwMode="gray">
          <a:xfrm>
            <a:off x="1557195" y="1998344"/>
            <a:ext cx="172016" cy="174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95C33E-C497-4EC1-A429-741132EFCE38}"/>
              </a:ext>
            </a:extLst>
          </p:cNvPr>
          <p:cNvSpPr/>
          <p:nvPr/>
        </p:nvSpPr>
        <p:spPr bwMode="gray">
          <a:xfrm>
            <a:off x="1557195" y="3679319"/>
            <a:ext cx="172016" cy="17449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9E03E3-E88E-41AE-84F7-7BBBD6ECB881}"/>
              </a:ext>
            </a:extLst>
          </p:cNvPr>
          <p:cNvSpPr/>
          <p:nvPr/>
        </p:nvSpPr>
        <p:spPr bwMode="gray">
          <a:xfrm>
            <a:off x="1430182" y="2717847"/>
            <a:ext cx="426043" cy="452674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95219A-DB5B-4312-A3D2-732537E181F2}"/>
              </a:ext>
            </a:extLst>
          </p:cNvPr>
          <p:cNvCxnSpPr>
            <a:stCxn id="11" idx="4"/>
            <a:endCxn id="13" idx="0"/>
          </p:cNvCxnSpPr>
          <p:nvPr/>
        </p:nvCxnSpPr>
        <p:spPr bwMode="gray">
          <a:xfrm>
            <a:off x="1643203" y="2172835"/>
            <a:ext cx="1" cy="54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73F0C9-FBEF-4AAB-87A5-60EBD208D00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 flipH="1">
            <a:off x="1643203" y="3170521"/>
            <a:ext cx="1" cy="508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87B1DA8-ECD2-4557-BA20-C03498E1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98" y="1839695"/>
            <a:ext cx="715812" cy="407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3D0DA1C-469E-4297-BED1-179BB4F3E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876" y="2838076"/>
            <a:ext cx="600072" cy="47624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97D853-2989-45E7-9AE6-9B782AF84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2868" y="2329319"/>
            <a:ext cx="600071" cy="3857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E3CC8D-FA27-4F46-843D-E742D69CA0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9211" y="3679319"/>
            <a:ext cx="61275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44E9-0DF8-4EE9-9FE5-91955ED3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Q-Learning: off-policy TD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A2738-076C-4658-AE11-A6BAD3A2D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4" y="2607398"/>
            <a:ext cx="9722906" cy="4060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D7B38-BBD8-41D4-9542-C1A5B0C4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070993"/>
            <a:ext cx="8991600" cy="676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6EA0DC-4C9C-4A56-93DA-1F23AB7648F9}"/>
              </a:ext>
            </a:extLst>
          </p:cNvPr>
          <p:cNvSpPr txBox="1"/>
          <p:nvPr/>
        </p:nvSpPr>
        <p:spPr bwMode="gray">
          <a:xfrm>
            <a:off x="5656997" y="2995684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44B0F-0464-4356-8080-62820F8614E1}"/>
              </a:ext>
            </a:extLst>
          </p:cNvPr>
          <p:cNvSpPr txBox="1"/>
          <p:nvPr/>
        </p:nvSpPr>
        <p:spPr bwMode="gray">
          <a:xfrm>
            <a:off x="7492621" y="2674961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5DFA4-9AB2-4833-9967-EDCDBDF76170}"/>
              </a:ext>
            </a:extLst>
          </p:cNvPr>
          <p:cNvSpPr txBox="1"/>
          <p:nvPr/>
        </p:nvSpPr>
        <p:spPr bwMode="gray">
          <a:xfrm>
            <a:off x="6998328" y="2046083"/>
            <a:ext cx="3593472" cy="5613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Choose among all possible actions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B898F-44A3-4BD3-966A-CA7B32F35FB9}"/>
              </a:ext>
            </a:extLst>
          </p:cNvPr>
          <p:cNvSpPr/>
          <p:nvPr/>
        </p:nvSpPr>
        <p:spPr bwMode="gray">
          <a:xfrm>
            <a:off x="6708618" y="1751673"/>
            <a:ext cx="1964602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4250202-DCD4-4483-A77F-C09E1196DC1D}"/>
              </a:ext>
            </a:extLst>
          </p:cNvPr>
          <p:cNvCxnSpPr>
            <a:stCxn id="9" idx="2"/>
            <a:endCxn id="8" idx="0"/>
          </p:cNvCxnSpPr>
          <p:nvPr/>
        </p:nvCxnSpPr>
        <p:spPr bwMode="gray">
          <a:xfrm rot="16200000" flipH="1">
            <a:off x="8118646" y="1369665"/>
            <a:ext cx="248690" cy="110414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3258-8700-44F9-8415-26D72AB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-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BF2A-7E5D-4A6D-AF0D-DBBD7312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111292"/>
          </a:xfrm>
        </p:spPr>
        <p:txBody>
          <a:bodyPr>
            <a:normAutofit/>
          </a:bodyPr>
          <a:lstStyle/>
          <a:p>
            <a:r>
              <a:rPr lang="en-US" u="sng" dirty="0"/>
              <a:t>Agent:</a:t>
            </a:r>
            <a:r>
              <a:rPr lang="en-US" dirty="0"/>
              <a:t> external to the environment, take actions and has access to external states</a:t>
            </a:r>
            <a:endParaRPr lang="en-US" u="sng" dirty="0"/>
          </a:p>
          <a:p>
            <a:r>
              <a:rPr lang="en-US" u="sng" dirty="0"/>
              <a:t>Environment:</a:t>
            </a:r>
            <a:r>
              <a:rPr lang="en-US" dirty="0"/>
              <a:t> constrains the agent, has hidden and visible states</a:t>
            </a:r>
            <a:endParaRPr lang="en-US" u="sng" dirty="0"/>
          </a:p>
          <a:p>
            <a:r>
              <a:rPr lang="en-US" u="sng" dirty="0"/>
              <a:t>State</a:t>
            </a:r>
            <a:r>
              <a:rPr lang="en-US" dirty="0"/>
              <a:t>: visible information about the environment after an action was taken</a:t>
            </a:r>
          </a:p>
          <a:p>
            <a:r>
              <a:rPr lang="en-US" u="sng" dirty="0"/>
              <a:t>Reward</a:t>
            </a:r>
            <a:r>
              <a:rPr lang="en-US" dirty="0"/>
              <a:t>: value obtained after taking an action or being at a state</a:t>
            </a:r>
          </a:p>
          <a:p>
            <a:r>
              <a:rPr lang="en-US" u="sng" dirty="0"/>
              <a:t>Action</a:t>
            </a:r>
            <a:r>
              <a:rPr lang="en-US" dirty="0"/>
              <a:t>: taken by an agent, might cause a change in state</a:t>
            </a:r>
          </a:p>
          <a:p>
            <a:r>
              <a:rPr lang="en-US" u="sng" dirty="0"/>
              <a:t>Goal</a:t>
            </a:r>
            <a:r>
              <a:rPr lang="en-US" dirty="0"/>
              <a:t>: Maximize rewards by using an optimal policy</a:t>
            </a:r>
          </a:p>
          <a:p>
            <a:r>
              <a:rPr lang="en-US" u="sng" dirty="0"/>
              <a:t>Policy</a:t>
            </a:r>
            <a:r>
              <a:rPr lang="en-US" dirty="0"/>
              <a:t>: set of state action pairs </a:t>
            </a:r>
          </a:p>
          <a:p>
            <a:r>
              <a:rPr lang="en-US" u="sng" dirty="0"/>
              <a:t>Markov property</a:t>
            </a:r>
            <a:r>
              <a:rPr lang="en-US" dirty="0"/>
              <a:t>: we only need to know the current state to predict the next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526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E22-C2E6-4CA2-8419-8705EA88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 anchor="t">
            <a:norm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Sarsa</a:t>
            </a:r>
            <a:r>
              <a:rPr lang="en-US" dirty="0"/>
              <a:t> and Q-Learning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B0CA4-3B70-43A2-8285-FE52B3F20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69" y="1597069"/>
            <a:ext cx="5540375" cy="23225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2852B-7571-486E-8C7A-CA20C3A6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294" y="1597069"/>
            <a:ext cx="5676900" cy="232251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A0FD22-8351-4616-AA35-0BCAB559B446}"/>
              </a:ext>
            </a:extLst>
          </p:cNvPr>
          <p:cNvCxnSpPr/>
          <p:nvPr/>
        </p:nvCxnSpPr>
        <p:spPr bwMode="gray">
          <a:xfrm>
            <a:off x="856878" y="2801923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C7C0FF-4536-4597-B434-6BE588016E90}"/>
              </a:ext>
            </a:extLst>
          </p:cNvPr>
          <p:cNvCxnSpPr/>
          <p:nvPr/>
        </p:nvCxnSpPr>
        <p:spPr bwMode="gray">
          <a:xfrm>
            <a:off x="1042834" y="3281494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1891EA-FA62-4948-A8B0-D70BBDA8C018}"/>
              </a:ext>
            </a:extLst>
          </p:cNvPr>
          <p:cNvCxnSpPr/>
          <p:nvPr/>
        </p:nvCxnSpPr>
        <p:spPr bwMode="gray">
          <a:xfrm>
            <a:off x="6671847" y="3038213"/>
            <a:ext cx="7466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4CD8F07-712B-475F-87C0-3BDF569A7597}"/>
              </a:ext>
            </a:extLst>
          </p:cNvPr>
          <p:cNvSpPr/>
          <p:nvPr/>
        </p:nvSpPr>
        <p:spPr bwMode="gray">
          <a:xfrm>
            <a:off x="4996845" y="3069823"/>
            <a:ext cx="159390" cy="54386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FDD99D-0AE2-432C-9D5C-5BF445BEFD62}"/>
              </a:ext>
            </a:extLst>
          </p:cNvPr>
          <p:cNvCxnSpPr>
            <a:stCxn id="11" idx="1"/>
          </p:cNvCxnSpPr>
          <p:nvPr/>
        </p:nvCxnSpPr>
        <p:spPr bwMode="gray">
          <a:xfrm>
            <a:off x="5156235" y="3341755"/>
            <a:ext cx="1426974" cy="545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3DE7DF2-8CB8-4A42-A30A-740CB534DB50}"/>
              </a:ext>
            </a:extLst>
          </p:cNvPr>
          <p:cNvGrpSpPr/>
          <p:nvPr/>
        </p:nvGrpSpPr>
        <p:grpSpPr>
          <a:xfrm>
            <a:off x="681688" y="2963678"/>
            <a:ext cx="9570860" cy="2579499"/>
            <a:chOff x="822716" y="4047688"/>
            <a:chExt cx="9699740" cy="257949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6C0BF8-0373-4AF4-A1FB-EA736AFA2769}"/>
                </a:ext>
              </a:extLst>
            </p:cNvPr>
            <p:cNvSpPr txBox="1"/>
            <p:nvPr/>
          </p:nvSpPr>
          <p:spPr bwMode="gray">
            <a:xfrm>
              <a:off x="3400598" y="5295809"/>
              <a:ext cx="6727155" cy="133137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r>
                <a:rPr lang="en-US" sz="1600" dirty="0"/>
                <a:t>Q-Learning does not follow any given policy to update the Q-value</a:t>
              </a:r>
            </a:p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endParaRPr lang="en-US" sz="1600" dirty="0"/>
            </a:p>
            <a:p>
              <a:pPr marL="182563" indent="-182563">
                <a:spcBef>
                  <a:spcPts val="300"/>
                </a:spcBef>
                <a:spcAft>
                  <a:spcPts val="300"/>
                </a:spcAft>
                <a:buClr>
                  <a:schemeClr val="accent1"/>
                </a:buClr>
                <a:buSzPct val="90000"/>
                <a:buFont typeface="Arial" panose="020B0604020202020204" pitchFamily="34" charset="0"/>
                <a:buChar char="■"/>
              </a:pPr>
              <a:r>
                <a:rPr lang="en-US" sz="1600" dirty="0"/>
                <a:t>However, Q-Learning still follows a “behavioral” policy in order to determine which state-action pairs to visit</a:t>
              </a:r>
              <a:endParaRPr lang="en-US" sz="1600" b="1" dirty="0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C1B3038-F24F-423E-885A-1C9CDD284369}"/>
                </a:ext>
              </a:extLst>
            </p:cNvPr>
            <p:cNvGrpSpPr/>
            <p:nvPr/>
          </p:nvGrpSpPr>
          <p:grpSpPr>
            <a:xfrm>
              <a:off x="822716" y="4047688"/>
              <a:ext cx="9699740" cy="2394292"/>
              <a:chOff x="677863" y="4047691"/>
              <a:chExt cx="9699740" cy="2394292"/>
            </a:xfrm>
          </p:grpSpPr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7855E374-BED6-4E02-832F-0C94844781CE}"/>
                  </a:ext>
                </a:extLst>
              </p:cNvPr>
              <p:cNvSpPr/>
              <p:nvPr/>
            </p:nvSpPr>
            <p:spPr bwMode="gray">
              <a:xfrm rot="16200000" flipH="1">
                <a:off x="8826299" y="4051598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765B1E88-70EA-49FD-944A-FF11D6253C75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 bwMode="gray">
              <a:xfrm>
                <a:off x="9078649" y="4232171"/>
                <a:ext cx="1298953" cy="2066255"/>
              </a:xfrm>
              <a:prstGeom prst="bentConnector3">
                <a:avLst>
                  <a:gd name="adj1" fmla="val 109223"/>
                </a:avLst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Isosceles Triangle 86">
                <a:extLst>
                  <a:ext uri="{FF2B5EF4-FFF2-40B4-BE49-F238E27FC236}">
                    <a16:creationId xmlns:a16="http://schemas.microsoft.com/office/drawing/2014/main" id="{0091B1E9-9C3F-4EAA-8682-DF71FE474980}"/>
                  </a:ext>
                </a:extLst>
              </p:cNvPr>
              <p:cNvSpPr/>
              <p:nvPr/>
            </p:nvSpPr>
            <p:spPr bwMode="gray">
              <a:xfrm rot="5400000">
                <a:off x="786659" y="3938895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8" name="Isosceles Triangle 87">
                <a:extLst>
                  <a:ext uri="{FF2B5EF4-FFF2-40B4-BE49-F238E27FC236}">
                    <a16:creationId xmlns:a16="http://schemas.microsoft.com/office/drawing/2014/main" id="{06F1C55E-3758-4658-8DC8-01E84EDD0BF1}"/>
                  </a:ext>
                </a:extLst>
              </p:cNvPr>
              <p:cNvSpPr/>
              <p:nvPr/>
            </p:nvSpPr>
            <p:spPr bwMode="gray">
              <a:xfrm rot="5400000">
                <a:off x="786659" y="3938896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FE02E0F7-B6D3-4BAA-8846-FEFA21CD44A4}"/>
                  </a:ext>
                </a:extLst>
              </p:cNvPr>
              <p:cNvSpPr/>
              <p:nvPr/>
            </p:nvSpPr>
            <p:spPr bwMode="gray">
              <a:xfrm rot="5400000">
                <a:off x="786659" y="3938896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0" name="Isosceles Triangle 89">
                <a:extLst>
                  <a:ext uri="{FF2B5EF4-FFF2-40B4-BE49-F238E27FC236}">
                    <a16:creationId xmlns:a16="http://schemas.microsoft.com/office/drawing/2014/main" id="{4215F8E6-9E99-436A-9949-678C8785E7B7}"/>
                  </a:ext>
                </a:extLst>
              </p:cNvPr>
              <p:cNvSpPr/>
              <p:nvPr/>
            </p:nvSpPr>
            <p:spPr bwMode="gray">
              <a:xfrm rot="5400000">
                <a:off x="786659" y="3938897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3F777B7E-AD8C-46DE-8892-F42C25C772A4}"/>
                  </a:ext>
                </a:extLst>
              </p:cNvPr>
              <p:cNvSpPr/>
              <p:nvPr/>
            </p:nvSpPr>
            <p:spPr bwMode="gray">
              <a:xfrm rot="16200000" flipH="1">
                <a:off x="10125254" y="6117855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6A8D3A51-6DC3-4C83-91AF-8F0BB2A0C747}"/>
                  </a:ext>
                </a:extLst>
              </p:cNvPr>
              <p:cNvSpPr/>
              <p:nvPr/>
            </p:nvSpPr>
            <p:spPr bwMode="gray">
              <a:xfrm rot="5400000">
                <a:off x="786660" y="3938897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099E2338-79E1-449A-BCD1-D64C0145B194}"/>
                  </a:ext>
                </a:extLst>
              </p:cNvPr>
              <p:cNvSpPr/>
              <p:nvPr/>
            </p:nvSpPr>
            <p:spPr bwMode="gray">
              <a:xfrm rot="5400000">
                <a:off x="786660" y="3938898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5" name="Connector: Elbow 94">
                <a:extLst>
                  <a:ext uri="{FF2B5EF4-FFF2-40B4-BE49-F238E27FC236}">
                    <a16:creationId xmlns:a16="http://schemas.microsoft.com/office/drawing/2014/main" id="{20714C4B-E0C8-4565-8F78-91BFD00BE51C}"/>
                  </a:ext>
                </a:extLst>
              </p:cNvPr>
              <p:cNvCxnSpPr>
                <a:cxnSpLocks/>
                <a:stCxn id="94" idx="3"/>
                <a:endCxn id="96" idx="3"/>
              </p:cNvCxnSpPr>
              <p:nvPr/>
            </p:nvCxnSpPr>
            <p:spPr bwMode="gray">
              <a:xfrm rot="10800000" flipH="1" flipV="1">
                <a:off x="677864" y="4119470"/>
                <a:ext cx="2183179" cy="2250735"/>
              </a:xfrm>
              <a:prstGeom prst="bentConnector3">
                <a:avLst>
                  <a:gd name="adj1" fmla="val -14710"/>
                </a:avLst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65E363B4-6233-492C-8F08-EA859323954C}"/>
                  </a:ext>
                </a:extLst>
              </p:cNvPr>
              <p:cNvSpPr/>
              <p:nvPr/>
            </p:nvSpPr>
            <p:spPr bwMode="gray">
              <a:xfrm rot="5400000">
                <a:off x="2969839" y="6189633"/>
                <a:ext cx="143554" cy="36114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:endParaRPr lang="en-US" sz="1200" b="1" dirty="0" err="1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8F770C5C-8FFB-451E-892C-373C0B7C7E38}"/>
              </a:ext>
            </a:extLst>
          </p:cNvPr>
          <p:cNvSpPr/>
          <p:nvPr/>
        </p:nvSpPr>
        <p:spPr bwMode="gray">
          <a:xfrm rot="16200000" flipH="1">
            <a:off x="8718022" y="2961028"/>
            <a:ext cx="143554" cy="3611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3" name="Isosceles Triangle 102">
            <a:extLst>
              <a:ext uri="{FF2B5EF4-FFF2-40B4-BE49-F238E27FC236}">
                <a16:creationId xmlns:a16="http://schemas.microsoft.com/office/drawing/2014/main" id="{E92080FC-4FFD-44AF-8E2F-7B66FFF0B8BB}"/>
              </a:ext>
            </a:extLst>
          </p:cNvPr>
          <p:cNvSpPr/>
          <p:nvPr/>
        </p:nvSpPr>
        <p:spPr bwMode="gray">
          <a:xfrm rot="5400000">
            <a:off x="790484" y="2854883"/>
            <a:ext cx="143554" cy="36114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1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2" grpId="0" animBg="1"/>
      <p:bldP spid="1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B28-D798-4A19-9304-E9AA3A17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35764"/>
            <a:ext cx="9169401" cy="555840"/>
          </a:xfrm>
        </p:spPr>
        <p:txBody>
          <a:bodyPr/>
          <a:lstStyle/>
          <a:p>
            <a:r>
              <a:rPr lang="pt-BR" dirty="0"/>
              <a:t>Trade-off between Sarsa and Q-Learning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2AF96-BFFD-44A2-9887-C93F7246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286" y="1282380"/>
            <a:ext cx="4078572" cy="5439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43BED3-B300-4E2D-A283-C5E0D53CB021}"/>
              </a:ext>
            </a:extLst>
          </p:cNvPr>
          <p:cNvSpPr txBox="1"/>
          <p:nvPr/>
        </p:nvSpPr>
        <p:spPr bwMode="gray">
          <a:xfrm>
            <a:off x="687897" y="1543575"/>
            <a:ext cx="3833769" cy="15918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dirty="0" err="1"/>
              <a:t>Gridworld</a:t>
            </a:r>
            <a:r>
              <a:rPr lang="en-US" sz="1600" dirty="0"/>
              <a:t> example from [Sutton &amp; </a:t>
            </a:r>
            <a:r>
              <a:rPr lang="en-US" sz="1600" dirty="0" err="1"/>
              <a:t>Barto</a:t>
            </a:r>
            <a:r>
              <a:rPr lang="en-US" sz="1600" dirty="0"/>
              <a:t> 2018] page 132.</a:t>
            </a:r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600" dirty="0"/>
          </a:p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u="sng" dirty="0"/>
              <a:t>Goal</a:t>
            </a:r>
            <a:r>
              <a:rPr lang="en-US" sz="1600" dirty="0"/>
              <a:t>: is to go from S to G avoiding the Cliff.</a:t>
            </a:r>
          </a:p>
        </p:txBody>
      </p:sp>
    </p:spTree>
    <p:extLst>
      <p:ext uri="{BB962C8B-B14F-4D97-AF65-F5344CB8AC3E}">
        <p14:creationId xmlns:p14="http://schemas.microsoft.com/office/powerpoint/2010/main" val="58222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35E3-A301-4C75-AAD5-819AF44E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r>
              <a:rPr lang="en-US" dirty="0"/>
              <a:t>  TD(</a:t>
            </a:r>
            <a:r>
              <a:rPr lang="el-GR" dirty="0"/>
              <a:t>λ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0A2AA-BF1C-4329-8530-04955741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641"/>
            <a:ext cx="10073255" cy="54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B01F6-72A2-41ED-98F1-96076B23C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0318"/>
            <a:ext cx="10593371" cy="482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1179A-9E84-4ABD-ABBC-EC6D5C417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0060" y="985040"/>
            <a:ext cx="606765" cy="329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4F2CF-CE5B-4AFB-AAF6-35F13152D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7063" y="1863640"/>
            <a:ext cx="5974344" cy="49088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0B6DE3-D0AD-437C-B206-53A5535B9E7F}"/>
              </a:ext>
            </a:extLst>
          </p:cNvPr>
          <p:cNvCxnSpPr/>
          <p:nvPr/>
        </p:nvCxnSpPr>
        <p:spPr bwMode="gray">
          <a:xfrm>
            <a:off x="3431097" y="5889072"/>
            <a:ext cx="188752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6E56-2439-45A6-8B05-910CEFC56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15" y="4401471"/>
            <a:ext cx="11228913" cy="1555362"/>
          </a:xfrm>
          <a:noFill/>
        </p:spPr>
        <p:txBody>
          <a:bodyPr/>
          <a:lstStyle/>
          <a:p>
            <a:r>
              <a:rPr lang="en-US" sz="3600" b="1" dirty="0"/>
              <a:t>Project-3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533100189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3839A0-843D-46AF-9344-ECA3BF5E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33" y="131630"/>
            <a:ext cx="10515600" cy="676886"/>
          </a:xfrm>
        </p:spPr>
        <p:txBody>
          <a:bodyPr/>
          <a:lstStyle/>
          <a:p>
            <a:r>
              <a:rPr lang="en-US" dirty="0"/>
              <a:t>Markov Decision Process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F7191-7AFF-49C3-AD05-AC09AE3403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1D913BA-B0D8-4B51-9328-DFAA0B370309}" type="slidenum">
              <a:rPr lang="en-US" b="1" smtClean="0"/>
              <a:pPr/>
              <a:t>44</a:t>
            </a:fld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48E315-3808-48F3-AA8B-0339258581BA}"/>
              </a:ext>
            </a:extLst>
          </p:cNvPr>
          <p:cNvSpPr/>
          <p:nvPr/>
        </p:nvSpPr>
        <p:spPr>
          <a:xfrm>
            <a:off x="812122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17AC6-01F3-48CD-8E81-6E3375D8FB17}"/>
              </a:ext>
            </a:extLst>
          </p:cNvPr>
          <p:cNvSpPr/>
          <p:nvPr/>
        </p:nvSpPr>
        <p:spPr>
          <a:xfrm>
            <a:off x="812122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21364-3471-4863-89C8-544C946A200C}"/>
              </a:ext>
            </a:extLst>
          </p:cNvPr>
          <p:cNvSpPr/>
          <p:nvPr/>
        </p:nvSpPr>
        <p:spPr>
          <a:xfrm>
            <a:off x="812122" y="3338733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7E594C-AB14-45BF-97A6-84B4D0D0F060}"/>
              </a:ext>
            </a:extLst>
          </p:cNvPr>
          <p:cNvSpPr txBox="1"/>
          <p:nvPr/>
        </p:nvSpPr>
        <p:spPr>
          <a:xfrm>
            <a:off x="7100455" y="4156791"/>
            <a:ext cx="4966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Final Reward  = </a:t>
            </a:r>
            <a:r>
              <a:rPr lang="el-GR" sz="1600" b="1" dirty="0"/>
              <a:t>Σ</a:t>
            </a:r>
            <a:r>
              <a:rPr lang="en-US" sz="1600" b="1" dirty="0"/>
              <a:t> Intermediate Rewards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F156C9-CD9A-4356-91A3-4D02C316C387}"/>
              </a:ext>
            </a:extLst>
          </p:cNvPr>
          <p:cNvSpPr/>
          <p:nvPr/>
        </p:nvSpPr>
        <p:spPr>
          <a:xfrm>
            <a:off x="2326714" y="2597327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4C8336-9DE5-451C-B23C-39FD1E030A4A}"/>
              </a:ext>
            </a:extLst>
          </p:cNvPr>
          <p:cNvSpPr/>
          <p:nvPr/>
        </p:nvSpPr>
        <p:spPr>
          <a:xfrm>
            <a:off x="2326714" y="2968030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6B627D-84D7-4BB7-888F-5F2C750C0274}"/>
              </a:ext>
            </a:extLst>
          </p:cNvPr>
          <p:cNvSpPr/>
          <p:nvPr/>
        </p:nvSpPr>
        <p:spPr>
          <a:xfrm>
            <a:off x="2326714" y="373285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24BFC-FC40-4977-8AB2-C5AE1BAACE9F}"/>
              </a:ext>
            </a:extLst>
          </p:cNvPr>
          <p:cNvSpPr/>
          <p:nvPr/>
        </p:nvSpPr>
        <p:spPr>
          <a:xfrm>
            <a:off x="2326714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164FB4-4854-4889-BA0A-7EEE6BEA622D}"/>
              </a:ext>
            </a:extLst>
          </p:cNvPr>
          <p:cNvSpPr/>
          <p:nvPr/>
        </p:nvSpPr>
        <p:spPr>
          <a:xfrm>
            <a:off x="2326714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D180DD-4244-492A-BF8F-6C6929AE37DE}"/>
              </a:ext>
            </a:extLst>
          </p:cNvPr>
          <p:cNvSpPr/>
          <p:nvPr/>
        </p:nvSpPr>
        <p:spPr>
          <a:xfrm>
            <a:off x="3630673" y="4103558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FF1477-85C1-46EC-A5A8-5C0C1FCB1456}"/>
              </a:ext>
            </a:extLst>
          </p:cNvPr>
          <p:cNvSpPr/>
          <p:nvPr/>
        </p:nvSpPr>
        <p:spPr>
          <a:xfrm>
            <a:off x="3630673" y="447426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80007C4-0FDE-4E49-8209-20ABE019D240}"/>
              </a:ext>
            </a:extLst>
          </p:cNvPr>
          <p:cNvSpPr/>
          <p:nvPr/>
        </p:nvSpPr>
        <p:spPr>
          <a:xfrm>
            <a:off x="3630673" y="2965155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0AD72F-2632-414F-BED4-B28881E9F887}"/>
              </a:ext>
            </a:extLst>
          </p:cNvPr>
          <p:cNvSpPr/>
          <p:nvPr/>
        </p:nvSpPr>
        <p:spPr>
          <a:xfrm>
            <a:off x="2352528" y="5162189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EC487D-328A-47B2-968A-472E92E94770}"/>
              </a:ext>
            </a:extLst>
          </p:cNvPr>
          <p:cNvSpPr/>
          <p:nvPr/>
        </p:nvSpPr>
        <p:spPr>
          <a:xfrm>
            <a:off x="2352528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45DB173-0DE5-427F-B809-681794625B8F}"/>
              </a:ext>
            </a:extLst>
          </p:cNvPr>
          <p:cNvSpPr/>
          <p:nvPr/>
        </p:nvSpPr>
        <p:spPr>
          <a:xfrm>
            <a:off x="235252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3C231B4-7B18-435A-B921-F4603A412516}"/>
              </a:ext>
            </a:extLst>
          </p:cNvPr>
          <p:cNvSpPr/>
          <p:nvPr/>
        </p:nvSpPr>
        <p:spPr>
          <a:xfrm>
            <a:off x="3630674" y="1789591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EF4A89-D0C2-4CF1-99DC-239BC720F09B}"/>
              </a:ext>
            </a:extLst>
          </p:cNvPr>
          <p:cNvSpPr/>
          <p:nvPr/>
        </p:nvSpPr>
        <p:spPr>
          <a:xfrm>
            <a:off x="3630674" y="2160294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FD5AF5E-4BDD-44D3-B8E6-89F8546182DA}"/>
              </a:ext>
            </a:extLst>
          </p:cNvPr>
          <p:cNvCxnSpPr>
            <a:cxnSpLocks/>
          </p:cNvCxnSpPr>
          <p:nvPr/>
        </p:nvCxnSpPr>
        <p:spPr>
          <a:xfrm flipV="1">
            <a:off x="3174064" y="1974943"/>
            <a:ext cx="482424" cy="807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A58A49-AB70-42E5-9D47-DCE00C1D923F}"/>
              </a:ext>
            </a:extLst>
          </p:cNvPr>
          <p:cNvCxnSpPr>
            <a:cxnSpLocks/>
            <a:stCxn id="6" idx="3"/>
            <a:endCxn id="46" idx="1"/>
          </p:cNvCxnSpPr>
          <p:nvPr/>
        </p:nvCxnSpPr>
        <p:spPr>
          <a:xfrm>
            <a:off x="1633658" y="3153382"/>
            <a:ext cx="69305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F9D1A94-412F-4009-B31A-57CF2521FC97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 flipV="1">
            <a:off x="3148250" y="3150507"/>
            <a:ext cx="482423" cy="287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8B19FE5-EDF4-4537-B835-445D1CA899A0}"/>
              </a:ext>
            </a:extLst>
          </p:cNvPr>
          <p:cNvSpPr/>
          <p:nvPr/>
        </p:nvSpPr>
        <p:spPr>
          <a:xfrm>
            <a:off x="5301812" y="2160294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56E9B32-6591-464F-BD20-D7F05A9C40C6}"/>
              </a:ext>
            </a:extLst>
          </p:cNvPr>
          <p:cNvCxnSpPr>
            <a:cxnSpLocks/>
            <a:stCxn id="69" idx="3"/>
            <a:endCxn id="104" idx="1"/>
          </p:cNvCxnSpPr>
          <p:nvPr/>
        </p:nvCxnSpPr>
        <p:spPr>
          <a:xfrm>
            <a:off x="4452210" y="2345646"/>
            <a:ext cx="84960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94C0648-58FB-4687-84BF-14BD47F285C7}"/>
              </a:ext>
            </a:extLst>
          </p:cNvPr>
          <p:cNvCxnSpPr>
            <a:cxnSpLocks/>
          </p:cNvCxnSpPr>
          <p:nvPr/>
        </p:nvCxnSpPr>
        <p:spPr>
          <a:xfrm>
            <a:off x="7213911" y="1714346"/>
            <a:ext cx="58636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7D74DA-C5EC-44F2-AC00-1E2691901DD4}"/>
              </a:ext>
            </a:extLst>
          </p:cNvPr>
          <p:cNvCxnSpPr>
            <a:cxnSpLocks/>
          </p:cNvCxnSpPr>
          <p:nvPr/>
        </p:nvCxnSpPr>
        <p:spPr>
          <a:xfrm>
            <a:off x="7213911" y="1964677"/>
            <a:ext cx="586366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2287595-27B8-4825-8F6B-E20AC811F739}"/>
              </a:ext>
            </a:extLst>
          </p:cNvPr>
          <p:cNvSpPr txBox="1"/>
          <p:nvPr/>
        </p:nvSpPr>
        <p:spPr>
          <a:xfrm>
            <a:off x="7857978" y="1497683"/>
            <a:ext cx="3620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Apply repair (pop top of stack)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2C8A521-0AAD-4A77-A500-AB0AE196111A}"/>
              </a:ext>
            </a:extLst>
          </p:cNvPr>
          <p:cNvSpPr txBox="1"/>
          <p:nvPr/>
        </p:nvSpPr>
        <p:spPr>
          <a:xfrm>
            <a:off x="7869381" y="1793339"/>
            <a:ext cx="3872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Reorder repair (swap stack items)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0C0B5E4-F529-42EA-B644-19DAA58E8DD5}"/>
              </a:ext>
            </a:extLst>
          </p:cNvPr>
          <p:cNvCxnSpPr>
            <a:cxnSpLocks/>
            <a:stCxn id="104" idx="3"/>
            <a:endCxn id="104" idx="0"/>
          </p:cNvCxnSpPr>
          <p:nvPr/>
        </p:nvCxnSpPr>
        <p:spPr>
          <a:xfrm flipH="1" flipV="1">
            <a:off x="5712581" y="2160294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C3394CB-FAF0-4CEA-A70C-BC2FE331A742}"/>
              </a:ext>
            </a:extLst>
          </p:cNvPr>
          <p:cNvCxnSpPr>
            <a:cxnSpLocks/>
            <a:stCxn id="7" idx="2"/>
            <a:endCxn id="49" idx="1"/>
          </p:cNvCxnSpPr>
          <p:nvPr/>
        </p:nvCxnSpPr>
        <p:spPr>
          <a:xfrm rot="16200000" flipH="1">
            <a:off x="1485065" y="3447261"/>
            <a:ext cx="579474" cy="110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C4251509-F0D8-4A8D-ADEC-F2059A81C059}"/>
              </a:ext>
            </a:extLst>
          </p:cNvPr>
          <p:cNvCxnSpPr>
            <a:cxnSpLocks/>
            <a:stCxn id="7" idx="2"/>
            <a:endCxn id="61" idx="1"/>
          </p:cNvCxnSpPr>
          <p:nvPr/>
        </p:nvCxnSpPr>
        <p:spPr>
          <a:xfrm rot="16200000" flipH="1">
            <a:off x="783305" y="4149021"/>
            <a:ext cx="2008808" cy="11296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2135CF-7719-4E5B-AA7B-B0CE457566C4}"/>
              </a:ext>
            </a:extLst>
          </p:cNvPr>
          <p:cNvCxnSpPr>
            <a:cxnSpLocks/>
            <a:stCxn id="49" idx="3"/>
            <a:endCxn id="52" idx="1"/>
          </p:cNvCxnSpPr>
          <p:nvPr/>
        </p:nvCxnSpPr>
        <p:spPr>
          <a:xfrm>
            <a:off x="3148250" y="4288910"/>
            <a:ext cx="48242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4E5197-D37D-4F40-88FB-75B7DF0EE809}"/>
              </a:ext>
            </a:extLst>
          </p:cNvPr>
          <p:cNvSpPr/>
          <p:nvPr/>
        </p:nvSpPr>
        <p:spPr>
          <a:xfrm>
            <a:off x="3630673" y="5532892"/>
            <a:ext cx="821536" cy="370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E7AC9A5-79F9-491B-BBB4-7E876D39C4D2}"/>
              </a:ext>
            </a:extLst>
          </p:cNvPr>
          <p:cNvSpPr/>
          <p:nvPr/>
        </p:nvSpPr>
        <p:spPr>
          <a:xfrm>
            <a:off x="3630673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A19DC09-E58D-4B70-801F-C5C534E7F266}"/>
              </a:ext>
            </a:extLst>
          </p:cNvPr>
          <p:cNvCxnSpPr>
            <a:cxnSpLocks/>
            <a:stCxn id="61" idx="3"/>
            <a:endCxn id="134" idx="1"/>
          </p:cNvCxnSpPr>
          <p:nvPr/>
        </p:nvCxnSpPr>
        <p:spPr>
          <a:xfrm>
            <a:off x="3174064" y="5718244"/>
            <a:ext cx="45660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2CB4C1A-A1F5-469D-9182-3335D4A132B1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V="1">
            <a:off x="4041441" y="3335859"/>
            <a:ext cx="1" cy="7676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4919A45-A357-4ED3-BB56-E099EDFCB943}"/>
              </a:ext>
            </a:extLst>
          </p:cNvPr>
          <p:cNvCxnSpPr>
            <a:cxnSpLocks/>
            <a:stCxn id="56" idx="3"/>
            <a:endCxn id="56" idx="0"/>
          </p:cNvCxnSpPr>
          <p:nvPr/>
        </p:nvCxnSpPr>
        <p:spPr>
          <a:xfrm flipH="1" flipV="1">
            <a:off x="4041442" y="2965155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5115A6-F8AC-4FE8-9C5B-97C6356A4497}"/>
              </a:ext>
            </a:extLst>
          </p:cNvPr>
          <p:cNvSpPr/>
          <p:nvPr/>
        </p:nvSpPr>
        <p:spPr>
          <a:xfrm>
            <a:off x="5556033" y="4857202"/>
            <a:ext cx="821537" cy="3707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D55D8191-76EB-4DD1-8AAE-8D9649CCFC45}"/>
              </a:ext>
            </a:extLst>
          </p:cNvPr>
          <p:cNvCxnSpPr>
            <a:cxnSpLocks/>
            <a:stCxn id="145" idx="3"/>
            <a:endCxn id="145" idx="0"/>
          </p:cNvCxnSpPr>
          <p:nvPr/>
        </p:nvCxnSpPr>
        <p:spPr>
          <a:xfrm flipH="1" flipV="1">
            <a:off x="5966802" y="4857202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B2D573C-CA89-4667-BA84-1F9C6B6C16C0}"/>
              </a:ext>
            </a:extLst>
          </p:cNvPr>
          <p:cNvSpPr/>
          <p:nvPr/>
        </p:nvSpPr>
        <p:spPr>
          <a:xfrm>
            <a:off x="6375498" y="5532892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BDB9D5-B706-44E4-988A-C64A41FF587E}"/>
              </a:ext>
            </a:extLst>
          </p:cNvPr>
          <p:cNvSpPr/>
          <p:nvPr/>
        </p:nvSpPr>
        <p:spPr>
          <a:xfrm>
            <a:off x="6375498" y="5903595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B.1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33644DB-9245-4724-8750-D5E101550161}"/>
              </a:ext>
            </a:extLst>
          </p:cNvPr>
          <p:cNvSpPr/>
          <p:nvPr/>
        </p:nvSpPr>
        <p:spPr>
          <a:xfrm>
            <a:off x="4883378" y="3728467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C.1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46B6BCA-C6A5-4701-8108-1B123A736BD4}"/>
              </a:ext>
            </a:extLst>
          </p:cNvPr>
          <p:cNvSpPr/>
          <p:nvPr/>
        </p:nvSpPr>
        <p:spPr>
          <a:xfrm>
            <a:off x="4883378" y="4103558"/>
            <a:ext cx="821536" cy="3707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A.1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E97252A-9B88-4810-9E13-82C87BC3FBF5}"/>
              </a:ext>
            </a:extLst>
          </p:cNvPr>
          <p:cNvCxnSpPr>
            <a:cxnSpLocks/>
            <a:stCxn id="52" idx="3"/>
            <a:endCxn id="169" idx="1"/>
          </p:cNvCxnSpPr>
          <p:nvPr/>
        </p:nvCxnSpPr>
        <p:spPr>
          <a:xfrm>
            <a:off x="4452209" y="4288910"/>
            <a:ext cx="431169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9679D7B1-B893-405F-9AE6-5A3F748BD47D}"/>
              </a:ext>
            </a:extLst>
          </p:cNvPr>
          <p:cNvCxnSpPr>
            <a:cxnSpLocks/>
            <a:stCxn id="169" idx="2"/>
            <a:endCxn id="145" idx="1"/>
          </p:cNvCxnSpPr>
          <p:nvPr/>
        </p:nvCxnSpPr>
        <p:spPr>
          <a:xfrm rot="16200000" flipH="1">
            <a:off x="5140943" y="4627463"/>
            <a:ext cx="568293" cy="26188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0308CBB-4BFE-4202-8A93-3B2BA35D8357}"/>
              </a:ext>
            </a:extLst>
          </p:cNvPr>
          <p:cNvCxnSpPr>
            <a:cxnSpLocks/>
            <a:stCxn id="134" idx="3"/>
            <a:endCxn id="145" idx="2"/>
          </p:cNvCxnSpPr>
          <p:nvPr/>
        </p:nvCxnSpPr>
        <p:spPr>
          <a:xfrm flipV="1">
            <a:off x="4452209" y="5227906"/>
            <a:ext cx="1514593" cy="49033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287824DF-F2D8-4862-8A75-3189583358ED}"/>
              </a:ext>
            </a:extLst>
          </p:cNvPr>
          <p:cNvCxnSpPr>
            <a:cxnSpLocks/>
            <a:stCxn id="150" idx="0"/>
            <a:endCxn id="104" idx="2"/>
          </p:cNvCxnSpPr>
          <p:nvPr/>
        </p:nvCxnSpPr>
        <p:spPr>
          <a:xfrm rot="16200000" flipV="1">
            <a:off x="4748477" y="3495102"/>
            <a:ext cx="3001894" cy="1073685"/>
          </a:xfrm>
          <a:prstGeom prst="bentConnector3">
            <a:avLst>
              <a:gd name="adj1" fmla="val 7699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D372CBB-43CF-4318-9624-AB95587F742E}"/>
              </a:ext>
            </a:extLst>
          </p:cNvPr>
          <p:cNvCxnSpPr>
            <a:cxnSpLocks/>
            <a:stCxn id="135" idx="3"/>
            <a:endCxn id="151" idx="1"/>
          </p:cNvCxnSpPr>
          <p:nvPr/>
        </p:nvCxnSpPr>
        <p:spPr>
          <a:xfrm>
            <a:off x="4452209" y="6088947"/>
            <a:ext cx="1923289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1F68337-4ACF-4E2B-9196-DBC81705FE5C}"/>
              </a:ext>
            </a:extLst>
          </p:cNvPr>
          <p:cNvSpPr/>
          <p:nvPr/>
        </p:nvSpPr>
        <p:spPr>
          <a:xfrm>
            <a:off x="7277324" y="2305844"/>
            <a:ext cx="591263" cy="2783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8198F0E9-D65B-462F-BC82-80FB696D88F5}"/>
              </a:ext>
            </a:extLst>
          </p:cNvPr>
          <p:cNvSpPr txBox="1"/>
          <p:nvPr/>
        </p:nvSpPr>
        <p:spPr>
          <a:xfrm>
            <a:off x="7868587" y="2252087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Terminal State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16B6278-1DCA-4E51-B5CA-6FCBD1BDB9D7}"/>
              </a:ext>
            </a:extLst>
          </p:cNvPr>
          <p:cNvSpPr/>
          <p:nvPr/>
        </p:nvSpPr>
        <p:spPr>
          <a:xfrm>
            <a:off x="7282182" y="2749653"/>
            <a:ext cx="591263" cy="2783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F587B62-D7AF-4B6D-B2F6-1B948EB9A622}"/>
              </a:ext>
            </a:extLst>
          </p:cNvPr>
          <p:cNvSpPr txBox="1"/>
          <p:nvPr/>
        </p:nvSpPr>
        <p:spPr>
          <a:xfrm>
            <a:off x="7873445" y="2695896"/>
            <a:ext cx="2148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Swapped item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ADEA855-A19E-4455-A300-5ACB77A88438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1222890" y="2597327"/>
            <a:ext cx="410768" cy="185352"/>
          </a:xfrm>
          <a:prstGeom prst="bentConnector4">
            <a:avLst>
              <a:gd name="adj1" fmla="val -55652"/>
              <a:gd name="adj2" fmla="val 22333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053473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54A-F480-4A91-9AEA-9A44376E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Project-3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500B-9CB2-436F-9E1F-F56CF32AD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r>
              <a:rPr lang="en-US" dirty="0"/>
              <a:t>Goal:</a:t>
            </a:r>
          </a:p>
          <a:p>
            <a:r>
              <a:rPr lang="en-US" dirty="0"/>
              <a:t>Integrate HMM model to the existing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Substitute the static transition matrix for the ones that you learned in Project-2</a:t>
            </a:r>
          </a:p>
          <a:p>
            <a:r>
              <a:rPr lang="en-US" dirty="0"/>
              <a:t>Run the existing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Q-Learning and </a:t>
            </a:r>
            <a:r>
              <a:rPr lang="en-US" dirty="0" err="1"/>
              <a:t>Sarsa</a:t>
            </a:r>
            <a:endParaRPr lang="en-US" dirty="0"/>
          </a:p>
          <a:p>
            <a:r>
              <a:rPr lang="en-US" dirty="0"/>
              <a:t>Discuss the Convergence Charts produced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failure traces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HMM transition matrices</a:t>
            </a:r>
          </a:p>
        </p:txBody>
      </p:sp>
    </p:spTree>
    <p:extLst>
      <p:ext uri="{BB962C8B-B14F-4D97-AF65-F5344CB8AC3E}">
        <p14:creationId xmlns:p14="http://schemas.microsoft.com/office/powerpoint/2010/main" val="7177650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57B0-00BB-4390-B7F8-DEDF307B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Main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8746-6C48-4F1D-B712-0C106664C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9141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/>
              <a:t>Environment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Environment interface (based on [1])</a:t>
            </a:r>
          </a:p>
          <a:p>
            <a:pPr>
              <a:lnSpc>
                <a:spcPct val="100000"/>
              </a:lnSpc>
            </a:pPr>
            <a:r>
              <a:rPr lang="en-US" sz="1100" dirty="0">
                <a:hlinkClick r:id="rId3"/>
              </a:rPr>
              <a:t>https://github.com/hpi-sam/rl-4-self-repair/blob/master/envs/data_handler.py</a:t>
            </a:r>
            <a:r>
              <a:rPr lang="en-US" sz="1100" dirty="0"/>
              <a:t>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Our example: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4"/>
              </a:rPr>
              <a:t>https://github.com/hpi-sam/rl-4-self-repair/blob/master/envs/Playground_BrokenComponentsEnv.ipynb</a:t>
            </a:r>
            <a:r>
              <a:rPr lang="en-US" sz="1050" dirty="0"/>
              <a:t> </a:t>
            </a:r>
            <a:endParaRPr lang="en-US" sz="12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List of failures (initial state): 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5"/>
              </a:rPr>
              <a:t>https://github.com/hpi-sam/rl-4-self-repair/blob/master/envs/broken_components.py</a:t>
            </a:r>
            <a:r>
              <a:rPr lang="en-US" sz="105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Transition matrix to be substituted</a:t>
            </a:r>
          </a:p>
          <a:p>
            <a:pPr>
              <a:lnSpc>
                <a:spcPct val="100000"/>
              </a:lnSpc>
            </a:pPr>
            <a:r>
              <a:rPr lang="en-US" sz="1050" dirty="0">
                <a:hlinkClick r:id="rId6"/>
              </a:rPr>
              <a:t>https://github.com/hpi-sam/rl-4-self-repair/blob/master/data/transition_matrix/transition.py</a:t>
            </a:r>
            <a:r>
              <a:rPr lang="en-US" sz="1050" dirty="0"/>
              <a:t> 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1800" b="1" dirty="0"/>
              <a:t>Agent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Q-Learning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Sarsa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100" dirty="0">
                <a:hlinkClick r:id="rId7"/>
              </a:rPr>
              <a:t>https://github.com/hpi-sam/rl-4-self-repair/blob/master/qlearning_nb.ipynb</a:t>
            </a:r>
            <a:r>
              <a:rPr lang="en-US" sz="1100" dirty="0"/>
              <a:t> 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3EDE-FB53-4991-8EA3-81D80513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3927-7EDB-483D-BD28-D201A185F501}"/>
              </a:ext>
            </a:extLst>
          </p:cNvPr>
          <p:cNvSpPr txBox="1"/>
          <p:nvPr/>
        </p:nvSpPr>
        <p:spPr bwMode="gray">
          <a:xfrm>
            <a:off x="0" y="6532113"/>
            <a:ext cx="6240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[1] </a:t>
            </a:r>
            <a:r>
              <a:rPr lang="en-US" sz="1400" dirty="0" err="1"/>
              <a:t>OpenAI</a:t>
            </a:r>
            <a:r>
              <a:rPr lang="en-US" sz="1400" dirty="0"/>
              <a:t> Gym - </a:t>
            </a:r>
            <a:r>
              <a:rPr lang="en-US" sz="1400" dirty="0">
                <a:hlinkClick r:id="rId8"/>
              </a:rPr>
              <a:t>https://gym.openai.com/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3947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532D-AC8D-4D52-BA36-D151A330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lectures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A8C8A2-9A12-41DA-812E-3A622A9B89EC}"/>
              </a:ext>
            </a:extLst>
          </p:cNvPr>
          <p:cNvGraphicFramePr>
            <a:graphicFrameLocks noGrp="1"/>
          </p:cNvGraphicFramePr>
          <p:nvPr/>
        </p:nvGraphicFramePr>
        <p:xfrm>
          <a:off x="324544" y="899714"/>
          <a:ext cx="11132516" cy="5744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4111">
                  <a:extLst>
                    <a:ext uri="{9D8B030D-6E8A-4147-A177-3AD203B41FA5}">
                      <a16:colId xmlns:a16="http://schemas.microsoft.com/office/drawing/2014/main" val="902680481"/>
                    </a:ext>
                  </a:extLst>
                </a:gridCol>
                <a:gridCol w="3518405">
                  <a:extLst>
                    <a:ext uri="{9D8B030D-6E8A-4147-A177-3AD203B41FA5}">
                      <a16:colId xmlns:a16="http://schemas.microsoft.com/office/drawing/2014/main" val="3349827548"/>
                    </a:ext>
                  </a:extLst>
                </a:gridCol>
              </a:tblGrid>
              <a:tr h="187868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0372"/>
                  </a:ext>
                </a:extLst>
              </a:tr>
              <a:tr h="627346">
                <a:tc>
                  <a:txBody>
                    <a:bodyPr/>
                    <a:lstStyle/>
                    <a:p>
                      <a:r>
                        <a:rPr lang="en-US" sz="1400" dirty="0"/>
                        <a:t>David Silver, 2015, University College London</a:t>
                      </a:r>
                    </a:p>
                    <a:p>
                      <a:r>
                        <a:rPr lang="en-US" sz="1200" dirty="0"/>
                        <a:t>Lecture 1 </a:t>
                      </a:r>
                      <a:r>
                        <a:rPr lang="en-US" sz="1200" dirty="0">
                          <a:hlinkClick r:id="rId3"/>
                        </a:rPr>
                        <a:t>https://www.youtube.com/watch?v=2pWv7GOvuf0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 </a:t>
                      </a:r>
                      <a:r>
                        <a:rPr lang="en-US" sz="1200" dirty="0">
                          <a:hlinkClick r:id="rId4"/>
                        </a:rPr>
                        <a:t>https://www.youtube.com/watch?v=lfHX2hHRMVQ&amp;list=PLqYmG7hTraZDM-OYHWgPebj2MfCFzFObQ&amp;index=2&amp;pbjreload=10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3 </a:t>
                      </a:r>
                      <a:r>
                        <a:rPr lang="en-US" sz="1200" dirty="0">
                          <a:hlinkClick r:id="rId5"/>
                        </a:rPr>
                        <a:t>https://www.youtube.com/watch?v=Nd1-UUMVfz4&amp;list=PLqYmG7hTraZDM-OYHWgPebj2MfCFzFObQ&amp;index=3&amp;pbjreload=10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6"/>
                        </a:rPr>
                        <a:t>https://www.davidsilver.uk/teaching/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Bottom-up explanations based on introducing the simpler models before adding the complexity that justify more complex models. Explains the math behind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775238"/>
                  </a:ext>
                </a:extLst>
              </a:tr>
              <a:tr h="724328">
                <a:tc>
                  <a:txBody>
                    <a:bodyPr/>
                    <a:lstStyle/>
                    <a:p>
                      <a:r>
                        <a:rPr lang="en-US" sz="1400" dirty="0"/>
                        <a:t>Pascal </a:t>
                      </a:r>
                      <a:r>
                        <a:rPr lang="en-US" sz="1400" dirty="0" err="1"/>
                        <a:t>Poupert</a:t>
                      </a:r>
                      <a:r>
                        <a:rPr lang="en-US" sz="1400" dirty="0"/>
                        <a:t>, 2018, University of Waterloo, Canada</a:t>
                      </a:r>
                    </a:p>
                    <a:p>
                      <a:r>
                        <a:rPr lang="en-US" sz="1200" dirty="0"/>
                        <a:t>Lecture 1b: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2a: </a:t>
                      </a:r>
                      <a:r>
                        <a:rPr lang="en-US" sz="1200" dirty="0">
                          <a:hlinkClick r:id="rId7"/>
                        </a:rPr>
                        <a:t>https://www.youtube.com/watch?v=yOWBb0mqENw&amp;list=PLdAoL1zKcqTXFJniO3Tqqn6xMBBL07EDc&amp;index=2&amp;pbjreload=10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Lecture 2b: </a:t>
                      </a:r>
                      <a:r>
                        <a:rPr lang="en-US" sz="1200" dirty="0">
                          <a:hlinkClick r:id="rId8"/>
                        </a:rPr>
                        <a:t>https://www.youtube.com/watch?v=mjyrRG7RD84&amp;list=PLdAoL1zKcqTXFJniO3Tqqn6xMBBL07EDc&amp;index=5&amp;pbjreload=10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9"/>
                        </a:rPr>
                        <a:t>https://cs.uwaterloo.ca/~ppoupart/teaching/cs885-spring20/schedule.html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More conceptual level with examples of applications.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044709"/>
                  </a:ext>
                </a:extLst>
              </a:tr>
              <a:tr h="1050571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Charles Isbell &amp; Michael Littman, 2015, Georgia Tech </a:t>
                      </a:r>
                      <a:r>
                        <a:rPr lang="en-US" sz="1200" dirty="0">
                          <a:hlinkClick r:id="rId10"/>
                        </a:rPr>
                        <a:t>https://www.youtube.com/watch?v=rETmf4NnlPM&amp;list=PL__ycckD1ec_yNMjDl-Lq4-1ZqHcXqgm7&amp;index=128&amp;pbjreload=10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Step-by-step explanations with fun discussions and lot of small examples to illustrate each core MDP principle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680325"/>
                  </a:ext>
                </a:extLst>
              </a:tr>
              <a:tr h="801676">
                <a:tc>
                  <a:txBody>
                    <a:bodyPr/>
                    <a:lstStyle/>
                    <a:p>
                      <a:r>
                        <a:rPr lang="en-US" sz="1400" dirty="0"/>
                        <a:t>Nando Freitas, 2015, Lectures Oxford University, UK </a:t>
                      </a:r>
                    </a:p>
                    <a:p>
                      <a:r>
                        <a:rPr lang="en-US" sz="1200" dirty="0"/>
                        <a:t>Lecture 15 </a:t>
                      </a:r>
                      <a:r>
                        <a:rPr lang="en-US" sz="1200" dirty="0">
                          <a:hlinkClick r:id="rId11"/>
                        </a:rPr>
                        <a:t>https://www.youtube.com/watch?v=kUiR0RLmGCo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Lecture 16 </a:t>
                      </a:r>
                      <a:r>
                        <a:rPr lang="en-US" sz="1200" dirty="0">
                          <a:hlinkClick r:id="rId12"/>
                        </a:rPr>
                        <a:t>https://www.youtube.com/watch?v=dV80NAlEins</a:t>
                      </a:r>
                      <a:r>
                        <a:rPr lang="en-US" sz="1200" dirty="0"/>
                        <a:t> </a:t>
                      </a:r>
                    </a:p>
                    <a:p>
                      <a:r>
                        <a:rPr lang="en-US" sz="1200" dirty="0"/>
                        <a:t>Course Website: </a:t>
                      </a:r>
                      <a:r>
                        <a:rPr lang="en-US" sz="1200" dirty="0">
                          <a:hlinkClick r:id="rId13"/>
                        </a:rPr>
                        <a:t>https://www.cs.ox.ac.uk/people/nando.defreitas/machinelearning/</a:t>
                      </a:r>
                      <a:r>
                        <a:rPr 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Lectures in the context of Deep Learning, but still provide the necessary concepts of RL.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466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097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2E20-77EA-4807-A92A-81412018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Incremental implementations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0894B9-12CD-4ED5-8B7E-DA35DB5AC670}"/>
              </a:ext>
            </a:extLst>
          </p:cNvPr>
          <p:cNvSpPr/>
          <p:nvPr/>
        </p:nvSpPr>
        <p:spPr>
          <a:xfrm>
            <a:off x="3435083" y="1781431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Model-Based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8212F-9A38-41BD-9B38-8EDF142BB9E7}"/>
              </a:ext>
            </a:extLst>
          </p:cNvPr>
          <p:cNvSpPr txBox="1"/>
          <p:nvPr/>
        </p:nvSpPr>
        <p:spPr>
          <a:xfrm>
            <a:off x="5026615" y="880741"/>
            <a:ext cx="1651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Budget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E95BD-0373-4F87-81B5-4237657E2860}"/>
              </a:ext>
            </a:extLst>
          </p:cNvPr>
          <p:cNvSpPr txBox="1"/>
          <p:nvPr/>
        </p:nvSpPr>
        <p:spPr>
          <a:xfrm>
            <a:off x="962891" y="2753843"/>
            <a:ext cx="1164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State Space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AD49C-CB8C-4262-A123-C691D3EE7ADE}"/>
              </a:ext>
            </a:extLst>
          </p:cNvPr>
          <p:cNvSpPr txBox="1"/>
          <p:nvPr/>
        </p:nvSpPr>
        <p:spPr>
          <a:xfrm>
            <a:off x="3886200" y="1375213"/>
            <a:ext cx="1402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Infinite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DD3FD-04C0-446F-8C2D-BAD6A243EB19}"/>
              </a:ext>
            </a:extLst>
          </p:cNvPr>
          <p:cNvSpPr txBox="1"/>
          <p:nvPr/>
        </p:nvSpPr>
        <p:spPr>
          <a:xfrm>
            <a:off x="1870364" y="4162296"/>
            <a:ext cx="1525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Infinite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CE978-0DA7-44C6-B196-F9B1F93C0560}"/>
              </a:ext>
            </a:extLst>
          </p:cNvPr>
          <p:cNvSpPr txBox="1"/>
          <p:nvPr/>
        </p:nvSpPr>
        <p:spPr>
          <a:xfrm>
            <a:off x="6341668" y="1375213"/>
            <a:ext cx="1225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Finite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CA23BB-3C46-4A3F-A6F5-15169429088B}"/>
              </a:ext>
            </a:extLst>
          </p:cNvPr>
          <p:cNvSpPr txBox="1"/>
          <p:nvPr/>
        </p:nvSpPr>
        <p:spPr>
          <a:xfrm>
            <a:off x="2231622" y="2049337"/>
            <a:ext cx="116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Finite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72A453-355C-4595-A7A1-8CD859A5DC21}"/>
              </a:ext>
            </a:extLst>
          </p:cNvPr>
          <p:cNvSpPr/>
          <p:nvPr/>
        </p:nvSpPr>
        <p:spPr>
          <a:xfrm>
            <a:off x="5639371" y="1781431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Model-Free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3DD3-2ECB-483E-97EB-AECF836643C6}"/>
              </a:ext>
            </a:extLst>
          </p:cNvPr>
          <p:cNvSpPr/>
          <p:nvPr/>
        </p:nvSpPr>
        <p:spPr>
          <a:xfrm>
            <a:off x="3435083" y="3584840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Model-Free or</a:t>
            </a:r>
          </a:p>
          <a:p>
            <a:pPr algn="ctr"/>
            <a:r>
              <a:rPr lang="pt-BR" dirty="0"/>
              <a:t>Approximate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C35B90-6F2B-473E-814D-E66CACD4433A}"/>
              </a:ext>
            </a:extLst>
          </p:cNvPr>
          <p:cNvSpPr/>
          <p:nvPr/>
        </p:nvSpPr>
        <p:spPr>
          <a:xfrm>
            <a:off x="5639371" y="3584840"/>
            <a:ext cx="2204288" cy="17919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Approximate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0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223F-BDAE-4996-9F1B-80F402D9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Agent and Environment Interaction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9377B-46B6-4331-9DBA-26DF383D806B}"/>
              </a:ext>
            </a:extLst>
          </p:cNvPr>
          <p:cNvSpPr/>
          <p:nvPr/>
        </p:nvSpPr>
        <p:spPr>
          <a:xfrm>
            <a:off x="631231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Environment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1D5342-A891-46F2-A567-7279DF783789}"/>
              </a:ext>
            </a:extLst>
          </p:cNvPr>
          <p:cNvSpPr/>
          <p:nvPr/>
        </p:nvSpPr>
        <p:spPr>
          <a:xfrm>
            <a:off x="1944330" y="2347621"/>
            <a:ext cx="3008671" cy="9881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Agent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0FB552-6DBF-472C-83C7-C9D78A4D4261}"/>
              </a:ext>
            </a:extLst>
          </p:cNvPr>
          <p:cNvCxnSpPr>
            <a:cxnSpLocks/>
          </p:cNvCxnSpPr>
          <p:nvPr/>
        </p:nvCxnSpPr>
        <p:spPr>
          <a:xfrm rot="5400000">
            <a:off x="5687603" y="1039368"/>
            <a:ext cx="3175" cy="4608666"/>
          </a:xfrm>
          <a:prstGeom prst="bentConnector3">
            <a:avLst>
              <a:gd name="adj1" fmla="val 36564504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63F60F1-4FE2-499B-B59A-9234F878EF80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5400000" flipH="1" flipV="1">
            <a:off x="5632656" y="163631"/>
            <a:ext cx="12700" cy="436798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2220DA-3DDB-4F9D-8365-5ED451C25668}"/>
              </a:ext>
            </a:extLst>
          </p:cNvPr>
          <p:cNvSpPr txBox="1"/>
          <p:nvPr/>
        </p:nvSpPr>
        <p:spPr>
          <a:xfrm>
            <a:off x="5354319" y="179657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04F99-D790-4400-AC20-6448DBF84D81}"/>
              </a:ext>
            </a:extLst>
          </p:cNvPr>
          <p:cNvSpPr txBox="1"/>
          <p:nvPr/>
        </p:nvSpPr>
        <p:spPr>
          <a:xfrm>
            <a:off x="5365893" y="3437004"/>
            <a:ext cx="106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State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CE132-E5E3-47D0-912A-8285D8BD854C}"/>
              </a:ext>
            </a:extLst>
          </p:cNvPr>
          <p:cNvSpPr/>
          <p:nvPr/>
        </p:nvSpPr>
        <p:spPr>
          <a:xfrm>
            <a:off x="3141614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921DE9-A92A-48E6-B851-89B60DA62EB1}"/>
              </a:ext>
            </a:extLst>
          </p:cNvPr>
          <p:cNvSpPr/>
          <p:nvPr/>
        </p:nvSpPr>
        <p:spPr>
          <a:xfrm>
            <a:off x="3495369" y="3293219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EA85B8D-B759-4450-84E9-08D343E0E81F}"/>
              </a:ext>
            </a:extLst>
          </p:cNvPr>
          <p:cNvCxnSpPr>
            <a:cxnSpLocks/>
            <a:stCxn id="25" idx="2"/>
            <a:endCxn id="20" idx="2"/>
          </p:cNvCxnSpPr>
          <p:nvPr/>
        </p:nvCxnSpPr>
        <p:spPr>
          <a:xfrm rot="5400000">
            <a:off x="5654421" y="1359939"/>
            <a:ext cx="3175" cy="3967522"/>
          </a:xfrm>
          <a:prstGeom prst="bentConnector3">
            <a:avLst>
              <a:gd name="adj1" fmla="val 1403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2B902-BBB0-4EF7-82B8-E48F1EFFBAD0}"/>
              </a:ext>
            </a:extLst>
          </p:cNvPr>
          <p:cNvSpPr/>
          <p:nvPr/>
        </p:nvSpPr>
        <p:spPr>
          <a:xfrm>
            <a:off x="7462891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1ACB934-5812-40EF-BA54-2525EDD180D9}"/>
              </a:ext>
            </a:extLst>
          </p:cNvPr>
          <p:cNvSpPr/>
          <p:nvPr/>
        </p:nvSpPr>
        <p:spPr>
          <a:xfrm>
            <a:off x="7816646" y="3290044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07ED96-E835-40A6-8579-13E7F82BB1F0}"/>
              </a:ext>
            </a:extLst>
          </p:cNvPr>
          <p:cNvSpPr txBox="1"/>
          <p:nvPr/>
        </p:nvSpPr>
        <p:spPr>
          <a:xfrm>
            <a:off x="5251407" y="4129867"/>
            <a:ext cx="8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Reward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A2B561-1B96-44B3-A262-604D12A23455}"/>
              </a:ext>
            </a:extLst>
          </p:cNvPr>
          <p:cNvSpPr/>
          <p:nvPr/>
        </p:nvSpPr>
        <p:spPr>
          <a:xfrm>
            <a:off x="327813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DD813-E73A-47F0-8A92-4037CC0C27F2}"/>
              </a:ext>
            </a:extLst>
          </p:cNvPr>
          <p:cNvSpPr/>
          <p:nvPr/>
        </p:nvSpPr>
        <p:spPr>
          <a:xfrm>
            <a:off x="7646118" y="2360321"/>
            <a:ext cx="353755" cy="520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AD2D70-71F0-468D-957D-1558BB70E4A5}"/>
              </a:ext>
            </a:extLst>
          </p:cNvPr>
          <p:cNvSpPr txBox="1"/>
          <p:nvPr/>
        </p:nvSpPr>
        <p:spPr>
          <a:xfrm>
            <a:off x="477519" y="4742848"/>
            <a:ext cx="4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Agent’s Goal</a:t>
            </a:r>
            <a:r>
              <a:rPr lang="pt-BR" dirty="0"/>
              <a:t>: Maximize its reward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B0BA95-AA97-497D-98AE-917A83BCC873}"/>
              </a:ext>
            </a:extLst>
          </p:cNvPr>
          <p:cNvSpPr/>
          <p:nvPr/>
        </p:nvSpPr>
        <p:spPr>
          <a:xfrm>
            <a:off x="324928" y="5329476"/>
            <a:ext cx="116745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u="sng" dirty="0"/>
              <a:t>Our Goal</a:t>
            </a:r>
            <a:r>
              <a:rPr lang="pt-BR" dirty="0"/>
              <a:t>: Discover a strategy that allows the agent to achieve its goal under various circumstances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64EDA0-A8EF-4B26-A703-EE537FD43510}"/>
              </a:ext>
            </a:extLst>
          </p:cNvPr>
          <p:cNvSpPr/>
          <p:nvPr/>
        </p:nvSpPr>
        <p:spPr>
          <a:xfrm>
            <a:off x="446227" y="6097131"/>
            <a:ext cx="3049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Search, Estimate, Learn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/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Policy =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A18CA8-E840-46C8-B255-FF3DF3095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858" y="6115847"/>
                <a:ext cx="2001253" cy="400110"/>
              </a:xfrm>
              <a:prstGeom prst="rect">
                <a:avLst/>
              </a:prstGeom>
              <a:blipFill>
                <a:blip r:embed="rId3"/>
                <a:stretch>
                  <a:fillRect l="-2744"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04F2E31-1AD2-49B5-B87D-2AE099ED1FE0}"/>
              </a:ext>
            </a:extLst>
          </p:cNvPr>
          <p:cNvSpPr/>
          <p:nvPr/>
        </p:nvSpPr>
        <p:spPr>
          <a:xfrm flipV="1">
            <a:off x="2872130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9DB5E9-B9FA-43B7-B3CB-FCDD3B17A932}"/>
              </a:ext>
            </a:extLst>
          </p:cNvPr>
          <p:cNvSpPr/>
          <p:nvPr/>
        </p:nvSpPr>
        <p:spPr>
          <a:xfrm>
            <a:off x="7195064" y="6115848"/>
            <a:ext cx="34753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knowlege about the environment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E2EBF4E-78A2-4184-B027-F37A3DFA488F}"/>
              </a:ext>
            </a:extLst>
          </p:cNvPr>
          <p:cNvCxnSpPr>
            <a:cxnSpLocks/>
            <a:stCxn id="28" idx="0"/>
            <a:endCxn id="24" idx="0"/>
          </p:cNvCxnSpPr>
          <p:nvPr/>
        </p:nvCxnSpPr>
        <p:spPr>
          <a:xfrm rot="16200000" flipH="1">
            <a:off x="3844139" y="5176500"/>
            <a:ext cx="430275" cy="14484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9E389A4-9855-426C-92AB-7DCAF9DB0981}"/>
              </a:ext>
            </a:extLst>
          </p:cNvPr>
          <p:cNvSpPr/>
          <p:nvPr/>
        </p:nvSpPr>
        <p:spPr>
          <a:xfrm flipV="1">
            <a:off x="1641078" y="5639853"/>
            <a:ext cx="925874" cy="45719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F9C9102-7AF6-4DBF-BF40-2ADB40F48051}"/>
              </a:ext>
            </a:extLst>
          </p:cNvPr>
          <p:cNvCxnSpPr>
            <a:cxnSpLocks/>
            <a:stCxn id="37" idx="0"/>
            <a:endCxn id="23" idx="0"/>
          </p:cNvCxnSpPr>
          <p:nvPr/>
        </p:nvCxnSpPr>
        <p:spPr>
          <a:xfrm rot="5400000">
            <a:off x="1831628" y="5824743"/>
            <a:ext cx="411559" cy="1332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28FD6E3-225E-4B77-BE1B-8DBF5215CF3E}"/>
              </a:ext>
            </a:extLst>
          </p:cNvPr>
          <p:cNvSpPr/>
          <p:nvPr/>
        </p:nvSpPr>
        <p:spPr>
          <a:xfrm flipV="1">
            <a:off x="10271050" y="5639852"/>
            <a:ext cx="1590452" cy="45720"/>
          </a:xfrm>
          <a:prstGeom prst="rect">
            <a:avLst/>
          </a:prstGeom>
          <a:solidFill>
            <a:srgbClr val="C00000">
              <a:alpha val="38824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4018D6C-D406-464D-9CAE-5F449CD0D4DE}"/>
              </a:ext>
            </a:extLst>
          </p:cNvPr>
          <p:cNvCxnSpPr>
            <a:cxnSpLocks/>
            <a:stCxn id="42" idx="0"/>
            <a:endCxn id="31" idx="0"/>
          </p:cNvCxnSpPr>
          <p:nvPr/>
        </p:nvCxnSpPr>
        <p:spPr>
          <a:xfrm rot="5400000">
            <a:off x="9784381" y="4833953"/>
            <a:ext cx="430276" cy="21335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148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7F13-FDB2-4207-B2DF-E1B774C1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</p:spPr>
            <p:txBody>
              <a:bodyPr/>
              <a:lstStyle/>
              <a:p>
                <a:r>
                  <a:rPr lang="en-US" dirty="0"/>
                  <a:t>History of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u="sng" dirty="0"/>
                  <a:t>state</a:t>
                </a:r>
                <a:r>
                  <a:rPr lang="en-US" dirty="0"/>
                  <a:t> at given time is function of this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	hence, the state summarizes all information needed to make decisions</a:t>
                </a:r>
              </a:p>
              <a:p>
                <a:endParaRPr lang="en-US" dirty="0"/>
              </a:p>
              <a:p>
                <a:r>
                  <a:rPr lang="en-US" u="sng" dirty="0"/>
                  <a:t>Intuition</a:t>
                </a:r>
                <a:r>
                  <a:rPr lang="en-US" dirty="0"/>
                  <a:t> (why is this a good idea?)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Conditioned on the histories the actions are independent.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This allows us to factor one decision into small decisions, or actions.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83239D-3011-402D-B4E4-17C6654BD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3900042"/>
              </a:xfrm>
              <a:blipFill>
                <a:blip r:embed="rId2"/>
                <a:stretch>
                  <a:fillRect l="-1275" t="-1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/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664D461-F65D-44FE-974B-258B66D8E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891" y="5010758"/>
                <a:ext cx="3232999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86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BF3AA-0352-4767-A3D0-80AAB5226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The Future is independent of the Past if we know the Present</a:t>
                </a:r>
              </a:p>
              <a:p>
                <a:pPr algn="ctr"/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 equivalently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What are the implications?</a:t>
                </a:r>
                <a:endParaRPr lang="en-US" dirty="0"/>
              </a:p>
              <a:p>
                <a:pPr lvl="1"/>
                <a:r>
                  <a:rPr lang="en-US" dirty="0"/>
                  <a:t>The present state needs to hold all the information necessary to predict the future</a:t>
                </a:r>
              </a:p>
              <a:p>
                <a:pPr lvl="1"/>
                <a:r>
                  <a:rPr lang="en-US" dirty="0"/>
                  <a:t>Future inherently stochastic</a:t>
                </a:r>
              </a:p>
              <a:p>
                <a:pPr lvl="1"/>
                <a:r>
                  <a:rPr lang="en-US" dirty="0"/>
                  <a:t>State space explosion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21683C-8A29-41B8-9F50-8057295E5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5242910"/>
              </a:xfrm>
              <a:blipFill>
                <a:blip r:embed="rId2"/>
                <a:stretch>
                  <a:fillRect l="-1275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70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C84-22EA-4F5B-BCD0-BF8A3D84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AA1A91-3F5C-469D-AF93-8E1BDF51A88C}"/>
                  </a:ext>
                </a:extLst>
              </p:cNvPr>
              <p:cNvSpPr/>
              <p:nvPr/>
            </p:nvSpPr>
            <p:spPr>
              <a:xfrm>
                <a:off x="6852229" y="1432573"/>
                <a:ext cx="374487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Transition matrix</a:t>
                </a:r>
              </a:p>
              <a:p>
                <a:endParaRPr lang="en-US" dirty="0"/>
              </a:p>
              <a:p>
                <a:r>
                  <a:rPr lang="en-US" dirty="0"/>
                  <a:t>Transition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AA1A91-3F5C-469D-AF93-8E1BDF51A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29" y="1432573"/>
                <a:ext cx="3744871" cy="1200329"/>
              </a:xfrm>
              <a:prstGeom prst="rect">
                <a:avLst/>
              </a:prstGeom>
              <a:blipFill>
                <a:blip r:embed="rId2"/>
                <a:stretch>
                  <a:fillRect l="-1303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/>
              <p:nvPr/>
            </p:nvSpPr>
            <p:spPr>
              <a:xfrm>
                <a:off x="1673271" y="2179858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2E4A7AB-09B3-4B39-A085-D3D97DA86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71" y="2179858"/>
                <a:ext cx="1533833" cy="73004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/>
              <p:nvPr/>
            </p:nvSpPr>
            <p:spPr>
              <a:xfrm>
                <a:off x="1673269" y="3948943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217DF17-2ADB-4182-9E8B-4630BF7F5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69" y="3948943"/>
                <a:ext cx="1533833" cy="73004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/>
              <p:nvPr/>
            </p:nvSpPr>
            <p:spPr>
              <a:xfrm>
                <a:off x="4138709" y="2179857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55EC36C-E1E9-4EFE-A967-6B9A2A0C46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09" y="2179857"/>
                <a:ext cx="1533833" cy="7300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/>
              <p:nvPr/>
            </p:nvSpPr>
            <p:spPr>
              <a:xfrm>
                <a:off x="4138710" y="3948941"/>
                <a:ext cx="1533833" cy="73004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2CE100-73DC-48B3-907F-B084D4FB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710" y="3948941"/>
                <a:ext cx="1533833" cy="7300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DDBE586-C5B1-430E-B0EC-E30CCB015AC2}"/>
              </a:ext>
            </a:extLst>
          </p:cNvPr>
          <p:cNvCxnSpPr>
            <a:stCxn id="26" idx="6"/>
            <a:endCxn id="28" idx="2"/>
          </p:cNvCxnSpPr>
          <p:nvPr/>
        </p:nvCxnSpPr>
        <p:spPr>
          <a:xfrm flipV="1">
            <a:off x="3207104" y="2544880"/>
            <a:ext cx="931605" cy="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296FC7C-AA08-4E38-A115-83C596443D91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 rot="16200000" flipH="1">
            <a:off x="4386107" y="3429420"/>
            <a:ext cx="103903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5206A9C-AB2D-4D53-855C-F38EE8DCBB04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1673270" y="2179859"/>
            <a:ext cx="766917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98D15A7-582B-469E-B56A-7493738F13BF}"/>
              </a:ext>
            </a:extLst>
          </p:cNvPr>
          <p:cNvCxnSpPr>
            <a:cxnSpLocks/>
            <a:stCxn id="28" idx="6"/>
            <a:endCxn id="28" idx="0"/>
          </p:cNvCxnSpPr>
          <p:nvPr/>
        </p:nvCxnSpPr>
        <p:spPr>
          <a:xfrm flipH="1" flipV="1">
            <a:off x="4905626" y="2179857"/>
            <a:ext cx="766916" cy="365023"/>
          </a:xfrm>
          <a:prstGeom prst="bentConnector4">
            <a:avLst>
              <a:gd name="adj1" fmla="val -29808"/>
              <a:gd name="adj2" fmla="val 162626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CD30C80-0BD2-4A98-A431-D959C3E5D3FE}"/>
              </a:ext>
            </a:extLst>
          </p:cNvPr>
          <p:cNvCxnSpPr>
            <a:cxnSpLocks/>
            <a:stCxn id="27" idx="7"/>
            <a:endCxn id="28" idx="3"/>
          </p:cNvCxnSpPr>
          <p:nvPr/>
        </p:nvCxnSpPr>
        <p:spPr>
          <a:xfrm flipV="1">
            <a:off x="2982477" y="2802989"/>
            <a:ext cx="1380857" cy="12528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6E6DE9-A81D-4686-BA2E-CDCD23AF8175}"/>
              </a:ext>
            </a:extLst>
          </p:cNvPr>
          <p:cNvCxnSpPr>
            <a:cxnSpLocks/>
            <a:stCxn id="27" idx="0"/>
            <a:endCxn id="26" idx="4"/>
          </p:cNvCxnSpPr>
          <p:nvPr/>
        </p:nvCxnSpPr>
        <p:spPr>
          <a:xfrm flipV="1">
            <a:off x="2440186" y="2909903"/>
            <a:ext cx="2" cy="1039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/>
              <p:nvPr/>
            </p:nvSpPr>
            <p:spPr>
              <a:xfrm>
                <a:off x="3452909" y="2102104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8D50590-8AFA-43A1-B825-AA8211A23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909" y="2102104"/>
                <a:ext cx="6046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/>
              <p:nvPr/>
            </p:nvSpPr>
            <p:spPr>
              <a:xfrm>
                <a:off x="4363334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47DA18-2970-4CF9-88FC-EC849CA8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334" y="3144243"/>
                <a:ext cx="6046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/>
              <p:nvPr/>
            </p:nvSpPr>
            <p:spPr>
              <a:xfrm>
                <a:off x="5190758" y="163016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DEF1A-C7F1-4034-93B7-789077B25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58" y="1630169"/>
                <a:ext cx="6046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/>
              <p:nvPr/>
            </p:nvSpPr>
            <p:spPr>
              <a:xfrm>
                <a:off x="1673269" y="1625860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D77277-058F-4954-8370-22A374B1E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269" y="1625860"/>
                <a:ext cx="6046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/>
              <p:nvPr/>
            </p:nvSpPr>
            <p:spPr>
              <a:xfrm>
                <a:off x="1333965" y="313365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83060F6-0983-477A-BFDC-F2E69F11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65" y="3133653"/>
                <a:ext cx="6046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/>
              <p:nvPr/>
            </p:nvSpPr>
            <p:spPr>
              <a:xfrm>
                <a:off x="3349504" y="3942478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AC1E294-48A2-45DE-ABBE-5BC7B9C18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04" y="3942478"/>
                <a:ext cx="6046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BCFD15D-E8C8-4E3E-9BD7-77F064296F9B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 rot="5400000">
            <a:off x="1271462" y="3429422"/>
            <a:ext cx="1252866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/>
              <p:nvPr/>
            </p:nvSpPr>
            <p:spPr>
              <a:xfrm>
                <a:off x="2409274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C54735-0790-435C-AB8C-C9CF1A19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74" y="3144243"/>
                <a:ext cx="60468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CBB1FEB-0ECA-4D2A-931C-7CE634E741FC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 flipV="1">
            <a:off x="3207102" y="4313964"/>
            <a:ext cx="931608" cy="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/>
              <p:nvPr/>
            </p:nvSpPr>
            <p:spPr>
              <a:xfrm>
                <a:off x="3253905" y="3144243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F8F1BB-D653-44A4-8090-68077284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905" y="3144243"/>
                <a:ext cx="60468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2B461CEA-2FFA-4E87-9136-D8E2274CED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13349" y="2805099"/>
              <a:ext cx="348355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711">
                      <a:extLst>
                        <a:ext uri="{9D8B030D-6E8A-4147-A177-3AD203B41FA5}">
                          <a16:colId xmlns:a16="http://schemas.microsoft.com/office/drawing/2014/main" val="2402914082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861932134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1844923219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486458255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219035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3878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2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77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b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048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3">
                <a:extLst>
                  <a:ext uri="{FF2B5EF4-FFF2-40B4-BE49-F238E27FC236}">
                    <a16:creationId xmlns:a16="http://schemas.microsoft.com/office/drawing/2014/main" id="{2B461CEA-2FFA-4E87-9136-D8E2274CE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206060"/>
                  </p:ext>
                </p:extLst>
              </p:nvPr>
            </p:nvGraphicFramePr>
            <p:xfrm>
              <a:off x="7113349" y="2805099"/>
              <a:ext cx="3483555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6711">
                      <a:extLst>
                        <a:ext uri="{9D8B030D-6E8A-4147-A177-3AD203B41FA5}">
                          <a16:colId xmlns:a16="http://schemas.microsoft.com/office/drawing/2014/main" val="2402914082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861932134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1844923219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3486458255"/>
                        </a:ext>
                      </a:extLst>
                    </a:gridCol>
                    <a:gridCol w="696711">
                      <a:extLst>
                        <a:ext uri="{9D8B030D-6E8A-4147-A177-3AD203B41FA5}">
                          <a16:colId xmlns:a16="http://schemas.microsoft.com/office/drawing/2014/main" val="219035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1800" i="1" baseline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101754" t="-1639" r="-303509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200000" t="-1639" r="-200870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02632" t="-1639" r="-10263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399130" t="-1639" r="-1739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38785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101639" r="-400000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0838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201639" r="-400000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24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301639" r="-400000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677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5"/>
                          <a:stretch>
                            <a:fillRect l="-870" t="-401639" r="-400000" b="-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1048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EDE29D5-7CCA-4A25-9CC0-E243931C0364}"/>
              </a:ext>
            </a:extLst>
          </p:cNvPr>
          <p:cNvSpPr/>
          <p:nvPr/>
        </p:nvSpPr>
        <p:spPr>
          <a:xfrm>
            <a:off x="1333965" y="53508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Problems of learning and planning</a:t>
            </a:r>
          </a:p>
          <a:p>
            <a:r>
              <a:rPr lang="pt-BR" dirty="0"/>
              <a:t>Problems of prediction and 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AC96D1-4B1E-4425-945C-B23620559C77}"/>
              </a:ext>
            </a:extLst>
          </p:cNvPr>
          <p:cNvSpPr/>
          <p:nvPr/>
        </p:nvSpPr>
        <p:spPr bwMode="gray">
          <a:xfrm>
            <a:off x="5960655" y="4117846"/>
            <a:ext cx="646772" cy="3879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190D7E-2975-4983-813E-4C981D2E8A1E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5656569" y="4309754"/>
            <a:ext cx="304086" cy="2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/>
              <p:nvPr/>
            </p:nvSpPr>
            <p:spPr>
              <a:xfrm>
                <a:off x="5494997" y="3908889"/>
                <a:ext cx="604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0D2B0-BCC3-48DF-8A65-1032911F5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97" y="3908889"/>
                <a:ext cx="60468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13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C9F45-AC5F-470D-A782-06D0B5CC41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8369" y="144001"/>
                <a:ext cx="9169401" cy="966272"/>
              </a:xfrm>
            </p:spPr>
            <p:txBody>
              <a:bodyPr/>
              <a:lstStyle/>
              <a:p>
                <a:r>
                  <a:rPr lang="en-US" dirty="0"/>
                  <a:t>Return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) and Discount Factor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AC9F45-AC5F-470D-A782-06D0B5CC4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8369" y="144001"/>
                <a:ext cx="9169401" cy="966272"/>
              </a:xfrm>
              <a:blipFill>
                <a:blip r:embed="rId2"/>
                <a:stretch>
                  <a:fillRect l="-2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2CCA1C-F318-4F21-94B0-2C3B4C3FDA0A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582277" y="1477323"/>
                <a:ext cx="9316795" cy="4643835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marL="0" indent="0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None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41294" indent="-2412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■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79988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□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17533" indent="-239994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–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59991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rabicPeriod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719982" indent="-359991" algn="l" defTabSz="1219170" rtl="0" eaLnBrk="1" latinLnBrk="0" hangingPunct="1">
                  <a:lnSpc>
                    <a:spcPts val="2667"/>
                  </a:lnSpc>
                  <a:spcBef>
                    <a:spcPts val="400"/>
                  </a:spcBef>
                  <a:spcAft>
                    <a:spcPts val="400"/>
                  </a:spcAft>
                  <a:buClr>
                    <a:schemeClr val="accent1"/>
                  </a:buClr>
                  <a:buSzPct val="100000"/>
                  <a:buFont typeface="+mj-lt"/>
                  <a:buAutoNum type="alphaLcParenR"/>
                  <a:defRPr sz="18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None/>
                  <a:defRPr sz="2133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1219170" rtl="0" eaLnBrk="1" latinLnBrk="0" hangingPunct="1">
                  <a:lnSpc>
                    <a:spcPts val="2800"/>
                  </a:lnSpc>
                  <a:spcBef>
                    <a:spcPts val="533"/>
                  </a:spcBef>
                  <a:spcAft>
                    <a:spcPts val="533"/>
                  </a:spcAft>
                  <a:buFont typeface="Arial" panose="020B0604020202020204" pitchFamily="34" charset="0"/>
                  <a:buNone/>
                  <a:defRPr sz="2133" b="0" kern="1200" cap="all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Return is the sum of discounted rewards 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/>
                  <a:t> is the total reward at step </a:t>
                </a:r>
                <a:r>
                  <a:rPr lang="en-US" b="1" i="1" dirty="0"/>
                  <a:t>t</a:t>
                </a:r>
                <a:r>
                  <a:rPr lang="en-US" dirty="0"/>
                  <a:t> after collecting future rewards in </a:t>
                </a:r>
                <a:r>
                  <a:rPr lang="en-US" b="1" dirty="0"/>
                  <a:t>T</a:t>
                </a:r>
                <a:r>
                  <a:rPr lang="en-US" dirty="0"/>
                  <a:t> steps discounted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∈[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pPr lvl="1" indent="0">
                  <a:buNone/>
                </a:pPr>
                <a:endParaRPr lang="en-US" dirty="0"/>
              </a:p>
              <a:p>
                <a:r>
                  <a:rPr lang="en-US" u="sng" dirty="0"/>
                  <a:t>Why Discount Factor?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depreciates future rewards based on their distant from the present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avoids infinite returns because of cycles in the Markov Chain</a:t>
                </a:r>
              </a:p>
              <a:p>
                <a:pPr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62CCA1C-F318-4F21-94B0-2C3B4C3FD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277" y="1477323"/>
                <a:ext cx="9316795" cy="4643835"/>
              </a:xfrm>
              <a:prstGeom prst="rect">
                <a:avLst/>
              </a:prstGeom>
              <a:blipFill>
                <a:blip r:embed="rId3"/>
                <a:stretch>
                  <a:fillRect l="-1571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7315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5272</TotalTime>
  <Words>3195</Words>
  <Application>Microsoft Office PowerPoint</Application>
  <PresentationFormat>Widescreen</PresentationFormat>
  <Paragraphs>572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Cambria Math</vt:lpstr>
      <vt:lpstr>Verdana</vt:lpstr>
      <vt:lpstr>HPI PPT-Template</vt:lpstr>
      <vt:lpstr>Markov Decision Process project-3</vt:lpstr>
      <vt:lpstr>Topics</vt:lpstr>
      <vt:lpstr>Textbooks (free access)</vt:lpstr>
      <vt:lpstr>Basic concepts - Structure</vt:lpstr>
      <vt:lpstr>Agent and Environment Interaction</vt:lpstr>
      <vt:lpstr>State</vt:lpstr>
      <vt:lpstr>Markov Property</vt:lpstr>
      <vt:lpstr>Markov Chain</vt:lpstr>
      <vt:lpstr>Return (G) and Discount Factor (γ) </vt:lpstr>
      <vt:lpstr>Value Function</vt:lpstr>
      <vt:lpstr>Bellman Equation</vt:lpstr>
      <vt:lpstr>Markov Reward Process (MRP)</vt:lpstr>
      <vt:lpstr>Bellman equation in matrix form</vt:lpstr>
      <vt:lpstr>Markov Decision Process (MDP)</vt:lpstr>
      <vt:lpstr>Bellman Optimatility Equation</vt:lpstr>
      <vt:lpstr>Bellman Optimality Equations for MDPs</vt:lpstr>
      <vt:lpstr>Episodes</vt:lpstr>
      <vt:lpstr>PowerPoint Presentation</vt:lpstr>
      <vt:lpstr>Prediction versus Control Problems</vt:lpstr>
      <vt:lpstr>Policy Evaluation and Policy Iteration</vt:lpstr>
      <vt:lpstr>Value Iteration</vt:lpstr>
      <vt:lpstr>PowerPoint Presentation</vt:lpstr>
      <vt:lpstr>Monte Carlo Policy Evaluation</vt:lpstr>
      <vt:lpstr>Incremental Mean</vt:lpstr>
      <vt:lpstr>Incremental Monte Carlo Updates</vt:lpstr>
      <vt:lpstr>Temporal Difference Learning</vt:lpstr>
      <vt:lpstr>Batch Learning = Limited Budget</vt:lpstr>
      <vt:lpstr>Temporal Difference (TD) vs Monte Carlo (MC)</vt:lpstr>
      <vt:lpstr>Summary of pros and cons</vt:lpstr>
      <vt:lpstr>Comparing the three models</vt:lpstr>
      <vt:lpstr>Trade-off between TD(0) and MC = TD(lambda)</vt:lpstr>
      <vt:lpstr>TD(λ) Which n value is the best? </vt:lpstr>
      <vt:lpstr>Control   Improving the policy to find optimal value-function</vt:lpstr>
      <vt:lpstr>Generalized Policy Iteration</vt:lpstr>
      <vt:lpstr>Monte Carlo Control</vt:lpstr>
      <vt:lpstr>GLIE Monte Carlo Control</vt:lpstr>
      <vt:lpstr>On-Policy versus Off-Policy Control</vt:lpstr>
      <vt:lpstr>Sarsa: On-Policy TD Control </vt:lpstr>
      <vt:lpstr>Q-Learning: off-policy TD Control</vt:lpstr>
      <vt:lpstr>Comparing Sarsa and Q-Learning</vt:lpstr>
      <vt:lpstr>Trade-off between Sarsa and Q-Learning </vt:lpstr>
      <vt:lpstr>N-Step Sarsa  TD(λ)</vt:lpstr>
      <vt:lpstr>Project-3   description</vt:lpstr>
      <vt:lpstr>Markov Decision Process Model</vt:lpstr>
      <vt:lpstr>Project-3 tasks</vt:lpstr>
      <vt:lpstr> Main components</vt:lpstr>
      <vt:lpstr>Interesting lectures</vt:lpstr>
      <vt:lpstr>End</vt:lpstr>
      <vt:lpstr>Incremental implementations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371</cp:revision>
  <dcterms:created xsi:type="dcterms:W3CDTF">2020-04-21T07:53:32Z</dcterms:created>
  <dcterms:modified xsi:type="dcterms:W3CDTF">2020-12-11T12:42:52Z</dcterms:modified>
</cp:coreProperties>
</file>