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96" r:id="rId3"/>
    <p:sldId id="399" r:id="rId4"/>
    <p:sldId id="439" r:id="rId5"/>
    <p:sldId id="397" r:id="rId6"/>
    <p:sldId id="437" r:id="rId7"/>
    <p:sldId id="429" r:id="rId8"/>
    <p:sldId id="430" r:id="rId9"/>
    <p:sldId id="432" r:id="rId10"/>
    <p:sldId id="431" r:id="rId11"/>
    <p:sldId id="433" r:id="rId12"/>
    <p:sldId id="435" r:id="rId13"/>
    <p:sldId id="438" r:id="rId14"/>
    <p:sldId id="43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82006" autoAdjust="0"/>
  </p:normalViewPr>
  <p:slideViewPr>
    <p:cSldViewPr snapToGrid="0">
      <p:cViewPr varScale="1">
        <p:scale>
          <a:sx n="56" d="100"/>
          <a:sy n="56" d="100"/>
        </p:scale>
        <p:origin x="8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7-604C-9392-B5530DB2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explosion val="35"/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C64C-95C4-26621B9AE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18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50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pi.uni-potsdam.de/giese/public/mdelab/mdelab-projects/case-studies/mrubi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Self-healing and self-optimization in </a:t>
            </a:r>
            <a:r>
              <a:rPr lang="en-US" dirty="0" err="1"/>
              <a:t>mRUBiS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Sona</a:t>
            </a:r>
            <a:r>
              <a:rPr lang="en-US" dirty="0"/>
              <a:t> </a:t>
            </a:r>
            <a:r>
              <a:rPr lang="en-US" dirty="0" err="1"/>
              <a:t>Ghahremani</a:t>
            </a:r>
            <a:endParaRPr lang="en-US" dirty="0"/>
          </a:p>
          <a:p>
            <a:r>
              <a:rPr lang="en-US" dirty="0" err="1"/>
              <a:t>sona.ghahremani@hpi.de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53">
            <a:extLst>
              <a:ext uri="{FF2B5EF4-FFF2-40B4-BE49-F238E27FC236}">
                <a16:creationId xmlns:a16="http://schemas.microsoft.com/office/drawing/2014/main" id="{48D18A50-5E43-2940-911A-C0509CC32D3E}"/>
              </a:ext>
            </a:extLst>
          </p:cNvPr>
          <p:cNvSpPr/>
          <p:nvPr/>
        </p:nvSpPr>
        <p:spPr bwMode="gray">
          <a:xfrm>
            <a:off x="4172462" y="3403046"/>
            <a:ext cx="1461712" cy="707995"/>
          </a:xfrm>
          <a:prstGeom prst="round1Rect">
            <a:avLst>
              <a:gd name="adj" fmla="val 206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BA4B8E-CF93-9040-BEFB-3EA6351EAC2E}"/>
              </a:ext>
            </a:extLst>
          </p:cNvPr>
          <p:cNvGrpSpPr/>
          <p:nvPr/>
        </p:nvGrpSpPr>
        <p:grpSpPr>
          <a:xfrm>
            <a:off x="3682199" y="1876529"/>
            <a:ext cx="2526483" cy="1242654"/>
            <a:chOff x="3775267" y="1503791"/>
            <a:chExt cx="2526483" cy="1242654"/>
          </a:xfrm>
        </p:grpSpPr>
        <p:sp>
          <p:nvSpPr>
            <p:cNvPr id="10" name="Round Single Corner Rectangle 9">
              <a:extLst>
                <a:ext uri="{FF2B5EF4-FFF2-40B4-BE49-F238E27FC236}">
                  <a16:creationId xmlns:a16="http://schemas.microsoft.com/office/drawing/2014/main" id="{966F3D21-D0DE-8C40-BD00-41F4CC8C13B8}"/>
                </a:ext>
              </a:extLst>
            </p:cNvPr>
            <p:cNvSpPr/>
            <p:nvPr/>
          </p:nvSpPr>
          <p:spPr bwMode="gray">
            <a:xfrm>
              <a:off x="3775267" y="1503791"/>
              <a:ext cx="2526483" cy="1214842"/>
            </a:xfrm>
            <a:prstGeom prst="round1Rect">
              <a:avLst>
                <a:gd name="adj" fmla="val 2061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552CF7-09BE-1847-A03D-5CD3A501EBE2}"/>
                </a:ext>
              </a:extLst>
            </p:cNvPr>
            <p:cNvSpPr txBox="1"/>
            <p:nvPr/>
          </p:nvSpPr>
          <p:spPr bwMode="gray">
            <a:xfrm>
              <a:off x="3821478" y="1638009"/>
              <a:ext cx="2300254" cy="1108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Restart Component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Heavy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Light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Replace Component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A85916-54CB-1448-B8C3-2F2D0966B567}"/>
              </a:ext>
            </a:extLst>
          </p:cNvPr>
          <p:cNvSpPr txBox="1"/>
          <p:nvPr/>
        </p:nvSpPr>
        <p:spPr bwMode="gray">
          <a:xfrm>
            <a:off x="4234444" y="3590789"/>
            <a:ext cx="1911846" cy="52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Remove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A0CE9-FBCF-D841-94E5-7580BB2AE2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80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 and Utility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72824" y="2601155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240772"/>
            <a:ext cx="9645744" cy="4985692"/>
            <a:chOff x="-321905" y="632926"/>
            <a:chExt cx="9645744" cy="41055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759800"/>
              <a:ext cx="8790439" cy="3412150"/>
              <a:chOff x="358776" y="665018"/>
              <a:chExt cx="9114262" cy="35069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665018"/>
                <a:ext cx="0" cy="350693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632926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61671" y="388507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AC2743-ECE4-C341-BF49-AF8C20D88A1F}"/>
              </a:ext>
            </a:extLst>
          </p:cNvPr>
          <p:cNvGrpSpPr/>
          <p:nvPr/>
        </p:nvGrpSpPr>
        <p:grpSpPr>
          <a:xfrm>
            <a:off x="4081262" y="3227335"/>
            <a:ext cx="5561895" cy="1540118"/>
            <a:chOff x="4080368" y="1152664"/>
            <a:chExt cx="6977495" cy="36147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BBE7D2-C1A3-554A-B5A7-9F2979A30018}"/>
                </a:ext>
              </a:extLst>
            </p:cNvPr>
            <p:cNvGrpSpPr/>
            <p:nvPr/>
          </p:nvGrpSpPr>
          <p:grpSpPr>
            <a:xfrm>
              <a:off x="4080368" y="3490112"/>
              <a:ext cx="2599490" cy="1277343"/>
              <a:chOff x="798107" y="3042455"/>
              <a:chExt cx="478909" cy="88415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526086-ED60-9743-9A1B-383699D8C0E5}"/>
                  </a:ext>
                </a:extLst>
              </p:cNvPr>
              <p:cNvCxnSpPr/>
              <p:nvPr/>
            </p:nvCxnSpPr>
            <p:spPr bwMode="gray">
              <a:xfrm>
                <a:off x="798107" y="3926611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2B94A5-9519-CE4C-ACF7-3BD77E8DFD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3042455"/>
                <a:ext cx="0" cy="88182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8B3E0-C50C-DE40-9692-108EFF3AC9C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326495" y="1174379"/>
              <a:ext cx="2731368" cy="2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3E97D5-D1F1-5343-8CEA-C8C05FCCD26F}"/>
                </a:ext>
              </a:extLst>
            </p:cNvPr>
            <p:cNvGrpSpPr/>
            <p:nvPr/>
          </p:nvGrpSpPr>
          <p:grpSpPr>
            <a:xfrm>
              <a:off x="7699380" y="1152664"/>
              <a:ext cx="630714" cy="1530245"/>
              <a:chOff x="798107" y="-406426"/>
              <a:chExt cx="478909" cy="4333036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89A0DA-B8E7-A040-B370-CF8FAA65F8C9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C557D-06B9-CE44-B43C-B1E0C3C90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-406426"/>
                <a:ext cx="0" cy="433070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0B70A2-C038-2744-842B-3A4BE65ECE5E}"/>
                </a:ext>
              </a:extLst>
            </p:cNvPr>
            <p:cNvGrpSpPr/>
            <p:nvPr/>
          </p:nvGrpSpPr>
          <p:grpSpPr>
            <a:xfrm>
              <a:off x="6699581" y="2683862"/>
              <a:ext cx="1021460" cy="835872"/>
              <a:chOff x="798107" y="3252520"/>
              <a:chExt cx="478909" cy="6740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B95F8B-EA9F-B443-BF67-D44D9821E060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8B9A50B-5432-DD4E-AF7D-1C5EA9F6AF9B}"/>
                  </a:ext>
                </a:extLst>
              </p:cNvPr>
              <p:cNvCxnSpPr/>
              <p:nvPr/>
            </p:nvCxnSpPr>
            <p:spPr bwMode="gray">
              <a:xfrm>
                <a:off x="1275649" y="3252520"/>
                <a:ext cx="0" cy="67175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83F44E-515E-0C45-8D74-61B83F34B3B1}"/>
              </a:ext>
            </a:extLst>
          </p:cNvPr>
          <p:cNvGrpSpPr/>
          <p:nvPr/>
        </p:nvGrpSpPr>
        <p:grpSpPr>
          <a:xfrm>
            <a:off x="5705370" y="1846086"/>
            <a:ext cx="2607568" cy="698716"/>
            <a:chOff x="4698610" y="4985759"/>
            <a:chExt cx="2607568" cy="12773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D33EFB-672C-144B-BC33-B5C4EF11E0E4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DAE2F0-4D11-B846-9688-EDE1F9D5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523343-D099-D649-9318-6CC513323280}"/>
              </a:ext>
            </a:extLst>
          </p:cNvPr>
          <p:cNvCxnSpPr/>
          <p:nvPr/>
        </p:nvCxnSpPr>
        <p:spPr bwMode="gray">
          <a:xfrm flipV="1">
            <a:off x="8304860" y="1845134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F62F-09BA-064A-9A75-A2FD44FD5324}"/>
              </a:ext>
            </a:extLst>
          </p:cNvPr>
          <p:cNvGrpSpPr/>
          <p:nvPr/>
        </p:nvGrpSpPr>
        <p:grpSpPr>
          <a:xfrm>
            <a:off x="5087502" y="2519682"/>
            <a:ext cx="630713" cy="475696"/>
            <a:chOff x="8317622" y="3702860"/>
            <a:chExt cx="630713" cy="47569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856EE-7E11-C645-B321-01E9FC010149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EFA40-75EE-994A-A605-DC94323E9C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0E284B-C8B4-6140-9E5C-F66D580E4521}"/>
              </a:ext>
            </a:extLst>
          </p:cNvPr>
          <p:cNvGrpSpPr/>
          <p:nvPr/>
        </p:nvGrpSpPr>
        <p:grpSpPr>
          <a:xfrm>
            <a:off x="4085670" y="2992440"/>
            <a:ext cx="1021460" cy="1775780"/>
            <a:chOff x="7317823" y="4179509"/>
            <a:chExt cx="1021460" cy="835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24E6CE-88E0-B149-B9DD-CE5F5F025E22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5A700B-EEE6-6F49-A5BF-973A6277023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0708E3B-925A-4F41-B2B9-1B46626AFEDA}"/>
              </a:ext>
            </a:extLst>
          </p:cNvPr>
          <p:cNvSpPr txBox="1"/>
          <p:nvPr/>
        </p:nvSpPr>
        <p:spPr bwMode="gray">
          <a:xfrm rot="16200000">
            <a:off x="7669920" y="1999601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365CC9-4647-EF4D-9BAB-556445C39435}"/>
              </a:ext>
            </a:extLst>
          </p:cNvPr>
          <p:cNvSpPr txBox="1"/>
          <p:nvPr/>
        </p:nvSpPr>
        <p:spPr bwMode="gray">
          <a:xfrm rot="16200000">
            <a:off x="5258379" y="385452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LW Redeployment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0289B-F878-D94A-9B89-C8F24E3DD1E4}"/>
              </a:ext>
            </a:extLst>
          </p:cNvPr>
          <p:cNvSpPr txBox="1"/>
          <p:nvPr/>
        </p:nvSpPr>
        <p:spPr bwMode="gray">
          <a:xfrm rot="16200000">
            <a:off x="6414313" y="3541995"/>
            <a:ext cx="888908" cy="23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Replace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3829-6A1A-2046-A9E2-6E05012DED23}"/>
              </a:ext>
            </a:extLst>
          </p:cNvPr>
          <p:cNvSpPr txBox="1"/>
          <p:nvPr/>
        </p:nvSpPr>
        <p:spPr bwMode="gray">
          <a:xfrm rot="16200000">
            <a:off x="6861264" y="3263992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694D7-A32A-F44B-AA2B-CA6C8E536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1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8B82A-DCC5-9948-9BD8-BBBE93085AE1}"/>
              </a:ext>
            </a:extLst>
          </p:cNvPr>
          <p:cNvGrpSpPr/>
          <p:nvPr/>
        </p:nvGrpSpPr>
        <p:grpSpPr>
          <a:xfrm>
            <a:off x="5104214" y="3313588"/>
            <a:ext cx="3200646" cy="2231108"/>
            <a:chOff x="5104214" y="2554171"/>
            <a:chExt cx="3200646" cy="22311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35DF9E-F61F-3C43-B4BE-DDEB045D71A0}"/>
                </a:ext>
              </a:extLst>
            </p:cNvPr>
            <p:cNvSpPr/>
            <p:nvPr/>
          </p:nvSpPr>
          <p:spPr bwMode="gray">
            <a:xfrm>
              <a:off x="5719609" y="3354290"/>
              <a:ext cx="1574455" cy="73227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1618FC-F380-FA46-8DB8-EFABC0309AF6}"/>
                </a:ext>
              </a:extLst>
            </p:cNvPr>
            <p:cNvSpPr/>
            <p:nvPr/>
          </p:nvSpPr>
          <p:spPr bwMode="gray">
            <a:xfrm>
              <a:off x="5735652" y="2554171"/>
              <a:ext cx="2569208" cy="104658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839A9B-51C7-8340-9A9D-60E0D03E4090}"/>
                </a:ext>
              </a:extLst>
            </p:cNvPr>
            <p:cNvSpPr/>
            <p:nvPr/>
          </p:nvSpPr>
          <p:spPr bwMode="gray">
            <a:xfrm>
              <a:off x="5104214" y="2992440"/>
              <a:ext cx="1574455" cy="179283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Optimal Index ( Ordering of the Rules)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3304219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4135843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48187" y="3345076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2637325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77988" y="4700444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3380672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928728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5449292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369656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473282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5281879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1771F-4373-D44D-8506-F045BC85C74A}"/>
              </a:ext>
            </a:extLst>
          </p:cNvPr>
          <p:cNvGrpSpPr/>
          <p:nvPr/>
        </p:nvGrpSpPr>
        <p:grpSpPr>
          <a:xfrm>
            <a:off x="5705370" y="2605503"/>
            <a:ext cx="2607568" cy="698716"/>
            <a:chOff x="4698610" y="4985759"/>
            <a:chExt cx="2607568" cy="12773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38FC2F-2941-3346-B51C-148017B08317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038807-1FC5-BB41-B4AF-0830D1096F2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6D4384-2A1C-4643-8E56-6658C26451B2}"/>
              </a:ext>
            </a:extLst>
          </p:cNvPr>
          <p:cNvCxnSpPr/>
          <p:nvPr/>
        </p:nvCxnSpPr>
        <p:spPr bwMode="gray">
          <a:xfrm flipV="1">
            <a:off x="8304860" y="2604551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EFEFD-748B-4C47-BA14-7B116C76D86E}"/>
              </a:ext>
            </a:extLst>
          </p:cNvPr>
          <p:cNvGrpSpPr/>
          <p:nvPr/>
        </p:nvGrpSpPr>
        <p:grpSpPr>
          <a:xfrm>
            <a:off x="5087502" y="3279099"/>
            <a:ext cx="630713" cy="475696"/>
            <a:chOff x="8317622" y="3702860"/>
            <a:chExt cx="630713" cy="4756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1C5F11-BC04-D44A-90F8-47CBA76DFDE6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B33E0E-3C41-6948-9A8C-7A5E7C2F94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7BE0-7936-CC43-8BA8-77C0F0CCB288}"/>
              </a:ext>
            </a:extLst>
          </p:cNvPr>
          <p:cNvGrpSpPr/>
          <p:nvPr/>
        </p:nvGrpSpPr>
        <p:grpSpPr>
          <a:xfrm>
            <a:off x="4085670" y="3751857"/>
            <a:ext cx="1021460" cy="1775780"/>
            <a:chOff x="7317823" y="4179509"/>
            <a:chExt cx="1021460" cy="835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46D636-F12E-F94E-821F-18D409B3E744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70BC81-1B2F-6546-9B1F-013236C38D4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4B9286-9C76-984D-97A7-99534185724F}"/>
              </a:ext>
            </a:extLst>
          </p:cNvPr>
          <p:cNvSpPr txBox="1"/>
          <p:nvPr/>
        </p:nvSpPr>
        <p:spPr bwMode="gray">
          <a:xfrm rot="16200000">
            <a:off x="7605637" y="2634080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2B9AB-691C-8442-840D-4553B9A95C2E}"/>
              </a:ext>
            </a:extLst>
          </p:cNvPr>
          <p:cNvGrpSpPr/>
          <p:nvPr/>
        </p:nvGrpSpPr>
        <p:grpSpPr>
          <a:xfrm>
            <a:off x="4079179" y="2593149"/>
            <a:ext cx="5568591" cy="2953390"/>
            <a:chOff x="4919352" y="3772856"/>
            <a:chExt cx="5568591" cy="29533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6DCB7D-0A29-4544-8F8E-19A30D4B04A2}"/>
                </a:ext>
              </a:extLst>
            </p:cNvPr>
            <p:cNvGrpSpPr/>
            <p:nvPr/>
          </p:nvGrpSpPr>
          <p:grpSpPr>
            <a:xfrm>
              <a:off x="4919352" y="6027530"/>
              <a:ext cx="2607568" cy="698716"/>
              <a:chOff x="4698610" y="4985759"/>
              <a:chExt cx="2607568" cy="127734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C6BA2-9BEA-ED43-8F94-425750D44CB8}"/>
                  </a:ext>
                </a:extLst>
              </p:cNvPr>
              <p:cNvCxnSpPr/>
              <p:nvPr/>
            </p:nvCxnSpPr>
            <p:spPr bwMode="gray">
              <a:xfrm>
                <a:off x="4698610" y="6263101"/>
                <a:ext cx="259949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243BD0-F939-BB4E-88AB-CC7C316A77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306178" y="4985759"/>
                <a:ext cx="0" cy="12739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680D4-F30B-E94A-93E5-A5C24A8FAAD1}"/>
                </a:ext>
              </a:extLst>
            </p:cNvPr>
            <p:cNvCxnSpPr/>
            <p:nvPr/>
          </p:nvCxnSpPr>
          <p:spPr bwMode="gray">
            <a:xfrm flipV="1">
              <a:off x="9169078" y="3781813"/>
              <a:ext cx="1318865" cy="4133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41EFB1-0903-1941-A9C9-E3011B6A717E}"/>
                </a:ext>
              </a:extLst>
            </p:cNvPr>
            <p:cNvGrpSpPr/>
            <p:nvPr/>
          </p:nvGrpSpPr>
          <p:grpSpPr>
            <a:xfrm>
              <a:off x="7526920" y="5551834"/>
              <a:ext cx="630713" cy="475696"/>
              <a:chOff x="8317622" y="3702860"/>
              <a:chExt cx="630713" cy="4756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DBF2EF-E39D-394F-BC69-BA5526AEA760}"/>
                  </a:ext>
                </a:extLst>
              </p:cNvPr>
              <p:cNvCxnSpPr/>
              <p:nvPr/>
            </p:nvCxnSpPr>
            <p:spPr bwMode="gray">
              <a:xfrm>
                <a:off x="8317622" y="4178556"/>
                <a:ext cx="63071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AFEF8A-1DA3-394C-8C78-B27B83AAE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8946535" y="3702860"/>
                <a:ext cx="0" cy="4748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4AF03-AE5A-C54C-8EC9-42D6772E4D9D}"/>
                </a:ext>
              </a:extLst>
            </p:cNvPr>
            <p:cNvGrpSpPr/>
            <p:nvPr/>
          </p:nvGrpSpPr>
          <p:grpSpPr>
            <a:xfrm>
              <a:off x="8141157" y="3772856"/>
              <a:ext cx="1021460" cy="1775780"/>
              <a:chOff x="7317823" y="4179509"/>
              <a:chExt cx="1021460" cy="835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B3F729-CE08-7141-9CA1-656815CC9046}"/>
                  </a:ext>
                </a:extLst>
              </p:cNvPr>
              <p:cNvCxnSpPr/>
              <p:nvPr/>
            </p:nvCxnSpPr>
            <p:spPr bwMode="gray">
              <a:xfrm>
                <a:off x="7317823" y="5015380"/>
                <a:ext cx="102146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BD40025-F168-9343-A3F9-D9CA3F96437A}"/>
                  </a:ext>
                </a:extLst>
              </p:cNvPr>
              <p:cNvCxnSpPr/>
              <p:nvPr/>
            </p:nvCxnSpPr>
            <p:spPr bwMode="gray">
              <a:xfrm>
                <a:off x="8336367" y="4179509"/>
                <a:ext cx="0" cy="8329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C178362-3006-5D4F-ABD9-45A6BD5558BD}"/>
              </a:ext>
            </a:extLst>
          </p:cNvPr>
          <p:cNvSpPr txBox="1"/>
          <p:nvPr/>
        </p:nvSpPr>
        <p:spPr bwMode="gray">
          <a:xfrm>
            <a:off x="2975296" y="1834362"/>
            <a:ext cx="2481007" cy="120124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3-Add Replica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4AEC4B-4EF5-FE4E-92A4-77F675E04EB7}"/>
              </a:ext>
            </a:extLst>
          </p:cNvPr>
          <p:cNvSpPr txBox="1"/>
          <p:nvPr/>
        </p:nvSpPr>
        <p:spPr bwMode="gray">
          <a:xfrm>
            <a:off x="9000431" y="4710052"/>
            <a:ext cx="2481007" cy="120124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 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 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339A9-0F6D-F941-8F78-E70BE62325CA}"/>
              </a:ext>
            </a:extLst>
          </p:cNvPr>
          <p:cNvSpPr txBox="1"/>
          <p:nvPr/>
        </p:nvSpPr>
        <p:spPr bwMode="gray">
          <a:xfrm rot="16200000">
            <a:off x="6363508" y="5407419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C7961-6D4C-F94D-9323-7228B62B12D7}"/>
              </a:ext>
            </a:extLst>
          </p:cNvPr>
          <p:cNvSpPr txBox="1"/>
          <p:nvPr/>
        </p:nvSpPr>
        <p:spPr bwMode="gray">
          <a:xfrm rot="16200000">
            <a:off x="7169335" y="4693438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E363FE-D04D-7946-B8CC-BC52ACC142A3}"/>
              </a:ext>
            </a:extLst>
          </p:cNvPr>
          <p:cNvSpPr txBox="1"/>
          <p:nvPr/>
        </p:nvSpPr>
        <p:spPr bwMode="gray">
          <a:xfrm rot="16200000">
            <a:off x="7772643" y="3666120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402C5-D49F-4043-B900-6AEE6F99E5D8}"/>
              </a:ext>
            </a:extLst>
          </p:cNvPr>
          <p:cNvSpPr txBox="1"/>
          <p:nvPr/>
        </p:nvSpPr>
        <p:spPr bwMode="gray">
          <a:xfrm>
            <a:off x="5735651" y="4135844"/>
            <a:ext cx="1454481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Lost Reward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29A1C-35D3-BE4F-8695-8B3308DE5BD3}"/>
              </a:ext>
            </a:extLst>
          </p:cNvPr>
          <p:cNvSpPr txBox="1"/>
          <p:nvPr/>
        </p:nvSpPr>
        <p:spPr bwMode="gray">
          <a:xfrm>
            <a:off x="640744" y="1155644"/>
            <a:ext cx="3480844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Reward : Utility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C773-336A-6045-B12C-42752DED5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3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49CC19-D504-BA4F-8BCE-33228C65D638}"/>
              </a:ext>
            </a:extLst>
          </p:cNvPr>
          <p:cNvSpPr/>
          <p:nvPr/>
        </p:nvSpPr>
        <p:spPr bwMode="gray">
          <a:xfrm>
            <a:off x="9918915" y="1482456"/>
            <a:ext cx="1534332" cy="656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F5EB4-20E1-1B46-AC39-1D4DD9BBD5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89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4291C-EB88-C044-9D7F-E13324695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2124389"/>
            <a:ext cx="11474451" cy="2797112"/>
          </a:xfrm>
        </p:spPr>
        <p:txBody>
          <a:bodyPr/>
          <a:lstStyle/>
          <a:p>
            <a:r>
              <a:rPr lang="en-US" dirty="0"/>
              <a:t>Failures can cause different effects (utility drops) on the same component due to changing environment and system configuration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Repair rules can cause different affects (utility increases) on the same component due to changing environment and system configuration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applicability of the rules for (component, failure) pair can also change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30055-A097-EA42-A104-146865AC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Environment  -&gt; Online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089C-C043-5048-87BD-2C00AA9C1F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77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de-DE" b="1" dirty="0" err="1"/>
              <a:t>mRUBiS</a:t>
            </a:r>
            <a:r>
              <a:rPr lang="de-DE" b="1" dirty="0"/>
              <a:t> : </a:t>
            </a:r>
            <a:r>
              <a:rPr lang="de-DE" dirty="0" err="1"/>
              <a:t>Modularized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-adaptive System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78368" y="2209801"/>
            <a:ext cx="7863105" cy="4041043"/>
          </a:xfrm>
        </p:spPr>
        <p:txBody>
          <a:bodyPr/>
          <a:lstStyle/>
          <a:p>
            <a:r>
              <a:rPr lang="en-US" dirty="0"/>
              <a:t>modular Rice University Bidding System </a:t>
            </a:r>
          </a:p>
          <a:p>
            <a:r>
              <a:rPr lang="en-US" dirty="0"/>
              <a:t>Used to evaluate application design patterns and application servers performance scalability</a:t>
            </a:r>
          </a:p>
          <a:p>
            <a:r>
              <a:rPr lang="en-US" dirty="0"/>
              <a:t>An online marketplace with multiple shops modeled after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Individual shops have different configurations, run independently from each other but are jointly hosted and controlled.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88557" y="1498601"/>
            <a:ext cx="2943305" cy="3045882"/>
            <a:chOff x="4572000" y="1123950"/>
            <a:chExt cx="2590800" cy="3118308"/>
          </a:xfrm>
        </p:grpSpPr>
        <p:pic>
          <p:nvPicPr>
            <p:cNvPr id="13" name="Picture 3" descr="C:\Users\Sona\Desktop\mrubi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38693"/>
              <a:ext cx="2529034" cy="2003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4572000" y="1123950"/>
              <a:ext cx="2590800" cy="709932"/>
              <a:chOff x="4572000" y="1123950"/>
              <a:chExt cx="2590800" cy="709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0" y="1123950"/>
                <a:ext cx="2590800" cy="582613"/>
                <a:chOff x="4495800" y="2217737"/>
                <a:chExt cx="2397125" cy="582613"/>
              </a:xfrm>
            </p:grpSpPr>
            <p:sp>
              <p:nvSpPr>
                <p:cNvPr id="26" name="Rounded Rectangle 25"/>
                <p:cNvSpPr/>
                <p:nvPr/>
              </p:nvSpPr>
              <p:spPr bwMode="gray">
                <a:xfrm>
                  <a:off x="4495800" y="2419350"/>
                  <a:ext cx="2286000" cy="3810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spcAft>
                      <a:spcPts val="400"/>
                    </a:spcAft>
                  </a:pPr>
                  <a:endParaRPr lang="en-US" sz="1600" b="1" dirty="0" err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6477000" y="2217737"/>
                  <a:ext cx="415925" cy="509248"/>
                  <a:chOff x="6477000" y="2217737"/>
                  <a:chExt cx="415925" cy="509248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477000" y="2217737"/>
                    <a:ext cx="415925" cy="415925"/>
                    <a:chOff x="1354137" y="2554287"/>
                    <a:chExt cx="415925" cy="415925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 bwMode="gray">
                    <a:xfrm>
                      <a:off x="1447800" y="2647950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600" b="1" dirty="0" err="1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3" name="Picture 2" descr="C:\Users\Sona\Desktop\gear wheel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54137" y="2554287"/>
                      <a:ext cx="415925" cy="4159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6698540" y="2549863"/>
                    <a:ext cx="177122" cy="177122"/>
                    <a:chOff x="1354137" y="2554287"/>
                    <a:chExt cx="415925" cy="415925"/>
                  </a:xfrm>
                </p:grpSpPr>
                <p:sp>
                  <p:nvSpPr>
                    <p:cNvPr id="30" name="Oval 29"/>
                    <p:cNvSpPr/>
                    <p:nvPr/>
                  </p:nvSpPr>
                  <p:spPr bwMode="gray">
                    <a:xfrm>
                      <a:off x="1447800" y="2647950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600" b="1" dirty="0" err="1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1" name="Picture 2" descr="C:\Users\Sona\Desktop\gear wheel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54137" y="2554287"/>
                      <a:ext cx="415925" cy="4159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25" name="TextBox 24"/>
              <p:cNvSpPr txBox="1"/>
              <p:nvPr/>
            </p:nvSpPr>
            <p:spPr bwMode="gray">
              <a:xfrm>
                <a:off x="5000355" y="1397320"/>
                <a:ext cx="1524001" cy="436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</a:pPr>
                <a:r>
                  <a:rPr lang="en-US" sz="1467" dirty="0"/>
                  <a:t>Adaptation Engine</a:t>
                </a:r>
              </a:p>
            </p:txBody>
          </p:sp>
        </p:grpSp>
        <p:sp>
          <p:nvSpPr>
            <p:cNvPr id="17" name="Up Arrow 16"/>
            <p:cNvSpPr/>
            <p:nvPr/>
          </p:nvSpPr>
          <p:spPr bwMode="gray">
            <a:xfrm>
              <a:off x="5186361" y="1781495"/>
              <a:ext cx="229971" cy="381000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 bwMode="gray">
            <a:xfrm flipH="1" flipV="1">
              <a:off x="6257925" y="1778319"/>
              <a:ext cx="266430" cy="38417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A19BB8-943B-0E4F-90E9-DFCB6C9F73E4}"/>
              </a:ext>
            </a:extLst>
          </p:cNvPr>
          <p:cNvSpPr txBox="1"/>
          <p:nvPr/>
        </p:nvSpPr>
        <p:spPr bwMode="gray">
          <a:xfrm>
            <a:off x="478368" y="6111316"/>
            <a:ext cx="5535478" cy="529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Thomas Vogel. 2018. 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MRUBiS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: an exemplar for model-based architectural self-healing and self-optimization. In Proceedings of the 13th International Conference on Software Engineering for Adaptive and Self-Managing Systems (SEAMS ’18). Association for Computing Machinery, New York, NY, USA, 101–107. 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DOI:https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://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doi.org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/10.1145/3194133.3194161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0E956-4E77-F24E-B110-9E36385D011D}"/>
              </a:ext>
            </a:extLst>
          </p:cNvPr>
          <p:cNvSpPr txBox="1"/>
          <p:nvPr/>
        </p:nvSpPr>
        <p:spPr bwMode="gray">
          <a:xfrm>
            <a:off x="478368" y="5597137"/>
            <a:ext cx="7607898" cy="3457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https://www.hpi.uni-potsdam.de/giese/public/mdelab/mdelab-projects/case-studies/mrubis/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558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9250" y="988879"/>
            <a:ext cx="10668000" cy="5376860"/>
            <a:chOff x="152400" y="203596"/>
            <a:chExt cx="8915400" cy="44195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16" y="203596"/>
              <a:ext cx="8343684" cy="44195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gray">
            <a:xfrm>
              <a:off x="152400" y="971550"/>
              <a:ext cx="1066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A99209-201C-6749-AB91-F1C82738DFA1}"/>
              </a:ext>
            </a:extLst>
          </p:cNvPr>
          <p:cNvSpPr/>
          <p:nvPr/>
        </p:nvSpPr>
        <p:spPr bwMode="gray">
          <a:xfrm>
            <a:off x="101600" y="1193800"/>
            <a:ext cx="101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92C051AE-2D02-9E45-95FF-9CF18E6C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in </a:t>
            </a:r>
            <a:r>
              <a:rPr lang="de-DE" dirty="0" err="1"/>
              <a:t>mRUBiS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1690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AE58-027A-DC44-B876-C2F16A01C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70B2E-9411-9941-8286-3E609B25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0" y="13909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18803-5848-954E-9BB7-DC529B2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0" y="15941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92D61-0F42-A54D-B256-DB0753EB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0" y="17973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0B6A5-9B03-6F4F-A27C-45B088AB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10" y="20005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43551-1761-4A45-9542-B1C60E19D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271252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16A61F8-9BE1-0D4B-9960-523CB236D543}"/>
              </a:ext>
            </a:extLst>
          </p:cNvPr>
          <p:cNvSpPr txBox="1">
            <a:spLocks/>
          </p:cNvSpPr>
          <p:nvPr/>
        </p:nvSpPr>
        <p:spPr bwMode="gray">
          <a:xfrm>
            <a:off x="8671260" y="1612680"/>
            <a:ext cx="3520740" cy="383585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239994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ts val="2667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100000"/>
              <a:buFont typeface="+mj-lt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single adaptation engine comprising feedback loops that realize the self-healing and self-optimization capabilities controls all mRUBiS instances.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8E03F-9666-FF46-A622-8AE8360A5302}"/>
              </a:ext>
            </a:extLst>
          </p:cNvPr>
          <p:cNvSpPr txBox="1"/>
          <p:nvPr/>
        </p:nvSpPr>
        <p:spPr bwMode="gray">
          <a:xfrm>
            <a:off x="1500996" y="-690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3F4E-965E-0F46-8AB2-227EB1BADF89}"/>
              </a:ext>
            </a:extLst>
          </p:cNvPr>
          <p:cNvSpPr txBox="1"/>
          <p:nvPr/>
        </p:nvSpPr>
        <p:spPr bwMode="gray">
          <a:xfrm>
            <a:off x="431319" y="207033"/>
            <a:ext cx="7004649" cy="550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Architecture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</a:t>
            </a: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of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</a:t>
            </a: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the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Market Place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798625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5300" y="1653116"/>
            <a:ext cx="9169401" cy="2002023"/>
          </a:xfrm>
        </p:spPr>
        <p:txBody>
          <a:bodyPr/>
          <a:lstStyle/>
          <a:p>
            <a:r>
              <a:rPr lang="en-US" dirty="0"/>
              <a:t>Following a Goal-based approach focused on fulfilling the soft goals of High availability and Low response time via </a:t>
            </a:r>
            <a:r>
              <a:rPr lang="en-US" b="1" dirty="0"/>
              <a:t>self-*</a:t>
            </a:r>
            <a:r>
              <a:rPr lang="en-US" dirty="0"/>
              <a:t> properties.</a:t>
            </a:r>
          </a:p>
          <a:p>
            <a:pPr lvl="1"/>
            <a:r>
              <a:rPr lang="en-US" dirty="0"/>
              <a:t>Self-healing</a:t>
            </a:r>
          </a:p>
          <a:p>
            <a:pPr lvl="1"/>
            <a:r>
              <a:rPr lang="en-US" dirty="0"/>
              <a:t>Self-optimization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mRUBiS</a:t>
            </a:r>
            <a:r>
              <a:rPr lang="de-DE" dirty="0"/>
              <a:t> Goal Model</a:t>
            </a:r>
            <a:endParaRPr lang="en-US" dirty="0"/>
          </a:p>
        </p:txBody>
      </p:sp>
      <p:pic>
        <p:nvPicPr>
          <p:cNvPr id="2051" name="Picture 3" descr="C:\Users\Sona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17800"/>
            <a:ext cx="54014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 bwMode="gray">
          <a:xfrm>
            <a:off x="4876798" y="4749664"/>
            <a:ext cx="4064001" cy="406537"/>
          </a:xfrm>
          <a:prstGeom prst="roundRect">
            <a:avLst/>
          </a:prstGeom>
          <a:noFill/>
          <a:ln w="12700">
            <a:solidFill>
              <a:srgbClr val="D307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gray">
          <a:xfrm>
            <a:off x="-1557867" y="5429956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3411" indent="-24341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840053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99209-201C-6749-AB91-F1C82738DFA1}"/>
              </a:ext>
            </a:extLst>
          </p:cNvPr>
          <p:cNvSpPr/>
          <p:nvPr/>
        </p:nvSpPr>
        <p:spPr bwMode="gray">
          <a:xfrm>
            <a:off x="101600" y="1193800"/>
            <a:ext cx="101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4C7A4-8A31-7649-9BDC-336371AEB0A2}"/>
              </a:ext>
            </a:extLst>
          </p:cNvPr>
          <p:cNvGrpSpPr/>
          <p:nvPr/>
        </p:nvGrpSpPr>
        <p:grpSpPr>
          <a:xfrm rot="17554946" flipH="1" flipV="1">
            <a:off x="2497915" y="2924006"/>
            <a:ext cx="677576" cy="1647123"/>
            <a:chOff x="5105401" y="2038350"/>
            <a:chExt cx="531299" cy="9873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CDC88C-9865-0448-AA72-8C0F7BCC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1" y="2038350"/>
              <a:ext cx="387346" cy="98735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8DB6FE-FC96-4A45-8BAE-E590E8DDC76A}"/>
                </a:ext>
              </a:extLst>
            </p:cNvPr>
            <p:cNvSpPr/>
            <p:nvPr/>
          </p:nvSpPr>
          <p:spPr>
            <a:xfrm rot="434299">
              <a:off x="5476440" y="2656535"/>
              <a:ext cx="152400" cy="25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AC6223-0478-6F4B-943F-8F734941BD85}"/>
                </a:ext>
              </a:extLst>
            </p:cNvPr>
            <p:cNvSpPr/>
            <p:nvPr/>
          </p:nvSpPr>
          <p:spPr>
            <a:xfrm rot="672360">
              <a:off x="5484300" y="2384339"/>
              <a:ext cx="152400" cy="25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0871A-5915-AC4A-85A7-4B8E5BD4DBAD}"/>
              </a:ext>
            </a:extLst>
          </p:cNvPr>
          <p:cNvGrpSpPr/>
          <p:nvPr/>
        </p:nvGrpSpPr>
        <p:grpSpPr>
          <a:xfrm>
            <a:off x="4114188" y="2171884"/>
            <a:ext cx="2207479" cy="581450"/>
            <a:chOff x="4572000" y="1123950"/>
            <a:chExt cx="2590800" cy="7937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4AB009-04CD-AA44-9E13-CE39BBC212AD}"/>
                </a:ext>
              </a:extLst>
            </p:cNvPr>
            <p:cNvGrpSpPr/>
            <p:nvPr/>
          </p:nvGrpSpPr>
          <p:grpSpPr>
            <a:xfrm>
              <a:off x="4572000" y="1123950"/>
              <a:ext cx="2590800" cy="793702"/>
              <a:chOff x="4495800" y="2217737"/>
              <a:chExt cx="2397125" cy="793702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1EB3DC-C1D9-3847-A46B-BFF08FAD9BD1}"/>
                  </a:ext>
                </a:extLst>
              </p:cNvPr>
              <p:cNvSpPr/>
              <p:nvPr/>
            </p:nvSpPr>
            <p:spPr bwMode="gray">
              <a:xfrm>
                <a:off x="4495800" y="2419350"/>
                <a:ext cx="2286001" cy="59208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4DDA98C-09F7-CE46-9108-E7714402D156}"/>
                  </a:ext>
                </a:extLst>
              </p:cNvPr>
              <p:cNvGrpSpPr/>
              <p:nvPr/>
            </p:nvGrpSpPr>
            <p:grpSpPr>
              <a:xfrm>
                <a:off x="6477000" y="2217737"/>
                <a:ext cx="415925" cy="509248"/>
                <a:chOff x="6477000" y="2217737"/>
                <a:chExt cx="415925" cy="50924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5CA1CA-6D59-CF48-A27E-BC7614AB87FD}"/>
                    </a:ext>
                  </a:extLst>
                </p:cNvPr>
                <p:cNvGrpSpPr/>
                <p:nvPr/>
              </p:nvGrpSpPr>
              <p:grpSpPr>
                <a:xfrm>
                  <a:off x="6477000" y="2217737"/>
                  <a:ext cx="415925" cy="415925"/>
                  <a:chOff x="1354137" y="2554287"/>
                  <a:chExt cx="415925" cy="41592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58A8FCA-9324-E749-BC89-9DE69FE403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47800" y="2647950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endParaRPr lang="en-US" sz="1200" b="1" dirty="0" err="1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3" name="Picture 2" descr="C:\Users\Sona\Desktop\gear wheel.png">
                    <a:extLst>
                      <a:ext uri="{FF2B5EF4-FFF2-40B4-BE49-F238E27FC236}">
                        <a16:creationId xmlns:a16="http://schemas.microsoft.com/office/drawing/2014/main" id="{D357FA5D-2E91-2F48-BF8F-1ACFCCA4AA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54137" y="2554287"/>
                    <a:ext cx="415925" cy="415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0849B0F-5FA1-7E4D-BBED-092B0E349E78}"/>
                    </a:ext>
                  </a:extLst>
                </p:cNvPr>
                <p:cNvGrpSpPr/>
                <p:nvPr/>
              </p:nvGrpSpPr>
              <p:grpSpPr>
                <a:xfrm>
                  <a:off x="6698540" y="2549863"/>
                  <a:ext cx="177122" cy="177122"/>
                  <a:chOff x="1354137" y="2554287"/>
                  <a:chExt cx="415925" cy="415925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D67CAE2-769E-EC44-8685-6CE7FF198C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47800" y="2647950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endParaRPr lang="en-US" sz="1200" b="1" dirty="0" err="1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" name="Picture 2" descr="C:\Users\Sona\Desktop\gear wheel.png">
                    <a:extLst>
                      <a:ext uri="{FF2B5EF4-FFF2-40B4-BE49-F238E27FC236}">
                        <a16:creationId xmlns:a16="http://schemas.microsoft.com/office/drawing/2014/main" id="{84E5CD95-7788-5640-9BFF-E5B4A74F8C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54137" y="2554287"/>
                    <a:ext cx="415925" cy="415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7AD337-FEA6-CA4C-A11E-4EAF7A44C5CD}"/>
                </a:ext>
              </a:extLst>
            </p:cNvPr>
            <p:cNvSpPr txBox="1"/>
            <p:nvPr/>
          </p:nvSpPr>
          <p:spPr bwMode="gray">
            <a:xfrm>
              <a:off x="4777954" y="1435999"/>
              <a:ext cx="2208706" cy="4615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Adaptation Engine</a:t>
              </a:r>
            </a:p>
          </p:txBody>
        </p:sp>
      </p:grpSp>
      <p:sp>
        <p:nvSpPr>
          <p:cNvPr id="30" name="Up Arrow 29">
            <a:extLst>
              <a:ext uri="{FF2B5EF4-FFF2-40B4-BE49-F238E27FC236}">
                <a16:creationId xmlns:a16="http://schemas.microsoft.com/office/drawing/2014/main" id="{8B2B30AC-55F0-C045-9E76-C3F688990644}"/>
              </a:ext>
            </a:extLst>
          </p:cNvPr>
          <p:cNvSpPr/>
          <p:nvPr/>
        </p:nvSpPr>
        <p:spPr bwMode="gray">
          <a:xfrm>
            <a:off x="4674193" y="2809445"/>
            <a:ext cx="115780" cy="203523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7E688D8-D6AF-A140-B62B-CA55D50D94FD}"/>
              </a:ext>
            </a:extLst>
          </p:cNvPr>
          <p:cNvSpPr/>
          <p:nvPr/>
        </p:nvSpPr>
        <p:spPr bwMode="gray">
          <a:xfrm>
            <a:off x="5628173" y="2809445"/>
            <a:ext cx="106951" cy="20352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C31D2-2211-0042-8685-4E534496E709}"/>
              </a:ext>
            </a:extLst>
          </p:cNvPr>
          <p:cNvSpPr txBox="1"/>
          <p:nvPr/>
        </p:nvSpPr>
        <p:spPr>
          <a:xfrm>
            <a:off x="2364737" y="4112230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C9B69-F114-2043-8D5A-D7F517AD91D6}"/>
              </a:ext>
            </a:extLst>
          </p:cNvPr>
          <p:cNvSpPr txBox="1"/>
          <p:nvPr/>
        </p:nvSpPr>
        <p:spPr bwMode="gray">
          <a:xfrm>
            <a:off x="1320872" y="4983750"/>
            <a:ext cx="3723076" cy="1343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Critical Failure Types: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CF1 : Component crashes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CF2  :Component throws exceptions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CF3  :Component is undeployed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CF5  : Change in the system load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BB70DB-D354-7B46-99E1-42663BB6F175}"/>
              </a:ext>
            </a:extLst>
          </p:cNvPr>
          <p:cNvGrpSpPr/>
          <p:nvPr/>
        </p:nvGrpSpPr>
        <p:grpSpPr>
          <a:xfrm>
            <a:off x="4199383" y="3236584"/>
            <a:ext cx="2122284" cy="1751291"/>
            <a:chOff x="860510" y="1390981"/>
            <a:chExt cx="7663079" cy="473462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A21ED4E-E8A0-5849-82B9-01824235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0" y="13909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8CDD3DA-25DD-744E-B4AD-4793A786D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10" y="15941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43EE51-2722-8E4D-8C82-65190C68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910" y="17973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411C6D9-E909-C348-9E62-C9C31E04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110" y="20005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02CA72-26BC-2C43-8109-4D3B98226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0" y="2271252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C20FD9-52D1-D547-83E3-D61B021A0764}"/>
              </a:ext>
            </a:extLst>
          </p:cNvPr>
          <p:cNvCxnSpPr/>
          <p:nvPr/>
        </p:nvCxnSpPr>
        <p:spPr bwMode="gray">
          <a:xfrm flipV="1">
            <a:off x="6525857" y="3137125"/>
            <a:ext cx="1120877" cy="8589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C6D06-AB10-3A45-936B-9D77B1647044}"/>
              </a:ext>
            </a:extLst>
          </p:cNvPr>
          <p:cNvSpPr/>
          <p:nvPr/>
        </p:nvSpPr>
        <p:spPr bwMode="gray">
          <a:xfrm>
            <a:off x="5661770" y="4426225"/>
            <a:ext cx="256999" cy="1855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D56849-AA60-1D4C-9F46-EF7219D2F2BE}"/>
              </a:ext>
            </a:extLst>
          </p:cNvPr>
          <p:cNvGrpSpPr/>
          <p:nvPr/>
        </p:nvGrpSpPr>
        <p:grpSpPr>
          <a:xfrm>
            <a:off x="7742903" y="2704846"/>
            <a:ext cx="1636751" cy="905196"/>
            <a:chOff x="7742903" y="2704846"/>
            <a:chExt cx="1636751" cy="9051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275214-CEEF-444F-A0C4-6688DF449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6821" t="60443" r="19846" b="25644"/>
            <a:stretch/>
          </p:blipFill>
          <p:spPr>
            <a:xfrm>
              <a:off x="7742903" y="2714652"/>
              <a:ext cx="1422343" cy="74741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694195-C37F-2645-9A4C-D3B85059907D}"/>
                </a:ext>
              </a:extLst>
            </p:cNvPr>
            <p:cNvSpPr/>
            <p:nvPr/>
          </p:nvSpPr>
          <p:spPr bwMode="gray">
            <a:xfrm>
              <a:off x="7742903" y="3415575"/>
              <a:ext cx="1540582" cy="194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80784C-6C83-FD49-87F3-6BAE58E0B989}"/>
                </a:ext>
              </a:extLst>
            </p:cNvPr>
            <p:cNvSpPr/>
            <p:nvPr/>
          </p:nvSpPr>
          <p:spPr bwMode="gray">
            <a:xfrm>
              <a:off x="9125770" y="2704846"/>
              <a:ext cx="253884" cy="720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E6C3C3-212A-BD46-9792-DF632D7EFAFD}"/>
              </a:ext>
            </a:extLst>
          </p:cNvPr>
          <p:cNvSpPr/>
          <p:nvPr/>
        </p:nvSpPr>
        <p:spPr>
          <a:xfrm>
            <a:off x="7646734" y="2338082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Affected Component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6F3087-CA76-2547-976E-097925810E93}"/>
              </a:ext>
            </a:extLst>
          </p:cNvPr>
          <p:cNvSpPr/>
          <p:nvPr/>
        </p:nvSpPr>
        <p:spPr>
          <a:xfrm>
            <a:off x="7687918" y="34750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Affected Component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(_SEu7n-cdEeet0YmmfbMwkw )	</a:t>
            </a: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CCB30515-0F13-EF40-8B10-45C3433E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Failures and Affected Components </a:t>
            </a:r>
          </a:p>
        </p:txBody>
      </p:sp>
    </p:spTree>
    <p:extLst>
      <p:ext uri="{BB962C8B-B14F-4D97-AF65-F5344CB8AC3E}">
        <p14:creationId xmlns:p14="http://schemas.microsoft.com/office/powerpoint/2010/main" val="11937202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Utility Drop 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7225F-C14D-A344-9410-477A8456C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56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Optimal Rule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0AADD8-8C88-E847-B89E-9CA7B85ACCB4}"/>
              </a:ext>
            </a:extLst>
          </p:cNvPr>
          <p:cNvGrpSpPr/>
          <p:nvPr/>
        </p:nvGrpSpPr>
        <p:grpSpPr>
          <a:xfrm>
            <a:off x="6789820" y="1344913"/>
            <a:ext cx="3067825" cy="2292412"/>
            <a:chOff x="2971800" y="902038"/>
            <a:chExt cx="1828800" cy="1626848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298E8CF7-6FA9-364C-826B-A4F1B3CFAD62}"/>
                </a:ext>
              </a:extLst>
            </p:cNvPr>
            <p:cNvGraphicFramePr/>
            <p:nvPr/>
          </p:nvGraphicFramePr>
          <p:xfrm>
            <a:off x="3429000" y="902038"/>
            <a:ext cx="1371600" cy="162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42769-C4E6-1847-9D5F-360ED9723C89}"/>
                </a:ext>
              </a:extLst>
            </p:cNvPr>
            <p:cNvSpPr txBox="1"/>
            <p:nvPr/>
          </p:nvSpPr>
          <p:spPr bwMode="gray">
            <a:xfrm>
              <a:off x="3489342" y="1657350"/>
              <a:ext cx="990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>
                  <a:solidFill>
                    <a:schemeClr val="bg1"/>
                  </a:solidFill>
                </a:rPr>
                <a:t>Set of repair Rules</a:t>
              </a:r>
            </a:p>
          </p:txBody>
        </p:sp>
        <p:pic>
          <p:nvPicPr>
            <p:cNvPr id="86" name="Picture 2" descr="C:\Users\Sona\Desktop\Autumn retreat\fig\lupe.png">
              <a:extLst>
                <a:ext uri="{FF2B5EF4-FFF2-40B4-BE49-F238E27FC236}">
                  <a16:creationId xmlns:a16="http://schemas.microsoft.com/office/drawing/2014/main" id="{64328186-FED0-D44E-96D1-36449FE0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1800" y="1336252"/>
              <a:ext cx="784242" cy="78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14FE2E5-84EC-974C-9181-F27F03A0B524}"/>
              </a:ext>
            </a:extLst>
          </p:cNvPr>
          <p:cNvSpPr txBox="1"/>
          <p:nvPr/>
        </p:nvSpPr>
        <p:spPr bwMode="gray">
          <a:xfrm>
            <a:off x="8568339" y="3416925"/>
            <a:ext cx="1508142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Mark the triggered rules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EDAE61-92D8-3D43-B33A-C7D6927FD3AC}"/>
              </a:ext>
            </a:extLst>
          </p:cNvPr>
          <p:cNvCxnSpPr/>
          <p:nvPr/>
        </p:nvCxnSpPr>
        <p:spPr bwMode="gray">
          <a:xfrm>
            <a:off x="8521221" y="3190668"/>
            <a:ext cx="0" cy="630698"/>
          </a:xfrm>
          <a:prstGeom prst="straightConnector1">
            <a:avLst/>
          </a:prstGeom>
          <a:ln w="28575">
            <a:solidFill>
              <a:srgbClr val="EE3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0EFE6139-1E35-8343-A9E6-54792128103C}"/>
              </a:ext>
            </a:extLst>
          </p:cNvPr>
          <p:cNvGraphicFramePr/>
          <p:nvPr/>
        </p:nvGraphicFramePr>
        <p:xfrm>
          <a:off x="7269041" y="2945287"/>
          <a:ext cx="2807440" cy="22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DF133F5E-7603-864D-8757-192DEBCF07F6}"/>
              </a:ext>
            </a:extLst>
          </p:cNvPr>
          <p:cNvSpPr txBox="1"/>
          <p:nvPr/>
        </p:nvSpPr>
        <p:spPr bwMode="gray">
          <a:xfrm>
            <a:off x="8488869" y="4028315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</a:rPr>
              <a:t>Not applicable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D277DD-58C4-8544-ABDF-26DAE729D8B5}"/>
              </a:ext>
            </a:extLst>
          </p:cNvPr>
          <p:cNvSpPr txBox="1"/>
          <p:nvPr/>
        </p:nvSpPr>
        <p:spPr bwMode="gray">
          <a:xfrm>
            <a:off x="6314337" y="3909606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Applicable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802C9-6568-A440-BAEB-11EC867639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44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3385</TotalTime>
  <Words>543</Words>
  <Application>Microsoft Office PowerPoint</Application>
  <PresentationFormat>Widescreen</PresentationFormat>
  <Paragraphs>144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HPI PPT-Template</vt:lpstr>
      <vt:lpstr>Self-healing and self-optimization in mRUBiS</vt:lpstr>
      <vt:lpstr>mRUBiS : Modularized Self-adaptive System </vt:lpstr>
      <vt:lpstr>Architecture of a single shop in mRUBiS</vt:lpstr>
      <vt:lpstr>PowerPoint Presentation</vt:lpstr>
      <vt:lpstr>-mRUBiS Goal Model</vt:lpstr>
      <vt:lpstr>Data Used for the Implementation</vt:lpstr>
      <vt:lpstr>Failures and Affected Components </vt:lpstr>
      <vt:lpstr>Utility Drop  </vt:lpstr>
      <vt:lpstr>Optimal Rule </vt:lpstr>
      <vt:lpstr>Optimal Rule</vt:lpstr>
      <vt:lpstr>Optimal Rule and Utility Increase</vt:lpstr>
      <vt:lpstr>Optimal Index ( Ordering of the Rules)</vt:lpstr>
      <vt:lpstr>Data Used for the Implementation</vt:lpstr>
      <vt:lpstr>Stochastic Environment  -&gt; Online Learning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247</cp:revision>
  <dcterms:created xsi:type="dcterms:W3CDTF">2020-04-21T07:53:32Z</dcterms:created>
  <dcterms:modified xsi:type="dcterms:W3CDTF">2020-11-27T09:47:52Z</dcterms:modified>
</cp:coreProperties>
</file>