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440" r:id="rId3"/>
    <p:sldId id="441" r:id="rId4"/>
    <p:sldId id="443" r:id="rId5"/>
    <p:sldId id="453" r:id="rId6"/>
    <p:sldId id="455" r:id="rId7"/>
    <p:sldId id="451" r:id="rId8"/>
    <p:sldId id="447" r:id="rId9"/>
    <p:sldId id="446" r:id="rId10"/>
    <p:sldId id="454" r:id="rId11"/>
    <p:sldId id="452" r:id="rId12"/>
    <p:sldId id="449" r:id="rId13"/>
    <p:sldId id="267"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2F2F2"/>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4" autoAdjust="0"/>
    <p:restoredTop sz="92409" autoAdjust="0"/>
  </p:normalViewPr>
  <p:slideViewPr>
    <p:cSldViewPr snapToGrid="0">
      <p:cViewPr varScale="1">
        <p:scale>
          <a:sx n="64" d="100"/>
          <a:sy n="64" d="100"/>
        </p:scale>
        <p:origin x="42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1F70C-5BF6-43D2-96A0-6511110BD68E}" type="datetimeFigureOut">
              <a:rPr lang="en-US" smtClean="0"/>
              <a:t>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9EBA-D40F-4B2C-8629-D756AD22D0E0}" type="slidenum">
              <a:rPr lang="en-US" smtClean="0"/>
              <a:t>‹#›</a:t>
            </a:fld>
            <a:endParaRPr lang="en-US"/>
          </a:p>
        </p:txBody>
      </p:sp>
    </p:spTree>
    <p:extLst>
      <p:ext uri="{BB962C8B-B14F-4D97-AF65-F5344CB8AC3E}">
        <p14:creationId xmlns:p14="http://schemas.microsoft.com/office/powerpoint/2010/main" val="177010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https://en.wikipedia.org/wiki/Transduction_(machine_learning)</a:t>
            </a:r>
          </a:p>
        </p:txBody>
      </p:sp>
      <p:sp>
        <p:nvSpPr>
          <p:cNvPr id="4" name="Slide Number Placeholder 3"/>
          <p:cNvSpPr>
            <a:spLocks noGrp="1"/>
          </p:cNvSpPr>
          <p:nvPr>
            <p:ph type="sldNum" sz="quarter" idx="5"/>
          </p:nvPr>
        </p:nvSpPr>
        <p:spPr/>
        <p:txBody>
          <a:bodyPr/>
          <a:lstStyle/>
          <a:p>
            <a:fld id="{63CC9EBA-D40F-4B2C-8629-D756AD22D0E0}" type="slidenum">
              <a:rPr lang="en-US" smtClean="0"/>
              <a:t>1</a:t>
            </a:fld>
            <a:endParaRPr lang="en-US"/>
          </a:p>
        </p:txBody>
      </p:sp>
    </p:spTree>
    <p:extLst>
      <p:ext uri="{BB962C8B-B14F-4D97-AF65-F5344CB8AC3E}">
        <p14:creationId xmlns:p14="http://schemas.microsoft.com/office/powerpoint/2010/main" val="14528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13</a:t>
            </a:fld>
            <a:endParaRPr lang="en-US"/>
          </a:p>
        </p:txBody>
      </p:sp>
    </p:spTree>
    <p:extLst>
      <p:ext uri="{BB962C8B-B14F-4D97-AF65-F5344CB8AC3E}">
        <p14:creationId xmlns:p14="http://schemas.microsoft.com/office/powerpoint/2010/main" val="2089386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7287776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56A5F13-4F86-5646-9B99-A42325757066}" type="datetime1">
              <a:rPr lang="en-US" smtClean="0"/>
              <a:t>1/15/2021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8913608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4C8E77E-B710-C741-B9C3-BDFAF2BD28F5}" type="datetime1">
              <a:rPr lang="en-US" smtClean="0"/>
              <a:t>1/15/2021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5924853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CC70E32-BC87-A748-B8DC-BBE1A8E155BB}" type="datetime1">
              <a:rPr lang="en-US" smtClean="0"/>
              <a:t>1/15/2021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83383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FF80D806-2732-D74C-AA54-685EF616F24A}" type="datetime1">
              <a:rPr lang="en-US" smtClean="0"/>
              <a:t>1/15/2021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66769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EE62EE2-D39B-DB40-8504-5F31AB3A7B1B}" type="datetime1">
              <a:rPr lang="en-US" smtClean="0"/>
              <a:t>1/15/2021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33701915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50333890"/>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F2C6AE98-BAC0-8443-BBA0-C97A4F30D31A}" type="datetime1">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5730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830-3D77-4832-9334-6E0E764C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82E0-898C-46D0-AC6C-51C72B67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C4E3D-982B-49CC-BB95-3BE5721A2743}"/>
              </a:ext>
            </a:extLst>
          </p:cNvPr>
          <p:cNvSpPr>
            <a:spLocks noGrp="1"/>
          </p:cNvSpPr>
          <p:nvPr>
            <p:ph type="dt" sz="half" idx="10"/>
          </p:nvPr>
        </p:nvSpPr>
        <p:spPr/>
        <p:txBody>
          <a:bodyPr/>
          <a:lstStyle/>
          <a:p>
            <a:fld id="{88DBBF51-3929-3A49-BA7D-3AF73092A0AD}" type="datetime1">
              <a:rPr lang="en-US" smtClean="0"/>
              <a:t>1/15/2021</a:t>
            </a:fld>
            <a:endParaRPr lang="en-US"/>
          </a:p>
        </p:txBody>
      </p:sp>
      <p:sp>
        <p:nvSpPr>
          <p:cNvPr id="5" name="Footer Placeholder 4">
            <a:extLst>
              <a:ext uri="{FF2B5EF4-FFF2-40B4-BE49-F238E27FC236}">
                <a16:creationId xmlns:a16="http://schemas.microsoft.com/office/drawing/2014/main" id="{9B7A5607-59D8-458D-9343-83B445DC7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42DC-9D6C-432F-9C5B-62BDF72B7B15}"/>
              </a:ext>
            </a:extLst>
          </p:cNvPr>
          <p:cNvSpPr>
            <a:spLocks noGrp="1"/>
          </p:cNvSpPr>
          <p:nvPr>
            <p:ph type="sldNum" sz="quarter" idx="12"/>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1652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6C5C674-12AF-41F5-BDE5-1132B29F8CB8}" type="datetime1">
              <a:rPr lang="en-US" smtClean="0"/>
              <a:t>1/15/2021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538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0183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375701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984311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183794688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22894025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D457031-A04F-0040-B79E-439CA9E02781}" type="datetime1">
              <a:rPr lang="en-US" smtClean="0"/>
              <a:t>1/15/2021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7647499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41269E8-56DE-E044-B0E5-B498755A2633}" type="datetime1">
              <a:rPr lang="en-US" smtClean="0"/>
              <a:t>1/15/2021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52734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219B2A40-E9E6-7E49-9EE5-F8C2FAB652F4}" type="datetime1">
              <a:rPr lang="en-US" smtClean="0"/>
              <a:t>1/15/2021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3493026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08D12B45-3253-4A45-B8F9-2E00FEB0C480}" type="datetime1">
              <a:rPr lang="en-US" smtClean="0"/>
              <a:t>1/15/2021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1915DC07-6425-4740-9695-FB9F2ED48CC1}"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2109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50.png"/><Relationship Id="rId7" Type="http://schemas.openxmlformats.org/officeDocument/2006/relationships/image" Target="../media/image90.png"/><Relationship Id="rId12"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7.png"/><Relationship Id="rId4" Type="http://schemas.openxmlformats.org/officeDocument/2006/relationships/image" Target="../media/image60.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1.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202-9034-467B-9DD2-3EB929DC4139}"/>
              </a:ext>
            </a:extLst>
          </p:cNvPr>
          <p:cNvSpPr>
            <a:spLocks noGrp="1"/>
          </p:cNvSpPr>
          <p:nvPr>
            <p:ph type="ctrTitle"/>
          </p:nvPr>
        </p:nvSpPr>
        <p:spPr>
          <a:xfrm>
            <a:off x="1524000" y="1517897"/>
            <a:ext cx="9144000" cy="1992066"/>
          </a:xfrm>
        </p:spPr>
        <p:txBody>
          <a:bodyPr/>
          <a:lstStyle/>
          <a:p>
            <a:r>
              <a:rPr lang="en-US" dirty="0"/>
              <a:t>CTMC – Continuous Time Markov Chains</a:t>
            </a:r>
          </a:p>
        </p:txBody>
      </p:sp>
      <p:sp>
        <p:nvSpPr>
          <p:cNvPr id="3" name="Subtitle 2">
            <a:extLst>
              <a:ext uri="{FF2B5EF4-FFF2-40B4-BE49-F238E27FC236}">
                <a16:creationId xmlns:a16="http://schemas.microsoft.com/office/drawing/2014/main" id="{DB4CA627-2988-4F99-8803-B535F27FD394}"/>
              </a:ext>
            </a:extLst>
          </p:cNvPr>
          <p:cNvSpPr>
            <a:spLocks noGrp="1"/>
          </p:cNvSpPr>
          <p:nvPr>
            <p:ph type="subTitle" idx="1"/>
          </p:nvPr>
        </p:nvSpPr>
        <p:spPr>
          <a:xfrm>
            <a:off x="907027" y="3602037"/>
            <a:ext cx="10537722" cy="3053943"/>
          </a:xfrm>
        </p:spPr>
        <p:txBody>
          <a:bodyPr>
            <a:normAutofit/>
          </a:bodyPr>
          <a:lstStyle/>
          <a:p>
            <a:endParaRPr lang="en-US" dirty="0"/>
          </a:p>
          <a:p>
            <a:r>
              <a:rPr lang="en-US" dirty="0"/>
              <a:t>Christian M. Adriano </a:t>
            </a:r>
            <a:r>
              <a:rPr lang="en-US" b="1" dirty="0"/>
              <a:t>(Chris)</a:t>
            </a:r>
          </a:p>
          <a:p>
            <a:r>
              <a:rPr lang="en-US" dirty="0"/>
              <a:t>christian.adriano@hpi.de</a:t>
            </a:r>
          </a:p>
        </p:txBody>
      </p:sp>
      <p:sp>
        <p:nvSpPr>
          <p:cNvPr id="4" name="Slide Number Placeholder 3">
            <a:extLst>
              <a:ext uri="{FF2B5EF4-FFF2-40B4-BE49-F238E27FC236}">
                <a16:creationId xmlns:a16="http://schemas.microsoft.com/office/drawing/2014/main" id="{5030F92D-C053-9848-843E-DE021158DFB9}"/>
              </a:ext>
            </a:extLst>
          </p:cNvPr>
          <p:cNvSpPr>
            <a:spLocks noGrp="1"/>
          </p:cNvSpPr>
          <p:nvPr>
            <p:ph type="sldNum" sz="quarter" idx="12"/>
          </p:nvPr>
        </p:nvSpPr>
        <p:spPr/>
        <p:txBody>
          <a:bodyPr/>
          <a:lstStyle/>
          <a:p>
            <a:fld id="{1915DC07-6425-4740-9695-FB9F2ED48CC1}" type="slidenum">
              <a:rPr lang="en-US" smtClean="0"/>
              <a:t>1</a:t>
            </a:fld>
            <a:endParaRPr lang="en-US"/>
          </a:p>
        </p:txBody>
      </p:sp>
    </p:spTree>
    <p:extLst>
      <p:ext uri="{BB962C8B-B14F-4D97-AF65-F5344CB8AC3E}">
        <p14:creationId xmlns:p14="http://schemas.microsoft.com/office/powerpoint/2010/main" val="66056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0539D6-7004-49B9-8C98-B1C8FE42827D}"/>
              </a:ext>
            </a:extLst>
          </p:cNvPr>
          <p:cNvSpPr>
            <a:spLocks noGrp="1"/>
          </p:cNvSpPr>
          <p:nvPr>
            <p:ph type="body" sz="quarter" idx="13"/>
          </p:nvPr>
        </p:nvSpPr>
        <p:spPr>
          <a:xfrm>
            <a:off x="478369" y="1225486"/>
            <a:ext cx="11474451" cy="3959802"/>
          </a:xfrm>
        </p:spPr>
        <p:txBody>
          <a:bodyPr/>
          <a:lstStyle/>
          <a:p>
            <a:pPr marL="0" indent="0">
              <a:lnSpc>
                <a:spcPct val="150000"/>
              </a:lnSpc>
              <a:buNone/>
            </a:pPr>
            <a:r>
              <a:rPr lang="en-US" dirty="0"/>
              <a:t>For your MDP from project-3:</a:t>
            </a:r>
          </a:p>
          <a:p>
            <a:pPr marL="457200" indent="-457200">
              <a:lnSpc>
                <a:spcPct val="150000"/>
              </a:lnSpc>
              <a:buFont typeface="+mj-lt"/>
              <a:buAutoNum type="arabicPeriod"/>
            </a:pPr>
            <a:r>
              <a:rPr lang="en-US" dirty="0"/>
              <a:t>Estimate the rates</a:t>
            </a:r>
          </a:p>
          <a:p>
            <a:pPr marL="697194" lvl="1" indent="-457200">
              <a:lnSpc>
                <a:spcPct val="150000"/>
              </a:lnSpc>
            </a:pPr>
            <a:r>
              <a:rPr lang="en-US" dirty="0"/>
              <a:t>Sample timestamps from the DTMC (project-3)</a:t>
            </a:r>
          </a:p>
          <a:p>
            <a:pPr marL="697194" lvl="1" indent="-457200">
              <a:lnSpc>
                <a:spcPct val="150000"/>
              </a:lnSpc>
            </a:pPr>
            <a:r>
              <a:rPr lang="en-US" dirty="0"/>
              <a:t>Fit the exponential distributions for each transition</a:t>
            </a:r>
          </a:p>
          <a:p>
            <a:pPr marL="457200" indent="-457200">
              <a:lnSpc>
                <a:spcPct val="150000"/>
              </a:lnSpc>
              <a:buFont typeface="+mj-lt"/>
              <a:buAutoNum type="arabicPeriod"/>
            </a:pPr>
            <a:r>
              <a:rPr lang="en-US" dirty="0"/>
              <a:t>Adapt the code to use the density functions instead of the transition probabilities</a:t>
            </a:r>
          </a:p>
          <a:p>
            <a:pPr marL="457200" indent="-457200">
              <a:lnSpc>
                <a:spcPct val="150000"/>
              </a:lnSpc>
              <a:buFont typeface="+mj-lt"/>
              <a:buAutoNum type="arabicPeriod"/>
            </a:pPr>
            <a:r>
              <a:rPr lang="en-US" dirty="0"/>
              <a:t>Rerun the same convergence charts </a:t>
            </a:r>
          </a:p>
          <a:p>
            <a:pPr marL="239994" lvl="1" indent="0">
              <a:buNone/>
            </a:pPr>
            <a:endParaRPr lang="en-US" dirty="0"/>
          </a:p>
          <a:p>
            <a:endParaRPr lang="en-US" dirty="0"/>
          </a:p>
        </p:txBody>
      </p:sp>
      <p:sp>
        <p:nvSpPr>
          <p:cNvPr id="3" name="Title 2">
            <a:extLst>
              <a:ext uri="{FF2B5EF4-FFF2-40B4-BE49-F238E27FC236}">
                <a16:creationId xmlns:a16="http://schemas.microsoft.com/office/drawing/2014/main" id="{3D6EA5F4-01A3-425D-A9A2-E8F701051409}"/>
              </a:ext>
            </a:extLst>
          </p:cNvPr>
          <p:cNvSpPr>
            <a:spLocks noGrp="1"/>
          </p:cNvSpPr>
          <p:nvPr>
            <p:ph type="title"/>
          </p:nvPr>
        </p:nvSpPr>
        <p:spPr/>
        <p:txBody>
          <a:bodyPr/>
          <a:lstStyle/>
          <a:p>
            <a:r>
              <a:rPr lang="en-US" dirty="0"/>
              <a:t>Task-2</a:t>
            </a:r>
          </a:p>
        </p:txBody>
      </p:sp>
      <p:sp>
        <p:nvSpPr>
          <p:cNvPr id="4" name="Slide Number Placeholder 3">
            <a:extLst>
              <a:ext uri="{FF2B5EF4-FFF2-40B4-BE49-F238E27FC236}">
                <a16:creationId xmlns:a16="http://schemas.microsoft.com/office/drawing/2014/main" id="{875EDB8B-EFD1-4E68-B528-0AD91D9A4887}"/>
              </a:ext>
            </a:extLst>
          </p:cNvPr>
          <p:cNvSpPr>
            <a:spLocks noGrp="1"/>
          </p:cNvSpPr>
          <p:nvPr>
            <p:ph type="sldNum" sz="quarter" idx="16"/>
          </p:nvPr>
        </p:nvSpPr>
        <p:spPr/>
        <p:txBody>
          <a:bodyPr/>
          <a:lstStyle/>
          <a:p>
            <a:fld id="{1915DC07-6425-4740-9695-FB9F2ED48CC1}" type="slidenum">
              <a:rPr lang="en-US" smtClean="0"/>
              <a:t>10</a:t>
            </a:fld>
            <a:endParaRPr lang="en-US"/>
          </a:p>
        </p:txBody>
      </p:sp>
    </p:spTree>
    <p:extLst>
      <p:ext uri="{BB962C8B-B14F-4D97-AF65-F5344CB8AC3E}">
        <p14:creationId xmlns:p14="http://schemas.microsoft.com/office/powerpoint/2010/main" val="34832942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535CA-8467-4CEA-9F4D-9653547C4D44}"/>
              </a:ext>
            </a:extLst>
          </p:cNvPr>
          <p:cNvSpPr>
            <a:spLocks noGrp="1"/>
          </p:cNvSpPr>
          <p:nvPr>
            <p:ph type="body" sz="quarter" idx="13"/>
          </p:nvPr>
        </p:nvSpPr>
        <p:spPr>
          <a:xfrm>
            <a:off x="478369" y="1225486"/>
            <a:ext cx="11474451" cy="4938788"/>
          </a:xfrm>
        </p:spPr>
        <p:txBody>
          <a:bodyPr/>
          <a:lstStyle/>
          <a:p>
            <a:pPr marL="457200" indent="-457200">
              <a:buFont typeface="+mj-lt"/>
              <a:buAutoNum type="arabicPeriod"/>
            </a:pPr>
            <a:r>
              <a:rPr lang="en-US" dirty="0"/>
              <a:t>Execute your RL environment and for each transition obtain the time since the execution started (initial timestamp minus current time). </a:t>
            </a:r>
          </a:p>
          <a:p>
            <a:pPr lvl="1"/>
            <a:r>
              <a:rPr lang="en-US" dirty="0"/>
              <a:t>Each tuple is composed by the transition type, transition order, timestamp.</a:t>
            </a:r>
          </a:p>
          <a:p>
            <a:pPr lvl="1"/>
            <a:r>
              <a:rPr lang="en-US" u="sng" dirty="0"/>
              <a:t>Example</a:t>
            </a:r>
            <a:r>
              <a:rPr lang="en-US" dirty="0"/>
              <a:t>: https://colab.research.google.com/github/hpi-sam/MarkovModels_Lecture/blob/main/CTMC_Transition_Timestamps.ipynb</a:t>
            </a:r>
          </a:p>
          <a:p>
            <a:pPr lvl="1"/>
            <a:endParaRPr lang="en-US" dirty="0"/>
          </a:p>
          <a:p>
            <a:pPr marL="457200" indent="-457200">
              <a:buFont typeface="+mj-lt"/>
              <a:buAutoNum type="arabicPeriod"/>
            </a:pPr>
            <a:r>
              <a:rPr lang="en-US" dirty="0"/>
              <a:t>For each episode of your agent, you will generate a sample of the timestamps for each transition.</a:t>
            </a:r>
          </a:p>
          <a:p>
            <a:pPr marL="457200" indent="-457200">
              <a:buFont typeface="+mj-lt"/>
              <a:buAutoNum type="arabicPeriod"/>
            </a:pPr>
            <a:endParaRPr lang="en-US" dirty="0"/>
          </a:p>
          <a:p>
            <a:pPr marL="457200" indent="-457200">
              <a:buFont typeface="+mj-lt"/>
              <a:buAutoNum type="arabicPeriod"/>
            </a:pPr>
            <a:r>
              <a:rPr lang="en-US" dirty="0"/>
              <a:t>Aggregate (join) the data from 20 episodes</a:t>
            </a:r>
          </a:p>
          <a:p>
            <a:endParaRPr lang="en-US" dirty="0"/>
          </a:p>
          <a:p>
            <a:pPr marL="0" indent="0">
              <a:buNone/>
            </a:pPr>
            <a:r>
              <a:rPr lang="en-US" dirty="0"/>
              <a:t>This is the data that you will use to fit (learn) the density functions</a:t>
            </a:r>
          </a:p>
        </p:txBody>
      </p:sp>
      <p:sp>
        <p:nvSpPr>
          <p:cNvPr id="3" name="Title 2">
            <a:extLst>
              <a:ext uri="{FF2B5EF4-FFF2-40B4-BE49-F238E27FC236}">
                <a16:creationId xmlns:a16="http://schemas.microsoft.com/office/drawing/2014/main" id="{5B8E25EF-9265-4737-AF9B-33498A05BEAE}"/>
              </a:ext>
            </a:extLst>
          </p:cNvPr>
          <p:cNvSpPr>
            <a:spLocks noGrp="1"/>
          </p:cNvSpPr>
          <p:nvPr>
            <p:ph type="title"/>
          </p:nvPr>
        </p:nvSpPr>
        <p:spPr/>
        <p:txBody>
          <a:bodyPr/>
          <a:lstStyle/>
          <a:p>
            <a:r>
              <a:rPr lang="en-US" dirty="0"/>
              <a:t>Collecting the data </a:t>
            </a:r>
          </a:p>
        </p:txBody>
      </p:sp>
      <p:sp>
        <p:nvSpPr>
          <p:cNvPr id="4" name="Slide Number Placeholder 3">
            <a:extLst>
              <a:ext uri="{FF2B5EF4-FFF2-40B4-BE49-F238E27FC236}">
                <a16:creationId xmlns:a16="http://schemas.microsoft.com/office/drawing/2014/main" id="{8158FEB4-A7EF-4FB3-B760-66CE1B98A203}"/>
              </a:ext>
            </a:extLst>
          </p:cNvPr>
          <p:cNvSpPr>
            <a:spLocks noGrp="1"/>
          </p:cNvSpPr>
          <p:nvPr>
            <p:ph type="sldNum" sz="quarter" idx="16"/>
          </p:nvPr>
        </p:nvSpPr>
        <p:spPr/>
        <p:txBody>
          <a:bodyPr/>
          <a:lstStyle/>
          <a:p>
            <a:fld id="{1915DC07-6425-4740-9695-FB9F2ED48CC1}" type="slidenum">
              <a:rPr lang="en-US" smtClean="0"/>
              <a:t>11</a:t>
            </a:fld>
            <a:endParaRPr lang="en-US"/>
          </a:p>
        </p:txBody>
      </p:sp>
    </p:spTree>
    <p:extLst>
      <p:ext uri="{BB962C8B-B14F-4D97-AF65-F5344CB8AC3E}">
        <p14:creationId xmlns:p14="http://schemas.microsoft.com/office/powerpoint/2010/main" val="36621695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6F29F639-346E-47BA-B904-DE306A90DC86}"/>
                  </a:ext>
                </a:extLst>
              </p:cNvPr>
              <p:cNvSpPr>
                <a:spLocks noGrp="1"/>
              </p:cNvSpPr>
              <p:nvPr>
                <p:ph type="body" sz="quarter" idx="13"/>
              </p:nvPr>
            </p:nvSpPr>
            <p:spPr>
              <a:xfrm>
                <a:off x="478370" y="932103"/>
                <a:ext cx="4949522" cy="1697709"/>
              </a:xfrm>
            </p:spPr>
            <p:txBody>
              <a:bodyPr/>
              <a:lstStyle/>
              <a:p>
                <a:pPr marL="0" indent="0">
                  <a:lnSpc>
                    <a:spcPct val="100000"/>
                  </a:lnSpc>
                  <a:buNone/>
                </a:pPr>
                <a:r>
                  <a:rPr lang="en-US" sz="1800" dirty="0"/>
                  <a:t>Two options for fitting </a:t>
                </a:r>
                <a:r>
                  <a:rPr lang="en-US" sz="1800" b="0" dirty="0">
                    <a:ea typeface="Cambria Math" panose="02040503050406030204" pitchFamily="18" charset="0"/>
                  </a:rPr>
                  <a:t>: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y</m:t>
                    </m:r>
                    <m:r>
                      <a:rPr lang="en-US" sz="1800" i="1">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a</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sSup>
                          <m:sSupPr>
                            <m:ctrlPr>
                              <a:rPr lang="en-US" sz="1800" b="0" i="1" smtClean="0">
                                <a:latin typeface="Cambria Math" panose="02040503050406030204" pitchFamily="18" charset="0"/>
                                <a:ea typeface="Cambria Math" panose="02040503050406030204" pitchFamily="18" charset="0"/>
                              </a:rPr>
                            </m:ctrlPr>
                          </m:sSupPr>
                          <m:e>
                            <m:r>
                              <m:rPr>
                                <m:sty m:val="p"/>
                              </m:rPr>
                              <a:rPr lang="en-US" sz="1800" b="0" i="0" smtClean="0">
                                <a:latin typeface="Cambria Math" panose="02040503050406030204" pitchFamily="18" charset="0"/>
                                <a:ea typeface="Cambria Math" panose="02040503050406030204" pitchFamily="18" charset="0"/>
                              </a:rPr>
                              <m:t>exp</m:t>
                            </m:r>
                          </m:e>
                          <m:sup>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sup>
                        </m:sSup>
                      </m:fName>
                      <m:e>
                        <m:r>
                          <a:rPr lang="en-US" sz="1800" b="0" i="1" smtClean="0">
                            <a:latin typeface="Cambria Math" panose="02040503050406030204" pitchFamily="18" charset="0"/>
                            <a:ea typeface="Cambria Math" panose="02040503050406030204" pitchFamily="18" charset="0"/>
                          </a:rPr>
                          <m:t> </m:t>
                        </m:r>
                      </m:e>
                    </m:func>
                  </m:oMath>
                </a14:m>
                <a:r>
                  <a:rPr lang="en-US" sz="1800" b="0" i="0" dirty="0">
                    <a:latin typeface="+mj-lt"/>
                    <a:ea typeface="Cambria Math" panose="02040503050406030204" pitchFamily="18" charset="0"/>
                  </a:rPr>
                  <a:t> </a:t>
                </a:r>
              </a:p>
              <a:p>
                <a:pPr marL="0" indent="0">
                  <a:lnSpc>
                    <a:spcPct val="100000"/>
                  </a:lnSpc>
                  <a:buNone/>
                </a:pPr>
                <a:endParaRPr lang="en-US" sz="1800" b="0" i="0" dirty="0">
                  <a:latin typeface="+mj-lt"/>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W</a:t>
                </a:r>
                <a:r>
                  <a:rPr lang="en-US" sz="1800" b="0" i="0" dirty="0">
                    <a:latin typeface="Cambria Math" panose="02040503050406030204" pitchFamily="18" charset="0"/>
                    <a:ea typeface="Cambria Math" panose="02040503050406030204" pitchFamily="18" charset="0"/>
                  </a:rPr>
                  <a:t>e can take the log on both sides, which will give us a linear equation: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r>
                      <a:rPr lang="en-US" sz="1800" b="0" i="1" smtClean="0">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log</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oMath>
                </a14:m>
                <a:endParaRPr lang="en-US" sz="1800" b="0" i="0" dirty="0">
                  <a:latin typeface="Cambria Math" panose="02040503050406030204" pitchFamily="18" charset="0"/>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Now we fit the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oMath>
                </a14:m>
                <a:r>
                  <a:rPr lang="en-US" sz="1800" b="0" i="0" dirty="0">
                    <a:latin typeface="Cambria Math" panose="02040503050406030204" pitchFamily="18" charset="0"/>
                    <a:ea typeface="Cambria Math" panose="02040503050406030204" pitchFamily="18" charset="0"/>
                  </a:rPr>
                  <a:t> against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𝑥</m:t>
                    </m:r>
                  </m:oMath>
                </a14:m>
                <a:endParaRPr lang="en-US" sz="1800" dirty="0">
                  <a:latin typeface="Cambria Math" panose="02040503050406030204" pitchFamily="18" charset="0"/>
                  <a:ea typeface="Cambria Math" panose="02040503050406030204" pitchFamily="18" charset="0"/>
                </a:endParaRPr>
              </a:p>
            </p:txBody>
          </p:sp>
        </mc:Choice>
        <mc:Fallback>
          <p:sp>
            <p:nvSpPr>
              <p:cNvPr id="2" name="Text Placeholder 1">
                <a:extLst>
                  <a:ext uri="{FF2B5EF4-FFF2-40B4-BE49-F238E27FC236}">
                    <a16:creationId xmlns:a16="http://schemas.microsoft.com/office/drawing/2014/main" id="{6F29F639-346E-47BA-B904-DE306A90DC86}"/>
                  </a:ext>
                </a:extLst>
              </p:cNvPr>
              <p:cNvSpPr>
                <a:spLocks noGrp="1" noRot="1" noChangeAspect="1" noMove="1" noResize="1" noEditPoints="1" noAdjustHandles="1" noChangeArrowheads="1" noChangeShapeType="1" noTextEdit="1"/>
              </p:cNvSpPr>
              <p:nvPr>
                <p:ph type="body" sz="quarter" idx="13"/>
              </p:nvPr>
            </p:nvSpPr>
            <p:spPr>
              <a:xfrm>
                <a:off x="478370" y="932103"/>
                <a:ext cx="4949522" cy="1697709"/>
              </a:xfrm>
              <a:blipFill>
                <a:blip r:embed="rId2"/>
                <a:stretch>
                  <a:fillRect l="-2833" t="-4676" r="-369" b="-71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CF65B55-91BD-4437-B363-117FC65A7051}"/>
              </a:ext>
            </a:extLst>
          </p:cNvPr>
          <p:cNvSpPr>
            <a:spLocks noGrp="1"/>
          </p:cNvSpPr>
          <p:nvPr>
            <p:ph type="title"/>
          </p:nvPr>
        </p:nvSpPr>
        <p:spPr/>
        <p:txBody>
          <a:bodyPr/>
          <a:lstStyle/>
          <a:p>
            <a:r>
              <a:rPr lang="en-US" dirty="0"/>
              <a:t>Fit the Exponential Density Function</a:t>
            </a:r>
          </a:p>
        </p:txBody>
      </p:sp>
      <p:sp>
        <p:nvSpPr>
          <p:cNvPr id="4" name="Slide Number Placeholder 3">
            <a:extLst>
              <a:ext uri="{FF2B5EF4-FFF2-40B4-BE49-F238E27FC236}">
                <a16:creationId xmlns:a16="http://schemas.microsoft.com/office/drawing/2014/main" id="{6262264E-8ACB-4043-8F84-B948D9472A74}"/>
              </a:ext>
            </a:extLst>
          </p:cNvPr>
          <p:cNvSpPr>
            <a:spLocks noGrp="1"/>
          </p:cNvSpPr>
          <p:nvPr>
            <p:ph type="sldNum" sz="quarter" idx="16"/>
          </p:nvPr>
        </p:nvSpPr>
        <p:spPr/>
        <p:txBody>
          <a:bodyPr/>
          <a:lstStyle/>
          <a:p>
            <a:fld id="{1915DC07-6425-4740-9695-FB9F2ED48CC1}" type="slidenum">
              <a:rPr lang="en-US" smtClean="0"/>
              <a:t>12</a:t>
            </a:fld>
            <a:endParaRPr lang="en-US"/>
          </a:p>
        </p:txBody>
      </p:sp>
      <p:pic>
        <p:nvPicPr>
          <p:cNvPr id="6" name="Picture 5">
            <a:extLst>
              <a:ext uri="{FF2B5EF4-FFF2-40B4-BE49-F238E27FC236}">
                <a16:creationId xmlns:a16="http://schemas.microsoft.com/office/drawing/2014/main" id="{0CD3F4FF-0A8A-4F05-B350-9C940ADB0715}"/>
              </a:ext>
            </a:extLst>
          </p:cNvPr>
          <p:cNvPicPr>
            <a:picLocks noChangeAspect="1"/>
          </p:cNvPicPr>
          <p:nvPr/>
        </p:nvPicPr>
        <p:blipFill>
          <a:blip r:embed="rId3"/>
          <a:stretch>
            <a:fillRect/>
          </a:stretch>
        </p:blipFill>
        <p:spPr>
          <a:xfrm>
            <a:off x="6096000" y="1372598"/>
            <a:ext cx="5136899" cy="1686356"/>
          </a:xfrm>
          <a:prstGeom prst="rect">
            <a:avLst/>
          </a:prstGeom>
        </p:spPr>
      </p:pic>
      <p:pic>
        <p:nvPicPr>
          <p:cNvPr id="9" name="Picture 8">
            <a:extLst>
              <a:ext uri="{FF2B5EF4-FFF2-40B4-BE49-F238E27FC236}">
                <a16:creationId xmlns:a16="http://schemas.microsoft.com/office/drawing/2014/main" id="{DD5444D3-332E-4C1F-AE29-60F14E80F930}"/>
              </a:ext>
            </a:extLst>
          </p:cNvPr>
          <p:cNvPicPr>
            <a:picLocks noChangeAspect="1"/>
          </p:cNvPicPr>
          <p:nvPr/>
        </p:nvPicPr>
        <p:blipFill>
          <a:blip r:embed="rId4"/>
          <a:stretch>
            <a:fillRect/>
          </a:stretch>
        </p:blipFill>
        <p:spPr>
          <a:xfrm>
            <a:off x="5856188" y="4101043"/>
            <a:ext cx="5812472" cy="2180288"/>
          </a:xfrm>
          <a:prstGeom prst="rect">
            <a:avLst/>
          </a:prstGeom>
        </p:spPr>
      </p:pic>
      <p:sp>
        <p:nvSpPr>
          <p:cNvPr id="11" name="TextBox 10">
            <a:extLst>
              <a:ext uri="{FF2B5EF4-FFF2-40B4-BE49-F238E27FC236}">
                <a16:creationId xmlns:a16="http://schemas.microsoft.com/office/drawing/2014/main" id="{54880545-B230-4A89-8F89-9FDA337E3588}"/>
              </a:ext>
            </a:extLst>
          </p:cNvPr>
          <p:cNvSpPr txBox="1"/>
          <p:nvPr/>
        </p:nvSpPr>
        <p:spPr bwMode="gray">
          <a:xfrm>
            <a:off x="101184" y="6526804"/>
            <a:ext cx="10871615" cy="307777"/>
          </a:xfrm>
          <a:prstGeom prst="rect">
            <a:avLst/>
          </a:prstGeom>
          <a:noFill/>
        </p:spPr>
        <p:txBody>
          <a:bodyPr wrap="square">
            <a:spAutoFit/>
          </a:bodyPr>
          <a:lstStyle/>
          <a:p>
            <a:r>
              <a:rPr lang="en-US" sz="1400" u="sng" dirty="0">
                <a:latin typeface="Cambria Math" panose="02040503050406030204" pitchFamily="18" charset="0"/>
                <a:ea typeface="Cambria Math" panose="02040503050406030204" pitchFamily="18" charset="0"/>
              </a:rPr>
              <a:t>source:</a:t>
            </a:r>
            <a:r>
              <a:rPr lang="en-US" sz="1400" dirty="0">
                <a:latin typeface="Cambria Math" panose="02040503050406030204" pitchFamily="18" charset="0"/>
                <a:ea typeface="Cambria Math" panose="02040503050406030204" pitchFamily="18" charset="0"/>
              </a:rPr>
              <a:t> https://stackoverflow.com/questions/3433486/how-to-do-exponential-and-logarithmic-curve-fitting-in-python-i-found-only-poly</a:t>
            </a:r>
            <a:endParaRPr lang="en-US" sz="1400" dirty="0"/>
          </a:p>
        </p:txBody>
      </p:sp>
      <p:sp>
        <p:nvSpPr>
          <p:cNvPr id="13" name="TextBox 12">
            <a:extLst>
              <a:ext uri="{FF2B5EF4-FFF2-40B4-BE49-F238E27FC236}">
                <a16:creationId xmlns:a16="http://schemas.microsoft.com/office/drawing/2014/main" id="{B17C45B9-1A5A-4382-A331-94CDE9B48423}"/>
              </a:ext>
            </a:extLst>
          </p:cNvPr>
          <p:cNvSpPr txBox="1"/>
          <p:nvPr/>
        </p:nvSpPr>
        <p:spPr bwMode="gray">
          <a:xfrm>
            <a:off x="5856188" y="3817802"/>
            <a:ext cx="5573811"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Solution with </a:t>
            </a:r>
            <a:r>
              <a:rPr lang="en-US" b="1" dirty="0" err="1">
                <a:latin typeface="Cambria Math" panose="02040503050406030204" pitchFamily="18" charset="0"/>
                <a:ea typeface="Cambria Math" panose="02040503050406030204" pitchFamily="18" charset="0"/>
              </a:rPr>
              <a:t>scipy.optimize.curve_fit</a:t>
            </a:r>
            <a:endParaRPr lang="en-US" b="1" dirty="0"/>
          </a:p>
        </p:txBody>
      </p:sp>
      <p:sp>
        <p:nvSpPr>
          <p:cNvPr id="14" name="TextBox 13">
            <a:extLst>
              <a:ext uri="{FF2B5EF4-FFF2-40B4-BE49-F238E27FC236}">
                <a16:creationId xmlns:a16="http://schemas.microsoft.com/office/drawing/2014/main" id="{B69F63E0-8730-4736-AF83-A681BAF96F92}"/>
              </a:ext>
            </a:extLst>
          </p:cNvPr>
          <p:cNvSpPr txBox="1"/>
          <p:nvPr/>
        </p:nvSpPr>
        <p:spPr bwMode="gray">
          <a:xfrm>
            <a:off x="6096000" y="1003266"/>
            <a:ext cx="4273513" cy="369332"/>
          </a:xfrm>
          <a:prstGeom prst="rect">
            <a:avLst/>
          </a:prstGeom>
          <a:noFill/>
        </p:spPr>
        <p:txBody>
          <a:bodyPr wrap="square">
            <a:spAutoFit/>
          </a:bodyPr>
          <a:lstStyle/>
          <a:p>
            <a:r>
              <a:rPr lang="en-US" sz="1800" b="1" dirty="0">
                <a:latin typeface="Cambria Math" panose="02040503050406030204" pitchFamily="18" charset="0"/>
                <a:ea typeface="Cambria Math" panose="02040503050406030204" pitchFamily="18" charset="0"/>
              </a:rPr>
              <a:t>Solution with </a:t>
            </a:r>
            <a:r>
              <a:rPr lang="en-US" sz="1800" b="1" dirty="0" err="1">
                <a:latin typeface="Cambria Math" panose="02040503050406030204" pitchFamily="18" charset="0"/>
                <a:ea typeface="Cambria Math" panose="02040503050406030204" pitchFamily="18" charset="0"/>
              </a:rPr>
              <a:t>numpy.polyfit</a:t>
            </a:r>
            <a:endParaRPr lang="en-US" b="1" dirty="0"/>
          </a:p>
        </p:txBody>
      </p:sp>
      <p:sp>
        <p:nvSpPr>
          <p:cNvPr id="16" name="TextBox 15">
            <a:extLst>
              <a:ext uri="{FF2B5EF4-FFF2-40B4-BE49-F238E27FC236}">
                <a16:creationId xmlns:a16="http://schemas.microsoft.com/office/drawing/2014/main" id="{A45BF20B-B6BB-4DCE-AEC2-3D7FF3A2C309}"/>
              </a:ext>
            </a:extLst>
          </p:cNvPr>
          <p:cNvSpPr txBox="1"/>
          <p:nvPr/>
        </p:nvSpPr>
        <p:spPr bwMode="gray">
          <a:xfrm>
            <a:off x="996256" y="4101043"/>
            <a:ext cx="3913749" cy="923330"/>
          </a:xfrm>
          <a:prstGeom prst="rect">
            <a:avLst/>
          </a:prstGeom>
          <a:noFill/>
        </p:spPr>
        <p:txBody>
          <a:bodyPr wrap="square">
            <a:spAutoFit/>
          </a:bodyPr>
          <a:lstStyle/>
          <a:p>
            <a:pPr marL="0" indent="0">
              <a:lnSpc>
                <a:spcPct val="100000"/>
              </a:lnSpc>
              <a:buNone/>
            </a:pPr>
            <a:r>
              <a:rPr lang="en-US" sz="1800" dirty="0">
                <a:latin typeface="Cambria Math" panose="02040503050406030204" pitchFamily="18" charset="0"/>
                <a:ea typeface="Cambria Math" panose="02040503050406030204" pitchFamily="18" charset="0"/>
              </a:rPr>
              <a:t>Or we fit directly without transformation</a:t>
            </a:r>
            <a:r>
              <a:rPr lang="en-US" dirty="0">
                <a:latin typeface="Cambria Math" panose="02040503050406030204" pitchFamily="18" charset="0"/>
                <a:ea typeface="Cambria Math" panose="02040503050406030204" pitchFamily="18" charset="0"/>
              </a:rPr>
              <a:t>, but it requires and initialization to avoid invalid fit</a:t>
            </a:r>
            <a:endParaRPr lang="en-US" sz="1800" dirty="0">
              <a:latin typeface="Cambria Math" panose="02040503050406030204" pitchFamily="18" charset="0"/>
              <a:ea typeface="Cambria Math" panose="02040503050406030204" pitchFamily="18" charset="0"/>
            </a:endParaRPr>
          </a:p>
        </p:txBody>
      </p:sp>
      <p:cxnSp>
        <p:nvCxnSpPr>
          <p:cNvPr id="18" name="Straight Connector 17">
            <a:extLst>
              <a:ext uri="{FF2B5EF4-FFF2-40B4-BE49-F238E27FC236}">
                <a16:creationId xmlns:a16="http://schemas.microsoft.com/office/drawing/2014/main" id="{040C934B-15BA-4EC2-91E3-7C09F49B0137}"/>
              </a:ext>
            </a:extLst>
          </p:cNvPr>
          <p:cNvCxnSpPr>
            <a:cxnSpLocks/>
          </p:cNvCxnSpPr>
          <p:nvPr/>
        </p:nvCxnSpPr>
        <p:spPr bwMode="gray">
          <a:xfrm>
            <a:off x="869430" y="3500203"/>
            <a:ext cx="1079923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5843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F258-D536-421C-9F06-72E54C76C350}"/>
              </a:ext>
            </a:extLst>
          </p:cNvPr>
          <p:cNvSpPr>
            <a:spLocks noGrp="1"/>
          </p:cNvSpPr>
          <p:nvPr>
            <p:ph type="title"/>
          </p:nvPr>
        </p:nvSpPr>
        <p:spPr>
          <a:xfrm>
            <a:off x="831850" y="3493739"/>
            <a:ext cx="10515600" cy="1068736"/>
          </a:xfrm>
        </p:spPr>
        <p:txBody>
          <a:bodyPr/>
          <a:lstStyle/>
          <a:p>
            <a:r>
              <a:rPr lang="en-US" dirty="0"/>
              <a:t>End</a:t>
            </a:r>
          </a:p>
        </p:txBody>
      </p:sp>
    </p:spTree>
    <p:extLst>
      <p:ext uri="{BB962C8B-B14F-4D97-AF65-F5344CB8AC3E}">
        <p14:creationId xmlns:p14="http://schemas.microsoft.com/office/powerpoint/2010/main" val="54759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24942B-9C73-4123-B3C8-BDF820A4E43B}"/>
              </a:ext>
            </a:extLst>
          </p:cNvPr>
          <p:cNvSpPr/>
          <p:nvPr/>
        </p:nvSpPr>
        <p:spPr bwMode="gray">
          <a:xfrm>
            <a:off x="976618" y="2189691"/>
            <a:ext cx="874021" cy="22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4000" tIns="96000" rIns="144000" bIns="9600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Bef>
                <a:spcPts val="400"/>
              </a:spcBef>
              <a:spcAft>
                <a:spcPts val="400"/>
              </a:spcAft>
            </a:pPr>
            <a:endParaRPr lang="en-US" sz="1600" b="1">
              <a:solidFill>
                <a:schemeClr val="bg1"/>
              </a:solidFill>
            </a:endParaRPr>
          </a:p>
        </p:txBody>
      </p:sp>
      <p:sp>
        <p:nvSpPr>
          <p:cNvPr id="7" name="Rectangle 6">
            <a:extLst>
              <a:ext uri="{FF2B5EF4-FFF2-40B4-BE49-F238E27FC236}">
                <a16:creationId xmlns:a16="http://schemas.microsoft.com/office/drawing/2014/main" id="{1FA495D6-CBC7-48D8-8A97-6E5CC15E143D}"/>
              </a:ext>
            </a:extLst>
          </p:cNvPr>
          <p:cNvSpPr/>
          <p:nvPr/>
        </p:nvSpPr>
        <p:spPr>
          <a:xfrm>
            <a:off x="8596779" y="2788163"/>
            <a:ext cx="1800303" cy="634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Supervisory Component</a:t>
            </a:r>
          </a:p>
        </p:txBody>
      </p:sp>
      <p:pic>
        <p:nvPicPr>
          <p:cNvPr id="8" name="Picture 7">
            <a:extLst>
              <a:ext uri="{FF2B5EF4-FFF2-40B4-BE49-F238E27FC236}">
                <a16:creationId xmlns:a16="http://schemas.microsoft.com/office/drawing/2014/main" id="{6D056B78-D2C9-4654-85C0-DF69D02F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20" y="1447267"/>
            <a:ext cx="6835913" cy="4272672"/>
          </a:xfrm>
          <a:prstGeom prst="rect">
            <a:avLst/>
          </a:prstGeom>
        </p:spPr>
      </p:pic>
      <p:sp>
        <p:nvSpPr>
          <p:cNvPr id="11" name="Rectangle 10">
            <a:extLst>
              <a:ext uri="{FF2B5EF4-FFF2-40B4-BE49-F238E27FC236}">
                <a16:creationId xmlns:a16="http://schemas.microsoft.com/office/drawing/2014/main" id="{565E1CD9-D8B3-4E57-88C1-993D14932480}"/>
              </a:ext>
            </a:extLst>
          </p:cNvPr>
          <p:cNvSpPr/>
          <p:nvPr/>
        </p:nvSpPr>
        <p:spPr>
          <a:xfrm>
            <a:off x="8060806" y="1578886"/>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6FB5B1E-BC74-48EE-9E0E-0B6D090A7A22}"/>
              </a:ext>
            </a:extLst>
          </p:cNvPr>
          <p:cNvCxnSpPr>
            <a:cxnSpLocks/>
            <a:stCxn id="11" idx="3"/>
            <a:endCxn id="47" idx="3"/>
          </p:cNvCxnSpPr>
          <p:nvPr/>
        </p:nvCxnSpPr>
        <p:spPr>
          <a:xfrm>
            <a:off x="8130078" y="1658550"/>
            <a:ext cx="1010806" cy="1060124"/>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8B8A5377-3A6C-49DD-9ED3-75B2F76928CE}"/>
              </a:ext>
            </a:extLst>
          </p:cNvPr>
          <p:cNvCxnSpPr>
            <a:cxnSpLocks/>
            <a:stCxn id="44" idx="1"/>
            <a:endCxn id="73" idx="3"/>
          </p:cNvCxnSpPr>
          <p:nvPr/>
        </p:nvCxnSpPr>
        <p:spPr>
          <a:xfrm rot="5400000">
            <a:off x="8200592" y="3645293"/>
            <a:ext cx="796963" cy="497736"/>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F868C57-4EAD-480F-958C-CB83C7043D32}"/>
              </a:ext>
            </a:extLst>
          </p:cNvPr>
          <p:cNvSpPr/>
          <p:nvPr/>
        </p:nvSpPr>
        <p:spPr>
          <a:xfrm rot="16200000">
            <a:off x="6687472" y="3929893"/>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2E8BF0A3-52E1-419D-A42E-750B853F577F}"/>
              </a:ext>
            </a:extLst>
          </p:cNvPr>
          <p:cNvCxnSpPr>
            <a:cxnSpLocks/>
            <a:stCxn id="102" idx="1"/>
            <a:endCxn id="28" idx="3"/>
          </p:cNvCxnSpPr>
          <p:nvPr/>
        </p:nvCxnSpPr>
        <p:spPr>
          <a:xfrm flipH="1" flipV="1">
            <a:off x="10080498" y="2722122"/>
            <a:ext cx="391053" cy="362571"/>
          </a:xfrm>
          <a:prstGeom prst="bentConnector4">
            <a:avLst>
              <a:gd name="adj1" fmla="val -58458"/>
              <a:gd name="adj2" fmla="val 17546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3E4511F8-2DE0-44B8-AE8F-8498AB8D5B6B}"/>
              </a:ext>
            </a:extLst>
          </p:cNvPr>
          <p:cNvSpPr/>
          <p:nvPr/>
        </p:nvSpPr>
        <p:spPr>
          <a:xfrm rot="16200000">
            <a:off x="10045861" y="2677094"/>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D45F4C7-8391-4E8B-90BD-199C0F30EE84}"/>
              </a:ext>
            </a:extLst>
          </p:cNvPr>
          <p:cNvSpPr/>
          <p:nvPr/>
        </p:nvSpPr>
        <p:spPr>
          <a:xfrm>
            <a:off x="7027097" y="54220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A36B3731-F654-4C68-B4DF-6515BF1B89ED}"/>
              </a:ext>
            </a:extLst>
          </p:cNvPr>
          <p:cNvCxnSpPr>
            <a:cxnSpLocks/>
            <a:stCxn id="31" idx="3"/>
            <a:endCxn id="50" idx="1"/>
          </p:cNvCxnSpPr>
          <p:nvPr/>
        </p:nvCxnSpPr>
        <p:spPr>
          <a:xfrm flipV="1">
            <a:off x="7096369" y="3495679"/>
            <a:ext cx="2067418" cy="2006052"/>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9A8C94EC-4550-40C2-9D6F-1473003A2B01}"/>
              </a:ext>
            </a:extLst>
          </p:cNvPr>
          <p:cNvCxnSpPr>
            <a:cxnSpLocks/>
            <a:stCxn id="7" idx="1"/>
            <a:endCxn id="35" idx="3"/>
          </p:cNvCxnSpPr>
          <p:nvPr/>
        </p:nvCxnSpPr>
        <p:spPr>
          <a:xfrm rot="10800000" flipV="1">
            <a:off x="5406115" y="3105319"/>
            <a:ext cx="3190664" cy="650929"/>
          </a:xfrm>
          <a:prstGeom prst="bentConnector3">
            <a:avLst>
              <a:gd name="adj1" fmla="val 89514"/>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F0F2C8D-5EB9-44A5-BB2A-A4CD01E92530}"/>
              </a:ext>
            </a:extLst>
          </p:cNvPr>
          <p:cNvSpPr/>
          <p:nvPr/>
        </p:nvSpPr>
        <p:spPr>
          <a:xfrm>
            <a:off x="5336843" y="3676585"/>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9E1AD673-E345-470B-B090-CBA44B6B9BD3}"/>
              </a:ext>
            </a:extLst>
          </p:cNvPr>
          <p:cNvSpPr/>
          <p:nvPr/>
        </p:nvSpPr>
        <p:spPr>
          <a:xfrm rot="5400000">
            <a:off x="3297323" y="4495270"/>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83F5B3F-A12A-46DC-83E5-E68A58C587E3}"/>
              </a:ext>
            </a:extLst>
          </p:cNvPr>
          <p:cNvSpPr/>
          <p:nvPr/>
        </p:nvSpPr>
        <p:spPr>
          <a:xfrm rot="16200000">
            <a:off x="8813304" y="338138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F852E897-AFB2-46EA-BBFD-0EB24F51D921}"/>
              </a:ext>
            </a:extLst>
          </p:cNvPr>
          <p:cNvSpPr/>
          <p:nvPr/>
        </p:nvSpPr>
        <p:spPr>
          <a:xfrm rot="16200000">
            <a:off x="9106247" y="2673646"/>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7D9480B3-6D30-4694-9B86-CB12EF93BF7F}"/>
              </a:ext>
            </a:extLst>
          </p:cNvPr>
          <p:cNvSpPr/>
          <p:nvPr/>
        </p:nvSpPr>
        <p:spPr>
          <a:xfrm rot="16200000">
            <a:off x="9129150" y="33813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DDA12747-ADA4-4E9B-8118-72AAAFB435B2}"/>
              </a:ext>
            </a:extLst>
          </p:cNvPr>
          <p:cNvSpPr/>
          <p:nvPr/>
        </p:nvSpPr>
        <p:spPr>
          <a:xfrm rot="16200000">
            <a:off x="9441067" y="338784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BA9DA601-0612-44A6-89ED-FDA622A206CE}"/>
              </a:ext>
            </a:extLst>
          </p:cNvPr>
          <p:cNvSpPr/>
          <p:nvPr/>
        </p:nvSpPr>
        <p:spPr>
          <a:xfrm rot="5400000">
            <a:off x="2135554" y="3631558"/>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441A780-C888-459E-B163-63494C6AE62C}"/>
              </a:ext>
            </a:extLst>
          </p:cNvPr>
          <p:cNvSpPr/>
          <p:nvPr/>
        </p:nvSpPr>
        <p:spPr>
          <a:xfrm rot="16200000">
            <a:off x="10168618" y="3381378"/>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A7FBF5DC-9C7B-458F-B7A0-38F127C68B60}"/>
              </a:ext>
            </a:extLst>
          </p:cNvPr>
          <p:cNvSpPr/>
          <p:nvPr/>
        </p:nvSpPr>
        <p:spPr>
          <a:xfrm>
            <a:off x="8522411" y="31872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DF4A0D5B-A26A-4D68-A3C6-53C0B8466EBA}"/>
              </a:ext>
            </a:extLst>
          </p:cNvPr>
          <p:cNvCxnSpPr>
            <a:cxnSpLocks/>
            <a:stCxn id="70" idx="1"/>
            <a:endCxn id="15" idx="3"/>
          </p:cNvCxnSpPr>
          <p:nvPr/>
        </p:nvCxnSpPr>
        <p:spPr>
          <a:xfrm rot="10800000" flipV="1">
            <a:off x="6722109" y="3266931"/>
            <a:ext cx="1800302" cy="707990"/>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1CCDA87F-E655-4DC0-A57B-5C73D797CF3B}"/>
              </a:ext>
            </a:extLst>
          </p:cNvPr>
          <p:cNvSpPr/>
          <p:nvPr/>
        </p:nvSpPr>
        <p:spPr>
          <a:xfrm>
            <a:off x="8280933" y="42129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EF7B6975-647B-41A6-8A7D-B48858D22CAA}"/>
              </a:ext>
            </a:extLst>
          </p:cNvPr>
          <p:cNvSpPr/>
          <p:nvPr/>
        </p:nvSpPr>
        <p:spPr>
          <a:xfrm rot="16200000">
            <a:off x="9780690" y="3388305"/>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Connector: Elbow 80">
            <a:extLst>
              <a:ext uri="{FF2B5EF4-FFF2-40B4-BE49-F238E27FC236}">
                <a16:creationId xmlns:a16="http://schemas.microsoft.com/office/drawing/2014/main" id="{EFED609C-DC3A-4FA9-8D3B-3C514BF3D8ED}"/>
              </a:ext>
            </a:extLst>
          </p:cNvPr>
          <p:cNvCxnSpPr>
            <a:cxnSpLocks/>
            <a:stCxn id="54" idx="1"/>
            <a:endCxn id="83" idx="3"/>
          </p:cNvCxnSpPr>
          <p:nvPr/>
        </p:nvCxnSpPr>
        <p:spPr>
          <a:xfrm rot="5400000">
            <a:off x="5760156" y="1784080"/>
            <a:ext cx="1997489" cy="5433609"/>
          </a:xfrm>
          <a:prstGeom prst="bentConnector3">
            <a:avLst>
              <a:gd name="adj1" fmla="val 12202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AC266AEA-AC61-4188-A5A5-ED324857E003}"/>
              </a:ext>
            </a:extLst>
          </p:cNvPr>
          <p:cNvSpPr/>
          <p:nvPr/>
        </p:nvSpPr>
        <p:spPr>
          <a:xfrm rot="5400000">
            <a:off x="4007459" y="538532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2" name="Connector: Elbow 91">
            <a:extLst>
              <a:ext uri="{FF2B5EF4-FFF2-40B4-BE49-F238E27FC236}">
                <a16:creationId xmlns:a16="http://schemas.microsoft.com/office/drawing/2014/main" id="{CA6E98CD-A164-43D6-A581-73947F3AFD71}"/>
              </a:ext>
            </a:extLst>
          </p:cNvPr>
          <p:cNvCxnSpPr>
            <a:cxnSpLocks/>
          </p:cNvCxnSpPr>
          <p:nvPr/>
        </p:nvCxnSpPr>
        <p:spPr>
          <a:xfrm rot="5400000">
            <a:off x="6020161" y="814404"/>
            <a:ext cx="1106965" cy="6483368"/>
          </a:xfrm>
          <a:prstGeom prst="bentConnector3">
            <a:avLst>
              <a:gd name="adj1" fmla="val 238613"/>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Connector: Elbow 92">
            <a:extLst>
              <a:ext uri="{FF2B5EF4-FFF2-40B4-BE49-F238E27FC236}">
                <a16:creationId xmlns:a16="http://schemas.microsoft.com/office/drawing/2014/main" id="{B478803D-977B-4F4F-94F6-750D43BF42B8}"/>
              </a:ext>
            </a:extLst>
          </p:cNvPr>
          <p:cNvCxnSpPr>
            <a:cxnSpLocks/>
            <a:stCxn id="62" idx="1"/>
            <a:endCxn id="61" idx="3"/>
          </p:cNvCxnSpPr>
          <p:nvPr/>
        </p:nvCxnSpPr>
        <p:spPr>
          <a:xfrm rot="5400000">
            <a:off x="6061633" y="-395764"/>
            <a:ext cx="250180" cy="8033065"/>
          </a:xfrm>
          <a:prstGeom prst="bentConnector3">
            <a:avLst>
              <a:gd name="adj1" fmla="val 111203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101">
            <a:extLst>
              <a:ext uri="{FF2B5EF4-FFF2-40B4-BE49-F238E27FC236}">
                <a16:creationId xmlns:a16="http://schemas.microsoft.com/office/drawing/2014/main" id="{DF00B70F-D6F7-44CB-B925-48CA4FC6C473}"/>
              </a:ext>
            </a:extLst>
          </p:cNvPr>
          <p:cNvSpPr/>
          <p:nvPr/>
        </p:nvSpPr>
        <p:spPr>
          <a:xfrm rot="10800000">
            <a:off x="10402279" y="300503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06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B44C6-45DA-45E4-B5AE-4CC4953B6A6A}"/>
              </a:ext>
            </a:extLst>
          </p:cNvPr>
          <p:cNvSpPr>
            <a:spLocks noGrp="1"/>
          </p:cNvSpPr>
          <p:nvPr>
            <p:ph type="body" sz="quarter" idx="13"/>
          </p:nvPr>
        </p:nvSpPr>
        <p:spPr>
          <a:xfrm>
            <a:off x="478369" y="1225486"/>
            <a:ext cx="11474451" cy="1206997"/>
          </a:xfrm>
        </p:spPr>
        <p:txBody>
          <a:bodyPr/>
          <a:lstStyle/>
          <a:p>
            <a:r>
              <a:rPr lang="en-US" dirty="0"/>
              <a:t>Questions </a:t>
            </a:r>
            <a:r>
              <a:rPr lang="en-US" dirty="0" err="1"/>
              <a:t>w.r.t.</a:t>
            </a:r>
            <a:r>
              <a:rPr lang="en-US" dirty="0"/>
              <a:t> CTMC</a:t>
            </a:r>
          </a:p>
          <a:p>
            <a:r>
              <a:rPr lang="en-US" dirty="0"/>
              <a:t>Data Sampling</a:t>
            </a:r>
          </a:p>
          <a:p>
            <a:r>
              <a:rPr lang="en-US" dirty="0"/>
              <a:t>Fitting Distributions</a:t>
            </a:r>
          </a:p>
        </p:txBody>
      </p:sp>
      <p:sp>
        <p:nvSpPr>
          <p:cNvPr id="3" name="Title 2">
            <a:extLst>
              <a:ext uri="{FF2B5EF4-FFF2-40B4-BE49-F238E27FC236}">
                <a16:creationId xmlns:a16="http://schemas.microsoft.com/office/drawing/2014/main" id="{86AD26B0-E5A5-4A9D-B1E0-23C2DF5797EF}"/>
              </a:ext>
            </a:extLst>
          </p:cNvPr>
          <p:cNvSpPr>
            <a:spLocks noGrp="1"/>
          </p:cNvSpPr>
          <p:nvPr>
            <p:ph type="title"/>
          </p:nvPr>
        </p:nvSpPr>
        <p:spPr/>
        <p:txBody>
          <a:bodyPr/>
          <a:lstStyle/>
          <a:p>
            <a:r>
              <a:rPr lang="en-US" dirty="0"/>
              <a:t>Topics</a:t>
            </a:r>
          </a:p>
        </p:txBody>
      </p:sp>
      <p:sp>
        <p:nvSpPr>
          <p:cNvPr id="4" name="Slide Number Placeholder 3">
            <a:extLst>
              <a:ext uri="{FF2B5EF4-FFF2-40B4-BE49-F238E27FC236}">
                <a16:creationId xmlns:a16="http://schemas.microsoft.com/office/drawing/2014/main" id="{33937E33-96F1-4325-A3B2-4C78417930D4}"/>
              </a:ext>
            </a:extLst>
          </p:cNvPr>
          <p:cNvSpPr>
            <a:spLocks noGrp="1"/>
          </p:cNvSpPr>
          <p:nvPr>
            <p:ph type="sldNum" sz="quarter" idx="16"/>
          </p:nvPr>
        </p:nvSpPr>
        <p:spPr/>
        <p:txBody>
          <a:bodyPr/>
          <a:lstStyle/>
          <a:p>
            <a:fld id="{1915DC07-6425-4740-9695-FB9F2ED48CC1}" type="slidenum">
              <a:rPr lang="en-US" smtClean="0"/>
              <a:t>2</a:t>
            </a:fld>
            <a:endParaRPr lang="en-US"/>
          </a:p>
        </p:txBody>
      </p:sp>
    </p:spTree>
    <p:extLst>
      <p:ext uri="{BB962C8B-B14F-4D97-AF65-F5344CB8AC3E}">
        <p14:creationId xmlns:p14="http://schemas.microsoft.com/office/powerpoint/2010/main" val="3660052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Project-1: Use of DTMC to Predict Event Masking</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3</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3592265"/>
              </a:xfrm>
            </p:spPr>
            <p:txBody>
              <a:bodyPr/>
              <a:lstStyle/>
              <a:p>
                <a:pPr marL="0" indent="0">
                  <a:buNone/>
                </a:pPr>
                <a:r>
                  <a:rPr lang="en-US" b="1" dirty="0"/>
                  <a:t>How do we represent transitions?</a:t>
                </a:r>
              </a:p>
              <a:p>
                <a:pPr marL="0" indent="0">
                  <a:buNone/>
                </a:pPr>
                <a:r>
                  <a:rPr lang="en-US" dirty="0"/>
                  <a:t>While in DTMC, for each transition we had probability value, in CTMC we will a distribution represented by a density function F.</a:t>
                </a:r>
              </a:p>
              <a:p>
                <a:pPr lvl="1"/>
                <a:r>
                  <a:rPr lang="en-US" b="0" dirty="0">
                    <a:ea typeface="Cambria Math" panose="02040503050406030204" pitchFamily="18" charset="0"/>
                  </a:rPr>
                  <a:t>Exponential:  </a:t>
                </a:r>
                <a14:m>
                  <m:oMath xmlns:m="http://schemas.openxmlformats.org/officeDocument/2006/math">
                    <m:r>
                      <a:rPr lang="en-US" i="1">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exp</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p>
                        </m:sSup>
                      </m:fName>
                      <m:e>
                        <m:r>
                          <a:rPr lang="en-US" b="0" i="1" smtClean="0">
                            <a:latin typeface="Cambria Math" panose="02040503050406030204" pitchFamily="18" charset="0"/>
                            <a:ea typeface="Cambria Math" panose="02040503050406030204" pitchFamily="18" charset="0"/>
                          </a:rPr>
                          <m:t> </m:t>
                        </m:r>
                      </m:e>
                    </m:func>
                    <m:r>
                      <a:rPr lang="en-US" b="0" i="0" smtClean="0">
                        <a:latin typeface="Cambria Math" panose="02040503050406030204" pitchFamily="18" charset="0"/>
                        <a:ea typeface="Cambria Math" panose="02040503050406030204" pitchFamily="18" charset="0"/>
                      </a:rPr>
                      <m:t> </m:t>
                    </m:r>
                  </m:oMath>
                </a14:m>
                <a:r>
                  <a:rPr lang="en-US" b="0" i="0" dirty="0">
                    <a:latin typeface="Cambria Math" panose="02040503050406030204" pitchFamily="18" charset="0"/>
                    <a:ea typeface="Cambria Math" panose="02040503050406030204" pitchFamily="18" charset="0"/>
                  </a:rPr>
                  <a:t>, where t is time and lambda is the rate</a:t>
                </a:r>
              </a:p>
              <a:p>
                <a:pPr marL="0" indent="0">
                  <a:buNone/>
                </a:pPr>
                <a:endParaRPr lang="en-US" b="1" dirty="0"/>
              </a:p>
              <a:p>
                <a:pPr marL="0" indent="0">
                  <a:buNone/>
                </a:pPr>
                <a:r>
                  <a:rPr lang="en-US" b="1" dirty="0"/>
                  <a:t>How does a transition from a given state happens?</a:t>
                </a:r>
              </a:p>
              <a:p>
                <a:pPr marL="0" indent="0">
                  <a:buNone/>
                </a:pPr>
                <a:r>
                  <a:rPr lang="en-US" dirty="0"/>
                  <a:t>While in the DTMC we sampled from all transitions proportionate to their probability values, in CTMC we will do the same, but first we will sample from the density functions to obtain the probability value. </a:t>
                </a:r>
              </a:p>
            </p:txBody>
          </p:sp>
        </mc:Choice>
        <mc:Fallback xmlns="">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3592265"/>
              </a:xfrm>
              <a:blipFill>
                <a:blip r:embed="rId2"/>
                <a:stretch>
                  <a:fillRect l="-1275" t="-1528" r="-212" b="-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4</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00851-4380-42C8-9007-15B45690E57E}"/>
              </a:ext>
            </a:extLst>
          </p:cNvPr>
          <p:cNvSpPr>
            <a:spLocks noGrp="1"/>
          </p:cNvSpPr>
          <p:nvPr>
            <p:ph type="title"/>
          </p:nvPr>
        </p:nvSpPr>
        <p:spPr/>
        <p:txBody>
          <a:bodyPr/>
          <a:lstStyle/>
          <a:p>
            <a:r>
              <a:rPr lang="en-US" dirty="0"/>
              <a:t>CTMC Race (multiple transitions possible)</a:t>
            </a:r>
          </a:p>
        </p:txBody>
      </p:sp>
      <p:sp>
        <p:nvSpPr>
          <p:cNvPr id="4" name="Slide Number Placeholder 3">
            <a:extLst>
              <a:ext uri="{FF2B5EF4-FFF2-40B4-BE49-F238E27FC236}">
                <a16:creationId xmlns:a16="http://schemas.microsoft.com/office/drawing/2014/main" id="{5BB2A090-7E52-4271-B326-7D9E6800F45D}"/>
              </a:ext>
            </a:extLst>
          </p:cNvPr>
          <p:cNvSpPr>
            <a:spLocks noGrp="1"/>
          </p:cNvSpPr>
          <p:nvPr>
            <p:ph type="sldNum" sz="quarter" idx="16"/>
          </p:nvPr>
        </p:nvSpPr>
        <p:spPr/>
        <p:txBody>
          <a:bodyPr/>
          <a:lstStyle/>
          <a:p>
            <a:fld id="{1915DC07-6425-4740-9695-FB9F2ED48CC1}" type="slidenum">
              <a:rPr lang="en-US" smtClean="0"/>
              <a:t>5</a:t>
            </a:fld>
            <a:endParaRPr lang="en-US"/>
          </a:p>
        </p:txBody>
      </p:sp>
      <p:pic>
        <p:nvPicPr>
          <p:cNvPr id="8" name="Picture 7">
            <a:extLst>
              <a:ext uri="{FF2B5EF4-FFF2-40B4-BE49-F238E27FC236}">
                <a16:creationId xmlns:a16="http://schemas.microsoft.com/office/drawing/2014/main" id="{0C58A321-C064-43F6-B589-98CF3FDE8991}"/>
              </a:ext>
            </a:extLst>
          </p:cNvPr>
          <p:cNvPicPr>
            <a:picLocks noChangeAspect="1"/>
          </p:cNvPicPr>
          <p:nvPr/>
        </p:nvPicPr>
        <p:blipFill>
          <a:blip r:embed="rId2"/>
          <a:stretch>
            <a:fillRect/>
          </a:stretch>
        </p:blipFill>
        <p:spPr>
          <a:xfrm>
            <a:off x="696742" y="847724"/>
            <a:ext cx="8545932" cy="5514975"/>
          </a:xfrm>
          <a:prstGeom prst="rect">
            <a:avLst/>
          </a:prstGeom>
        </p:spPr>
      </p:pic>
    </p:spTree>
    <p:extLst>
      <p:ext uri="{BB962C8B-B14F-4D97-AF65-F5344CB8AC3E}">
        <p14:creationId xmlns:p14="http://schemas.microsoft.com/office/powerpoint/2010/main" val="3873405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CB9E6D-57F9-46DC-9ADB-DF12D48407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E698925-02DA-4BC4-B4B1-E737596C0830}"/>
              </a:ext>
            </a:extLst>
          </p:cNvPr>
          <p:cNvSpPr>
            <a:spLocks noGrp="1"/>
          </p:cNvSpPr>
          <p:nvPr>
            <p:ph type="sldNum" sz="quarter" idx="16"/>
          </p:nvPr>
        </p:nvSpPr>
        <p:spPr/>
        <p:txBody>
          <a:bodyPr/>
          <a:lstStyle/>
          <a:p>
            <a:fld id="{1915DC07-6425-4740-9695-FB9F2ED48CC1}" type="slidenum">
              <a:rPr lang="en-US" smtClean="0"/>
              <a:t>6</a:t>
            </a:fld>
            <a:endParaRPr lang="en-US"/>
          </a:p>
        </p:txBody>
      </p:sp>
      <p:pic>
        <p:nvPicPr>
          <p:cNvPr id="6" name="Picture 5">
            <a:extLst>
              <a:ext uri="{FF2B5EF4-FFF2-40B4-BE49-F238E27FC236}">
                <a16:creationId xmlns:a16="http://schemas.microsoft.com/office/drawing/2014/main" id="{634891EB-4A97-46CF-8767-182A474D1FCA}"/>
              </a:ext>
            </a:extLst>
          </p:cNvPr>
          <p:cNvPicPr>
            <a:picLocks noChangeAspect="1"/>
          </p:cNvPicPr>
          <p:nvPr/>
        </p:nvPicPr>
        <p:blipFill>
          <a:blip r:embed="rId2"/>
          <a:stretch>
            <a:fillRect/>
          </a:stretch>
        </p:blipFill>
        <p:spPr>
          <a:xfrm>
            <a:off x="786009" y="1042450"/>
            <a:ext cx="9005691" cy="5815550"/>
          </a:xfrm>
          <a:prstGeom prst="rect">
            <a:avLst/>
          </a:prstGeom>
        </p:spPr>
      </p:pic>
    </p:spTree>
    <p:extLst>
      <p:ext uri="{BB962C8B-B14F-4D97-AF65-F5344CB8AC3E}">
        <p14:creationId xmlns:p14="http://schemas.microsoft.com/office/powerpoint/2010/main" val="11666719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Example-1 of CTMC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7</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969800116"/>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sub>
                                </m:sSub>
                              </m:oMath>
                            </m:oMathPara>
                          </a14:m>
                          <a:endParaRPr lang="en-US"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m:rPr>
                                        <m:lit/>
                                      </m:rPr>
                                      <a:rPr lang="en-US" sz="2400" b="0" i="1" dirty="0" smtClean="0">
                                        <a:latin typeface="Cambria Math" panose="02040503050406030204" pitchFamily="18" charset="0"/>
                                      </a:rPr>
                                      <m:t> </m:t>
                                    </m:r>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𝑑</m:t>
                                    </m:r>
                                    <m:r>
                                      <a:rPr lang="en-US" sz="2400" i="1" dirty="0" smtClean="0">
                                        <a:latin typeface="Cambria Math" panose="02040503050406030204" pitchFamily="18" charset="0"/>
                                      </a:rPr>
                                      <m:t>1</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b="0" i="1" dirty="0" smtClean="0">
                                        <a:latin typeface="Cambria Math" panose="02040503050406030204" pitchFamily="18" charset="0"/>
                                      </a:rPr>
                                      <m:t>2</m:t>
                                    </m:r>
                                  </m:sub>
                                </m:sSub>
                              </m:oMath>
                            </m:oMathPara>
                          </a14:m>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Choice>
        <mc:Fallback xmlns="">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969800116"/>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250" r="-503378"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1250" r="-400000"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1250" r="-302703"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1250" r="-200671"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1250" r="-102027"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1250" r="-1342" b="-5687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8000" r="-599329" b="-5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08000" r="-503378" b="-506667"/>
                          </a:stretch>
                        </a:blip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8000" r="-599329" b="-4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08000" r="-503378" b="-406667"/>
                          </a:stretch>
                        </a:blip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8000" r="-599329" b="-306667"/>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a:t>0.0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2632" r="-599329" b="-20263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402632" r="-503378" b="-202632"/>
                          </a:stretch>
                        </a:blip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105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1/0.05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5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dirty="0"/>
                            <a:t>1/0.50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7159585" cy="81302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Transition Rate Matrix</a:t>
                </a:r>
                <a:r>
                  <a:rPr lang="en-US" sz="2000" b="1" dirty="0"/>
                  <a:t> </a:t>
                </a:r>
                <a14:m>
                  <m:oMath xmlns:m="http://schemas.openxmlformats.org/officeDocument/2006/math">
                    <m:r>
                      <a:rPr lang="en-US" sz="2000" b="1" i="1" smtClean="0">
                        <a:latin typeface="Cambria Math" panose="02040503050406030204" pitchFamily="18" charset="0"/>
                      </a:rPr>
                      <m:t>𝑹</m:t>
                    </m:r>
                  </m:oMath>
                </a14:m>
                <a:endParaRPr lang="en-US" sz="2000" b="1" dirty="0"/>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𝑅</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vectors of </a:t>
                </a:r>
                <a14:m>
                  <m:oMath xmlns:m="http://schemas.openxmlformats.org/officeDocument/2006/math">
                    <m:r>
                      <a:rPr lang="en-US" sz="1600" b="0" i="1" dirty="0" smtClean="0">
                        <a:latin typeface="Cambria Math" panose="02040503050406030204" pitchFamily="18" charset="0"/>
                      </a:rPr>
                      <m:t>𝜆</m:t>
                    </m:r>
                  </m:oMath>
                </a14:m>
                <a:r>
                  <a:rPr lang="en-US" sz="1600" dirty="0">
                    <a:solidFill>
                      <a:srgbClr val="000000"/>
                    </a:solidFill>
                    <a:latin typeface="+mj-lt"/>
                  </a:rPr>
                  <a:t> rates</a:t>
                </a:r>
                <a:endParaRPr lang="en-US" sz="1600" b="0" i="0" u="none" strike="noStrike" baseline="0" dirty="0">
                  <a:solidFill>
                    <a:srgbClr val="000000"/>
                  </a:solidFill>
                  <a:latin typeface="+mj-lt"/>
                </a:endParaRPr>
              </a:p>
            </p:txBody>
          </p:sp>
        </mc:Choice>
        <mc:Fallback xmlns="">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7159585" cy="813025"/>
              </a:xfrm>
              <a:prstGeom prst="rect">
                <a:avLst/>
              </a:prstGeom>
              <a:blipFill>
                <a:blip r:embed="rId9"/>
                <a:stretch>
                  <a:fillRect l="-2128" t="-9701"/>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66096" y="1579411"/>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302224" y="3778639"/>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050619-0D3A-49EE-9697-A1E18D58C382}"/>
                  </a:ext>
                </a:extLst>
              </p:cNvPr>
              <p:cNvSpPr txBox="1"/>
              <p:nvPr/>
            </p:nvSpPr>
            <p:spPr bwMode="gray">
              <a:xfrm>
                <a:off x="1759582" y="901523"/>
                <a:ext cx="9471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12050619-0D3A-49EE-9697-A1E18D58C382}"/>
                  </a:ext>
                </a:extLst>
              </p:cNvPr>
              <p:cNvSpPr txBox="1">
                <a:spLocks noRot="1" noChangeAspect="1" noMove="1" noResize="1" noEditPoints="1" noAdjustHandles="1" noChangeArrowheads="1" noChangeShapeType="1" noTextEdit="1"/>
              </p:cNvSpPr>
              <p:nvPr/>
            </p:nvSpPr>
            <p:spPr bwMode="gray">
              <a:xfrm>
                <a:off x="1759582" y="901523"/>
                <a:ext cx="947125" cy="369332"/>
              </a:xfrm>
              <a:prstGeom prst="rect">
                <a:avLst/>
              </a:prstGeom>
              <a:blipFill>
                <a:blip r:embed="rId10"/>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3B0BB19-D3F1-4FEC-8035-D89A575EECF0}"/>
                  </a:ext>
                </a:extLst>
              </p:cNvPr>
              <p:cNvSpPr txBox="1"/>
              <p:nvPr/>
            </p:nvSpPr>
            <p:spPr bwMode="gray">
              <a:xfrm>
                <a:off x="599638" y="2529554"/>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m:oMathPara>
                </a14:m>
                <a:endParaRPr lang="en-US" sz="1800" dirty="0"/>
              </a:p>
            </p:txBody>
          </p:sp>
        </mc:Choice>
        <mc:Fallback xmlns="">
          <p:sp>
            <p:nvSpPr>
              <p:cNvPr id="40" name="TextBox 39">
                <a:extLst>
                  <a:ext uri="{FF2B5EF4-FFF2-40B4-BE49-F238E27FC236}">
                    <a16:creationId xmlns:a16="http://schemas.microsoft.com/office/drawing/2014/main" id="{D3B0BB19-D3F1-4FEC-8035-D89A575EECF0}"/>
                  </a:ext>
                </a:extLst>
              </p:cNvPr>
              <p:cNvSpPr txBox="1">
                <a:spLocks noRot="1" noChangeAspect="1" noMove="1" noResize="1" noEditPoints="1" noAdjustHandles="1" noChangeArrowheads="1" noChangeShapeType="1" noTextEdit="1"/>
              </p:cNvSpPr>
              <p:nvPr/>
            </p:nvSpPr>
            <p:spPr bwMode="gray">
              <a:xfrm>
                <a:off x="599638" y="2529554"/>
                <a:ext cx="1059600" cy="369332"/>
              </a:xfrm>
              <a:prstGeom prst="rect">
                <a:avLst/>
              </a:prstGeom>
              <a:blipFill>
                <a:blip r:embed="rId11"/>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C508254-A990-444C-9D54-2DC084E78B49}"/>
                  </a:ext>
                </a:extLst>
              </p:cNvPr>
              <p:cNvSpPr txBox="1"/>
              <p:nvPr/>
            </p:nvSpPr>
            <p:spPr bwMode="gray">
              <a:xfrm>
                <a:off x="55111" y="1895605"/>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1</m:t>
                          </m:r>
                        </m:sub>
                      </m:sSub>
                    </m:oMath>
                  </m:oMathPara>
                </a14:m>
                <a:endParaRPr lang="en-US" sz="1800" dirty="0"/>
              </a:p>
            </p:txBody>
          </p:sp>
        </mc:Choice>
        <mc:Fallback xmlns="">
          <p:sp>
            <p:nvSpPr>
              <p:cNvPr id="41" name="TextBox 40">
                <a:extLst>
                  <a:ext uri="{FF2B5EF4-FFF2-40B4-BE49-F238E27FC236}">
                    <a16:creationId xmlns:a16="http://schemas.microsoft.com/office/drawing/2014/main" id="{9C508254-A990-444C-9D54-2DC084E78B49}"/>
                  </a:ext>
                </a:extLst>
              </p:cNvPr>
              <p:cNvSpPr txBox="1">
                <a:spLocks noRot="1" noChangeAspect="1" noMove="1" noResize="1" noEditPoints="1" noAdjustHandles="1" noChangeArrowheads="1" noChangeShapeType="1" noTextEdit="1"/>
              </p:cNvSpPr>
              <p:nvPr/>
            </p:nvSpPr>
            <p:spPr bwMode="gray">
              <a:xfrm>
                <a:off x="55111" y="1895605"/>
                <a:ext cx="1059600" cy="369332"/>
              </a:xfrm>
              <a:prstGeom prst="rect">
                <a:avLst/>
              </a:prstGeom>
              <a:blipFill>
                <a:blip r:embed="rId12"/>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4660764-96B8-4510-BF3E-B8E66E2965F1}"/>
                  </a:ext>
                </a:extLst>
              </p:cNvPr>
              <p:cNvSpPr txBox="1"/>
              <p:nvPr/>
            </p:nvSpPr>
            <p:spPr bwMode="gray">
              <a:xfrm>
                <a:off x="5557604" y="5383956"/>
                <a:ext cx="2701975" cy="923330"/>
              </a:xfrm>
              <a:prstGeom prst="rect">
                <a:avLst/>
              </a:prstGeom>
              <a:noFill/>
            </p:spPr>
            <p:txBody>
              <a:bodyPr wrap="square">
                <a:spAutoFit/>
              </a:bodyPr>
              <a:lstStyle/>
              <a:p>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sub>
                    </m:sSub>
                  </m:oMath>
                </a14:m>
                <a:r>
                  <a:rPr lang="en-US" dirty="0"/>
                  <a:t>=1/0.15 = 6.67</a:t>
                </a:r>
              </a:p>
              <a:p>
                <a14:m>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a14:m>
                <a:r>
                  <a:rPr lang="en-US" dirty="0"/>
                  <a:t>= 1/0.05 =20</a:t>
                </a:r>
              </a:p>
              <a:p>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a14:m>
                <a:r>
                  <a:rPr lang="en-US" sz="1800" dirty="0"/>
                  <a:t> =1/0.80 = 1.25</a:t>
                </a:r>
                <a:endParaRPr lang="en-US" dirty="0"/>
              </a:p>
            </p:txBody>
          </p:sp>
        </mc:Choice>
        <mc:Fallback xmlns="">
          <p:sp>
            <p:nvSpPr>
              <p:cNvPr id="34" name="TextBox 33">
                <a:extLst>
                  <a:ext uri="{FF2B5EF4-FFF2-40B4-BE49-F238E27FC236}">
                    <a16:creationId xmlns:a16="http://schemas.microsoft.com/office/drawing/2014/main" id="{64660764-96B8-4510-BF3E-B8E66E2965F1}"/>
                  </a:ext>
                </a:extLst>
              </p:cNvPr>
              <p:cNvSpPr txBox="1">
                <a:spLocks noRot="1" noChangeAspect="1" noMove="1" noResize="1" noEditPoints="1" noAdjustHandles="1" noChangeArrowheads="1" noChangeShapeType="1" noTextEdit="1"/>
              </p:cNvSpPr>
              <p:nvPr/>
            </p:nvSpPr>
            <p:spPr bwMode="gray">
              <a:xfrm>
                <a:off x="5557604" y="5383956"/>
                <a:ext cx="2701975" cy="923330"/>
              </a:xfrm>
              <a:prstGeom prst="rect">
                <a:avLst/>
              </a:prstGeom>
              <a:blipFill>
                <a:blip r:embed="rId13"/>
                <a:stretch>
                  <a:fillRect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8</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E70E9-021B-4E6F-A695-86DD108B1300}"/>
              </a:ext>
            </a:extLst>
          </p:cNvPr>
          <p:cNvSpPr>
            <a:spLocks noGrp="1"/>
          </p:cNvSpPr>
          <p:nvPr>
            <p:ph type="body" sz="quarter" idx="13"/>
          </p:nvPr>
        </p:nvSpPr>
        <p:spPr>
          <a:xfrm>
            <a:off x="478369" y="1225486"/>
            <a:ext cx="11474451" cy="1655838"/>
          </a:xfrm>
        </p:spPr>
        <p:txBody>
          <a:bodyPr/>
          <a:lstStyle/>
          <a:p>
            <a:pPr marL="0" indent="0">
              <a:buNone/>
            </a:pPr>
            <a:r>
              <a:rPr lang="en-US" dirty="0"/>
              <a:t>Use the example</a:t>
            </a:r>
          </a:p>
          <a:p>
            <a:pPr marL="0" indent="0">
              <a:buNone/>
            </a:pPr>
            <a:r>
              <a:rPr lang="en-US" dirty="0"/>
              <a:t>Compute the infinitesimal generator matrix Q </a:t>
            </a:r>
          </a:p>
          <a:p>
            <a:pPr marL="0" indent="0">
              <a:buNone/>
            </a:pPr>
            <a:r>
              <a:rPr lang="en-US" dirty="0"/>
              <a:t>Simulate the example using </a:t>
            </a:r>
            <a:r>
              <a:rPr lang="en-US" dirty="0" err="1"/>
              <a:t>Sympy</a:t>
            </a:r>
            <a:r>
              <a:rPr lang="en-US" dirty="0"/>
              <a:t> (compute the limiting distributions)</a:t>
            </a:r>
          </a:p>
          <a:p>
            <a:pPr marL="0" indent="0">
              <a:buNone/>
            </a:pPr>
            <a:endParaRPr lang="en-US" dirty="0"/>
          </a:p>
        </p:txBody>
      </p:sp>
      <p:sp>
        <p:nvSpPr>
          <p:cNvPr id="3" name="Title 2">
            <a:extLst>
              <a:ext uri="{FF2B5EF4-FFF2-40B4-BE49-F238E27FC236}">
                <a16:creationId xmlns:a16="http://schemas.microsoft.com/office/drawing/2014/main" id="{90EC84B1-6782-4A15-89B7-DC5BD1DA541B}"/>
              </a:ext>
            </a:extLst>
          </p:cNvPr>
          <p:cNvSpPr>
            <a:spLocks noGrp="1"/>
          </p:cNvSpPr>
          <p:nvPr>
            <p:ph type="title"/>
          </p:nvPr>
        </p:nvSpPr>
        <p:spPr/>
        <p:txBody>
          <a:bodyPr/>
          <a:lstStyle/>
          <a:p>
            <a:r>
              <a:rPr lang="en-US" dirty="0"/>
              <a:t>Task-1</a:t>
            </a:r>
          </a:p>
        </p:txBody>
      </p:sp>
      <p:sp>
        <p:nvSpPr>
          <p:cNvPr id="4" name="Slide Number Placeholder 3">
            <a:extLst>
              <a:ext uri="{FF2B5EF4-FFF2-40B4-BE49-F238E27FC236}">
                <a16:creationId xmlns:a16="http://schemas.microsoft.com/office/drawing/2014/main" id="{FF21C839-59AA-4B42-A61B-960C2AF13639}"/>
              </a:ext>
            </a:extLst>
          </p:cNvPr>
          <p:cNvSpPr>
            <a:spLocks noGrp="1"/>
          </p:cNvSpPr>
          <p:nvPr>
            <p:ph type="sldNum" sz="quarter" idx="16"/>
          </p:nvPr>
        </p:nvSpPr>
        <p:spPr/>
        <p:txBody>
          <a:bodyPr/>
          <a:lstStyle/>
          <a:p>
            <a:fld id="{1915DC07-6425-4740-9695-FB9F2ED48CC1}" type="slidenum">
              <a:rPr lang="en-US" smtClean="0"/>
              <a:t>9</a:t>
            </a:fld>
            <a:endParaRPr lang="en-US"/>
          </a:p>
        </p:txBody>
      </p:sp>
      <p:pic>
        <p:nvPicPr>
          <p:cNvPr id="6" name="Picture 5">
            <a:extLst>
              <a:ext uri="{FF2B5EF4-FFF2-40B4-BE49-F238E27FC236}">
                <a16:creationId xmlns:a16="http://schemas.microsoft.com/office/drawing/2014/main" id="{1E2BFC73-3E97-432B-BCE4-CBEAF883871B}"/>
              </a:ext>
            </a:extLst>
          </p:cNvPr>
          <p:cNvPicPr>
            <a:picLocks noChangeAspect="1"/>
          </p:cNvPicPr>
          <p:nvPr/>
        </p:nvPicPr>
        <p:blipFill>
          <a:blip r:embed="rId2"/>
          <a:stretch>
            <a:fillRect/>
          </a:stretch>
        </p:blipFill>
        <p:spPr>
          <a:xfrm>
            <a:off x="1298063" y="2881324"/>
            <a:ext cx="10156281" cy="2406366"/>
          </a:xfrm>
          <a:prstGeom prst="rect">
            <a:avLst/>
          </a:prstGeom>
        </p:spPr>
      </p:pic>
    </p:spTree>
    <p:extLst>
      <p:ext uri="{BB962C8B-B14F-4D97-AF65-F5344CB8AC3E}">
        <p14:creationId xmlns:p14="http://schemas.microsoft.com/office/powerpoint/2010/main" val="3278654512"/>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Topics_Bibliography_References</Template>
  <TotalTime>4788</TotalTime>
  <Words>714</Words>
  <Application>Microsoft Office PowerPoint</Application>
  <PresentationFormat>Widescreen</PresentationFormat>
  <Paragraphs>174</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Verdana</vt:lpstr>
      <vt:lpstr>HPI PPT-Template</vt:lpstr>
      <vt:lpstr>CTMC – Continuous Time Markov Chains</vt:lpstr>
      <vt:lpstr>Topics</vt:lpstr>
      <vt:lpstr>Project-1: Use of DTMC to Predict Event Masking</vt:lpstr>
      <vt:lpstr>Questions</vt:lpstr>
      <vt:lpstr>CTMC Race (multiple transitions possible)</vt:lpstr>
      <vt:lpstr>Example</vt:lpstr>
      <vt:lpstr>Example-1 of CTMC Markov Chain</vt:lpstr>
      <vt:lpstr>Types of Traces</vt:lpstr>
      <vt:lpstr>Task-1</vt:lpstr>
      <vt:lpstr>Task-2</vt:lpstr>
      <vt:lpstr>Collecting the data </vt:lpstr>
      <vt:lpstr>Fit the Exponential Density Function</vt:lpstr>
      <vt:lpstr>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Christian Adriano</dc:creator>
  <cp:lastModifiedBy>Christian Adriano</cp:lastModifiedBy>
  <cp:revision>338</cp:revision>
  <dcterms:created xsi:type="dcterms:W3CDTF">2020-04-21T07:53:32Z</dcterms:created>
  <dcterms:modified xsi:type="dcterms:W3CDTF">2021-01-15T18:25:30Z</dcterms:modified>
</cp:coreProperties>
</file>