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440" r:id="rId3"/>
    <p:sldId id="442" r:id="rId4"/>
    <p:sldId id="453" r:id="rId5"/>
    <p:sldId id="455" r:id="rId6"/>
    <p:sldId id="454" r:id="rId7"/>
    <p:sldId id="451" r:id="rId8"/>
    <p:sldId id="456" r:id="rId9"/>
    <p:sldId id="460" r:id="rId10"/>
    <p:sldId id="446" r:id="rId11"/>
    <p:sldId id="459" r:id="rId12"/>
    <p:sldId id="457" r:id="rId13"/>
    <p:sldId id="458" r:id="rId14"/>
    <p:sldId id="267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40" autoAdjust="0"/>
    <p:restoredTop sz="84349" autoAdjust="0"/>
  </p:normalViewPr>
  <p:slideViewPr>
    <p:cSldViewPr snapToGrid="0">
      <p:cViewPr varScale="1">
        <p:scale>
          <a:sx n="58" d="100"/>
          <a:sy n="58" d="100"/>
        </p:scale>
        <p:origin x="16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conditional operator P has two components P(C|C)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6.png"/><Relationship Id="rId21" Type="http://schemas.openxmlformats.org/officeDocument/2006/relationships/image" Target="../media/image39.png"/><Relationship Id="rId7" Type="http://schemas.openxmlformats.org/officeDocument/2006/relationships/image" Target="../media/image1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Hidden Markov Models</a:t>
            </a:r>
            <a:br>
              <a:rPr lang="en-US" dirty="0"/>
            </a:br>
            <a:r>
              <a:rPr lang="en-US" dirty="0"/>
              <a:t>project-2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1.</a:t>
                </a:r>
                <a:r>
                  <a:rPr lang="en-US" dirty="0"/>
                  <a:t> Apply the Baum-Welch algorithm </a:t>
                </a:r>
                <a:r>
                  <a:rPr lang="en-US" b="1" dirty="0"/>
                  <a:t>to learn a model </a:t>
                </a:r>
                <a:r>
                  <a:rPr lang="en-US" dirty="0"/>
                  <a:t>that allows to predict the traces of observations produced by your DTMC</a:t>
                </a:r>
              </a:p>
              <a:p>
                <a:pPr marL="0" indent="0">
                  <a:buNone/>
                </a:pPr>
                <a:r>
                  <a:rPr lang="en-US" dirty="0"/>
                  <a:t>Use the learned model to answer the following questions.</a:t>
                </a:r>
              </a:p>
              <a:p>
                <a:pPr marL="0" indent="0">
                  <a:buNone/>
                </a:pPr>
                <a:r>
                  <a:rPr lang="en-US" b="1" dirty="0"/>
                  <a:t>2</a:t>
                </a:r>
                <a:r>
                  <a:rPr lang="en-US" dirty="0"/>
                  <a:t> What is the probability that your model has generated the following sequence of observations: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masking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3</a:t>
                </a:r>
                <a:r>
                  <a:rPr lang="en-US" dirty="0"/>
                  <a:t> What is the most probable sequence of states for each of the five  above observations?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  <a:blipFill>
                <a:blip r:embed="rId2"/>
                <a:stretch>
                  <a:fillRect l="-1275" t="-1195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D7BAC9-4258-454D-8D85-374863442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2462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Apply the Baum-Welch algorithm to learn a model for your </a:t>
            </a:r>
            <a:r>
              <a:rPr lang="en-US" dirty="0" err="1"/>
              <a:t>mRubis</a:t>
            </a:r>
            <a:r>
              <a:rPr lang="en-US" dirty="0"/>
              <a:t>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sequence of observations from your DTMC that correspond to the three scenarios:</a:t>
            </a:r>
          </a:p>
          <a:p>
            <a:pPr lvl="1"/>
            <a:r>
              <a:rPr lang="en-US" dirty="0"/>
              <a:t>Intermittent failure</a:t>
            </a:r>
          </a:p>
          <a:p>
            <a:pPr lvl="1"/>
            <a:r>
              <a:rPr lang="en-US" dirty="0"/>
              <a:t>Failure cascade</a:t>
            </a:r>
          </a:p>
          <a:p>
            <a:pPr lvl="1"/>
            <a:r>
              <a:rPr lang="en-US" dirty="0"/>
              <a:t>Failure masking</a:t>
            </a:r>
          </a:p>
          <a:p>
            <a:pPr marL="0" indent="0">
              <a:buNone/>
            </a:pPr>
            <a:r>
              <a:rPr lang="en-US" dirty="0"/>
              <a:t>Use your learned model to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Compute the probability of each scenario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Estimate the sequence of states that most probably generated each observation trace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2B45D-EF29-45BB-8FFB-E2E7481A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D36A-FDB9-4ED2-B3C6-00795897E3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73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</p:spPr>
            <p:txBody>
              <a:bodyPr/>
              <a:lstStyle/>
              <a:p>
                <a:pPr marL="102906" indent="0" rtl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dirty="0">
                    <a:effectLst/>
                    <a:latin typeface="Calibri" panose="020F0502020204030204" pitchFamily="34" charset="0"/>
                  </a:rPr>
                  <a:t>1. What is the probability that a model generated a sequence of observations?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…→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2. What is the probability of seeing the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Chain Rule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a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x-IV_matha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𝑝𝑒𝑟𝑚𝑢𝑡𝑎𝑡𝑖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𝑡𝑎𝑡𝑒𝑠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  <a:blipFill>
                <a:blip r:embed="rId2"/>
                <a:stretch>
                  <a:fillRect l="-1275" t="-4095" b="-18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4E112D-7FE8-454B-B928-2A77F0EC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derivations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3AF-8E76-47F1-B07E-419DB5F71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32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</p:spPr>
            <p:txBody>
              <a:bodyPr/>
              <a:lstStyle/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sSub>
                              <m:sSubPr>
                                <m:ctrlPr>
                                  <a:rPr lang="x-IV_mathan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𝑝𝑒𝑟𝑚𝑢𝑡𝑎𝑡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io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s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𝑡𝑎𝑡𝑒𝑠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Intractable! , given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State sequences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Multiplications per state =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Total summations and multiplications = (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2∗6−1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11∗4096+4096−1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=49152</m:t>
                    </m:r>
                  </m:oMath>
                </a14:m>
                <a:r>
                  <a:rPr lang="x-IV_mathan" sz="1800" i="1" dirty="0">
                    <a:effectLst/>
                    <a:latin typeface="Cambria Math" panose="02040503050406030204" pitchFamily="18" charset="0"/>
                  </a:rPr>
                  <a:t> summation and multiplications</a:t>
                </a: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3=54</m:t>
                    </m:r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2=36</m:t>
                    </m:r>
                  </m:oMath>
                </a14:m>
                <a:endParaRPr lang="en-US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2∗54−1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54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  <m:sup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54</m:t>
                            </m:r>
                          </m:sup>
                        </m:s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x-IV_mathan" sz="1800" dirty="0">
                    <a:effectLst/>
                    <a:latin typeface="Cambria Math" panose="02040503050406030204" pitchFamily="18" charset="0"/>
                  </a:rPr>
                </a:b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108∗1.09∗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86</m:t>
                        </m:r>
                      </m:sup>
                    </m:sSup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x-IV_mathan" sz="1800" i="1" dirty="0">
                    <a:latin typeface="Cambria Math" panose="02040503050406030204" pitchFamily="18" charset="0"/>
                  </a:rPr>
                  <a:t>summation and multiplications</a:t>
                </a:r>
                <a:endParaRPr lang="x-IV_mathan" sz="1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  <a:blipFill>
                <a:blip r:embed="rId3"/>
                <a:stretch>
                  <a:fillRect l="-1221" t="-8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4A8A-B7CC-4530-9BC0-15A1B122AD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3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Review of Baum-Welch Algorithm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HMMLearn</a:t>
            </a:r>
            <a:r>
              <a:rPr lang="en-US" dirty="0"/>
              <a:t> API</a:t>
            </a:r>
          </a:p>
          <a:p>
            <a:r>
              <a:rPr lang="en-US" dirty="0"/>
              <a:t>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400" smtClean="0">
                          <a:effectLst/>
                          <a:latin typeface="Cambria Math" panose="02040503050406030204" pitchFamily="18" charset="0"/>
                        </a:rPr>
                        <m:t>𝐻𝑀𝑀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hidden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set of observations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transition </a:t>
                </a:r>
                <a:r>
                  <a:rPr lang="en-US" sz="1800" dirty="0">
                    <a:latin typeface="Calibri" panose="020F0502020204030204" pitchFamily="34" charset="0"/>
                  </a:rPr>
                  <a:t>m</a:t>
                </a:r>
                <a:r>
                  <a:rPr lang="en-US" sz="1800" dirty="0">
                    <a:effectLst/>
                    <a:latin typeface="Calibri" panose="020F0502020204030204" pitchFamily="34" charset="0"/>
                  </a:rPr>
                  <a:t>atrix among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each state generating an observation (also called emission probability)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being at any given state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  <a:blipFill>
                <a:blip r:embed="rId2"/>
                <a:stretch>
                  <a:fillRect l="-1115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definitions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</p:spPr>
            <p:txBody>
              <a:bodyPr/>
              <a:lstStyle/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At each step t (out of a total T steps) we have one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emitted by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a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Transitions between states are given by transition matrix A,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transition probability between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Emission probabilities are given by emission matrix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is the emission probability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generat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𝑖𝑛𝑔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Note, that any state could generate any observation, so we would sometimes write emission probabilities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state index and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observation index.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  <a:blipFill>
                <a:blip r:embed="rId2"/>
                <a:stretch>
                  <a:fillRect l="-1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22B29-56AB-489A-AC5C-3BF2C798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HMM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3F90-4192-4FA9-862F-36B34E5021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0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latin typeface="+mj-lt"/>
                  </a:rPr>
                  <a:t>What is the HMM model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="0" i="0" dirty="0">
                    <a:latin typeface="+mj-lt"/>
                  </a:rPr>
                  <a:t> that most probably generated a given sequence of observations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b="0" i="0" dirty="0">
                    <a:latin typeface="+mj-lt"/>
                  </a:rPr>
                  <a:t>?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: learned HMM model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  <a:blipFill>
                <a:blip r:embed="rId2"/>
                <a:stretch>
                  <a:fillRect l="-1275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1E760-76CA-4533-B1E7-1473AFF3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7FF0-5873-4D45-87BC-E6D45EC5BF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99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502616" cy="474642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>
                    <a:latin typeface="+mj-lt"/>
                  </a:rPr>
                  <a:t> : prior HMM model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b="0" i="0" dirty="0">
                    <a:latin typeface="+mj-lt"/>
                  </a:rPr>
                  <a:t>: sequence of observations</a:t>
                </a:r>
                <a:r>
                  <a:rPr lang="en-US" dirty="0">
                    <a:latin typeface="+mj-lt"/>
                  </a:rPr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b="0" i="0" dirty="0">
                    <a:latin typeface="+mj-lt"/>
                  </a:rPr>
                  <a:t>:computed by the forward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b="0" i="0" dirty="0">
                    <a:latin typeface="+mj-lt"/>
                  </a:rPr>
                  <a:t>:computed by the backward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0" i="0" dirty="0">
                    <a:latin typeface="+mj-lt"/>
                  </a:rPr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b="0" i="0" dirty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∗..</m:t>
                        </m:r>
                      </m:num>
                      <m:den/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endParaRPr lang="en-US" b="0" i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0" i="0" dirty="0">
                    <a:latin typeface="+mj-lt"/>
                  </a:rPr>
                  <a:t>   </a:t>
                </a:r>
                <a:endParaRPr 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502616" cy="4746428"/>
              </a:xfrm>
              <a:blipFill>
                <a:blip r:embed="rId3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B7D4C35-4255-4BF0-971E-EE6AA971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E8CC-A45B-4A59-AE18-011E9826B4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2334AB-9BE3-4417-96F1-68570B7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623" y="1692376"/>
            <a:ext cx="4808294" cy="9331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C63633-FD64-4D34-98D4-FD2FE4263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623" y="2709289"/>
            <a:ext cx="3994518" cy="12211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E12EA4-B7EF-4873-A704-EEE0D6D03429}"/>
              </a:ext>
            </a:extLst>
          </p:cNvPr>
          <p:cNvSpPr txBox="1"/>
          <p:nvPr/>
        </p:nvSpPr>
        <p:spPr bwMode="gray">
          <a:xfrm>
            <a:off x="7887458" y="3986248"/>
            <a:ext cx="3332477" cy="16396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N=T (number of states)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Write P(</a:t>
            </a:r>
            <a:r>
              <a:rPr lang="en-US" sz="1200" dirty="0" err="1"/>
              <a:t>O|theta</a:t>
            </a:r>
            <a:r>
              <a:rPr lang="en-US" sz="1200" dirty="0"/>
              <a:t>) = Summation in the denominator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We can compute this way if we are not interested in the exact states.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8E74BBE-AE0A-4819-AC68-E4F1D43D432A}"/>
              </a:ext>
            </a:extLst>
          </p:cNvPr>
          <p:cNvCxnSpPr/>
          <p:nvPr/>
        </p:nvCxnSpPr>
        <p:spPr bwMode="gray">
          <a:xfrm rot="16200000" flipH="1">
            <a:off x="10774789" y="2659857"/>
            <a:ext cx="1168115" cy="709569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596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182208" y="1836399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2500" r="-503378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2500" r="-400000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2027" t="-2500" r="-302703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9329" t="-2500" r="-200671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03" t="-2500" r="-102027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8658" t="-2500" r="-1342" b="-67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109333" r="-59932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209333" r="-599329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309333" r="-59932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409333" r="-599329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509333" r="-599329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609333" r="-599329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709333" r="-599329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Emission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Probability that a given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will produce an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blipFill>
                <a:blip r:embed="rId5"/>
                <a:stretch>
                  <a:fillRect l="-2361" t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7165693" y="2135830"/>
            <a:ext cx="1183189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482481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Observations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6594F-5DB7-4807-B6D9-AFAD26312A9E}"/>
              </a:ext>
            </a:extLst>
          </p:cNvPr>
          <p:cNvSpPr/>
          <p:nvPr/>
        </p:nvSpPr>
        <p:spPr bwMode="gray">
          <a:xfrm>
            <a:off x="5228492" y="2993291"/>
            <a:ext cx="1905939" cy="106289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346C54-359D-40B3-A07D-1C12AADAD602}"/>
              </a:ext>
            </a:extLst>
          </p:cNvPr>
          <p:cNvSpPr txBox="1"/>
          <p:nvPr/>
        </p:nvSpPr>
        <p:spPr bwMode="gray">
          <a:xfrm>
            <a:off x="4006953" y="1852297"/>
            <a:ext cx="22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Intermittent cycle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41A7A2-B717-4C89-A584-25587149ECBB}"/>
              </a:ext>
            </a:extLst>
          </p:cNvPr>
          <p:cNvCxnSpPr>
            <a:cxnSpLocks/>
            <a:stCxn id="8" idx="1"/>
            <a:endCxn id="35" idx="2"/>
          </p:cNvCxnSpPr>
          <p:nvPr/>
        </p:nvCxnSpPr>
        <p:spPr bwMode="gray">
          <a:xfrm rot="10800000">
            <a:off x="5156314" y="2160074"/>
            <a:ext cx="72179" cy="1364664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4681469-750E-4130-936C-49F9080A182F}"/>
              </a:ext>
            </a:extLst>
          </p:cNvPr>
          <p:cNvSpPr/>
          <p:nvPr/>
        </p:nvSpPr>
        <p:spPr bwMode="gray">
          <a:xfrm>
            <a:off x="7944338" y="4402687"/>
            <a:ext cx="1882493" cy="10238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736A28A-0DF4-4A05-932C-26B1EECBE88F}"/>
              </a:ext>
            </a:extLst>
          </p:cNvPr>
          <p:cNvCxnSpPr>
            <a:cxnSpLocks/>
            <a:stCxn id="38" idx="1"/>
            <a:endCxn id="35" idx="2"/>
          </p:cNvCxnSpPr>
          <p:nvPr/>
        </p:nvCxnSpPr>
        <p:spPr bwMode="gray">
          <a:xfrm rot="10800000">
            <a:off x="5156314" y="2160075"/>
            <a:ext cx="2788025" cy="2754521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981303" y="1836399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09B7A7C-E0A4-4FD3-8228-71251209486E}"/>
              </a:ext>
            </a:extLst>
          </p:cNvPr>
          <p:cNvSpPr/>
          <p:nvPr/>
        </p:nvSpPr>
        <p:spPr bwMode="gray">
          <a:xfrm>
            <a:off x="9730153" y="3048000"/>
            <a:ext cx="1041045" cy="52659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3C24A7-6A1D-454F-8DCE-2A935E82A295}"/>
              </a:ext>
            </a:extLst>
          </p:cNvPr>
          <p:cNvSpPr txBox="1"/>
          <p:nvPr/>
        </p:nvSpPr>
        <p:spPr bwMode="gray">
          <a:xfrm>
            <a:off x="10187096" y="1815952"/>
            <a:ext cx="1577967" cy="52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</a:rPr>
              <a:t>Effect of Failure Masking</a:t>
            </a:r>
            <a:endParaRPr lang="en-US" sz="1400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16B79AA-89F6-4E7B-89AA-A5DED12E53F0}"/>
              </a:ext>
            </a:extLst>
          </p:cNvPr>
          <p:cNvCxnSpPr>
            <a:cxnSpLocks/>
            <a:stCxn id="94" idx="3"/>
            <a:endCxn id="95" idx="2"/>
          </p:cNvCxnSpPr>
          <p:nvPr/>
        </p:nvCxnSpPr>
        <p:spPr bwMode="gray">
          <a:xfrm flipV="1">
            <a:off x="10771198" y="2342548"/>
            <a:ext cx="204882" cy="968750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250540" y="51650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944886" y="51650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/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/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362920D-2538-42D7-858B-A77B44BA3838}"/>
              </a:ext>
            </a:extLst>
          </p:cNvPr>
          <p:cNvCxnSpPr>
            <a:cxnSpLocks/>
            <a:stCxn id="113" idx="4"/>
            <a:endCxn id="114" idx="0"/>
          </p:cNvCxnSpPr>
          <p:nvPr/>
        </p:nvCxnSpPr>
        <p:spPr bwMode="gray">
          <a:xfrm>
            <a:off x="2965776" y="5168543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/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B90885-D643-48B2-B755-E43FE240C5F6}"/>
              </a:ext>
            </a:extLst>
          </p:cNvPr>
          <p:cNvCxnSpPr>
            <a:cxnSpLocks/>
            <a:stCxn id="113" idx="4"/>
            <a:endCxn id="116" idx="7"/>
          </p:cNvCxnSpPr>
          <p:nvPr/>
        </p:nvCxnSpPr>
        <p:spPr bwMode="gray">
          <a:xfrm flipH="1">
            <a:off x="2660122" y="5168543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/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2AED60-CCEB-4397-BC81-3C1C814E2DF7}"/>
              </a:ext>
            </a:extLst>
          </p:cNvPr>
          <p:cNvCxnSpPr>
            <a:cxnSpLocks/>
            <a:stCxn id="113" idx="4"/>
            <a:endCxn id="135" idx="0"/>
          </p:cNvCxnSpPr>
          <p:nvPr/>
        </p:nvCxnSpPr>
        <p:spPr bwMode="gray">
          <a:xfrm>
            <a:off x="2965776" y="5168543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  <p:bldP spid="38" grpId="0" animBg="1"/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 Scenarios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830848" y="1653873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1629943" y="1653873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791074" y="52993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1485420" y="52993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/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/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5C1B8-CB48-42C3-A32B-3A909989F00B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 bwMode="gray">
          <a:xfrm>
            <a:off x="6936467" y="3349771"/>
            <a:ext cx="17786" cy="34291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/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83FB59-68D3-4210-8939-38785285B8CB}"/>
              </a:ext>
            </a:extLst>
          </p:cNvPr>
          <p:cNvCxnSpPr>
            <a:cxnSpLocks/>
            <a:stCxn id="40" idx="4"/>
            <a:endCxn id="44" idx="7"/>
          </p:cNvCxnSpPr>
          <p:nvPr/>
        </p:nvCxnSpPr>
        <p:spPr bwMode="gray">
          <a:xfrm flipH="1">
            <a:off x="6410822" y="3349771"/>
            <a:ext cx="525645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/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09FAFD-F5F9-469C-BEDB-AA49B3B6215C}"/>
              </a:ext>
            </a:extLst>
          </p:cNvPr>
          <p:cNvCxnSpPr>
            <a:cxnSpLocks/>
            <a:stCxn id="40" idx="4"/>
            <a:endCxn id="47" idx="1"/>
          </p:cNvCxnSpPr>
          <p:nvPr/>
        </p:nvCxnSpPr>
        <p:spPr bwMode="gray">
          <a:xfrm>
            <a:off x="6936467" y="3349771"/>
            <a:ext cx="561217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/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/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AC749E-41C5-46C2-82B7-6EEC1B79854C}"/>
              </a:ext>
            </a:extLst>
          </p:cNvPr>
          <p:cNvCxnSpPr>
            <a:cxnSpLocks/>
            <a:stCxn id="50" idx="4"/>
            <a:endCxn id="51" idx="1"/>
          </p:cNvCxnSpPr>
          <p:nvPr/>
        </p:nvCxnSpPr>
        <p:spPr bwMode="gray">
          <a:xfrm>
            <a:off x="6936467" y="1709168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/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935B03-7C9A-4514-B155-ADD69FBD3290}"/>
              </a:ext>
            </a:extLst>
          </p:cNvPr>
          <p:cNvCxnSpPr>
            <a:cxnSpLocks/>
            <a:stCxn id="50" idx="4"/>
            <a:endCxn id="53" idx="7"/>
          </p:cNvCxnSpPr>
          <p:nvPr/>
        </p:nvCxnSpPr>
        <p:spPr bwMode="gray">
          <a:xfrm flipH="1">
            <a:off x="6735562" y="1709168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/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/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EBA1E9-9DDB-486B-897E-55AE3CF43F64}"/>
              </a:ext>
            </a:extLst>
          </p:cNvPr>
          <p:cNvCxnSpPr>
            <a:cxnSpLocks/>
            <a:stCxn id="78" idx="4"/>
            <a:endCxn id="79" idx="0"/>
          </p:cNvCxnSpPr>
          <p:nvPr/>
        </p:nvCxnSpPr>
        <p:spPr bwMode="gray">
          <a:xfrm>
            <a:off x="7136330" y="5168260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/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009C5D7-2E23-46A4-952B-AD4EF1A2BB47}"/>
              </a:ext>
            </a:extLst>
          </p:cNvPr>
          <p:cNvCxnSpPr>
            <a:cxnSpLocks/>
            <a:stCxn id="78" idx="4"/>
            <a:endCxn id="82" idx="7"/>
          </p:cNvCxnSpPr>
          <p:nvPr/>
        </p:nvCxnSpPr>
        <p:spPr bwMode="gray">
          <a:xfrm flipH="1">
            <a:off x="6830676" y="5168260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/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287D9DA-B597-4667-B5FE-79DCFB709772}"/>
              </a:ext>
            </a:extLst>
          </p:cNvPr>
          <p:cNvCxnSpPr>
            <a:cxnSpLocks/>
            <a:stCxn id="78" idx="4"/>
            <a:endCxn id="85" idx="0"/>
          </p:cNvCxnSpPr>
          <p:nvPr/>
        </p:nvCxnSpPr>
        <p:spPr bwMode="gray">
          <a:xfrm>
            <a:off x="7136330" y="5168260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729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9C820-AAE1-4FCE-9B15-E7B93F4B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Tool: Hmm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C1CD-884E-444E-908F-ADABEB8294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DEB5E-FC90-4B48-89C2-B0225F62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1103109"/>
            <a:ext cx="8686800" cy="300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F577F-54AF-43FB-8908-74FACBD4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2" y="4655348"/>
            <a:ext cx="8759536" cy="1153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84C342-2D8E-4B18-8C21-A6CAA46296A0}"/>
              </a:ext>
            </a:extLst>
          </p:cNvPr>
          <p:cNvSpPr txBox="1"/>
          <p:nvPr/>
        </p:nvSpPr>
        <p:spPr bwMode="gray">
          <a:xfrm>
            <a:off x="363681" y="835902"/>
            <a:ext cx="5288973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Initializing and Sampling a Model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DE3B2-979E-4B2F-B252-ABCA8B5E8D38}"/>
              </a:ext>
            </a:extLst>
          </p:cNvPr>
          <p:cNvSpPr txBox="1"/>
          <p:nvPr/>
        </p:nvSpPr>
        <p:spPr bwMode="gray">
          <a:xfrm>
            <a:off x="422564" y="4392734"/>
            <a:ext cx="3958936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Learning </a:t>
            </a:r>
          </a:p>
        </p:txBody>
      </p:sp>
    </p:spTree>
    <p:extLst>
      <p:ext uri="{BB962C8B-B14F-4D97-AF65-F5344CB8AC3E}">
        <p14:creationId xmlns:p14="http://schemas.microsoft.com/office/powerpoint/2010/main" val="350401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4931</TotalTime>
  <Words>1038</Words>
  <Application>Microsoft Office PowerPoint</Application>
  <PresentationFormat>Widescreen</PresentationFormat>
  <Paragraphs>218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Verdana</vt:lpstr>
      <vt:lpstr>HPI PPT-Template</vt:lpstr>
      <vt:lpstr>Hidden Markov Models project-2</vt:lpstr>
      <vt:lpstr>Topics</vt:lpstr>
      <vt:lpstr>HMM definitions used</vt:lpstr>
      <vt:lpstr>How the HMM works</vt:lpstr>
      <vt:lpstr>Baum-Welch algorithm GOAL</vt:lpstr>
      <vt:lpstr>Baum-Welch Algorithm: Components</vt:lpstr>
      <vt:lpstr>Example</vt:lpstr>
      <vt:lpstr>Emission Scenarios</vt:lpstr>
      <vt:lpstr>Tool: Hmm Learn</vt:lpstr>
      <vt:lpstr>Task-1</vt:lpstr>
      <vt:lpstr>Task-2</vt:lpstr>
      <vt:lpstr>Some derivations</vt:lpstr>
      <vt:lpstr>Computing P(O|θ)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354</cp:revision>
  <dcterms:created xsi:type="dcterms:W3CDTF">2020-04-21T07:53:32Z</dcterms:created>
  <dcterms:modified xsi:type="dcterms:W3CDTF">2020-12-03T19:21:13Z</dcterms:modified>
</cp:coreProperties>
</file>