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440" r:id="rId3"/>
    <p:sldId id="442" r:id="rId4"/>
    <p:sldId id="453" r:id="rId5"/>
    <p:sldId id="455" r:id="rId6"/>
    <p:sldId id="454" r:id="rId7"/>
    <p:sldId id="461" r:id="rId8"/>
    <p:sldId id="451" r:id="rId9"/>
    <p:sldId id="456" r:id="rId10"/>
    <p:sldId id="460" r:id="rId11"/>
    <p:sldId id="446" r:id="rId12"/>
    <p:sldId id="459" r:id="rId13"/>
    <p:sldId id="457" r:id="rId14"/>
    <p:sldId id="458" r:id="rId15"/>
    <p:sldId id="267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conditional operator P has two components P(C|C)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6.png"/><Relationship Id="rId21" Type="http://schemas.openxmlformats.org/officeDocument/2006/relationships/image" Target="../media/image39.png"/><Relationship Id="rId7" Type="http://schemas.openxmlformats.org/officeDocument/2006/relationships/image" Target="../media/image1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Hidden Markov Models</a:t>
            </a:r>
            <a:br>
              <a:rPr lang="en-US" dirty="0"/>
            </a:br>
            <a:r>
              <a:rPr lang="en-US" dirty="0"/>
              <a:t>project-2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D9C820-AAE1-4FCE-9B15-E7B93F4B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 Hmm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9C1CD-884E-444E-908F-ADABEB8294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EB5E-FC90-4B48-89C2-B0225F62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8" y="1103109"/>
            <a:ext cx="8686800" cy="3006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7F577F-54AF-43FB-8908-74FACBD4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5348"/>
            <a:ext cx="8759536" cy="1153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84C342-2D8E-4B18-8C21-A6CAA46296A0}"/>
              </a:ext>
            </a:extLst>
          </p:cNvPr>
          <p:cNvSpPr txBox="1"/>
          <p:nvPr/>
        </p:nvSpPr>
        <p:spPr bwMode="gray">
          <a:xfrm>
            <a:off x="363681" y="835902"/>
            <a:ext cx="5288973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Initializing and Sampling a Model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DE3B2-979E-4B2F-B252-ABCA8B5E8D38}"/>
              </a:ext>
            </a:extLst>
          </p:cNvPr>
          <p:cNvSpPr txBox="1"/>
          <p:nvPr/>
        </p:nvSpPr>
        <p:spPr bwMode="gray">
          <a:xfrm>
            <a:off x="422564" y="4392734"/>
            <a:ext cx="3958936" cy="5455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dirty="0"/>
              <a:t>Learning </a:t>
            </a:r>
          </a:p>
        </p:txBody>
      </p:sp>
    </p:spTree>
    <p:extLst>
      <p:ext uri="{BB962C8B-B14F-4D97-AF65-F5344CB8AC3E}">
        <p14:creationId xmlns:p14="http://schemas.microsoft.com/office/powerpoint/2010/main" val="35040144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1.</a:t>
                </a:r>
                <a:r>
                  <a:rPr lang="en-US" dirty="0"/>
                  <a:t> Apply the Baum-Welch algorithm </a:t>
                </a:r>
                <a:r>
                  <a:rPr lang="en-US" b="1" dirty="0"/>
                  <a:t>to learn a model </a:t>
                </a:r>
                <a:r>
                  <a:rPr lang="en-US" dirty="0"/>
                  <a:t>that allows to predict the traces of observations produced by your DTMC</a:t>
                </a:r>
              </a:p>
              <a:p>
                <a:pPr marL="0" indent="0">
                  <a:buNone/>
                </a:pPr>
                <a:r>
                  <a:rPr lang="en-US" dirty="0"/>
                  <a:t>Use the learned model to answer the following questions.</a:t>
                </a:r>
              </a:p>
              <a:p>
                <a:pPr marL="0" indent="0">
                  <a:buNone/>
                </a:pPr>
                <a:r>
                  <a:rPr lang="en-US" b="1" dirty="0"/>
                  <a:t>2</a:t>
                </a:r>
                <a:r>
                  <a:rPr lang="en-US" dirty="0"/>
                  <a:t> What is the probability that your model has generated the following sequence of observations: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Intermittent failure in component-2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cascade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697194" lvl="1" indent="-457200">
                  <a:buFont typeface="+mj-lt"/>
                  <a:buAutoNum type="arabicPeriod"/>
                </a:pPr>
                <a:r>
                  <a:rPr lang="en-US" dirty="0"/>
                  <a:t>Failure masking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</a:t>
                </a:r>
                <a:r>
                  <a:rPr lang="en-US" dirty="0"/>
                  <a:t> What is the most probable sequence of states for each of the five  above observations?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592539"/>
              </a:xfrm>
              <a:blipFill>
                <a:blip r:embed="rId2"/>
                <a:stretch>
                  <a:fillRect l="-1275" t="-1195" b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D7BAC9-4258-454D-8D85-374863442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24629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Apply the Baum-Welch algorithm to learn a model for your </a:t>
            </a:r>
            <a:r>
              <a:rPr lang="en-US" dirty="0" err="1"/>
              <a:t>mRubis</a:t>
            </a:r>
            <a:r>
              <a:rPr lang="en-US" dirty="0"/>
              <a:t>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sequence of observations from your DTMC that correspond to the three scenarios:</a:t>
            </a:r>
          </a:p>
          <a:p>
            <a:pPr lvl="1"/>
            <a:r>
              <a:rPr lang="en-US" dirty="0"/>
              <a:t>Intermittent failure</a:t>
            </a:r>
          </a:p>
          <a:p>
            <a:pPr lvl="1"/>
            <a:r>
              <a:rPr lang="en-US" dirty="0"/>
              <a:t>Failure cascade</a:t>
            </a:r>
          </a:p>
          <a:p>
            <a:pPr lvl="1"/>
            <a:r>
              <a:rPr lang="en-US" dirty="0"/>
              <a:t>Failure masking</a:t>
            </a:r>
          </a:p>
          <a:p>
            <a:pPr marL="0" indent="0">
              <a:buNone/>
            </a:pPr>
            <a:r>
              <a:rPr lang="en-US" dirty="0"/>
              <a:t>Use your learned model to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Compute the probability of each scenario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Estimate the sequence of states that most probably generated each observation trace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82B45D-EF29-45BB-8FFB-E2E7481A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0D36A-FDB9-4ED2-B3C6-00795897E3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373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</p:spPr>
            <p:txBody>
              <a:bodyPr/>
              <a:lstStyle/>
              <a:p>
                <a:pPr marL="102906" indent="0" rtl="0" font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dirty="0">
                    <a:effectLst/>
                    <a:latin typeface="Calibri" panose="020F0502020204030204" pitchFamily="34" charset="0"/>
                  </a:rPr>
                  <a:t>1. What is the probability that a model generated a sequence of observations?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latin typeface="Cambria Math" panose="02040503050406030204" pitchFamily="18" charset="0"/>
                        </a:rPr>
                        <m:t>…→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x-IV_mathan" sz="18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→…→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2. What is the probability of seeing the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?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Chain Rule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observations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𝑠𝑇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Expression of seeing a particular sequence of states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given a model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𝑠𝑇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x-IV_mathan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x-IV_mathan" sz="18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𝑒𝑟𝑒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𝑝𝑒𝑟𝑚𝑢𝑡𝑎𝑡𝑖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𝑛𝑠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𝑡𝑎𝑡𝑒𝑠</m:t>
                      </m:r>
                      <m:r>
                        <a:rPr lang="x-IV_mathan" sz="18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F51E226-9CE6-4F6E-A75B-58380C022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4" y="869871"/>
                <a:ext cx="11474451" cy="5656933"/>
              </a:xfrm>
              <a:blipFill>
                <a:blip r:embed="rId2"/>
                <a:stretch>
                  <a:fillRect l="-1275" t="-4095" b="-18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4E112D-7FE8-454B-B928-2A77F0EC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derivations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3AF-8E76-47F1-B07E-419DB5F713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7324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</p:spPr>
            <p:txBody>
              <a:bodyPr/>
              <a:lstStyle/>
              <a:p>
                <a:pPr mar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sSub>
                              <m:sSubPr>
                                <m:ctrlPr>
                                  <a:rPr lang="x-IV_mathan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x-IV_mathan" sz="180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𝑤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𝑒𝑟𝑒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𝑝𝑒𝑟𝑚𝑢𝑡𝑎𝑡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io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𝑛𝑠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s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𝑡𝑎𝑡𝑒𝑠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Intractable! , given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get: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State sequences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Multiplications per state =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Total summations and multiplications = (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observations and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 states, we get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2∗6−1</m:t>
                          </m:r>
                        </m:e>
                      </m:d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x-IV_mathan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x-IV_mathan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x-IV_mathan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x-IV_mathan" sz="1800">
                                  <a:effectLst/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x-IV_mathan" sz="180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11∗4096+4096−1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=49152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summation and multiplications</a:t>
                </a:r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𝑇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3=54</m:t>
                    </m:r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=18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2=36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x-IV_mathan" sz="1800" dirty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2∗54−1</m:t>
                        </m:r>
                      </m:e>
                    </m:d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54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36</m:t>
                            </m:r>
                          </m:e>
                          <m:sup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54</m:t>
                            </m:r>
                          </m:sup>
                        </m:s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lang="x-IV_mathan" sz="1800" dirty="0">
                    <a:effectLst/>
                    <a:latin typeface="Cambria Math" panose="02040503050406030204" pitchFamily="18" charset="0"/>
                  </a:rPr>
                </a:br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108∗1.09∗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+1.09∗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84</m:t>
                        </m:r>
                      </m:sup>
                    </m:sSup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−1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86</m:t>
                        </m:r>
                      </m:sup>
                    </m:sSup>
                  </m:oMath>
                </a14:m>
                <a:r>
                  <a:rPr lang="x-IV_mathan" sz="1800" dirty="0"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x-IV_mathan" sz="1800" i="1" dirty="0">
                    <a:latin typeface="Cambria Math" panose="02040503050406030204" pitchFamily="18" charset="0"/>
                  </a:rPr>
                  <a:t>summation and multiplications</a:t>
                </a:r>
                <a:endParaRPr lang="x-IV_mathan" sz="1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298B1A-F89E-4139-BF2A-D65DA21D9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554341"/>
              </a:xfrm>
              <a:blipFill>
                <a:blip r:embed="rId3"/>
                <a:stretch>
                  <a:fillRect l="-1221" t="-8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424D012F-55E8-4328-9C17-1C6344044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59" b="-35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14A8A-B7CC-4530-9BC0-15A1B122AD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53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Review of Baum-Welch Algorithm</a:t>
            </a:r>
          </a:p>
          <a:p>
            <a:r>
              <a:rPr lang="en-US" dirty="0"/>
              <a:t>Example</a:t>
            </a:r>
          </a:p>
          <a:p>
            <a:r>
              <a:rPr lang="en-US" dirty="0" err="1"/>
              <a:t>HMMLearn</a:t>
            </a:r>
            <a:r>
              <a:rPr lang="en-US" dirty="0"/>
              <a:t> API</a:t>
            </a:r>
          </a:p>
          <a:p>
            <a:r>
              <a:rPr lang="en-US" dirty="0"/>
              <a:t>Tasks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</p:spPr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400" smtClean="0">
                          <a:effectLst/>
                          <a:latin typeface="Cambria Math" panose="02040503050406030204" pitchFamily="18" charset="0"/>
                        </a:rPr>
                        <m:t>𝐻𝑀𝑀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x-IV_mathan" sz="2400" i="1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x-IV_mathan" sz="2400">
                          <a:effectLst/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IV_mathan" sz="1800" dirty="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hidden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set of observations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transition </a:t>
                </a:r>
                <a:r>
                  <a:rPr lang="en-US" sz="1800" dirty="0">
                    <a:latin typeface="Calibri" panose="020F0502020204030204" pitchFamily="34" charset="0"/>
                  </a:rPr>
                  <a:t>m</a:t>
                </a:r>
                <a:r>
                  <a:rPr lang="en-US" sz="1800" dirty="0">
                    <a:effectLst/>
                    <a:latin typeface="Calibri" panose="020F0502020204030204" pitchFamily="34" charset="0"/>
                  </a:rPr>
                  <a:t>atrix among states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each state generating an observation (also called emission probability)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x-IV_mathan" sz="18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</a:rPr>
                  <a:t>= the probability of being at any given state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latin typeface="Calibri" panose="020F0502020204030204" pitchFamily="34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3476849"/>
              </a:xfrm>
              <a:blipFill>
                <a:blip r:embed="rId2"/>
                <a:stretch>
                  <a:fillRect l="-1115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definitions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38216-724B-4E60-9EAA-3B6E6C65CB9A}"/>
              </a:ext>
            </a:extLst>
          </p:cNvPr>
          <p:cNvSpPr txBox="1"/>
          <p:nvPr/>
        </p:nvSpPr>
        <p:spPr bwMode="gray">
          <a:xfrm>
            <a:off x="37958" y="5832221"/>
            <a:ext cx="119148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Reference</a:t>
            </a:r>
            <a:r>
              <a:rPr lang="en-US" dirty="0"/>
              <a:t>:</a:t>
            </a:r>
          </a:p>
          <a:p>
            <a:r>
              <a:rPr lang="en-US" dirty="0" err="1"/>
              <a:t>Rabiner</a:t>
            </a:r>
            <a:r>
              <a:rPr lang="en-US" dirty="0"/>
              <a:t>, L. R. (1989). A tutorial on hidden Markov models and selected applications in speech recognition. </a:t>
            </a:r>
            <a:r>
              <a:rPr lang="en-US" i="1" dirty="0"/>
              <a:t>Proceedings of the IEEE</a:t>
            </a:r>
            <a:r>
              <a:rPr lang="en-US" dirty="0"/>
              <a:t>, </a:t>
            </a:r>
            <a:r>
              <a:rPr lang="en-US" i="1" dirty="0"/>
              <a:t>77</a:t>
            </a:r>
            <a:r>
              <a:rPr lang="en-US" dirty="0"/>
              <a:t>(2), 257-286.</a:t>
            </a:r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</p:spPr>
            <p:txBody>
              <a:bodyPr/>
              <a:lstStyle/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At each step t (out of a total T steps) we have one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emitted by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a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Transitions between states are given by transition matrix A,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transition probability between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and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Emission probabilities are given by emission matrix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is the emission probability of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state</m:t>
                    </m:r>
                    <m: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effectLst/>
                        <a:latin typeface="Cambria Math" panose="02040503050406030204" pitchFamily="18" charset="0"/>
                      </a:rPr>
                      <m:t>generat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𝑖𝑛𝑔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𝑜𝑏𝑠𝑒𝑟𝑣𝑎𝑡𝑖𝑜𝑛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2000" dirty="0">
                  <a:effectLst/>
                  <a:latin typeface="Calibri" panose="020F0502020204030204" pitchFamily="34" charset="0"/>
                </a:endParaRPr>
              </a:p>
              <a:p>
                <a:pPr marL="102906" marR="0" indent="-3429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sz="2000" dirty="0">
                    <a:effectLst/>
                    <a:latin typeface="Calibri" panose="020F0502020204030204" pitchFamily="34" charset="0"/>
                  </a:rPr>
                  <a:t>Note, that any state could generate any observation, so we would sometimes write emission probabilities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, where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state index and 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</a:rPr>
                  <a:t> is the observation index.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6A79F2E-D5E0-40F4-A2D8-D9DD33D5E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459059"/>
              </a:xfrm>
              <a:blipFill>
                <a:blip r:embed="rId2"/>
                <a:stretch>
                  <a:fillRect l="-1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22B29-56AB-489A-AC5C-3BF2C798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HMM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33F90-4192-4FA9-862F-36B34E5021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70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latin typeface="+mj-lt"/>
                  </a:rPr>
                  <a:t>What is the HMM model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b="0" i="0" dirty="0">
                    <a:latin typeface="+mj-lt"/>
                  </a:rPr>
                  <a:t> that most probably generated a given sequence of observations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b="0" i="0" dirty="0">
                    <a:latin typeface="+mj-lt"/>
                  </a:rPr>
                  <a:t>?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latin typeface="+mj-lt"/>
                  </a:rPr>
                  <a:t>: learned HMM model</a:t>
                </a:r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7CF44CA-5C40-4781-9E05-77805800A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2553520"/>
              </a:xfrm>
              <a:blipFill>
                <a:blip r:embed="rId2"/>
                <a:stretch>
                  <a:fillRect l="-1275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41E760-76CA-4533-B1E7-1473AFF3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 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7FF0-5873-4D45-87BC-E6D45EC5BF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799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0" dirty="0">
                    <a:latin typeface="+mj-lt"/>
                  </a:rPr>
                  <a:t> : prior HMM model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: sequence of observations</a:t>
                </a:r>
                <a:r>
                  <a:rPr lang="en-US" sz="1600" dirty="0">
                    <a:latin typeface="+mj-lt"/>
                  </a:rPr>
                  <a:t>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forward step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600" i="0" dirty="0">
                    <a:latin typeface="+mj-lt"/>
                  </a:rPr>
                  <a:t>probability of arriving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0" dirty="0">
                    <a:latin typeface="+mj-lt"/>
                  </a:rPr>
                  <a:t> after a set of observations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:computed by the backward step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1600" i="0" dirty="0">
                    <a:latin typeface="+mj-lt"/>
                  </a:rPr>
                  <a:t> probability of seeing a set of observations if I start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b="0" i="0" dirty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having seen observations ahead and behind, what is the probability of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16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0" i="0" dirty="0">
                    <a:latin typeface="+mj-lt"/>
                  </a:rPr>
                  <a:t>   </a:t>
                </a:r>
                <a:endParaRPr lang="en-US" sz="16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923B518-4CB7-4D3D-9196-9EDA6F32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44692" y="1020710"/>
                <a:ext cx="11502616" cy="3282524"/>
              </a:xfrm>
              <a:blipFill>
                <a:blip r:embed="rId3"/>
                <a:stretch>
                  <a:fillRect l="-848" t="-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B7D4C35-4255-4BF0-971E-EE6AA9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1E8CC-A45B-4A59-AE18-011E9826B4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/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0" dirty="0">
                    <a:latin typeface="+mj-lt"/>
                  </a:rPr>
                  <a:t>Now how to aggregate these estimates in an iterative ways?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000" b="0" i="0" dirty="0">
                    <a:latin typeface="+mj-lt"/>
                  </a:rPr>
                  <a:t> , normalizing factor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i="0" dirty="0">
                  <a:latin typeface="+mj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B22789-43A4-4491-89D4-32A622748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202" y="4398016"/>
                <a:ext cx="8563568" cy="2324547"/>
              </a:xfrm>
              <a:prstGeom prst="rect">
                <a:avLst/>
              </a:prstGeom>
              <a:blipFill>
                <a:blip r:embed="rId4"/>
                <a:stretch>
                  <a:fillRect l="-641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459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9DC4EB-576B-4281-83C9-264EF345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Baum-Welch Algorithm: Iterative Procedure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1C220-DE99-48C5-8D07-B7E195DB3F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912A36-8182-4309-B7A0-BFD892CD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0" y="758388"/>
            <a:ext cx="5436690" cy="60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108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57468" y="1204011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6957" y="2023766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182208" y="1836399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𝑶𝒖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9301444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0.90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Emission Matrix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Probability that a given state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 will produce an observation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1600" b="0" i="0" u="none" strike="noStrike" baseline="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1903" y="941053"/>
                <a:ext cx="6715885" cy="833961"/>
              </a:xfrm>
              <a:prstGeom prst="rect">
                <a:avLst/>
              </a:prstGeom>
              <a:blipFill>
                <a:blip r:embed="rId5"/>
                <a:stretch>
                  <a:fillRect l="-2361" t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7165693" y="2135830"/>
            <a:ext cx="1183189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Observations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26594F-5DB7-4807-B6D9-AFAD26312A9E}"/>
              </a:ext>
            </a:extLst>
          </p:cNvPr>
          <p:cNvSpPr/>
          <p:nvPr/>
        </p:nvSpPr>
        <p:spPr bwMode="gray">
          <a:xfrm>
            <a:off x="5228492" y="2993291"/>
            <a:ext cx="1905939" cy="106289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346C54-359D-40B3-A07D-1C12AADAD602}"/>
              </a:ext>
            </a:extLst>
          </p:cNvPr>
          <p:cNvSpPr txBox="1"/>
          <p:nvPr/>
        </p:nvSpPr>
        <p:spPr bwMode="gray">
          <a:xfrm>
            <a:off x="4006953" y="1852297"/>
            <a:ext cx="22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Intermittent cycle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641A7A2-B717-4C89-A584-25587149ECBB}"/>
              </a:ext>
            </a:extLst>
          </p:cNvPr>
          <p:cNvCxnSpPr>
            <a:cxnSpLocks/>
            <a:stCxn id="8" idx="1"/>
            <a:endCxn id="35" idx="2"/>
          </p:cNvCxnSpPr>
          <p:nvPr/>
        </p:nvCxnSpPr>
        <p:spPr bwMode="gray">
          <a:xfrm rot="10800000">
            <a:off x="5156314" y="2160074"/>
            <a:ext cx="72179" cy="1364664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4681469-750E-4130-936C-49F9080A182F}"/>
              </a:ext>
            </a:extLst>
          </p:cNvPr>
          <p:cNvSpPr/>
          <p:nvPr/>
        </p:nvSpPr>
        <p:spPr bwMode="gray">
          <a:xfrm>
            <a:off x="7944338" y="4402687"/>
            <a:ext cx="1882493" cy="10238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736A28A-0DF4-4A05-932C-26B1EECBE88F}"/>
              </a:ext>
            </a:extLst>
          </p:cNvPr>
          <p:cNvCxnSpPr>
            <a:cxnSpLocks/>
            <a:stCxn id="38" idx="1"/>
            <a:endCxn id="35" idx="2"/>
          </p:cNvCxnSpPr>
          <p:nvPr/>
        </p:nvCxnSpPr>
        <p:spPr bwMode="gray">
          <a:xfrm rot="10800000">
            <a:off x="5156314" y="2160075"/>
            <a:ext cx="2788025" cy="2754521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6937" y="2028139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981303" y="1836399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409B7A7C-E0A4-4FD3-8228-71251209486E}"/>
              </a:ext>
            </a:extLst>
          </p:cNvPr>
          <p:cNvSpPr/>
          <p:nvPr/>
        </p:nvSpPr>
        <p:spPr bwMode="gray">
          <a:xfrm>
            <a:off x="9730153" y="3048000"/>
            <a:ext cx="1041045" cy="52659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3C24A7-6A1D-454F-8DCE-2A935E82A295}"/>
              </a:ext>
            </a:extLst>
          </p:cNvPr>
          <p:cNvSpPr txBox="1"/>
          <p:nvPr/>
        </p:nvSpPr>
        <p:spPr bwMode="gray">
          <a:xfrm>
            <a:off x="10187096" y="1815952"/>
            <a:ext cx="1577967" cy="526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+mj-lt"/>
              </a:rPr>
              <a:t>Effect of Failure Masking</a:t>
            </a:r>
            <a:endParaRPr lang="en-US" sz="1400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16B79AA-89F6-4E7B-89AA-A5DED12E53F0}"/>
              </a:ext>
            </a:extLst>
          </p:cNvPr>
          <p:cNvCxnSpPr>
            <a:cxnSpLocks/>
            <a:stCxn id="94" idx="3"/>
            <a:endCxn id="95" idx="2"/>
          </p:cNvCxnSpPr>
          <p:nvPr/>
        </p:nvCxnSpPr>
        <p:spPr bwMode="gray">
          <a:xfrm flipV="1">
            <a:off x="10771198" y="2342548"/>
            <a:ext cx="204882" cy="968750"/>
          </a:xfrm>
          <a:prstGeom prst="bentConnector2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25800" y="4532624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50540" y="547683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250540" y="51650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0520" y="548120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944886" y="51650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/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22C90AB4-0625-42A2-AB7C-85C328D6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641036" y="4536155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/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9EFDEAF-F540-4B1D-9ACE-BCFF66C0C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0540" y="5426503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362920D-2538-42D7-858B-A77B44BA3838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 bwMode="gray">
          <a:xfrm>
            <a:off x="2965776" y="5168543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/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6E1341-D4C5-492A-A43C-86967070F8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05756" y="5484737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B90885-D643-48B2-B755-E43FE240C5F6}"/>
              </a:ext>
            </a:extLst>
          </p:cNvPr>
          <p:cNvCxnSpPr>
            <a:cxnSpLocks/>
            <a:stCxn id="113" idx="4"/>
            <a:endCxn id="116" idx="7"/>
          </p:cNvCxnSpPr>
          <p:nvPr/>
        </p:nvCxnSpPr>
        <p:spPr bwMode="gray">
          <a:xfrm flipH="1">
            <a:off x="2660122" y="5168543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/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C3E9B6C-3921-4BE4-A515-93BE9DD5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5236" y="5973282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E2AED60-CCEB-4397-BC81-3C1C814E2DF7}"/>
              </a:ext>
            </a:extLst>
          </p:cNvPr>
          <p:cNvCxnSpPr>
            <a:cxnSpLocks/>
            <a:stCxn id="113" idx="4"/>
            <a:endCxn id="135" idx="0"/>
          </p:cNvCxnSpPr>
          <p:nvPr/>
        </p:nvCxnSpPr>
        <p:spPr bwMode="gray">
          <a:xfrm>
            <a:off x="2965776" y="5168543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5" grpId="0"/>
      <p:bldP spid="38" grpId="0" animBg="1"/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Scenarios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06108" y="1021485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35597" y="1841240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4"/>
            <a:endCxn id="6" idx="1"/>
          </p:cNvCxnSpPr>
          <p:nvPr/>
        </p:nvCxnSpPr>
        <p:spPr bwMode="gray">
          <a:xfrm>
            <a:off x="1830848" y="1653873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/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47C7F90-FE34-4C5F-8B16-870096E46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577" y="1845613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FF1FE99-78C4-40AC-906F-74164CAB7BF1}"/>
              </a:ext>
            </a:extLst>
          </p:cNvPr>
          <p:cNvCxnSpPr>
            <a:cxnSpLocks/>
            <a:stCxn id="5" idx="4"/>
            <a:endCxn id="42" idx="7"/>
          </p:cNvCxnSpPr>
          <p:nvPr/>
        </p:nvCxnSpPr>
        <p:spPr bwMode="gray">
          <a:xfrm flipH="1">
            <a:off x="1629943" y="1653873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/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9A6C09A-065A-4B93-89F0-9B88BDECD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2753253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/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CC1CF57-851B-4F18-8E64-3B284B3BB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39279" y="3662300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EC0887-DCCA-486E-B7BD-C3CCC6518994}"/>
              </a:ext>
            </a:extLst>
          </p:cNvPr>
          <p:cNvCxnSpPr>
            <a:cxnSpLocks/>
            <a:stCxn id="70" idx="4"/>
            <a:endCxn id="71" idx="0"/>
          </p:cNvCxnSpPr>
          <p:nvPr/>
        </p:nvCxnSpPr>
        <p:spPr bwMode="gray">
          <a:xfrm flipH="1">
            <a:off x="1364019" y="3385641"/>
            <a:ext cx="427055" cy="27665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/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BFA0775-E88E-4B3D-B6C2-BA1164A28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259" y="3666673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B087A-19F0-44EA-BCAC-8E930BD93C00}"/>
              </a:ext>
            </a:extLst>
          </p:cNvPr>
          <p:cNvCxnSpPr>
            <a:cxnSpLocks/>
            <a:stCxn id="70" idx="4"/>
            <a:endCxn id="73" idx="7"/>
          </p:cNvCxnSpPr>
          <p:nvPr/>
        </p:nvCxnSpPr>
        <p:spPr bwMode="gray">
          <a:xfrm flipH="1">
            <a:off x="733625" y="3385641"/>
            <a:ext cx="1057449" cy="373643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/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1E0F87-CDC1-48AB-B45A-D73EB20FA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08860" y="3666339"/>
                <a:ext cx="649480" cy="63238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/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33ED3C2-CFB4-4B24-BD9F-396A0E285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85077" y="3699703"/>
                <a:ext cx="649480" cy="63238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6A0AB1E-32BA-4912-AE9F-281C6BDA19F4}"/>
              </a:ext>
            </a:extLst>
          </p:cNvPr>
          <p:cNvCxnSpPr>
            <a:cxnSpLocks/>
            <a:stCxn id="70" idx="4"/>
            <a:endCxn id="76" idx="0"/>
          </p:cNvCxnSpPr>
          <p:nvPr/>
        </p:nvCxnSpPr>
        <p:spPr bwMode="gray">
          <a:xfrm>
            <a:off x="1791074" y="3385641"/>
            <a:ext cx="342526" cy="28069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B5B0E6-D4A1-431D-8449-24BDD2D35DBE}"/>
              </a:ext>
            </a:extLst>
          </p:cNvPr>
          <p:cNvCxnSpPr>
            <a:cxnSpLocks/>
            <a:stCxn id="70" idx="4"/>
            <a:endCxn id="77" idx="0"/>
          </p:cNvCxnSpPr>
          <p:nvPr/>
        </p:nvCxnSpPr>
        <p:spPr bwMode="gray">
          <a:xfrm>
            <a:off x="1791074" y="3385641"/>
            <a:ext cx="1118743" cy="314062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/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DE3C9B6-01F9-4E37-BBF1-5E8C80159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66334" y="4666924"/>
                <a:ext cx="649480" cy="63238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/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BA02E8C-77F5-4432-B563-22FDCA616B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91074" y="5611133"/>
                <a:ext cx="649480" cy="63238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56D50AC-4510-4CD9-8498-7AFD5CDE931B}"/>
              </a:ext>
            </a:extLst>
          </p:cNvPr>
          <p:cNvCxnSpPr>
            <a:cxnSpLocks/>
            <a:stCxn id="102" idx="4"/>
            <a:endCxn id="103" idx="0"/>
          </p:cNvCxnSpPr>
          <p:nvPr/>
        </p:nvCxnSpPr>
        <p:spPr bwMode="gray">
          <a:xfrm>
            <a:off x="1791074" y="5299312"/>
            <a:ext cx="324740" cy="3118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/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0EC247B-1E27-42EC-B64D-173FE564E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31054" y="5615506"/>
                <a:ext cx="649480" cy="632388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D63516-56D1-492A-A572-C4FEDF8A6A45}"/>
              </a:ext>
            </a:extLst>
          </p:cNvPr>
          <p:cNvCxnSpPr>
            <a:cxnSpLocks/>
            <a:stCxn id="102" idx="4"/>
            <a:endCxn id="105" idx="7"/>
          </p:cNvCxnSpPr>
          <p:nvPr/>
        </p:nvCxnSpPr>
        <p:spPr bwMode="gray">
          <a:xfrm flipH="1">
            <a:off x="1485420" y="5299312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/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C7A682-CD24-44C7-85C3-CD44C4984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2717383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/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1F08323-91C4-4223-BEEF-B3ABD2B770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29513" y="3692681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15C1B8-CB48-42C3-A32B-3A909989F00B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 bwMode="gray">
          <a:xfrm>
            <a:off x="6936467" y="3349771"/>
            <a:ext cx="17786" cy="34291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/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748ACF5-CB0E-4D99-AA8D-4EAC39855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56456" y="3692681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83FB59-68D3-4210-8939-38785285B8CB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 bwMode="gray">
          <a:xfrm flipH="1">
            <a:off x="6410822" y="3349771"/>
            <a:ext cx="525645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/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4242F3D-B552-4874-AAFF-D70DD48A0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02570" y="369268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09FAFD-F5F9-469C-BEDB-AA49B3B6215C}"/>
              </a:ext>
            </a:extLst>
          </p:cNvPr>
          <p:cNvCxnSpPr>
            <a:cxnSpLocks/>
            <a:stCxn id="40" idx="4"/>
            <a:endCxn id="47" idx="1"/>
          </p:cNvCxnSpPr>
          <p:nvPr/>
        </p:nvCxnSpPr>
        <p:spPr bwMode="gray">
          <a:xfrm>
            <a:off x="6936467" y="3349771"/>
            <a:ext cx="561217" cy="43552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/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13B6AC-5106-40F0-85CD-5FF5575E4E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11727" y="107678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/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E5AE43-A3AD-4512-B07F-9A5A67F4C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041216" y="1896535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AC749E-41C5-46C2-82B7-6EEC1B79854C}"/>
              </a:ext>
            </a:extLst>
          </p:cNvPr>
          <p:cNvCxnSpPr>
            <a:cxnSpLocks/>
            <a:stCxn id="50" idx="4"/>
            <a:endCxn id="51" idx="1"/>
          </p:cNvCxnSpPr>
          <p:nvPr/>
        </p:nvCxnSpPr>
        <p:spPr bwMode="gray">
          <a:xfrm>
            <a:off x="6936467" y="1709168"/>
            <a:ext cx="199863" cy="279978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/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B4F33A-B871-4247-B2AF-B8070CB30B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181196" y="1900908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935B03-7C9A-4514-B155-ADD69FBD3290}"/>
              </a:ext>
            </a:extLst>
          </p:cNvPr>
          <p:cNvCxnSpPr>
            <a:cxnSpLocks/>
            <a:stCxn id="50" idx="4"/>
            <a:endCxn id="53" idx="7"/>
          </p:cNvCxnSpPr>
          <p:nvPr/>
        </p:nvCxnSpPr>
        <p:spPr bwMode="gray">
          <a:xfrm flipH="1">
            <a:off x="6735562" y="1709168"/>
            <a:ext cx="200905" cy="28435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/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543B71-B995-4FD3-8938-0B9096F0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11590" y="4535872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/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3A9812B-728E-4CD4-98E4-0B5FB2916A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511094" y="5426220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EBA1E9-9DDB-486B-897E-55AE3CF43F64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 bwMode="gray">
          <a:xfrm>
            <a:off x="7136330" y="5168260"/>
            <a:ext cx="699504" cy="257960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/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8595FD6-2C7B-4D22-97C1-419F06F3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76310" y="5484454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009C5D7-2E23-46A4-952B-AD4EF1A2BB47}"/>
              </a:ext>
            </a:extLst>
          </p:cNvPr>
          <p:cNvCxnSpPr>
            <a:cxnSpLocks/>
            <a:stCxn id="78" idx="4"/>
            <a:endCxn id="82" idx="7"/>
          </p:cNvCxnSpPr>
          <p:nvPr/>
        </p:nvCxnSpPr>
        <p:spPr bwMode="gray">
          <a:xfrm flipH="1">
            <a:off x="6830676" y="5168260"/>
            <a:ext cx="305654" cy="40880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/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𝑶𝒐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DAACBF9-861D-4492-9E56-0068C0D8C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925790" y="5972999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87D9DA-B597-4667-B5FE-79DCFB709772}"/>
              </a:ext>
            </a:extLst>
          </p:cNvPr>
          <p:cNvCxnSpPr>
            <a:cxnSpLocks/>
            <a:stCxn id="78" idx="4"/>
            <a:endCxn id="85" idx="0"/>
          </p:cNvCxnSpPr>
          <p:nvPr/>
        </p:nvCxnSpPr>
        <p:spPr bwMode="gray">
          <a:xfrm>
            <a:off x="7136330" y="5168260"/>
            <a:ext cx="114200" cy="804739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7293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4956</TotalTime>
  <Words>1100</Words>
  <Application>Microsoft Office PowerPoint</Application>
  <PresentationFormat>Widescreen</PresentationFormat>
  <Paragraphs>222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Verdana</vt:lpstr>
      <vt:lpstr>HPI PPT-Template</vt:lpstr>
      <vt:lpstr>Hidden Markov Models project-2</vt:lpstr>
      <vt:lpstr>Topics</vt:lpstr>
      <vt:lpstr>HMM definitions used</vt:lpstr>
      <vt:lpstr>How the HMM works</vt:lpstr>
      <vt:lpstr>Baum-Welch algorithm GOAL</vt:lpstr>
      <vt:lpstr>Baum-Welch Algorithm: Components</vt:lpstr>
      <vt:lpstr>Baum-Welch Algorithm: Iterative Procedure </vt:lpstr>
      <vt:lpstr>Example</vt:lpstr>
      <vt:lpstr>Emission Scenarios</vt:lpstr>
      <vt:lpstr>Tool: Hmm Learn</vt:lpstr>
      <vt:lpstr>Task-1</vt:lpstr>
      <vt:lpstr>Task-2</vt:lpstr>
      <vt:lpstr>Some derivations</vt:lpstr>
      <vt:lpstr>Computing P(O|θ)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360</cp:revision>
  <dcterms:created xsi:type="dcterms:W3CDTF">2020-04-21T07:53:32Z</dcterms:created>
  <dcterms:modified xsi:type="dcterms:W3CDTF">2020-12-04T12:52:05Z</dcterms:modified>
</cp:coreProperties>
</file>