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3"/>
  </p:notesMasterIdLst>
  <p:sldIdLst>
    <p:sldId id="1806" r:id="rId3"/>
    <p:sldId id="1834" r:id="rId4"/>
    <p:sldId id="1818" r:id="rId5"/>
    <p:sldId id="1815" r:id="rId6"/>
    <p:sldId id="1819" r:id="rId7"/>
    <p:sldId id="1835" r:id="rId8"/>
    <p:sldId id="1836" r:id="rId9"/>
    <p:sldId id="1837" r:id="rId10"/>
    <p:sldId id="1838" r:id="rId11"/>
    <p:sldId id="1839" r:id="rId12"/>
    <p:sldId id="1840" r:id="rId13"/>
    <p:sldId id="1841" r:id="rId14"/>
    <p:sldId id="1842" r:id="rId15"/>
    <p:sldId id="1847" r:id="rId16"/>
    <p:sldId id="1843" r:id="rId17"/>
    <p:sldId id="1845" r:id="rId18"/>
    <p:sldId id="1846" r:id="rId19"/>
    <p:sldId id="1848" r:id="rId20"/>
    <p:sldId id="1844" r:id="rId21"/>
    <p:sldId id="18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3390" autoAdjust="0"/>
  </p:normalViewPr>
  <p:slideViewPr>
    <p:cSldViewPr snapToGrid="0">
      <p:cViewPr varScale="1">
        <p:scale>
          <a:sx n="61" d="100"/>
          <a:sy n="61" d="100"/>
        </p:scale>
        <p:origin x="87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https://youtu.be/dYmJd_fJLW0?list=PLoROMvodv4rMIJ-TvblAIkw28Wxi27B36&amp;t=2842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http://proceedings.mlr.press/v70/finn17a/finn17a.pdf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6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https://www.youtube.com/watch?v=ItPEBdD6VMk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reinforce-imf3027.slack.com/team/U04725D1TSN" TargetMode="External"/><Relationship Id="rId2" Type="http://schemas.openxmlformats.org/officeDocument/2006/relationships/hyperlink" Target="https://metareinforce-imf3027.slack.com/team/U04726WV5PV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etareinforce-imf3027.slack.com/team/U04ARAPPYQ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Meta-Reinforcement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Lecture-7: </a:t>
            </a:r>
            <a:r>
              <a:rPr lang="en-US" sz="3600" dirty="0"/>
              <a:t>Meta-Learning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AD1B-572E-8D48-729E-50CAD83F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Landscape </a:t>
            </a:r>
            <a:r>
              <a:rPr lang="en-US" sz="1800" dirty="0"/>
              <a:t>[</a:t>
            </a:r>
            <a:r>
              <a:rPr lang="en-US" sz="1800" dirty="0" err="1"/>
              <a:t>Hospedales</a:t>
            </a:r>
            <a:r>
              <a:rPr lang="en-US" sz="1800" dirty="0"/>
              <a:t> et al. 2021]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F173-7D46-A757-B790-11DEA619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9C931-0403-55D4-EF39-BCFAFA5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D105A-85BB-3659-BFFA-CB54B368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813"/>
            <a:ext cx="12192000" cy="4786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D87C90-25D7-E274-F8F6-829A25C27EEE}"/>
              </a:ext>
            </a:extLst>
          </p:cNvPr>
          <p:cNvSpPr txBox="1"/>
          <p:nvPr/>
        </p:nvSpPr>
        <p:spPr bwMode="gray">
          <a:xfrm>
            <a:off x="0" y="6396335"/>
            <a:ext cx="10692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Hospedales</a:t>
            </a:r>
            <a:r>
              <a:rPr lang="en-US" sz="1200" dirty="0"/>
              <a:t>, Timothy, et al. "Meta-learning in neural networks: A survey." </a:t>
            </a:r>
            <a:r>
              <a:rPr lang="en-US" sz="1200" i="1" dirty="0"/>
              <a:t>IEEE transactions on pattern analysis and machine intelligence</a:t>
            </a:r>
            <a:r>
              <a:rPr lang="en-US" sz="1200" dirty="0"/>
              <a:t> 44.9 (2021): 5149-5169.</a:t>
            </a:r>
          </a:p>
        </p:txBody>
      </p:sp>
    </p:spTree>
    <p:extLst>
      <p:ext uri="{BB962C8B-B14F-4D97-AF65-F5344CB8AC3E}">
        <p14:creationId xmlns:p14="http://schemas.microsoft.com/office/powerpoint/2010/main" val="65679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67D9-BF1C-F839-88F2-5A8113E0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0" y="144001"/>
            <a:ext cx="9933039" cy="555840"/>
          </a:xfrm>
        </p:spPr>
        <p:txBody>
          <a:bodyPr/>
          <a:lstStyle/>
          <a:p>
            <a:r>
              <a:rPr lang="en-US" dirty="0"/>
              <a:t>Meta-learning probabilistic view (task-distribution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2004A-63C2-9B5C-4BF3-7169804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66126-BF9C-3D29-B5B1-38CB6A1F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65" y="1239404"/>
            <a:ext cx="2819555" cy="645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585C2-32EB-EBBB-2813-59804428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3"/>
          <a:stretch/>
        </p:blipFill>
        <p:spPr>
          <a:xfrm>
            <a:off x="642477" y="1340322"/>
            <a:ext cx="1437046" cy="3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10200-04B9-45F0-D3E2-B43133F6236B}"/>
              </a:ext>
            </a:extLst>
          </p:cNvPr>
          <p:cNvSpPr txBox="1"/>
          <p:nvPr/>
        </p:nvSpPr>
        <p:spPr bwMode="gray">
          <a:xfrm>
            <a:off x="2106791" y="1389409"/>
            <a:ext cx="914400" cy="2212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by solving: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45327-9D41-2026-F664-0B6C5085B695}"/>
              </a:ext>
            </a:extLst>
          </p:cNvPr>
          <p:cNvSpPr txBox="1"/>
          <p:nvPr/>
        </p:nvSpPr>
        <p:spPr bwMode="gray">
          <a:xfrm>
            <a:off x="341901" y="1018178"/>
            <a:ext cx="1973596" cy="2212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Machine learning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8F709-7BEE-ECB0-7E5B-1D807BD62F1A}"/>
              </a:ext>
            </a:extLst>
          </p:cNvPr>
          <p:cNvSpPr txBox="1"/>
          <p:nvPr/>
        </p:nvSpPr>
        <p:spPr bwMode="gray">
          <a:xfrm>
            <a:off x="337215" y="2925962"/>
            <a:ext cx="4977351" cy="2212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Meta-learning probabilistic view (task-distribution view)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18C61-75D0-74D6-A41B-AEBB6AF08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74" y="3376756"/>
            <a:ext cx="1973981" cy="5049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A9F0CB-41C5-3A6A-275E-CD24A5EF28A9}"/>
              </a:ext>
            </a:extLst>
          </p:cNvPr>
          <p:cNvSpPr txBox="1"/>
          <p:nvPr/>
        </p:nvSpPr>
        <p:spPr bwMode="gray">
          <a:xfrm>
            <a:off x="6312695" y="1198057"/>
            <a:ext cx="553740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 conditioning on ω denotes the dependence of this solution on assumptions about ‘how to learn’, such as the choice of optimizer for θ or function class for f .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CE3260F-2E26-DE73-C29A-6BB6FB3E4B95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5565058" y="1510458"/>
            <a:ext cx="747637" cy="28776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67FDBC-8BA2-99AF-7E34-005D0AFBEB78}"/>
              </a:ext>
            </a:extLst>
          </p:cNvPr>
          <p:cNvSpPr txBox="1"/>
          <p:nvPr/>
        </p:nvSpPr>
        <p:spPr bwMode="gray">
          <a:xfrm>
            <a:off x="6312695" y="2387041"/>
            <a:ext cx="55374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Generalization</a:t>
            </a:r>
            <a:r>
              <a:rPr lang="en-US" dirty="0">
                <a:effectLst/>
                <a:latin typeface="Arial" panose="020B0604020202020204" pitchFamily="34" charset="0"/>
              </a:rPr>
              <a:t> is then measured by the number of test points with known labels.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4A8AE5-92A0-C3A2-4C50-34CA3D1CF97D}"/>
              </a:ext>
            </a:extLst>
          </p:cNvPr>
          <p:cNvSpPr txBox="1"/>
          <p:nvPr/>
        </p:nvSpPr>
        <p:spPr bwMode="gray">
          <a:xfrm>
            <a:off x="4147443" y="3395702"/>
            <a:ext cx="6943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This Loss = performance of a model trained using ω on dataset D. 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B2D0C68-2E6D-2541-20EC-E6D7867FE068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 bwMode="gray">
          <a:xfrm flipV="1">
            <a:off x="3266155" y="3580368"/>
            <a:ext cx="881288" cy="4887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D689AD-C2FD-5ABC-5DB8-F59881E2C58A}"/>
              </a:ext>
            </a:extLst>
          </p:cNvPr>
          <p:cNvSpPr txBox="1"/>
          <p:nvPr/>
        </p:nvSpPr>
        <p:spPr bwMode="gray">
          <a:xfrm>
            <a:off x="4074243" y="3813908"/>
            <a:ext cx="737788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‘How to learn’, i.e., </a:t>
            </a:r>
            <a:r>
              <a:rPr lang="en-US" b="1" dirty="0">
                <a:effectLst/>
                <a:latin typeface="Arial" panose="020B0604020202020204" pitchFamily="34" charset="0"/>
              </a:rPr>
              <a:t>ω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</a:rPr>
              <a:t>is an </a:t>
            </a:r>
            <a:r>
              <a:rPr lang="en-US" dirty="0">
                <a:effectLst/>
                <a:latin typeface="Arial" panose="020B0604020202020204" pitchFamily="34" charset="0"/>
              </a:rPr>
              <a:t>across-task knowledge or meta-knowledge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35A78-60AC-31CA-DEF5-A8840746B180}"/>
              </a:ext>
            </a:extLst>
          </p:cNvPr>
          <p:cNvSpPr txBox="1"/>
          <p:nvPr/>
        </p:nvSpPr>
        <p:spPr bwMode="gray">
          <a:xfrm>
            <a:off x="207745" y="4571023"/>
            <a:ext cx="1489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Meta-training</a:t>
            </a:r>
            <a:endParaRPr lang="en-US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0E0813C-8D72-775C-F423-D0B77C082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230" y="4458784"/>
            <a:ext cx="2849850" cy="5014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91E6C5-4E5A-8A7E-F57C-54D226B0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276" y="4934706"/>
            <a:ext cx="3505290" cy="4735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DAA5654-D566-281C-B4A3-61C692E9A4E5}"/>
              </a:ext>
            </a:extLst>
          </p:cNvPr>
          <p:cNvSpPr txBox="1"/>
          <p:nvPr/>
        </p:nvSpPr>
        <p:spPr bwMode="gray">
          <a:xfrm>
            <a:off x="1640216" y="3960891"/>
            <a:ext cx="148912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i="1" dirty="0"/>
              <a:t>Tasks sampled </a:t>
            </a:r>
            <a:r>
              <a:rPr lang="en-US" sz="1050" i="1" dirty="0" err="1"/>
              <a:t>i.i.d.</a:t>
            </a:r>
            <a:r>
              <a:rPr lang="en-US" sz="1050" i="1" dirty="0"/>
              <a:t> from 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B62326-CE69-F032-645C-E06CD5200829}"/>
                  </a:ext>
                </a:extLst>
              </p:cNvPr>
              <p:cNvSpPr txBox="1"/>
              <p:nvPr/>
            </p:nvSpPr>
            <p:spPr bwMode="gray">
              <a:xfrm>
                <a:off x="5167559" y="4446186"/>
                <a:ext cx="3135783" cy="211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105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i="1" dirty="0"/>
                  <a:t>contains train and validation sets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B62326-CE69-F032-645C-E06CD520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7559" y="4446186"/>
                <a:ext cx="3135783" cy="211952"/>
              </a:xfrm>
              <a:prstGeom prst="rect">
                <a:avLst/>
              </a:prstGeom>
              <a:blipFill>
                <a:blip r:embed="rId7"/>
                <a:stretch>
                  <a:fillRect l="-1556" t="-2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55BBABF-0F42-EEC2-3F7E-CD0E01DB08F8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 bwMode="gray">
          <a:xfrm flipV="1">
            <a:off x="4691080" y="4552162"/>
            <a:ext cx="476479" cy="1573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E1A4A9-B3C7-78EA-0EB3-4D985F6352DC}"/>
              </a:ext>
            </a:extLst>
          </p:cNvPr>
          <p:cNvSpPr txBox="1"/>
          <p:nvPr/>
        </p:nvSpPr>
        <p:spPr bwMode="gray">
          <a:xfrm>
            <a:off x="208554" y="5019518"/>
            <a:ext cx="1489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Meta-testing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17EBE-9244-244F-E481-618610ECA95A}"/>
              </a:ext>
            </a:extLst>
          </p:cNvPr>
          <p:cNvSpPr txBox="1"/>
          <p:nvPr/>
        </p:nvSpPr>
        <p:spPr bwMode="gray">
          <a:xfrm>
            <a:off x="5748277" y="4921084"/>
            <a:ext cx="3505289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i="1" dirty="0">
                <a:latin typeface="+mj-lt"/>
              </a:rPr>
              <a:t>Uses the meta-knowledge </a:t>
            </a:r>
            <a:r>
              <a:rPr lang="en-US" sz="1050" b="1" dirty="0">
                <a:effectLst/>
                <a:latin typeface="+mj-lt"/>
              </a:rPr>
              <a:t>ω* </a:t>
            </a:r>
            <a:r>
              <a:rPr lang="en-US" sz="1050" dirty="0">
                <a:effectLst/>
                <a:latin typeface="+mj-lt"/>
              </a:rPr>
              <a:t>to train th</a:t>
            </a:r>
            <a:r>
              <a:rPr lang="en-US" sz="1050" dirty="0">
                <a:latin typeface="+mj-lt"/>
              </a:rPr>
              <a:t>e base model on each previously unseen target task(</a:t>
            </a:r>
            <a:r>
              <a:rPr lang="en-US" sz="1050" dirty="0" err="1">
                <a:latin typeface="+mj-lt"/>
              </a:rPr>
              <a:t>i</a:t>
            </a:r>
            <a:r>
              <a:rPr lang="en-US" sz="1050" dirty="0">
                <a:latin typeface="+mj-lt"/>
              </a:rPr>
              <a:t>)</a:t>
            </a:r>
            <a:endParaRPr lang="en-US" sz="1050" b="1" i="1" dirty="0">
              <a:latin typeface="+mj-lt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1A574C1-C35B-0376-A77F-A596D75D0C4E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 bwMode="gray">
          <a:xfrm flipV="1">
            <a:off x="5314566" y="5105750"/>
            <a:ext cx="433711" cy="6571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9FF676-0C18-0D4F-6ACB-330E2E336D05}"/>
              </a:ext>
            </a:extLst>
          </p:cNvPr>
          <p:cNvSpPr txBox="1"/>
          <p:nvPr/>
        </p:nvSpPr>
        <p:spPr bwMode="gray">
          <a:xfrm>
            <a:off x="0" y="6396335"/>
            <a:ext cx="10692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Hospedales</a:t>
            </a:r>
            <a:r>
              <a:rPr lang="en-US" sz="1200" dirty="0"/>
              <a:t>, Timothy, et al. "Meta-learning in neural networks: A survey." </a:t>
            </a:r>
            <a:r>
              <a:rPr lang="en-US" sz="1200" i="1" dirty="0"/>
              <a:t>IEEE transactions on pattern analysis and machine intelligence</a:t>
            </a:r>
            <a:r>
              <a:rPr lang="en-US" sz="1200" dirty="0"/>
              <a:t> 44.9 (2021): 5149-5169.</a:t>
            </a:r>
          </a:p>
        </p:txBody>
      </p:sp>
    </p:spTree>
    <p:extLst>
      <p:ext uri="{BB962C8B-B14F-4D97-AF65-F5344CB8AC3E}">
        <p14:creationId xmlns:p14="http://schemas.microsoft.com/office/powerpoint/2010/main" val="173737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30AD-0023-702C-FE28-51DA7507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Meta-Learning: Bilevel Optimization View [1-3]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41DC7-B2E5-15C2-3EA4-DB1FF881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369" y="1260333"/>
            <a:ext cx="5833941" cy="1358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C17B2-8CCD-0EFD-984E-D2251B95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490BE-D729-5F66-AD48-C86F92832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38" y="1467464"/>
            <a:ext cx="757239" cy="390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D0CF0A-34CA-986F-C2FC-30D42909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88" y="1959188"/>
            <a:ext cx="642938" cy="297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78CB0C-E472-FFC7-66AD-19EEC10B19F6}"/>
              </a:ext>
            </a:extLst>
          </p:cNvPr>
          <p:cNvSpPr txBox="1"/>
          <p:nvPr/>
        </p:nvSpPr>
        <p:spPr bwMode="gray">
          <a:xfrm>
            <a:off x="7777777" y="1552267"/>
            <a:ext cx="1459728" cy="2212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= Outer-objective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0BF90-08E9-FA8E-1B51-66723D41CE3B}"/>
              </a:ext>
            </a:extLst>
          </p:cNvPr>
          <p:cNvSpPr txBox="1"/>
          <p:nvPr/>
        </p:nvSpPr>
        <p:spPr bwMode="gray">
          <a:xfrm>
            <a:off x="7777776" y="1997547"/>
            <a:ext cx="2664081" cy="390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= Inner-objective, e.g., cross-entropy in classification tasks.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FB11F-CEFF-BA0B-136D-34353530C389}"/>
              </a:ext>
            </a:extLst>
          </p:cNvPr>
          <p:cNvSpPr txBox="1"/>
          <p:nvPr/>
        </p:nvSpPr>
        <p:spPr bwMode="gray">
          <a:xfrm>
            <a:off x="0" y="6350169"/>
            <a:ext cx="1118000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</a:rPr>
              <a:t>[1] H. Stackelberg, The Theory Of Market Economy. Oxford University Press, 1952.</a:t>
            </a:r>
          </a:p>
          <a:p>
            <a:r>
              <a:rPr lang="en-US" sz="900" dirty="0">
                <a:effectLst/>
                <a:latin typeface="Arial" panose="020B0604020202020204" pitchFamily="34" charset="0"/>
              </a:rPr>
              <a:t>[2] L.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Franceschi</a:t>
            </a:r>
            <a:r>
              <a:rPr lang="en-US" sz="900" dirty="0">
                <a:effectLst/>
                <a:latin typeface="Arial" panose="020B0604020202020204" pitchFamily="34" charset="0"/>
              </a:rPr>
              <a:t>, P.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Frasconi</a:t>
            </a:r>
            <a:r>
              <a:rPr lang="en-US" sz="900" dirty="0">
                <a:effectLst/>
                <a:latin typeface="Arial" panose="020B0604020202020204" pitchFamily="34" charset="0"/>
              </a:rPr>
              <a:t>, S.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Salzo</a:t>
            </a:r>
            <a:r>
              <a:rPr lang="en-US" sz="900" dirty="0">
                <a:effectLst/>
                <a:latin typeface="Arial" panose="020B0604020202020204" pitchFamily="34" charset="0"/>
              </a:rPr>
              <a:t>, R. </a:t>
            </a:r>
            <a:r>
              <a:rPr lang="en-US" sz="900" dirty="0" err="1">
                <a:effectLst/>
                <a:latin typeface="Arial" panose="020B0604020202020204" pitchFamily="34" charset="0"/>
              </a:rPr>
              <a:t>Grazzi</a:t>
            </a:r>
            <a:r>
              <a:rPr lang="en-US" sz="900" dirty="0">
                <a:effectLst/>
                <a:latin typeface="Arial" panose="020B0604020202020204" pitchFamily="34" charset="0"/>
              </a:rPr>
              <a:t>, and M. Pontil, “Bilevel Programming For Hyperparameter Optimization And Meta-learning,” in ICML, 2018.</a:t>
            </a:r>
          </a:p>
          <a:p>
            <a:r>
              <a:rPr lang="en-US" sz="900" dirty="0">
                <a:effectLst/>
                <a:latin typeface="Arial" panose="020B0604020202020204" pitchFamily="34" charset="0"/>
              </a:rPr>
              <a:t>[3] A. Sinha, P. Malo, and K. Deb, “A Review On Bilevel Optimization: From Classical To Evolutionary Approaches And Applications,” IEEE Transactions on Evolutionary Computation, 2018.</a:t>
            </a:r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23DAA-5870-03AA-8EF3-2F5F0105637A}"/>
              </a:ext>
            </a:extLst>
          </p:cNvPr>
          <p:cNvSpPr txBox="1"/>
          <p:nvPr/>
        </p:nvSpPr>
        <p:spPr bwMode="gray">
          <a:xfrm>
            <a:off x="2002094" y="2954676"/>
            <a:ext cx="774659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  <a:latin typeface="Arial" panose="020B0604020202020204" pitchFamily="34" charset="0"/>
              </a:rPr>
              <a:t>Three remarks: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The inner level optimization is conditional on the learning strategy </a:t>
            </a:r>
            <a:r>
              <a:rPr lang="en-US" b="1" dirty="0">
                <a:effectLst/>
                <a:latin typeface="Arial" panose="020B0604020202020204" pitchFamily="34" charset="0"/>
              </a:rPr>
              <a:t>ω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</a:rPr>
              <a:t>learning strategy </a:t>
            </a:r>
            <a:r>
              <a:rPr lang="en-US" b="1" dirty="0">
                <a:effectLst/>
                <a:latin typeface="Arial" panose="020B0604020202020204" pitchFamily="34" charset="0"/>
              </a:rPr>
              <a:t>ω </a:t>
            </a:r>
            <a:r>
              <a:rPr lang="en-US" dirty="0">
                <a:effectLst/>
                <a:latin typeface="Arial" panose="020B0604020202020204" pitchFamily="34" charset="0"/>
              </a:rPr>
              <a:t>which is defined by the outer level,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The inner level cannot change </a:t>
            </a:r>
            <a:r>
              <a:rPr lang="en-US" b="1" dirty="0">
                <a:effectLst/>
                <a:latin typeface="Arial" panose="020B0604020202020204" pitchFamily="34" charset="0"/>
              </a:rPr>
              <a:t>ω  </a:t>
            </a:r>
            <a:r>
              <a:rPr lang="en-US" dirty="0">
                <a:effectLst/>
                <a:latin typeface="Arial" panose="020B0604020202020204" pitchFamily="34" charset="0"/>
              </a:rPr>
              <a:t>during training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8A74D-BEBB-F0FD-BAEC-A71A0D069410}"/>
              </a:ext>
            </a:extLst>
          </p:cNvPr>
          <p:cNvSpPr txBox="1"/>
          <p:nvPr/>
        </p:nvSpPr>
        <p:spPr bwMode="gray">
          <a:xfrm>
            <a:off x="1058197" y="4386497"/>
            <a:ext cx="6245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What is ω in concrete terms?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Initial conditions in a non-convex optimization, e.g., hyperparameters for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Parameterization of the loss function to optimize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DA0073-8301-EA51-A01A-9EFD1DA0F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092" y="5241562"/>
            <a:ext cx="642938" cy="2979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62D87E-2B0E-99A1-C7A1-75760E48C1E9}"/>
              </a:ext>
            </a:extLst>
          </p:cNvPr>
          <p:cNvSpPr txBox="1"/>
          <p:nvPr/>
        </p:nvSpPr>
        <p:spPr bwMode="gray">
          <a:xfrm>
            <a:off x="364253" y="954828"/>
            <a:ext cx="4502715" cy="223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How to learn a strategy </a:t>
            </a:r>
            <a:r>
              <a:rPr lang="en-US" sz="1200" b="1" dirty="0">
                <a:effectLst/>
                <a:latin typeface="Arial" panose="020B0604020202020204" pitchFamily="34" charset="0"/>
              </a:rPr>
              <a:t>ω </a:t>
            </a:r>
            <a:r>
              <a:rPr lang="en-US" sz="1200" dirty="0">
                <a:effectLst/>
                <a:latin typeface="Arial" panose="020B0604020202020204" pitchFamily="34" charset="0"/>
              </a:rPr>
              <a:t>to produce models of 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8A56CA-CC60-8DF7-9D49-D614F4429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917" y="892506"/>
            <a:ext cx="626499" cy="2857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40AC73-2798-49B0-57BE-25C49319896A}"/>
              </a:ext>
            </a:extLst>
          </p:cNvPr>
          <p:cNvSpPr txBox="1"/>
          <p:nvPr/>
        </p:nvSpPr>
        <p:spPr bwMode="gray">
          <a:xfrm>
            <a:off x="0" y="6179130"/>
            <a:ext cx="9236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source: </a:t>
            </a:r>
            <a:r>
              <a:rPr lang="en-US" sz="800" dirty="0" err="1"/>
              <a:t>Hospedales</a:t>
            </a:r>
            <a:r>
              <a:rPr lang="en-US" sz="800" dirty="0"/>
              <a:t>, Timothy, et al. "Meta-learning in neural networks: A survey." </a:t>
            </a:r>
            <a:r>
              <a:rPr lang="en-US" sz="800" i="1" dirty="0"/>
              <a:t>IEEE transactions on pattern analysis and machine intelligence</a:t>
            </a:r>
            <a:r>
              <a:rPr lang="en-US" sz="800" dirty="0"/>
              <a:t> 44.9 (2021): 5149-5169.</a:t>
            </a:r>
          </a:p>
        </p:txBody>
      </p:sp>
    </p:spTree>
    <p:extLst>
      <p:ext uri="{BB962C8B-B14F-4D97-AF65-F5344CB8AC3E}">
        <p14:creationId xmlns:p14="http://schemas.microsoft.com/office/powerpoint/2010/main" val="36723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453-FC7D-50BA-F172-D73AE8C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Meta-Representation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D922-A545-8EA9-8049-6C6F3D65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113190"/>
          </a:xfrm>
        </p:spPr>
        <p:txBody>
          <a:bodyPr/>
          <a:lstStyle/>
          <a:p>
            <a:r>
              <a:rPr lang="en-US" dirty="0"/>
              <a:t>Which aspects should be learned (part of the meta-knowledge </a:t>
            </a:r>
            <a:r>
              <a:rPr lang="en-US" sz="2000" b="1" dirty="0">
                <a:effectLst/>
                <a:latin typeface="Arial" panose="020B0604020202020204" pitchFamily="34" charset="0"/>
              </a:rPr>
              <a:t>ω</a:t>
            </a:r>
            <a:r>
              <a:rPr lang="en-US" sz="2000" dirty="0">
                <a:effectLst/>
                <a:latin typeface="Arial" panose="020B0604020202020204" pitchFamily="34" charset="0"/>
              </a:rPr>
              <a:t>) and which parts should be kept fixed?</a:t>
            </a:r>
          </a:p>
          <a:p>
            <a:r>
              <a:rPr lang="en-US" sz="2000" b="1" dirty="0">
                <a:effectLst/>
                <a:latin typeface="Arial" panose="020B0604020202020204" pitchFamily="34" charset="0"/>
              </a:rPr>
              <a:t>Parameter Initialization</a:t>
            </a:r>
            <a:r>
              <a:rPr lang="en-US" sz="2000" dirty="0">
                <a:effectLst/>
                <a:latin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</a:rPr>
              <a:t>MAML [Finn et al., 2017, 2018, 2019] is most well-known example. 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CE1F8-0FDA-FDD5-B154-7CE91177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AF3A-4AC2-0CAB-34DB-303B952CEC81}"/>
              </a:ext>
            </a:extLst>
          </p:cNvPr>
          <p:cNvSpPr txBox="1"/>
          <p:nvPr/>
        </p:nvSpPr>
        <p:spPr bwMode="gray">
          <a:xfrm>
            <a:off x="0" y="6280503"/>
            <a:ext cx="737419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Arial" panose="020B0604020202020204" pitchFamily="34" charset="0"/>
              </a:rPr>
              <a:t>C. Finn, P.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Abbeel</a:t>
            </a:r>
            <a:r>
              <a:rPr lang="en-US" sz="1050" dirty="0">
                <a:effectLst/>
                <a:latin typeface="Arial" panose="020B0604020202020204" pitchFamily="34" charset="0"/>
              </a:rPr>
              <a:t>, and S. Levine, “Model-Agnostic Meta-learning For Fast Adaptation Of Deep Networks,” in ICML, 2017.</a:t>
            </a:r>
          </a:p>
          <a:p>
            <a:r>
              <a:rPr lang="en-US" sz="1050" dirty="0">
                <a:effectLst/>
                <a:latin typeface="Arial" panose="020B0604020202020204" pitchFamily="34" charset="0"/>
              </a:rPr>
              <a:t>C. Finn, K. Xu, and S. Levine, “Probabilistic Model-agnostic Meta-learning,” in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NeurIPS</a:t>
            </a:r>
            <a:r>
              <a:rPr lang="en-US" sz="1050" dirty="0">
                <a:effectLst/>
                <a:latin typeface="Arial" panose="020B0604020202020204" pitchFamily="34" charset="0"/>
              </a:rPr>
              <a:t>, 2018.</a:t>
            </a:r>
            <a:br>
              <a:rPr lang="en-US" sz="1050" dirty="0"/>
            </a:br>
            <a:r>
              <a:rPr lang="en-US" sz="1050" dirty="0">
                <a:effectLst/>
                <a:latin typeface="Arial" panose="020B0604020202020204" pitchFamily="34" charset="0"/>
              </a:rPr>
              <a:t>C. Finn, A.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Rajeswaran</a:t>
            </a:r>
            <a:r>
              <a:rPr lang="en-US" sz="1050" dirty="0">
                <a:effectLst/>
                <a:latin typeface="Arial" panose="020B0604020202020204" pitchFamily="34" charset="0"/>
              </a:rPr>
              <a:t>, S.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Kakade</a:t>
            </a:r>
            <a:r>
              <a:rPr lang="en-US" sz="1050" dirty="0">
                <a:effectLst/>
                <a:latin typeface="Arial" panose="020B0604020202020204" pitchFamily="34" charset="0"/>
              </a:rPr>
              <a:t>, and S. Levine, “Online Meta-learning,” ICML, 2019.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F8964-AA8A-417C-A9D3-F2F1F1A40FF5}"/>
              </a:ext>
            </a:extLst>
          </p:cNvPr>
          <p:cNvSpPr txBox="1"/>
          <p:nvPr/>
        </p:nvSpPr>
        <p:spPr bwMode="gray">
          <a:xfrm>
            <a:off x="1195848" y="2740815"/>
            <a:ext cx="9800303" cy="2533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Assumption</a:t>
            </a:r>
            <a:r>
              <a:rPr lang="en-US" dirty="0">
                <a:effectLst/>
                <a:latin typeface="Arial" panose="020B0604020202020204" pitchFamily="34" charset="0"/>
              </a:rPr>
              <a:t>: a good initialization is just a few gradient steps away from a solution to any task </a:t>
            </a:r>
            <a:r>
              <a:rPr lang="en-US" i="1" dirty="0">
                <a:effectLst/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 drawn from </a:t>
            </a:r>
            <a:r>
              <a:rPr lang="en-US" i="1" dirty="0">
                <a:effectLst/>
                <a:latin typeface="Arial" panose="020B0604020202020204" pitchFamily="34" charset="0"/>
              </a:rPr>
              <a:t>p(T ) </a:t>
            </a:r>
            <a:r>
              <a:rPr lang="en-US" dirty="0">
                <a:effectLst/>
                <a:latin typeface="Arial" panose="020B0604020202020204" pitchFamily="34" charset="0"/>
              </a:rPr>
              <a:t>and can help to learn without overfitting in few-shot learning.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Challenge</a:t>
            </a:r>
            <a:r>
              <a:rPr lang="en-US" dirty="0">
                <a:latin typeface="Arial" panose="020B0604020202020204" pitchFamily="34" charset="0"/>
              </a:rPr>
              <a:t>: the o</a:t>
            </a:r>
            <a:r>
              <a:rPr lang="en-US" dirty="0">
                <a:effectLst/>
                <a:latin typeface="Arial" panose="020B0604020202020204" pitchFamily="34" charset="0"/>
              </a:rPr>
              <a:t>uter optimization needs to solve for as many parameters as the inner optimization (potentially hundreds of millions in large CNNs).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</a:rPr>
              <a:t>Mitigation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isolate a subset of parameters to meta-learn, e.</a:t>
            </a:r>
            <a:r>
              <a:rPr lang="en-US" dirty="0">
                <a:latin typeface="Arial" panose="020B0604020202020204" pitchFamily="34" charset="0"/>
              </a:rPr>
              <a:t>g., by subspace, by layer, by separating out scaling and shifting functions of DNN weights for each task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A0685-DA4E-4F18-6367-A0660597761E}"/>
              </a:ext>
            </a:extLst>
          </p:cNvPr>
          <p:cNvSpPr txBox="1"/>
          <p:nvPr/>
        </p:nvSpPr>
        <p:spPr bwMode="gray">
          <a:xfrm>
            <a:off x="0" y="6065059"/>
            <a:ext cx="9236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source: </a:t>
            </a:r>
            <a:r>
              <a:rPr lang="en-US" sz="800" dirty="0" err="1"/>
              <a:t>Hospedales</a:t>
            </a:r>
            <a:r>
              <a:rPr lang="en-US" sz="800" dirty="0"/>
              <a:t>, Timothy, et al. "Meta-learning in neural networks: A survey." </a:t>
            </a:r>
            <a:r>
              <a:rPr lang="en-US" sz="800" i="1" dirty="0"/>
              <a:t>IEEE transactions on pattern analysis and machine intelligence</a:t>
            </a:r>
            <a:r>
              <a:rPr lang="en-US" sz="800" dirty="0"/>
              <a:t> 44.9 (2021): 5149-5169.</a:t>
            </a:r>
          </a:p>
        </p:txBody>
      </p:sp>
    </p:spTree>
    <p:extLst>
      <p:ext uri="{BB962C8B-B14F-4D97-AF65-F5344CB8AC3E}">
        <p14:creationId xmlns:p14="http://schemas.microsoft.com/office/powerpoint/2010/main" val="80410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89C8-F2CE-50CD-BA4A-5D229C1E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Meta-Representation -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CDF2-4C4C-2AC1-486A-B860C33D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A407-6FF2-4905-B306-1B0004CC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A47B6-8369-6A8D-9B9C-57E0B5DD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198"/>
            <a:ext cx="12192000" cy="5365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419D98-0526-6AF0-0271-430B3101DA2B}"/>
              </a:ext>
            </a:extLst>
          </p:cNvPr>
          <p:cNvSpPr/>
          <p:nvPr/>
        </p:nvSpPr>
        <p:spPr bwMode="gray">
          <a:xfrm>
            <a:off x="7029450" y="3354920"/>
            <a:ext cx="3057525" cy="883705"/>
          </a:xfrm>
          <a:prstGeom prst="rect">
            <a:avLst/>
          </a:prstGeom>
          <a:solidFill>
            <a:srgbClr val="FDC0D2">
              <a:alpha val="7843"/>
            </a:srgb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262A8-D6E9-A6BE-C5BD-77954F34E960}"/>
              </a:ext>
            </a:extLst>
          </p:cNvPr>
          <p:cNvSpPr txBox="1"/>
          <p:nvPr/>
        </p:nvSpPr>
        <p:spPr bwMode="gray">
          <a:xfrm>
            <a:off x="0" y="6578912"/>
            <a:ext cx="9236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source: </a:t>
            </a:r>
            <a:r>
              <a:rPr lang="en-US" sz="800" dirty="0" err="1"/>
              <a:t>Hospedales</a:t>
            </a:r>
            <a:r>
              <a:rPr lang="en-US" sz="800" dirty="0"/>
              <a:t>, Timothy, et al. "Meta-learning in neural networks: A survey." </a:t>
            </a:r>
            <a:r>
              <a:rPr lang="en-US" sz="800" i="1" dirty="0"/>
              <a:t>IEEE transactions on pattern analysis and machine intelligence</a:t>
            </a:r>
            <a:r>
              <a:rPr lang="en-US" sz="800" dirty="0"/>
              <a:t> 44.9 (2021): 5149-5169.</a:t>
            </a:r>
          </a:p>
        </p:txBody>
      </p:sp>
    </p:spTree>
    <p:extLst>
      <p:ext uri="{BB962C8B-B14F-4D97-AF65-F5344CB8AC3E}">
        <p14:creationId xmlns:p14="http://schemas.microsoft.com/office/powerpoint/2010/main" val="11582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85A8-9118-0579-C866-E782766D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 [Finn et al. 2017]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BA45F-6721-09F1-9EE2-F22A686B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0604F-8605-E78C-9137-458AD86A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9" y="1669026"/>
            <a:ext cx="4820418" cy="2799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A0DC26-4177-D683-88CE-2F2EF211D971}"/>
              </a:ext>
            </a:extLst>
          </p:cNvPr>
          <p:cNvSpPr txBox="1"/>
          <p:nvPr/>
        </p:nvSpPr>
        <p:spPr bwMode="gray">
          <a:xfrm>
            <a:off x="0" y="6211669"/>
            <a:ext cx="11677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C. Finn, P.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Abbeel</a:t>
            </a:r>
            <a:r>
              <a:rPr lang="en-US" sz="1800" dirty="0">
                <a:effectLst/>
                <a:latin typeface="Arial" panose="020B0604020202020204" pitchFamily="34" charset="0"/>
              </a:rPr>
              <a:t>, and S. Levine, “Model-Agnostic Meta-learning For Fast Adaptation Of Deep Networks,” in ICML, 2017.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E0E511-4C6E-94D9-4445-49766CAA1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715" y="1321568"/>
            <a:ext cx="6039320" cy="4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9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A9C1-F105-0174-1353-74CC3749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03856" cy="966272"/>
          </a:xfrm>
        </p:spPr>
        <p:txBody>
          <a:bodyPr/>
          <a:lstStyle/>
          <a:p>
            <a:r>
              <a:rPr lang="en-US" dirty="0"/>
              <a:t>MAML [Finn et al. 2017] Few-Shot 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483BA3-24FA-8A37-6C9E-229B1995B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43" y="809072"/>
            <a:ext cx="5000346" cy="4157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BDC6-21E2-835F-30C8-3D858614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DB406-49FE-A867-6666-B54B8E863FCC}"/>
              </a:ext>
            </a:extLst>
          </p:cNvPr>
          <p:cNvSpPr txBox="1"/>
          <p:nvPr/>
        </p:nvSpPr>
        <p:spPr bwMode="gray">
          <a:xfrm>
            <a:off x="38100" y="6163639"/>
            <a:ext cx="1211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C. Finn, P.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Abbeel</a:t>
            </a:r>
            <a:r>
              <a:rPr lang="en-US" sz="1800" dirty="0">
                <a:effectLst/>
                <a:latin typeface="Arial" panose="020B0604020202020204" pitchFamily="34" charset="0"/>
              </a:rPr>
              <a:t>, and S. Levine, “Model-Agnostic Meta-learning For Fast Adaptation Of Deep Networks,” in ICML, 2017.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93013-BA8E-E58C-394B-E0772175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91" y="1208074"/>
            <a:ext cx="4110037" cy="618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F1C44D-720D-CDDE-17DB-C0E6E8A0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70" y="2181225"/>
            <a:ext cx="5310187" cy="11292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0BE277-5EB5-0134-FBF8-1708086D23ED}"/>
              </a:ext>
            </a:extLst>
          </p:cNvPr>
          <p:cNvSpPr/>
          <p:nvPr/>
        </p:nvSpPr>
        <p:spPr bwMode="gray">
          <a:xfrm>
            <a:off x="5463389" y="2543175"/>
            <a:ext cx="4571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DA33E6-704C-1918-6A29-FBE4E955CA5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 bwMode="gray">
          <a:xfrm flipV="1">
            <a:off x="5509108" y="1979669"/>
            <a:ext cx="677407" cy="79210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D5ACD95E-B1B4-24F2-6115-196381D5845E}"/>
              </a:ext>
            </a:extLst>
          </p:cNvPr>
          <p:cNvSpPr/>
          <p:nvPr/>
        </p:nvSpPr>
        <p:spPr bwMode="gray">
          <a:xfrm>
            <a:off x="6186515" y="1187562"/>
            <a:ext cx="264124" cy="1584213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A9C1-F105-0174-1353-74CC374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 [Finn et al. 2017]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BDC6-21E2-835F-30C8-3D858614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DB406-49FE-A867-6666-B54B8E863FCC}"/>
              </a:ext>
            </a:extLst>
          </p:cNvPr>
          <p:cNvSpPr txBox="1"/>
          <p:nvPr/>
        </p:nvSpPr>
        <p:spPr bwMode="gray">
          <a:xfrm>
            <a:off x="38100" y="6163639"/>
            <a:ext cx="1211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C. Finn, P.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Abbeel</a:t>
            </a:r>
            <a:r>
              <a:rPr lang="en-US" sz="1800" dirty="0">
                <a:effectLst/>
                <a:latin typeface="Arial" panose="020B0604020202020204" pitchFamily="34" charset="0"/>
              </a:rPr>
              <a:t>, and S. Levine, “Model-Agnostic Meta-learning For Fast Adaptation Of Deep Networks,” in ICML,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F541E-294F-6DDF-C3B9-8AEF3593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7" y="1263546"/>
            <a:ext cx="5092040" cy="415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11812-FD15-8ED5-0D2F-2AF5B01C5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13" y="2313278"/>
            <a:ext cx="4705350" cy="8855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5676D9-0616-5BE9-DDA5-F78E31F41C36}"/>
              </a:ext>
            </a:extLst>
          </p:cNvPr>
          <p:cNvSpPr/>
          <p:nvPr/>
        </p:nvSpPr>
        <p:spPr bwMode="gray">
          <a:xfrm>
            <a:off x="5834887" y="3298713"/>
            <a:ext cx="4571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5D7E22-0F04-B86F-C130-66BE6109F3B8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V="1">
            <a:off x="5880606" y="2735207"/>
            <a:ext cx="677407" cy="79210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9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CD5-878B-A6C5-013C-EEBC386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81D3-6AD6-759D-FCB5-C5D68FF8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0318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@juergen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Finn, Chelsea,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Online meta-learning.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" 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International Conference on Machine Learning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PMLR, 2019.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  <a:t>@Finn Kaiser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-&gt; Antoniou,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Antreas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Harrison Edwards, and Amos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Storkey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How to train your MAML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 err="1">
                <a:solidFill>
                  <a:srgbClr val="1D1C1D"/>
                </a:solidFill>
                <a:effectLst/>
                <a:latin typeface="Slack-Lato"/>
              </a:rPr>
              <a:t>arXiv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 preprint arXiv:1810.09502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(2018).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@Maximilian Goetz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Raghu,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Aniruddh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Rapid learning or feature reuse? towards understanding the effectiveness of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maml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 err="1">
                <a:solidFill>
                  <a:srgbClr val="1D1C1D"/>
                </a:solidFill>
                <a:effectLst/>
                <a:latin typeface="Slack-Lato"/>
              </a:rPr>
              <a:t>arXiv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 preprint arXiv:1909.09157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(2019).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68351-2EB7-184D-9EC2-E74AFC1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100B00-5095-C9A5-2A25-27EC27EE8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25BA-2124-B96E-57D5-41B2C106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84D1-2B9C-12D2-B9B6-32EC78279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38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309D-0BC0-CABB-3276-53DE137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579C-94F6-A047-FC0A-145B6E28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Deep Learning Generalization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 of the era of data and computing abundance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 environments are already there because: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Inherent sparsity and non-stationarity of adversarial events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Stringent requirements of reaction time</a:t>
            </a:r>
          </a:p>
          <a:p>
            <a:pPr marL="698494" lvl="1" indent="-457200">
              <a:buFont typeface="+mj-lt"/>
              <a:buAutoNum type="arabicPeriod"/>
            </a:pPr>
            <a:r>
              <a:rPr lang="en-US" dirty="0"/>
              <a:t>Increased complexity of </a:t>
            </a:r>
            <a:r>
              <a:rPr lang="en-US" dirty="0" err="1"/>
              <a:t>spatio</a:t>
            </a:r>
            <a:r>
              <a:rPr lang="en-US" dirty="0"/>
              <a:t>-temporal data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42EE4-7BF3-91C0-4068-B8D564C0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4A464-C24E-B9DA-4702-FAB08F894CB1}"/>
              </a:ext>
            </a:extLst>
          </p:cNvPr>
          <p:cNvSpPr txBox="1"/>
          <p:nvPr/>
        </p:nvSpPr>
        <p:spPr bwMode="gray">
          <a:xfrm>
            <a:off x="2179074" y="4498437"/>
            <a:ext cx="734100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Foundation models (GPT3, BERT, etc.)[1,2] mitigated these generalization challenges for image and text data via brute-force training neural networks with billions of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0295B-D1FE-5022-3170-F3277B5D882E}"/>
              </a:ext>
            </a:extLst>
          </p:cNvPr>
          <p:cNvSpPr txBox="1"/>
          <p:nvPr/>
        </p:nvSpPr>
        <p:spPr bwMode="gray">
          <a:xfrm>
            <a:off x="-46573" y="6427113"/>
            <a:ext cx="119983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IBM, 2022, https://research.ibm.com/blog/what-are-foundation-models</a:t>
            </a:r>
          </a:p>
          <a:p>
            <a:r>
              <a:rPr lang="en-US" sz="1100" dirty="0"/>
              <a:t>[2]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Bommasani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Rishi, et al. , 2021, "On the opportunities and risks of foundation models."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arXiv:2108.07258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712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9D56-23D2-32C4-8291-22EE6F5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6B42-16AC-52FA-AF8D-B2CC3776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F0A86-561A-FF0B-35AE-AD74BABE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BABF7-A663-3F1A-A00D-9A50F1487C2E}"/>
              </a:ext>
            </a:extLst>
          </p:cNvPr>
          <p:cNvSpPr txBox="1"/>
          <p:nvPr/>
        </p:nvSpPr>
        <p:spPr bwMode="gray">
          <a:xfrm>
            <a:off x="0" y="634466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Meta-learning in neural networks: A survey.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D630-4003-054E-86DF-91448F7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desiderata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6A6D-1FC1-13BB-F04B-8F1143A0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213308"/>
            <a:ext cx="10701637" cy="197374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Learn tasks for general purpose systems (task reuse and composition)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Learn from small data increments (update beliefs without catastrophic forgetting)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Robust to adversarial changes (smooth degradation for OOD data)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Safe and Fair decisions over sparse state-spaces (self-recovery, self-protecting)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4D18-4780-E2DC-A4D4-5CE5CD6D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98F28-0A2B-E482-E2B1-DBE69BF55B9D}"/>
              </a:ext>
            </a:extLst>
          </p:cNvPr>
          <p:cNvSpPr txBox="1"/>
          <p:nvPr/>
        </p:nvSpPr>
        <p:spPr bwMode="gray">
          <a:xfrm>
            <a:off x="1790700" y="3670948"/>
            <a:ext cx="7153275" cy="2529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Ultimately, we need methods that allow to make explicit generalization trade-offs between: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(Diversity and quantity of 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Risk (Uncertainty of predictions)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Speed (Time to train a new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Quality (Accuracy of predictions)</a:t>
            </a:r>
          </a:p>
        </p:txBody>
      </p:sp>
    </p:spTree>
    <p:extLst>
      <p:ext uri="{BB962C8B-B14F-4D97-AF65-F5344CB8AC3E}">
        <p14:creationId xmlns:p14="http://schemas.microsoft.com/office/powerpoint/2010/main" val="245525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D2FC-C4B9-8925-4EC5-7753749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71B8-61EA-A5FF-E5A3-1188D98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104679"/>
          </a:xfrm>
        </p:spPr>
        <p:txBody>
          <a:bodyPr/>
          <a:lstStyle/>
          <a:p>
            <a:r>
              <a:rPr lang="en-US" dirty="0"/>
              <a:t>Learn multiple tasks (Multi-task learning) [Zhang &amp; Yang 2021]</a:t>
            </a:r>
          </a:p>
          <a:p>
            <a:r>
              <a:rPr lang="en-US" dirty="0"/>
              <a:t>Learning to Learn from Experience (Meta-Learning) [Zhuang et al. 2020] </a:t>
            </a:r>
          </a:p>
          <a:p>
            <a:r>
              <a:rPr lang="en-US" dirty="0"/>
              <a:t>Learn from previous tasks (Transfer learning) [</a:t>
            </a:r>
            <a:r>
              <a:rPr lang="en-US" dirty="0" err="1"/>
              <a:t>Hospedales</a:t>
            </a:r>
            <a:r>
              <a:rPr lang="en-US" dirty="0"/>
              <a:t> et al. 2021]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DE65-25F4-505C-C9F1-E45D151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B227C-A3F0-B741-CA04-6D08C17EE2F2}"/>
              </a:ext>
            </a:extLst>
          </p:cNvPr>
          <p:cNvSpPr txBox="1"/>
          <p:nvPr/>
        </p:nvSpPr>
        <p:spPr bwMode="gray">
          <a:xfrm>
            <a:off x="638175" y="3208402"/>
            <a:ext cx="10541831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Similar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Multi-task learning</a:t>
            </a:r>
            <a:r>
              <a:rPr lang="en-US" sz="2000" dirty="0"/>
              <a:t>: learn tasks more quickly and more effectively (higher accuracy) than learning tasks individually and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Transfer learning:</a:t>
            </a:r>
            <a:r>
              <a:rPr lang="en-US" sz="2000" dirty="0"/>
              <a:t> like meta-learning but focuses on one source task and one target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Meta-learning</a:t>
            </a:r>
            <a:r>
              <a:rPr lang="en-US" sz="2000" dirty="0"/>
              <a:t>: given experience (data) from previous tasks, learn a new task more quickly and effectively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3766B-C5B6-F348-BBDD-75E2670168FA}"/>
              </a:ext>
            </a:extLst>
          </p:cNvPr>
          <p:cNvSpPr txBox="1"/>
          <p:nvPr/>
        </p:nvSpPr>
        <p:spPr bwMode="gray"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Yu, and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Qiang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Yang. "A survey on multi-task learning."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Zhuang,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Fuzhen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 comprehensive survey on transfer learning."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109.1 (2020): 43-76.</a:t>
            </a:r>
          </a:p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Hospedales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Timothy, et al. "Meta-learning in neural networks: A survey."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44.9 (2021): 5149-5169.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03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D63-A52C-FBBB-609C-8FCC35D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versus 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93DD-AD66-4053-02D2-B5E3746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0D5C-0FD8-6CF2-9E44-000BF3681B35}"/>
              </a:ext>
            </a:extLst>
          </p:cNvPr>
          <p:cNvSpPr txBox="1"/>
          <p:nvPr/>
        </p:nvSpPr>
        <p:spPr bwMode="gray">
          <a:xfrm>
            <a:off x="0" y="6432535"/>
            <a:ext cx="1082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Lecture-3 CS 330 - https://cs330.stanford.edu/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7D7DB23-8B54-855A-A9F7-4E5D74C10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869873"/>
                  </p:ext>
                </p:extLst>
              </p:nvPr>
            </p:nvGraphicFramePr>
            <p:xfrm>
              <a:off x="478369" y="992512"/>
              <a:ext cx="10441857" cy="4641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6450">
                      <a:extLst>
                        <a:ext uri="{9D8B030D-6E8A-4147-A177-3AD203B41FA5}">
                          <a16:colId xmlns:a16="http://schemas.microsoft.com/office/drawing/2014/main" val="894969228"/>
                        </a:ext>
                      </a:extLst>
                    </a:gridCol>
                    <a:gridCol w="4100052">
                      <a:extLst>
                        <a:ext uri="{9D8B030D-6E8A-4147-A177-3AD203B41FA5}">
                          <a16:colId xmlns:a16="http://schemas.microsoft.com/office/drawing/2014/main" val="1226190079"/>
                        </a:ext>
                      </a:extLst>
                    </a:gridCol>
                    <a:gridCol w="4025355">
                      <a:extLst>
                        <a:ext uri="{9D8B030D-6E8A-4147-A177-3AD203B41FA5}">
                          <a16:colId xmlns:a16="http://schemas.microsoft.com/office/drawing/2014/main" val="1213004287"/>
                        </a:ext>
                      </a:extLst>
                    </a:gridCol>
                  </a:tblGrid>
                  <a:tr h="5168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Multi-Task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944315"/>
                      </a:ext>
                    </a:extLst>
                  </a:tr>
                  <a:tr h="141628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 multiple similar tasks </a:t>
                          </a:r>
                          <a:r>
                            <a:rPr lang="en-US" b="1" dirty="0"/>
                            <a:t>at once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 a target task after solving a source task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207424"/>
                      </a:ext>
                    </a:extLst>
                  </a:tr>
                  <a:tr h="95108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Available for all 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available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809643"/>
                      </a:ext>
                    </a:extLst>
                  </a:tr>
                  <a:tr h="1757186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Formulation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>
                              <a:latin typeface="+mn-lt"/>
                            </a:rPr>
                            <a:t>Simultaneous</a:t>
                          </a:r>
                          <a:r>
                            <a:rPr lang="en-US" i="0" baseline="0" dirty="0">
                              <a:latin typeface="+mn-lt"/>
                            </a:rPr>
                            <a:t> training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𝐦𝐢𝐧</m:t>
                                      </m:r>
                                    </m:e>
                                    <m:li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  <a:p>
                          <a:r>
                            <a:rPr lang="en-US" sz="1800" dirty="0"/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 is the</a:t>
                          </a:r>
                          <a:r>
                            <a:rPr lang="en-US" sz="1800" baseline="0" dirty="0"/>
                            <a:t> data for all tasks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Fine tuning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𝛁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  <m:sup>
                                  <m: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𝐭𝐫</m:t>
                                  </m:r>
                                </m:sup>
                              </m:sSup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1" dirty="0"/>
                            <a:t>,</a:t>
                          </a: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where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/>
                            <a:t> is the</a:t>
                          </a:r>
                          <a:r>
                            <a:rPr lang="en-US" sz="1800" baseline="0" dirty="0"/>
                            <a:t> data for the new task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40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7D7DB23-8B54-855A-A9F7-4E5D74C10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2869873"/>
                  </p:ext>
                </p:extLst>
              </p:nvPr>
            </p:nvGraphicFramePr>
            <p:xfrm>
              <a:off x="478369" y="992512"/>
              <a:ext cx="10441857" cy="4641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6450">
                      <a:extLst>
                        <a:ext uri="{9D8B030D-6E8A-4147-A177-3AD203B41FA5}">
                          <a16:colId xmlns:a16="http://schemas.microsoft.com/office/drawing/2014/main" val="894969228"/>
                        </a:ext>
                      </a:extLst>
                    </a:gridCol>
                    <a:gridCol w="4100052">
                      <a:extLst>
                        <a:ext uri="{9D8B030D-6E8A-4147-A177-3AD203B41FA5}">
                          <a16:colId xmlns:a16="http://schemas.microsoft.com/office/drawing/2014/main" val="1226190079"/>
                        </a:ext>
                      </a:extLst>
                    </a:gridCol>
                    <a:gridCol w="4025355">
                      <a:extLst>
                        <a:ext uri="{9D8B030D-6E8A-4147-A177-3AD203B41FA5}">
                          <a16:colId xmlns:a16="http://schemas.microsoft.com/office/drawing/2014/main" val="1213004287"/>
                        </a:ext>
                      </a:extLst>
                    </a:gridCol>
                  </a:tblGrid>
                  <a:tr h="51681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Multi-Task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Transfer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944315"/>
                      </a:ext>
                    </a:extLst>
                  </a:tr>
                  <a:tr h="141628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Goal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 multiple similar tasks </a:t>
                          </a:r>
                          <a:r>
                            <a:rPr lang="en-US" b="1" dirty="0"/>
                            <a:t>at once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Solve a target task after solving a source task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207424"/>
                      </a:ext>
                    </a:extLst>
                  </a:tr>
                  <a:tr h="951084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Available for all tasks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 available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4809643"/>
                      </a:ext>
                    </a:extLst>
                  </a:tr>
                  <a:tr h="1757186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Formulation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612" t="-166436" r="-98811" b="-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9455" t="-166436" r="-605" b="-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402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73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3C5E-4157-01C2-8454-DECA701F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FB6EB-E844-0F57-E10F-28A58E0F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955BC-56B3-F8F9-EB19-027B17A043DD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479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do pre-trained parameters come from?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Benchmark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Foundation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learning techniques</a:t>
            </a:r>
          </a:p>
          <a:p>
            <a:endParaRPr lang="en-US" dirty="0"/>
          </a:p>
          <a:p>
            <a:r>
              <a:rPr lang="en-US" dirty="0"/>
              <a:t>How to Fine-Tune?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Fine-tune with smaller learning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Smaller learning rate for earlier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Freeze earlier layers and gradually unfreeze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hyperparameter space (via cross-validation)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Sensitive to architectural choices (e.g., </a:t>
            </a:r>
            <a:r>
              <a:rPr lang="en-US" dirty="0" err="1"/>
              <a:t>ResNets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CFD0-0190-4B2E-D164-6115BE1CCF8B}"/>
              </a:ext>
            </a:extLst>
          </p:cNvPr>
          <p:cNvSpPr txBox="1"/>
          <p:nvPr/>
        </p:nvSpPr>
        <p:spPr bwMode="gray">
          <a:xfrm>
            <a:off x="0" y="6432535"/>
            <a:ext cx="1082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Lecture-3 CS 330 - https://cs330.stanford.edu/</a:t>
            </a:r>
          </a:p>
        </p:txBody>
      </p:sp>
    </p:spTree>
    <p:extLst>
      <p:ext uri="{BB962C8B-B14F-4D97-AF65-F5344CB8AC3E}">
        <p14:creationId xmlns:p14="http://schemas.microsoft.com/office/powerpoint/2010/main" val="10145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73E00C-C8DC-4C9F-68A9-5C50704A7C43}"/>
              </a:ext>
            </a:extLst>
          </p:cNvPr>
          <p:cNvSpPr/>
          <p:nvPr/>
        </p:nvSpPr>
        <p:spPr bwMode="gray">
          <a:xfrm>
            <a:off x="420328" y="1651819"/>
            <a:ext cx="3222524" cy="1460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465E1-B0C5-3219-88AC-E0ED382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meta-learning?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4545-968B-0F8C-AC24-0C8C5A6B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8931102" cy="16558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Sparsity, Rare Events	Transfer learning fine-tuning does not work</a:t>
            </a:r>
          </a:p>
          <a:p>
            <a:endParaRPr lang="en-US" dirty="0"/>
          </a:p>
          <a:p>
            <a:r>
              <a:rPr lang="en-US" dirty="0"/>
              <a:t>Unknown future tasks 	Multi-Task learning cannot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66E2-6B1E-24CF-7479-07540B90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818BC-157E-96ED-510C-AFE298106D0B}"/>
              </a:ext>
            </a:extLst>
          </p:cNvPr>
          <p:cNvSpPr txBox="1"/>
          <p:nvPr/>
        </p:nvSpPr>
        <p:spPr bwMode="gray">
          <a:xfrm>
            <a:off x="3642852" y="3667750"/>
            <a:ext cx="5213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Adversarial environment conditions: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Non-stationarity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Distribution Shifts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Concept Drifts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FA418C7-5B3A-9B95-549E-C84F8695D27B}"/>
              </a:ext>
            </a:extLst>
          </p:cNvPr>
          <p:cNvSpPr/>
          <p:nvPr/>
        </p:nvSpPr>
        <p:spPr bwMode="gray">
          <a:xfrm rot="16200000">
            <a:off x="1843072" y="1799117"/>
            <a:ext cx="272845" cy="3002252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41A74B-0AF3-9385-1D7E-2F8052AC83E7}"/>
              </a:ext>
            </a:extLst>
          </p:cNvPr>
          <p:cNvSpPr/>
          <p:nvPr/>
        </p:nvSpPr>
        <p:spPr bwMode="gray">
          <a:xfrm>
            <a:off x="3274142" y="1782050"/>
            <a:ext cx="678428" cy="1555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6FA9021-0F71-BE71-0C47-73066A3BA7F7}"/>
              </a:ext>
            </a:extLst>
          </p:cNvPr>
          <p:cNvSpPr/>
          <p:nvPr/>
        </p:nvSpPr>
        <p:spPr bwMode="gray">
          <a:xfrm>
            <a:off x="3274142" y="2661826"/>
            <a:ext cx="678428" cy="155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45A075F-9CF5-2016-B78B-05464254438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 bwMode="gray">
          <a:xfrm rot="16200000" flipH="1">
            <a:off x="2395549" y="3020611"/>
            <a:ext cx="831249" cy="1663357"/>
          </a:xfrm>
          <a:prstGeom prst="bentConnector4">
            <a:avLst>
              <a:gd name="adj1" fmla="val 27501"/>
              <a:gd name="adj2" fmla="val 54101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D70D04-6966-F4F7-1D00-4F2EDB5CBBED}"/>
              </a:ext>
            </a:extLst>
          </p:cNvPr>
          <p:cNvSpPr txBox="1"/>
          <p:nvPr/>
        </p:nvSpPr>
        <p:spPr bwMode="gray">
          <a:xfrm>
            <a:off x="0" y="6432535"/>
            <a:ext cx="1082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Lecture-3 CS 330 - https://cs330.stanford.edu/</a:t>
            </a:r>
          </a:p>
        </p:txBody>
      </p:sp>
    </p:spTree>
    <p:extLst>
      <p:ext uri="{BB962C8B-B14F-4D97-AF65-F5344CB8AC3E}">
        <p14:creationId xmlns:p14="http://schemas.microsoft.com/office/powerpoint/2010/main" val="2685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ACA-16BB-BBEC-2395-53224097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92AFE-66DE-AF16-607F-BFE3B08B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6389B-A3EF-CEDB-CB13-925ABBD6C239}"/>
              </a:ext>
            </a:extLst>
          </p:cNvPr>
          <p:cNvSpPr txBox="1"/>
          <p:nvPr/>
        </p:nvSpPr>
        <p:spPr bwMode="gray">
          <a:xfrm>
            <a:off x="855406" y="1681316"/>
            <a:ext cx="3628104" cy="3067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Mechanistic view</a:t>
            </a:r>
          </a:p>
          <a:p>
            <a:pPr marL="182563" indent="-182563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Deep network reads a whole dataset and make predictions on new points (inductive)</a:t>
            </a:r>
          </a:p>
          <a:p>
            <a:pPr marL="182563" indent="-182563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Training this network uses a “meta-dataset” for each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A48A-6272-9654-E5BB-630B8A3A4477}"/>
              </a:ext>
            </a:extLst>
          </p:cNvPr>
          <p:cNvSpPr txBox="1"/>
          <p:nvPr/>
        </p:nvSpPr>
        <p:spPr bwMode="gray">
          <a:xfrm>
            <a:off x="5070443" y="1681316"/>
            <a:ext cx="4265286" cy="2816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Probabilistic view</a:t>
            </a:r>
          </a:p>
          <a:p>
            <a:pPr marL="182563" indent="-182563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Extract knowledge from a set of tasks that allows efficient learning of new tasks</a:t>
            </a:r>
          </a:p>
          <a:p>
            <a:pPr marL="182563" indent="-182563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Learning a new task uses this prior and (small) training set to infer most likely posterior distribution of the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0A782-8EA7-950C-A757-6304843492B6}"/>
              </a:ext>
            </a:extLst>
          </p:cNvPr>
          <p:cNvSpPr txBox="1"/>
          <p:nvPr/>
        </p:nvSpPr>
        <p:spPr bwMode="gray">
          <a:xfrm>
            <a:off x="0" y="6432535"/>
            <a:ext cx="10829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Lecture-3 CS 330 - https://cs330.stanford.edu/</a:t>
            </a:r>
          </a:p>
        </p:txBody>
      </p:sp>
    </p:spTree>
    <p:extLst>
      <p:ext uri="{BB962C8B-B14F-4D97-AF65-F5344CB8AC3E}">
        <p14:creationId xmlns:p14="http://schemas.microsoft.com/office/powerpoint/2010/main" val="8704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9515-FC06-BCBB-32F6-D2E032E1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how-to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14A0-5BC9-BB9A-9D1D-76E14C2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FFD50-02B8-2D33-5407-FDAD419E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0" y="1809596"/>
            <a:ext cx="4958992" cy="997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4A240-450B-E029-021E-D0C7BD07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54" y="1792396"/>
            <a:ext cx="1860602" cy="997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CFBAB0-CB4F-867C-30EF-3F231D637CCB}"/>
              </a:ext>
            </a:extLst>
          </p:cNvPr>
          <p:cNvSpPr txBox="1"/>
          <p:nvPr/>
        </p:nvSpPr>
        <p:spPr bwMode="gray">
          <a:xfrm>
            <a:off x="362718" y="1440264"/>
            <a:ext cx="4482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 of 5 classes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92165-575F-E090-B15A-9BFDFDDBFF6B}"/>
              </a:ext>
            </a:extLst>
          </p:cNvPr>
          <p:cNvSpPr txBox="1"/>
          <p:nvPr/>
        </p:nvSpPr>
        <p:spPr bwMode="gray">
          <a:xfrm>
            <a:off x="5815781" y="1408153"/>
            <a:ext cx="280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Categorize a new item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B8B6F-658D-0D07-5C14-F88DEEBB3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60" y="3849329"/>
            <a:ext cx="7583511" cy="1992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90B921-4FE5-4F60-E96E-DFB2AC08454C}"/>
              </a:ext>
            </a:extLst>
          </p:cNvPr>
          <p:cNvSpPr txBox="1"/>
          <p:nvPr/>
        </p:nvSpPr>
        <p:spPr bwMode="gray">
          <a:xfrm>
            <a:off x="8841657" y="3849329"/>
            <a:ext cx="1932040" cy="265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Meta-Training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5DCED-87A2-7D1C-505A-04ACBA1CFE7B}"/>
              </a:ext>
            </a:extLst>
          </p:cNvPr>
          <p:cNvSpPr txBox="1"/>
          <p:nvPr/>
        </p:nvSpPr>
        <p:spPr bwMode="gray">
          <a:xfrm>
            <a:off x="8841657" y="2158194"/>
            <a:ext cx="1860601" cy="265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Meta-Testing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CDEB4-43AC-4631-3A0D-C7E4091EB140}"/>
              </a:ext>
            </a:extLst>
          </p:cNvPr>
          <p:cNvGrpSpPr/>
          <p:nvPr/>
        </p:nvGrpSpPr>
        <p:grpSpPr>
          <a:xfrm>
            <a:off x="1209367" y="962692"/>
            <a:ext cx="7274847" cy="572284"/>
            <a:chOff x="1880418" y="962692"/>
            <a:chExt cx="7274847" cy="5722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B28F99-53B3-2A40-CC2C-58DE1C15ABB1}"/>
                </a:ext>
              </a:extLst>
            </p:cNvPr>
            <p:cNvSpPr txBox="1"/>
            <p:nvPr/>
          </p:nvSpPr>
          <p:spPr bwMode="gray">
            <a:xfrm>
              <a:off x="2909325" y="962692"/>
              <a:ext cx="62459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i="1" dirty="0"/>
                <a:t>Too few examples, cannot generalize for fine-tuning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5594CA1-F9A9-0438-3285-F46ACEF04E22}"/>
                </a:ext>
              </a:extLst>
            </p:cNvPr>
            <p:cNvCxnSpPr>
              <a:cxnSpLocks/>
              <a:stCxn id="26" idx="0"/>
              <a:endCxn id="23" idx="1"/>
            </p:cNvCxnSpPr>
            <p:nvPr/>
          </p:nvCxnSpPr>
          <p:spPr bwMode="gray">
            <a:xfrm rot="5400000" flipH="1" flipV="1">
              <a:off x="2551753" y="1131686"/>
              <a:ext cx="357288" cy="357855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4F1EB1-68E8-60EC-2DD5-F6E64771C772}"/>
                </a:ext>
              </a:extLst>
            </p:cNvPr>
            <p:cNvSpPr/>
            <p:nvPr/>
          </p:nvSpPr>
          <p:spPr bwMode="gray">
            <a:xfrm>
              <a:off x="1880418" y="1489257"/>
              <a:ext cx="134210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859C84-AA7E-F692-AF31-E444C20ED24C}"/>
              </a:ext>
            </a:extLst>
          </p:cNvPr>
          <p:cNvSpPr txBox="1"/>
          <p:nvPr/>
        </p:nvSpPr>
        <p:spPr bwMode="gray">
          <a:xfrm>
            <a:off x="436459" y="3264554"/>
            <a:ext cx="758351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1" dirty="0"/>
              <a:t>Approach</a:t>
            </a:r>
            <a:r>
              <a:rPr lang="en-US" sz="1600" i="1" dirty="0"/>
              <a:t>: create a training setup that prepares the model to learn to categorize under sparsity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18B7B8-88FB-FD00-EEDD-432F1461B76F}"/>
              </a:ext>
            </a:extLst>
          </p:cNvPr>
          <p:cNvSpPr txBox="1"/>
          <p:nvPr/>
        </p:nvSpPr>
        <p:spPr bwMode="gray">
          <a:xfrm>
            <a:off x="436459" y="5819707"/>
            <a:ext cx="7583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i="1" dirty="0"/>
              <a:t>Data for these tasks are sampled </a:t>
            </a:r>
            <a:r>
              <a:rPr lang="en-US" sz="1800" i="1" dirty="0" err="1"/>
              <a:t>i.i.d.</a:t>
            </a:r>
            <a:r>
              <a:rPr lang="en-US" sz="1800" i="1" dirty="0"/>
              <a:t> from task distribution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785A0-9B9F-6E23-DE64-DD17F3C2353A}"/>
              </a:ext>
            </a:extLst>
          </p:cNvPr>
          <p:cNvSpPr txBox="1"/>
          <p:nvPr/>
        </p:nvSpPr>
        <p:spPr bwMode="gray">
          <a:xfrm>
            <a:off x="8104238" y="4373157"/>
            <a:ext cx="403614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i="1" dirty="0"/>
              <a:t>Tasks</a:t>
            </a:r>
            <a:r>
              <a:rPr lang="en-US" sz="1600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Handwriting recognition from different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Feedback on different exams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Species in different regions of the globe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Robot performing different tasks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F643E-05F5-A751-CCCE-E659D355A285}"/>
              </a:ext>
            </a:extLst>
          </p:cNvPr>
          <p:cNvSpPr txBox="1"/>
          <p:nvPr/>
        </p:nvSpPr>
        <p:spPr bwMode="gray">
          <a:xfrm>
            <a:off x="117987" y="6490502"/>
            <a:ext cx="581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C. Finn, 2021, Lecture-3 CS 330 - https://cs330.stanford.edu/</a:t>
            </a:r>
          </a:p>
        </p:txBody>
      </p:sp>
    </p:spTree>
    <p:extLst>
      <p:ext uri="{BB962C8B-B14F-4D97-AF65-F5344CB8AC3E}">
        <p14:creationId xmlns:p14="http://schemas.microsoft.com/office/powerpoint/2010/main" val="120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30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1266</TotalTime>
  <Words>1854</Words>
  <Application>Microsoft Office PowerPoint</Application>
  <PresentationFormat>Widescreen</PresentationFormat>
  <Paragraphs>185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Slack-Lato</vt:lpstr>
      <vt:lpstr>Verdana</vt:lpstr>
      <vt:lpstr>1_HPI PPT-Template</vt:lpstr>
      <vt:lpstr>HPI PPT-Template</vt:lpstr>
      <vt:lpstr>Winter Term 22-23 Meta-Reinforcement Learning for Self-Adaptive Systems  Lecture-7: Meta-Learning</vt:lpstr>
      <vt:lpstr>Recap</vt:lpstr>
      <vt:lpstr>Generalization desiderata</vt:lpstr>
      <vt:lpstr>Approaches to generalization</vt:lpstr>
      <vt:lpstr>Multi-Task versus Transfer Learning</vt:lpstr>
      <vt:lpstr>Transfer Learning Challenges</vt:lpstr>
      <vt:lpstr>Why do we meta-learning?</vt:lpstr>
      <vt:lpstr>Meta-Learning Perspectives</vt:lpstr>
      <vt:lpstr>Meta-Learning how-to</vt:lpstr>
      <vt:lpstr>Meta-Learning Landscape [Hospedales et al. 2021]</vt:lpstr>
      <vt:lpstr>Meta-learning probabilistic view (task-distribution view)</vt:lpstr>
      <vt:lpstr>Meta-Learning: Bilevel Optimization View [1-3]</vt:lpstr>
      <vt:lpstr>Meta-Representation - Scope</vt:lpstr>
      <vt:lpstr>Meta-Representation - Papers</vt:lpstr>
      <vt:lpstr>MAML [Finn et al. 2017]</vt:lpstr>
      <vt:lpstr>MAML [Finn et al. 2017] Few-Shot Supervised Learning</vt:lpstr>
      <vt:lpstr>MAML [Finn et al. 2017] Reinforcement Learning</vt:lpstr>
      <vt:lpstr>Recommended Readings</vt:lpstr>
      <vt:lpstr>End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84</cp:revision>
  <dcterms:created xsi:type="dcterms:W3CDTF">2021-11-03T14:03:03Z</dcterms:created>
  <dcterms:modified xsi:type="dcterms:W3CDTF">2022-11-12T17:07:05Z</dcterms:modified>
</cp:coreProperties>
</file>