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7"/>
  </p:notesMasterIdLst>
  <p:sldIdLst>
    <p:sldId id="1806" r:id="rId3"/>
    <p:sldId id="1821" r:id="rId4"/>
    <p:sldId id="1813" r:id="rId5"/>
    <p:sldId id="18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4009" autoAdjust="0"/>
  </p:normalViewPr>
  <p:slideViewPr>
    <p:cSldViewPr snapToGrid="0">
      <p:cViewPr varScale="1">
        <p:scale>
          <a:sx n="50" d="100"/>
          <a:sy n="50" d="100"/>
        </p:scale>
        <p:origin x="12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6901-6285-4D39-AB6F-BDF9A56BC59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27C5-22EF-4816-82A2-CAD5A712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0052421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51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3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634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13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986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315962"/>
      </p:ext>
    </p:extLst>
  </p:cSld>
  <p:clrMapOvr>
    <a:masterClrMapping/>
  </p:clrMapOvr>
  <p:transition spd="slow">
    <p:wipe dir="d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322632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682748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95654648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494417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851535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0086"/>
      </p:ext>
    </p:extLst>
  </p:cSld>
  <p:clrMapOvr>
    <a:masterClrMapping/>
  </p:clrMapOvr>
  <p:transition spd="slow"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4918855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19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2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69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158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57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7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566235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3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45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919521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3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90565850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3461"/>
      </p:ext>
    </p:extLst>
  </p:cSld>
  <p:clrMapOvr>
    <a:masterClrMapping/>
  </p:clrMapOvr>
  <p:transition spd="slow">
    <p:wipe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33235378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C70A6D8-89B8-49B0-8903-7EF273AB9F75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80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C70A6D8-89B8-49B0-8903-7EF273AB9F75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1657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41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C70A6D8-89B8-49B0-8903-7EF273AB9F7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24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Sona.Ghahremani@hpi.de" TargetMode="Externa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8044"/>
            <a:ext cx="9144000" cy="3581918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22-23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Meta-Reinforcement 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Project Scop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1D4CA7-C568-8234-05CD-1F62445A04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1880" y="5040529"/>
            <a:ext cx="7515022" cy="112474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400">
                <a:ea typeface="ＭＳ Ｐゴシック" charset="-128"/>
              </a:rPr>
              <a:t> He Xu (</a:t>
            </a:r>
            <a:r>
              <a:rPr lang="en-US" altLang="x-none" sz="6400">
                <a:ea typeface="ＭＳ Ｐゴシック" charset="-128"/>
                <a:hlinkClick r:id="rId5"/>
              </a:rPr>
              <a:t>he.xu@hpi.de</a:t>
            </a:r>
            <a:r>
              <a:rPr lang="en-US" altLang="x-none" sz="6400">
                <a:ea typeface="ＭＳ Ｐゴシック" charset="-128"/>
              </a:rPr>
              <a:t>)</a:t>
            </a:r>
          </a:p>
          <a:p>
            <a:r>
              <a:rPr lang="en-US" altLang="x-none" sz="6400">
                <a:ea typeface="ＭＳ Ｐゴシック" charset="-128"/>
              </a:rPr>
              <a:t>Sona.Ghahremani (</a:t>
            </a:r>
            <a:r>
              <a:rPr lang="en-US" altLang="x-none" sz="6400">
                <a:ea typeface="ＭＳ Ｐゴシック" charset="-128"/>
                <a:hlinkClick r:id="rId6"/>
              </a:rPr>
              <a:t>sona.ghahremani@hpi.de</a:t>
            </a:r>
            <a:r>
              <a:rPr lang="en-US" altLang="x-none" sz="6400">
                <a:ea typeface="ＭＳ Ｐゴシック" charset="-128"/>
              </a:rPr>
              <a:t>)</a:t>
            </a:r>
            <a:endParaRPr lang="en-US" altLang="x-none" sz="6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BA1E-9266-21F3-4F91-D3619500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 for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FD79-265D-D272-0915-08A74718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528693"/>
          </a:xfrm>
        </p:spPr>
        <p:txBody>
          <a:bodyPr/>
          <a:lstStyle/>
          <a:p>
            <a:r>
              <a:rPr lang="en-US" dirty="0"/>
              <a:t>Assuming a learned policy that optimizes for both traffic and CO2 emissions, learn tasks that optimize for fairness and safety.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Fairness consists of limiting the imbalance between the size of waiting queues in a traffic crossing, for instance, not allowing that on average the smaller roads have queues larger than a certain threshold for longer than number of traffic light cycles.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Safety consists of limiting the speed of certain lanes (hence allowing queues to grow) during certain times of the day, for instance, drop and picking up time of school children. </a:t>
            </a:r>
          </a:p>
          <a:p>
            <a:r>
              <a:rPr lang="en-US" dirty="0"/>
              <a:t>To start thinking: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could we model the task of choosing the traffic light, how to condition on the contextual variables?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parameters of the task model should be shared (to promote transfer between tasks)?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should we form the objective function?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should we optimize it?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B20C3-6D9C-CDB9-16C9-7C347C67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E53D-E1D4-5D18-B214-EFAAF665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be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511A-CCD6-1C60-72BD-80EB489B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79690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Bounded Rewards - Elise van der Pol and Frans A </a:t>
            </a:r>
            <a:r>
              <a:rPr lang="en-US" dirty="0" err="1"/>
              <a:t>Oliehoek</a:t>
            </a:r>
            <a:r>
              <a:rPr lang="en-US" dirty="0"/>
              <a:t>. </a:t>
            </a:r>
            <a:r>
              <a:rPr lang="en-US" b="1" dirty="0"/>
              <a:t>Coordinated deep reinforcement learners for traffic light control</a:t>
            </a:r>
            <a:r>
              <a:rPr lang="en-US" dirty="0"/>
              <a:t>. In Proceedings of learning, inference and control of multi-agent systems (at NIPS 2016), Vol. 1, 2016.</a:t>
            </a:r>
          </a:p>
          <a:p>
            <a:pPr marL="937188" lvl="2" indent="-457200">
              <a:buFont typeface="+mj-lt"/>
              <a:buAutoNum type="alphaLcPeriod"/>
            </a:pPr>
            <a:r>
              <a:rPr lang="en-US" dirty="0"/>
              <a:t>Cian Jansen, </a:t>
            </a:r>
            <a:r>
              <a:rPr lang="en-US" dirty="0">
                <a:effectLst/>
                <a:latin typeface="Arial" panose="020B0604020202020204" pitchFamily="34" charset="0"/>
              </a:rPr>
              <a:t>Miguel </a:t>
            </a:r>
            <a:r>
              <a:rPr lang="en-US" dirty="0" err="1">
                <a:effectLst/>
                <a:latin typeface="Arial" panose="020B0604020202020204" pitchFamily="34" charset="0"/>
              </a:rPr>
              <a:t>Suau</a:t>
            </a:r>
            <a:r>
              <a:rPr lang="en-US" dirty="0">
                <a:effectLst/>
                <a:latin typeface="Arial" panose="020B0604020202020204" pitchFamily="34" charset="0"/>
              </a:rPr>
              <a:t> de Castro , </a:t>
            </a:r>
            <a:r>
              <a:rPr lang="en-US" dirty="0"/>
              <a:t>Frans A </a:t>
            </a:r>
            <a:r>
              <a:rPr lang="en-US" dirty="0" err="1"/>
              <a:t>Oliehoek</a:t>
            </a:r>
            <a:r>
              <a:rPr lang="en-US" dirty="0"/>
              <a:t>., </a:t>
            </a:r>
            <a:r>
              <a:rPr lang="en-US" b="1" dirty="0"/>
              <a:t>Reward Definitions in Reinforcement Learning for Traffic Light Control, </a:t>
            </a:r>
            <a:r>
              <a:rPr lang="en-US" dirty="0"/>
              <a:t>2020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62F96-09E7-527A-1841-7659F7AA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50E5-A9FA-C0DD-7900-E927616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be Fair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EA88-19E4-313C-7C6F-92DA375D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2847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Wang, </a:t>
            </a:r>
            <a:r>
              <a:rPr lang="en-US" dirty="0" err="1"/>
              <a:t>Leizhen</a:t>
            </a:r>
            <a:r>
              <a:rPr lang="en-US" dirty="0"/>
              <a:t>, et al. "</a:t>
            </a:r>
            <a:r>
              <a:rPr lang="en-US" b="1" dirty="0"/>
              <a:t>Human‐centric multimodal deep (HMD) traffic signal control</a:t>
            </a:r>
            <a:r>
              <a:rPr lang="en-US" dirty="0"/>
              <a:t>." </a:t>
            </a:r>
            <a:r>
              <a:rPr lang="en-US" i="1" dirty="0"/>
              <a:t>IET Intelligent Transport Systems</a:t>
            </a:r>
            <a:r>
              <a:rPr lang="en-US" dirty="0"/>
              <a:t> (2022).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Gong, </a:t>
            </a:r>
            <a:r>
              <a:rPr lang="en-US" dirty="0" err="1"/>
              <a:t>Yaobang</a:t>
            </a:r>
            <a:r>
              <a:rPr lang="en-US" dirty="0"/>
              <a:t>, et al. "</a:t>
            </a:r>
            <a:r>
              <a:rPr lang="en-US" b="1" dirty="0"/>
              <a:t>Multi-objective reinforcement learning approach for improving safety at intersections with adaptive traffic signal control</a:t>
            </a:r>
            <a:r>
              <a:rPr lang="en-US" dirty="0"/>
              <a:t>." </a:t>
            </a:r>
            <a:r>
              <a:rPr lang="en-US" i="1" dirty="0"/>
              <a:t>Accident Analysis &amp; Prevention</a:t>
            </a:r>
            <a:r>
              <a:rPr lang="en-US" dirty="0"/>
              <a:t> 144 (2020): 105655.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Wu, Jian, et al. "</a:t>
            </a:r>
            <a:r>
              <a:rPr lang="en-US" b="1" dirty="0"/>
              <a:t>Delay-based traffic signal control for throughput optimality and fairness at an isolated intersection</a:t>
            </a:r>
            <a:r>
              <a:rPr lang="en-US" dirty="0"/>
              <a:t>." </a:t>
            </a:r>
            <a:r>
              <a:rPr lang="en-US" i="1" dirty="0"/>
              <a:t>IEEE Transactions on Vehicular Technology</a:t>
            </a:r>
            <a:r>
              <a:rPr lang="en-US" dirty="0"/>
              <a:t> 67.2 (2017): 896-909.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C31E4-4E02-FA56-DC1A-5147F42A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4746"/>
      </p:ext>
    </p:extLst>
  </p:cSld>
  <p:clrMapOvr>
    <a:masterClrMapping/>
  </p:clrMapOvr>
</p:sld>
</file>

<file path=ppt/theme/theme1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Intro Reinforcement Learning</Template>
  <TotalTime>281</TotalTime>
  <Words>402</Words>
  <Application>Microsoft Office PowerPoint</Application>
  <PresentationFormat>Widescreen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Verdana</vt:lpstr>
      <vt:lpstr>1_HPI PPT-Template</vt:lpstr>
      <vt:lpstr>HPI PPT-Template</vt:lpstr>
      <vt:lpstr>Winter Term 22-23 Meta-Reinforcement Learning for Self-Adaptive Systems  Project Scop</vt:lpstr>
      <vt:lpstr>Take-away for our project</vt:lpstr>
      <vt:lpstr>Learning to be safe</vt:lpstr>
      <vt:lpstr>Learning to be Fair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Adversarial Self-Supervised Learning with Digital Twins  Lecture-3: Model-Based Reinforcement Learning</dc:title>
  <dc:creator>Christian Adriano</dc:creator>
  <cp:lastModifiedBy>Christian Adriano</cp:lastModifiedBy>
  <cp:revision>25</cp:revision>
  <dcterms:created xsi:type="dcterms:W3CDTF">2021-11-03T14:03:03Z</dcterms:created>
  <dcterms:modified xsi:type="dcterms:W3CDTF">2022-11-03T13:04:43Z</dcterms:modified>
</cp:coreProperties>
</file>