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3"/>
  </p:notesMasterIdLst>
  <p:sldIdLst>
    <p:sldId id="1806" r:id="rId3"/>
    <p:sldId id="1816" r:id="rId4"/>
    <p:sldId id="1814" r:id="rId5"/>
    <p:sldId id="1817" r:id="rId6"/>
    <p:sldId id="1818" r:id="rId7"/>
    <p:sldId id="1822" r:id="rId8"/>
    <p:sldId id="1823" r:id="rId9"/>
    <p:sldId id="1815" r:id="rId10"/>
    <p:sldId id="1819" r:id="rId11"/>
    <p:sldId id="1824" r:id="rId12"/>
    <p:sldId id="1825" r:id="rId13"/>
    <p:sldId id="1826" r:id="rId14"/>
    <p:sldId id="1827" r:id="rId15"/>
    <p:sldId id="1832" r:id="rId16"/>
    <p:sldId id="1829" r:id="rId17"/>
    <p:sldId id="1831" r:id="rId18"/>
    <p:sldId id="1830" r:id="rId19"/>
    <p:sldId id="1828" r:id="rId20"/>
    <p:sldId id="1821" r:id="rId21"/>
    <p:sldId id="17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4115" autoAdjust="0"/>
  </p:normalViewPr>
  <p:slideViewPr>
    <p:cSldViewPr snapToGrid="0">
      <p:cViewPr varScale="1">
        <p:scale>
          <a:sx n="50" d="100"/>
          <a:sy n="50" d="100"/>
        </p:scale>
        <p:origin x="12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ND7muYS9qY?list=PLoROMvodv4rMIJ-TvblAIkw28Wxi27B36&amp;t=301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ND7muYS9qY?list=PLoROMvodv4rMIJ-TvblAIkw28Wxi27B36&amp;t=301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https://youtu.be/_ND7muYS9qY?list=PLoROMvodv4rMIJ-TvblAIkw28Wxi27B36&amp;t=3011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https://youtu.be/_ND7muYS9qY?list=PLoROMvodv4rMIJ-TvblAIkw28Wxi27B36&amp;t=3011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8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https://youtu.be/dYmJd_fJLW0?list=PLoROMvodv4rMIJ-TvblAIkw28Wxi27B36&amp;t=2842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distill.pub/2018/feature-wise-transformations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ND7muYS9qY?list=PLoROMvodv4rMIJ-TvblAIkw28Wxi27B36&amp;t=289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youtu.be/_ND7muYS9qY?list=PLoROMvodv4rMIJ-TvblAIkw28Wxi27B36&amp;t=454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oROMvodv4rMIJ-TvblAIkw28Wxi27B3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Meta-Reinforcement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Lecture-6: </a:t>
            </a:r>
            <a:r>
              <a:rPr lang="en-US" sz="3600" dirty="0"/>
              <a:t>Multi-Task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72CA-A3A7-4E6E-4374-DC32E5AF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 – Model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AA39-E58A-CF77-32F3-5F65B6913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5027081" cy="1655838"/>
              </a:xfrm>
            </p:spPr>
            <p:txBody>
              <a:bodyPr/>
              <a:lstStyle/>
              <a:p>
                <a:r>
                  <a:rPr lang="en-US" dirty="0"/>
                  <a:t>Conditioning on the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AA39-E58A-CF77-32F3-5F65B6913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5027081" cy="1655838"/>
              </a:xfrm>
              <a:blipFill>
                <a:blip r:embed="rId3"/>
                <a:stretch>
                  <a:fillRect l="-2909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DF6B5-AA6C-8365-7A52-82074ABA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AF4EE-2CCE-C2D1-D4D9-C5D1E221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4" y="1213308"/>
            <a:ext cx="5610224" cy="197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2CB3CB-043B-8C05-99B7-317CA695668E}"/>
                  </a:ext>
                </a:extLst>
              </p:cNvPr>
              <p:cNvSpPr txBox="1"/>
              <p:nvPr/>
            </p:nvSpPr>
            <p:spPr bwMode="gray">
              <a:xfrm>
                <a:off x="1385170" y="1667827"/>
                <a:ext cx="257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2CB3CB-043B-8C05-99B7-317CA695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85170" y="1667827"/>
                <a:ext cx="257175" cy="369332"/>
              </a:xfrm>
              <a:prstGeom prst="rect">
                <a:avLst/>
              </a:prstGeom>
              <a:blipFill>
                <a:blip r:embed="rId5"/>
                <a:stretch>
                  <a:fillRect r="-309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47E5757-B461-C8C4-1BEE-9D47DA0D2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16" y="3769029"/>
            <a:ext cx="4835442" cy="226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0BBEB-600E-436C-62CF-955D09D19E9C}"/>
              </a:ext>
            </a:extLst>
          </p:cNvPr>
          <p:cNvSpPr txBox="1"/>
          <p:nvPr/>
        </p:nvSpPr>
        <p:spPr bwMode="gray">
          <a:xfrm>
            <a:off x="689846" y="781550"/>
            <a:ext cx="301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Concatenate-based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7F554-8421-1BB2-5269-38C48ADCA02E}"/>
              </a:ext>
            </a:extLst>
          </p:cNvPr>
          <p:cNvSpPr txBox="1"/>
          <p:nvPr/>
        </p:nvSpPr>
        <p:spPr bwMode="gray">
          <a:xfrm>
            <a:off x="441141" y="3410924"/>
            <a:ext cx="301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Additive-based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418E19-E2AB-7A28-29E3-0C839986D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959" y="2076703"/>
            <a:ext cx="5770417" cy="3384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B7FD29-2F99-347D-EB3B-125AD1CEA6A4}"/>
                  </a:ext>
                </a:extLst>
              </p:cNvPr>
              <p:cNvSpPr txBox="1"/>
              <p:nvPr/>
            </p:nvSpPr>
            <p:spPr bwMode="gray">
              <a:xfrm>
                <a:off x="2950157" y="4353304"/>
                <a:ext cx="257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B7FD29-2F99-347D-EB3B-125AD1CEA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0157" y="4353304"/>
                <a:ext cx="257175" cy="369332"/>
              </a:xfrm>
              <a:prstGeom prst="rect">
                <a:avLst/>
              </a:prstGeom>
              <a:blipFill>
                <a:blip r:embed="rId8"/>
                <a:stretch>
                  <a:fillRect r="-3095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E2EA54-55D0-2E17-4358-35ACB6F8C983}"/>
                  </a:ext>
                </a:extLst>
              </p:cNvPr>
              <p:cNvSpPr txBox="1"/>
              <p:nvPr/>
            </p:nvSpPr>
            <p:spPr bwMode="gray">
              <a:xfrm>
                <a:off x="9647770" y="5125899"/>
                <a:ext cx="257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E2EA54-55D0-2E17-4358-35ACB6F8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647770" y="5125899"/>
                <a:ext cx="257175" cy="369332"/>
              </a:xfrm>
              <a:prstGeom prst="rect">
                <a:avLst/>
              </a:prstGeom>
              <a:blipFill>
                <a:blip r:embed="rId9"/>
                <a:stretch>
                  <a:fillRect r="-309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E5C368C-1FF2-4195-3D2C-22BBDF4D3293}"/>
              </a:ext>
            </a:extLst>
          </p:cNvPr>
          <p:cNvSpPr txBox="1"/>
          <p:nvPr/>
        </p:nvSpPr>
        <p:spPr bwMode="gray">
          <a:xfrm>
            <a:off x="7186500" y="1240812"/>
            <a:ext cx="437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Equivalent to concatenation + fully connected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56CD8-F525-1F00-7411-5993951957FA}"/>
              </a:ext>
            </a:extLst>
          </p:cNvPr>
          <p:cNvSpPr txBox="1"/>
          <p:nvPr/>
        </p:nvSpPr>
        <p:spPr bwMode="gray">
          <a:xfrm>
            <a:off x="22041" y="6317619"/>
            <a:ext cx="8801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10"/>
              </a:rPr>
              <a:t>https://distill.pub/2018/feature-wise-transformations/</a:t>
            </a:r>
            <a:endParaRPr lang="en-US" sz="1400" dirty="0"/>
          </a:p>
          <a:p>
            <a:r>
              <a:rPr lang="en-US" sz="1400" dirty="0"/>
              <a:t>[1] see slide 15,lecture-2 in C. Finn, CS330,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656DC-BFC2-F1E8-A5B2-BF68F497385B}"/>
              </a:ext>
            </a:extLst>
          </p:cNvPr>
          <p:cNvSpPr txBox="1"/>
          <p:nvPr/>
        </p:nvSpPr>
        <p:spPr bwMode="gray">
          <a:xfrm>
            <a:off x="6029325" y="5145944"/>
            <a:ext cx="5770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options: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Multiplicative Conditioning</a:t>
            </a:r>
          </a:p>
          <a:p>
            <a:r>
              <a:rPr lang="en-US" dirty="0"/>
              <a:t>Or more complex choices [1]</a:t>
            </a:r>
          </a:p>
        </p:txBody>
      </p:sp>
    </p:spTree>
    <p:extLst>
      <p:ext uri="{BB962C8B-B14F-4D97-AF65-F5344CB8AC3E}">
        <p14:creationId xmlns:p14="http://schemas.microsoft.com/office/powerpoint/2010/main" val="65953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9FC-E4AC-DEB1-0241-A1587392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8B2B1-9A4E-771E-BE6A-26CD3245C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1058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Choice of task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during training (priority or importance-based)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Encourage gradients to have similar magnitudes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Optimize for worst-case loss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, for instance, for task robustness or fairness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Decision of how much to share among tasks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8B2B1-9A4E-771E-BE6A-26CD3245C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105898"/>
              </a:xfrm>
              <a:blipFill>
                <a:blip r:embed="rId2"/>
                <a:stretch>
                  <a:fillRect l="-1168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E3FD-10E6-712B-BB2F-6E54F7D8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A73F-AAD2-6565-A90A-35D3103A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step-by-step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D4BE9-3EC3-ACCC-A078-EAD03A344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553520"/>
              </a:xfrm>
            </p:spPr>
            <p:txBody>
              <a:bodyPr/>
              <a:lstStyle/>
              <a:p>
                <a:pPr algn="ctr"/>
                <a:r>
                  <a:rPr lang="en-US" b="1" dirty="0"/>
                  <a:t>Objective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task weights.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Sample mini-batch of tasks (to guarantee uniform sampling of tasks)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Sample mini-batch of datapoints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loss on the mini-batch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Back-propagate the loss to compute the gradients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Apply gradient with your optimizer of choice (e.g., Adam)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D4BE9-3EC3-ACCC-A078-EAD03A344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553520"/>
              </a:xfrm>
              <a:blipFill>
                <a:blip r:embed="rId2"/>
                <a:stretch>
                  <a:fillRect l="-1275" t="-22434" b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5329-5F61-A7A0-A6AA-19FE1B02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FB620-294B-86CE-E3C6-70564389C40F}"/>
              </a:ext>
            </a:extLst>
          </p:cNvPr>
          <p:cNvSpPr txBox="1"/>
          <p:nvPr/>
        </p:nvSpPr>
        <p:spPr bwMode="gray">
          <a:xfrm>
            <a:off x="-1" y="6488668"/>
            <a:ext cx="8829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lecture-2 in C. Finn, CS330, 2021</a:t>
            </a:r>
          </a:p>
        </p:txBody>
      </p:sp>
    </p:spTree>
    <p:extLst>
      <p:ext uri="{BB962C8B-B14F-4D97-AF65-F5344CB8AC3E}">
        <p14:creationId xmlns:p14="http://schemas.microsoft.com/office/powerpoint/2010/main" val="309139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39B3-A2BE-7946-DB01-CAE210C6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E8CBB-7830-AE11-73E7-56232028E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246291"/>
              </a:xfrm>
            </p:spPr>
            <p:txBody>
              <a:bodyPr/>
              <a:lstStyle/>
              <a:p>
                <a:r>
                  <a:rPr lang="en-US" b="1" dirty="0"/>
                  <a:t>1- Negative Transfer</a:t>
                </a:r>
                <a:r>
                  <a:rPr lang="en-US" dirty="0"/>
                  <a:t> among tasks (because networks share weights)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Tasks may interfere with each other or simply learn at distinct rates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Limited representation capacity of the networks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Alternative, keep networks separate, but encourage weights to be similar, for instance by adding a regularizer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′=1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||\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2- Overfitting (not sharing enough)</a:t>
                </a:r>
              </a:p>
              <a:p>
                <a:r>
                  <a:rPr lang="en-US" b="1" dirty="0"/>
                  <a:t>3- Too many tasks to train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 closed form solution for similarity among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Multi-Task grouping [Fifty et al. 2021]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E8CBB-7830-AE11-73E7-56232028E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246291"/>
              </a:xfrm>
              <a:blipFill>
                <a:blip r:embed="rId3"/>
                <a:stretch>
                  <a:fillRect l="-1275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0D0C-C7BE-E128-66E8-80DF0DD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482-5D3A-6BB7-771E-37F2B6CBF52C}"/>
              </a:ext>
            </a:extLst>
          </p:cNvPr>
          <p:cNvSpPr txBox="1"/>
          <p:nvPr/>
        </p:nvSpPr>
        <p:spPr bwMode="gray">
          <a:xfrm>
            <a:off x="0" y="6334780"/>
            <a:ext cx="11951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Fifty, Chris, et al. "Efficiently identifying task groupings for multi-task learning." </a:t>
            </a:r>
            <a:r>
              <a:rPr lang="en-US" sz="1400" i="1" dirty="0"/>
              <a:t>Advances in Neural Information Processing Systems</a:t>
            </a:r>
            <a:r>
              <a:rPr lang="en-US" sz="1400" dirty="0"/>
              <a:t> 34 (2021): 27503-27516.</a:t>
            </a:r>
          </a:p>
        </p:txBody>
      </p:sp>
    </p:spTree>
    <p:extLst>
      <p:ext uri="{BB962C8B-B14F-4D97-AF65-F5344CB8AC3E}">
        <p14:creationId xmlns:p14="http://schemas.microsoft.com/office/powerpoint/2010/main" val="189740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04050-5473-FF08-C8AC-8AB5F6A43B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4231-E8AB-C175-261A-E5CE66ED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Multi-Task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67B35-CC2C-A2A6-886B-A2EE4094AD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5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3E97-C9D9-6441-52FB-50F43D10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task in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53A3D-E75F-5B54-028E-DAF44FF4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20136-1324-61CC-2753-DEEDA40442E6}"/>
              </a:ext>
            </a:extLst>
          </p:cNvPr>
          <p:cNvSpPr txBox="1"/>
          <p:nvPr/>
        </p:nvSpPr>
        <p:spPr bwMode="gray">
          <a:xfrm>
            <a:off x="0" y="6432535"/>
            <a:ext cx="10639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/>
              <a:t>source</a:t>
            </a:r>
            <a:r>
              <a:rPr lang="en-US" sz="1400" dirty="0"/>
              <a:t>: Stanford CS330: Deep Multi-task &amp; Meta Learning I 2021 I Lecture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A963-917E-DB9A-5C47-6892E1C13B51}"/>
              </a:ext>
            </a:extLst>
          </p:cNvPr>
          <p:cNvSpPr txBox="1"/>
          <p:nvPr/>
        </p:nvSpPr>
        <p:spPr bwMode="gray">
          <a:xfrm>
            <a:off x="370387" y="2825642"/>
            <a:ext cx="1875910" cy="11996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It can be modeled as a 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720E50-F17A-1D80-4B72-6FE2CDBD6AE3}"/>
                  </a:ext>
                </a:extLst>
              </p:cNvPr>
              <p:cNvSpPr txBox="1"/>
              <p:nvPr/>
            </p:nvSpPr>
            <p:spPr bwMode="gray">
              <a:xfrm>
                <a:off x="4221891" y="4418463"/>
                <a:ext cx="6621019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{∪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∪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720E50-F17A-1D80-4B72-6FE2CDBD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21891" y="4418463"/>
                <a:ext cx="6621019" cy="61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0786F-020C-BA16-7C35-BE60E24ECF75}"/>
                  </a:ext>
                </a:extLst>
              </p:cNvPr>
              <p:cNvSpPr txBox="1"/>
              <p:nvPr/>
            </p:nvSpPr>
            <p:spPr bwMode="gray">
              <a:xfrm>
                <a:off x="3294505" y="3313891"/>
                <a:ext cx="6621020" cy="393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Task identifier is part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0786F-020C-BA16-7C35-BE60E24E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4505" y="3313891"/>
                <a:ext cx="6621020" cy="393027"/>
              </a:xfrm>
              <a:prstGeom prst="rect">
                <a:avLst/>
              </a:prstGeom>
              <a:blipFill>
                <a:blip r:embed="rId4"/>
                <a:stretch>
                  <a:fillRect t="-20313"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DD2886-EE4D-05F9-3D81-C73B62C60F73}"/>
              </a:ext>
            </a:extLst>
          </p:cNvPr>
          <p:cNvSpPr txBox="1"/>
          <p:nvPr/>
        </p:nvSpPr>
        <p:spPr bwMode="gray">
          <a:xfrm>
            <a:off x="4303697" y="2249345"/>
            <a:ext cx="869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170BF-76C9-5A59-A8D4-96CEF4255239}"/>
              </a:ext>
            </a:extLst>
          </p:cNvPr>
          <p:cNvSpPr txBox="1"/>
          <p:nvPr/>
        </p:nvSpPr>
        <p:spPr bwMode="gray">
          <a:xfrm>
            <a:off x="5293518" y="2248495"/>
            <a:ext cx="1604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initial state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9B607-1B7A-6D95-DBA8-F767FD812041}"/>
              </a:ext>
            </a:extLst>
          </p:cNvPr>
          <p:cNvSpPr txBox="1"/>
          <p:nvPr/>
        </p:nvSpPr>
        <p:spPr bwMode="gray">
          <a:xfrm>
            <a:off x="4145831" y="747096"/>
            <a:ext cx="16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action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2FFE-C160-95E8-EDC7-1BF157157090}"/>
              </a:ext>
            </a:extLst>
          </p:cNvPr>
          <p:cNvSpPr txBox="1"/>
          <p:nvPr/>
        </p:nvSpPr>
        <p:spPr bwMode="gray">
          <a:xfrm>
            <a:off x="6095999" y="728638"/>
            <a:ext cx="316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environment dynamics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F0AA7-BADF-AA4D-079E-0B8C90DFEA9E}"/>
              </a:ext>
            </a:extLst>
          </p:cNvPr>
          <p:cNvSpPr txBox="1"/>
          <p:nvPr/>
        </p:nvSpPr>
        <p:spPr bwMode="gray">
          <a:xfrm>
            <a:off x="7532900" y="2176312"/>
            <a:ext cx="10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reward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43B90-2994-9955-65BA-06E4FA41EDF6}"/>
                  </a:ext>
                </a:extLst>
              </p:cNvPr>
              <p:cNvSpPr txBox="1"/>
              <p:nvPr/>
            </p:nvSpPr>
            <p:spPr bwMode="gray">
              <a:xfrm>
                <a:off x="2625464" y="1439629"/>
                <a:ext cx="7022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43B90-2994-9955-65BA-06E4FA41E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464" y="1439629"/>
                <a:ext cx="7022306" cy="523220"/>
              </a:xfrm>
              <a:prstGeom prst="rect">
                <a:avLst/>
              </a:prstGeom>
              <a:blipFill>
                <a:blip r:embed="rId5"/>
                <a:stretch>
                  <a:fillRect l="-1823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3B5616-212D-95E9-6BD0-3C54A3CA06B2}"/>
              </a:ext>
            </a:extLst>
          </p:cNvPr>
          <p:cNvCxnSpPr>
            <a:endCxn id="12" idx="0"/>
          </p:cNvCxnSpPr>
          <p:nvPr/>
        </p:nvCxnSpPr>
        <p:spPr bwMode="gray">
          <a:xfrm>
            <a:off x="4648200" y="1962849"/>
            <a:ext cx="90476" cy="2864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5A82BE-CDAD-B975-C0A2-8C79AC45389B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6019800" y="1935513"/>
            <a:ext cx="76200" cy="3129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85FA02-7D6E-4D4A-7CB6-CE8C7A6F470D}"/>
              </a:ext>
            </a:extLst>
          </p:cNvPr>
          <p:cNvCxnSpPr>
            <a:cxnSpLocks/>
            <a:endCxn id="16" idx="0"/>
          </p:cNvCxnSpPr>
          <p:nvPr/>
        </p:nvCxnSpPr>
        <p:spPr bwMode="gray">
          <a:xfrm flipH="1">
            <a:off x="8049386" y="1935513"/>
            <a:ext cx="83626" cy="2407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0C35E2-D120-B04B-6804-4E19AEED583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05916" y="1169903"/>
            <a:ext cx="99457" cy="3657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32ED22-5FD4-7974-38C5-73B2A5D290C6}"/>
              </a:ext>
            </a:extLst>
          </p:cNvPr>
          <p:cNvCxnSpPr>
            <a:cxnSpLocks/>
            <a:endCxn id="15" idx="2"/>
          </p:cNvCxnSpPr>
          <p:nvPr/>
        </p:nvCxnSpPr>
        <p:spPr bwMode="gray">
          <a:xfrm flipV="1">
            <a:off x="6687065" y="1097970"/>
            <a:ext cx="990627" cy="44358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DE3FB6-53EB-A1E1-2BCA-05881E2D3477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 bwMode="gray">
          <a:xfrm rot="10800000" flipH="1" flipV="1">
            <a:off x="2625463" y="1701238"/>
            <a:ext cx="1596427" cy="3024167"/>
          </a:xfrm>
          <a:prstGeom prst="bentConnector3">
            <a:avLst>
              <a:gd name="adj1" fmla="val -1431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E479-BE2D-7605-2571-4AC5C1A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Multi-Task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8858-29F8-3473-1C69-4536179F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104679"/>
          </a:xfrm>
        </p:spPr>
        <p:txBody>
          <a:bodyPr/>
          <a:lstStyle/>
          <a:p>
            <a:r>
              <a:rPr lang="en-US" dirty="0"/>
              <a:t>Cross-task generalization</a:t>
            </a:r>
          </a:p>
          <a:p>
            <a:r>
              <a:rPr lang="en-US" dirty="0"/>
              <a:t>Easier exploration</a:t>
            </a:r>
          </a:p>
          <a:p>
            <a:r>
              <a:rPr lang="en-US" dirty="0"/>
              <a:t>Sequencing for long-horizon tasks</a:t>
            </a:r>
          </a:p>
          <a:p>
            <a:r>
              <a:rPr lang="en-US" dirty="0"/>
              <a:t>Reset-free learning</a:t>
            </a:r>
          </a:p>
          <a:p>
            <a:r>
              <a:rPr lang="en-US" dirty="0"/>
              <a:t>Per-task sample-efficiency gains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FE5D-C95E-E9E6-33EA-2BA112E0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3E97-C9D9-6441-52FB-50F43D10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Multi-Task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53A3D-E75F-5B54-028E-DAF44FF4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133637-B598-6621-F977-CFB5A3389258}"/>
                  </a:ext>
                </a:extLst>
              </p:cNvPr>
              <p:cNvSpPr txBox="1"/>
              <p:nvPr/>
            </p:nvSpPr>
            <p:spPr>
              <a:xfrm>
                <a:off x="383018" y="1121390"/>
                <a:ext cx="6751207" cy="976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Multi-Task RL, include task as part of the state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Language description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Desired 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(goal-directed RL)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133637-B598-6621-F977-CFB5A338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18" y="1121390"/>
                <a:ext cx="6751207" cy="976678"/>
              </a:xfrm>
              <a:prstGeom prst="rect">
                <a:avLst/>
              </a:prstGeom>
              <a:blipFill>
                <a:blip r:embed="rId3"/>
                <a:stretch>
                  <a:fillRect l="-813" t="-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70B1C6C-71A9-D982-D198-57A08612D2AE}"/>
              </a:ext>
            </a:extLst>
          </p:cNvPr>
          <p:cNvSpPr txBox="1"/>
          <p:nvPr/>
        </p:nvSpPr>
        <p:spPr bwMode="gray">
          <a:xfrm>
            <a:off x="0" y="6432535"/>
            <a:ext cx="10639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/>
              <a:t>source</a:t>
            </a:r>
            <a:r>
              <a:rPr lang="en-US" sz="1400" dirty="0"/>
              <a:t>: Stanford CS330: Deep Multi-task &amp; Meta Learning I 2021 I Lecture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127EDA-445C-CA27-69E7-9662A1B70CD0}"/>
                  </a:ext>
                </a:extLst>
              </p:cNvPr>
              <p:cNvSpPr txBox="1"/>
              <p:nvPr/>
            </p:nvSpPr>
            <p:spPr>
              <a:xfrm>
                <a:off x="2993139" y="5177766"/>
                <a:ext cx="7910987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What is the reward?</a:t>
                </a:r>
              </a:p>
              <a:p>
                <a:r>
                  <a:rPr lang="en-US" dirty="0"/>
                  <a:t>Same as before, or for goal directed RL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distance function (e.g., Euclidean L2, sparse 0/1)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127EDA-445C-CA27-69E7-9662A1B70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39" y="5177766"/>
                <a:ext cx="7910987" cy="945900"/>
              </a:xfrm>
              <a:prstGeom prst="rect">
                <a:avLst/>
              </a:prstGeom>
              <a:blipFill>
                <a:blip r:embed="rId4"/>
                <a:stretch>
                  <a:fillRect l="-616" t="-320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81B96A-5777-95AC-2B3C-474A0793F321}"/>
                  </a:ext>
                </a:extLst>
              </p:cNvPr>
              <p:cNvSpPr/>
              <p:nvPr/>
            </p:nvSpPr>
            <p:spPr>
              <a:xfrm>
                <a:off x="4923598" y="2747632"/>
                <a:ext cx="4079465" cy="988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Environment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81B96A-5777-95AC-2B3C-474A0793F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98" y="2747632"/>
                <a:ext cx="4079465" cy="988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73184-AE11-D712-6652-0E944C7EC816}"/>
                  </a:ext>
                </a:extLst>
              </p:cNvPr>
              <p:cNvSpPr/>
              <p:nvPr/>
            </p:nvSpPr>
            <p:spPr>
              <a:xfrm>
                <a:off x="555618" y="2747632"/>
                <a:ext cx="3478829" cy="988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Agent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73184-AE11-D712-6652-0E944C7EC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8" y="2747632"/>
                <a:ext cx="3478829" cy="988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BFB1CD-882A-2B50-DCFA-B0A96EB974A9}"/>
              </a:ext>
            </a:extLst>
          </p:cNvPr>
          <p:cNvCxnSpPr>
            <a:cxnSpLocks/>
          </p:cNvCxnSpPr>
          <p:nvPr/>
        </p:nvCxnSpPr>
        <p:spPr>
          <a:xfrm rot="5400000">
            <a:off x="4298891" y="1439379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4550F5-97E0-7882-29FF-B7F849C90877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4508467" y="305469"/>
            <a:ext cx="12700" cy="4897027"/>
          </a:xfrm>
          <a:prstGeom prst="bentConnector3">
            <a:avLst>
              <a:gd name="adj1" fmla="val 19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2B99F1-A6F3-0CA4-3651-AC735C6DACFA}"/>
              </a:ext>
            </a:extLst>
          </p:cNvPr>
          <p:cNvSpPr txBox="1"/>
          <p:nvPr/>
        </p:nvSpPr>
        <p:spPr>
          <a:xfrm>
            <a:off x="3977181" y="21353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E8B8A-1023-F80A-07BD-8B6E8CE5CE1D}"/>
              </a:ext>
            </a:extLst>
          </p:cNvPr>
          <p:cNvSpPr txBox="1"/>
          <p:nvPr/>
        </p:nvSpPr>
        <p:spPr>
          <a:xfrm>
            <a:off x="3977181" y="3837015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AA65E2-1251-9870-9309-B5BB445CCC9B}"/>
              </a:ext>
            </a:extLst>
          </p:cNvPr>
          <p:cNvSpPr/>
          <p:nvPr/>
        </p:nvSpPr>
        <p:spPr>
          <a:xfrm>
            <a:off x="1752902" y="3693230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938B3-7EF0-FA69-41FD-145E71EE4E13}"/>
              </a:ext>
            </a:extLst>
          </p:cNvPr>
          <p:cNvSpPr/>
          <p:nvPr/>
        </p:nvSpPr>
        <p:spPr>
          <a:xfrm>
            <a:off x="2106657" y="3693230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A2263A-A1C1-98E8-EBE1-6817602F0F2D}"/>
              </a:ext>
            </a:extLst>
          </p:cNvPr>
          <p:cNvCxnSpPr>
            <a:cxnSpLocks/>
            <a:stCxn id="43" idx="2"/>
            <a:endCxn id="41" idx="2"/>
          </p:cNvCxnSpPr>
          <p:nvPr/>
        </p:nvCxnSpPr>
        <p:spPr>
          <a:xfrm rot="5400000">
            <a:off x="4265709" y="1759950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0E384-8628-6A3B-CBB5-4E5C6C02D331}"/>
              </a:ext>
            </a:extLst>
          </p:cNvPr>
          <p:cNvSpPr/>
          <p:nvPr/>
        </p:nvSpPr>
        <p:spPr>
          <a:xfrm>
            <a:off x="6074179" y="3690055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652BEE-6646-27E7-1F0D-9FC69F890356}"/>
              </a:ext>
            </a:extLst>
          </p:cNvPr>
          <p:cNvSpPr/>
          <p:nvPr/>
        </p:nvSpPr>
        <p:spPr>
          <a:xfrm>
            <a:off x="6427934" y="3690055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CDBCD-8FC2-6132-C012-31D1BF4FC838}"/>
              </a:ext>
            </a:extLst>
          </p:cNvPr>
          <p:cNvSpPr txBox="1"/>
          <p:nvPr/>
        </p:nvSpPr>
        <p:spPr>
          <a:xfrm>
            <a:off x="3862695" y="4529878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7EE09D-089C-4D94-47D5-2D91DCB999D3}"/>
              </a:ext>
            </a:extLst>
          </p:cNvPr>
          <p:cNvSpPr/>
          <p:nvPr/>
        </p:nvSpPr>
        <p:spPr>
          <a:xfrm>
            <a:off x="1889426" y="2760332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6752E9-0B39-B507-1F7B-A1F8AD545292}"/>
              </a:ext>
            </a:extLst>
          </p:cNvPr>
          <p:cNvSpPr/>
          <p:nvPr/>
        </p:nvSpPr>
        <p:spPr>
          <a:xfrm>
            <a:off x="6771756" y="2760332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9AA39CE-7E3B-90F3-7CAF-2E328C61A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018" y="4138384"/>
            <a:ext cx="1310371" cy="655186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B952336-F8AE-166B-ACA6-39BB390834D9}"/>
              </a:ext>
            </a:extLst>
          </p:cNvPr>
          <p:cNvCxnSpPr>
            <a:endCxn id="48" idx="0"/>
          </p:cNvCxnSpPr>
          <p:nvPr/>
        </p:nvCxnSpPr>
        <p:spPr bwMode="gray">
          <a:xfrm rot="10800000" flipV="1">
            <a:off x="1038205" y="3411356"/>
            <a:ext cx="891575" cy="72702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3D708B-A0EE-CFF5-DD0F-8E51F1B53CCB}"/>
              </a:ext>
            </a:extLst>
          </p:cNvPr>
          <p:cNvCxnSpPr>
            <a:cxnSpLocks/>
            <a:stCxn id="45" idx="1"/>
            <a:endCxn id="33" idx="1"/>
          </p:cNvCxnSpPr>
          <p:nvPr/>
        </p:nvCxnSpPr>
        <p:spPr bwMode="gray">
          <a:xfrm rot="10800000" flipV="1">
            <a:off x="2993139" y="4714544"/>
            <a:ext cx="869556" cy="936172"/>
          </a:xfrm>
          <a:prstGeom prst="bentConnector3">
            <a:avLst>
              <a:gd name="adj1" fmla="val 12628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6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1D0-34AA-13A6-D78E-953BC04F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Tasks (Tuesday, Nov.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4B33-9801-DE61-C37D-277B8400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07" y="1024388"/>
            <a:ext cx="11708867" cy="5387629"/>
          </a:xfrm>
        </p:spPr>
        <p:txBody>
          <a:bodyPr/>
          <a:lstStyle/>
          <a:p>
            <a:r>
              <a:rPr lang="en-US" b="1" dirty="0"/>
              <a:t>Task-1 Multi-Task Q-Learning</a:t>
            </a:r>
          </a:p>
          <a:p>
            <a:r>
              <a:rPr lang="en-US" dirty="0"/>
              <a:t>Stanford CS330: Deep Multi-task &amp; Meta Learning I 2021 I Lecture 9</a:t>
            </a:r>
          </a:p>
          <a:p>
            <a:r>
              <a:rPr lang="en-US" dirty="0">
                <a:hlinkClick r:id="rId3"/>
              </a:rPr>
              <a:t>https://youtu.be/_ND7muYS9qY?list=PLoROMvodv4rMIJ-TvblAIkw28Wxi27B36&amp;t=2891</a:t>
            </a:r>
            <a:r>
              <a:rPr lang="en-US" dirty="0"/>
              <a:t> </a:t>
            </a:r>
          </a:p>
          <a:p>
            <a:r>
              <a:rPr lang="en-US" dirty="0" err="1"/>
              <a:t>Sodhani</a:t>
            </a:r>
            <a:r>
              <a:rPr lang="en-US" dirty="0"/>
              <a:t>, </a:t>
            </a:r>
            <a:r>
              <a:rPr lang="en-US" dirty="0" err="1"/>
              <a:t>Shagun</a:t>
            </a:r>
            <a:r>
              <a:rPr lang="en-US" dirty="0"/>
              <a:t>, Amy Zhang, and Joelle </a:t>
            </a:r>
            <a:r>
              <a:rPr lang="en-US" dirty="0" err="1"/>
              <a:t>Pineau</a:t>
            </a:r>
            <a:r>
              <a:rPr lang="en-US" dirty="0"/>
              <a:t>. </a:t>
            </a:r>
            <a:r>
              <a:rPr lang="en-US" b="1" dirty="0"/>
              <a:t>"Multi-task reinforcement learning with context-based representations." </a:t>
            </a:r>
            <a:r>
              <a:rPr lang="en-US" i="1" dirty="0"/>
              <a:t>International Conference on Machine Learning</a:t>
            </a:r>
            <a:r>
              <a:rPr lang="en-US" dirty="0"/>
              <a:t>. PMLR, 2021.</a:t>
            </a:r>
          </a:p>
          <a:p>
            <a:endParaRPr lang="en-US" dirty="0"/>
          </a:p>
          <a:p>
            <a:r>
              <a:rPr lang="en-US" b="1" dirty="0"/>
              <a:t>Task-2 Goal-Conditioned Reinforcement Learning</a:t>
            </a:r>
          </a:p>
          <a:p>
            <a:r>
              <a:rPr lang="en-US" dirty="0"/>
              <a:t>Stanford CS330: Deep Multi-task &amp; Meta Learning I 2021 I Lecture 9</a:t>
            </a:r>
          </a:p>
          <a:p>
            <a:r>
              <a:rPr lang="en-US" dirty="0">
                <a:hlinkClick r:id="rId4"/>
              </a:rPr>
              <a:t>https://youtu.be/_ND7muYS9qY?list=PLoROMvodv4rMIJ-TvblAIkw28Wxi27B36&amp;t=4545</a:t>
            </a:r>
            <a:r>
              <a:rPr lang="en-US" dirty="0"/>
              <a:t> </a:t>
            </a:r>
          </a:p>
          <a:p>
            <a:r>
              <a:rPr lang="en-US" dirty="0"/>
              <a:t>Liu, </a:t>
            </a:r>
            <a:r>
              <a:rPr lang="en-US" dirty="0" err="1"/>
              <a:t>Minghuan</a:t>
            </a:r>
            <a:r>
              <a:rPr lang="en-US" dirty="0"/>
              <a:t>, </a:t>
            </a:r>
            <a:r>
              <a:rPr lang="en-US" dirty="0" err="1"/>
              <a:t>Menghui</a:t>
            </a:r>
            <a:r>
              <a:rPr lang="en-US" dirty="0"/>
              <a:t> Zhu, and </a:t>
            </a:r>
            <a:r>
              <a:rPr lang="en-US" dirty="0" err="1"/>
              <a:t>Weinan</a:t>
            </a:r>
            <a:r>
              <a:rPr lang="en-US" dirty="0"/>
              <a:t> Zhang. </a:t>
            </a:r>
            <a:r>
              <a:rPr lang="en-US" b="1" dirty="0"/>
              <a:t>"Goal-conditioned reinforcement learning: Problems and solutions." </a:t>
            </a:r>
            <a:r>
              <a:rPr lang="en-US" i="1" dirty="0" err="1"/>
              <a:t>arXiv</a:t>
            </a:r>
            <a:r>
              <a:rPr lang="en-US" i="1" dirty="0"/>
              <a:t> preprint arXiv:2201.08299</a:t>
            </a:r>
            <a:r>
              <a:rPr lang="en-US" dirty="0"/>
              <a:t> (2022).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1E3A8-9AD4-08C5-3BC2-3AD1A222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A1E-9266-21F3-4F91-D3619500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for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FD79-265D-D272-0915-08A74718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528693"/>
          </a:xfrm>
        </p:spPr>
        <p:txBody>
          <a:bodyPr/>
          <a:lstStyle/>
          <a:p>
            <a:r>
              <a:rPr lang="en-US" dirty="0"/>
              <a:t>Assuming a learned policy that optimizes for both traffic and CO2 emissions, learn tasks that optimize for fairness and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Fairness consists of limiting the imbalance between the size of waiting queues in a traffic crossing, for instance, not allowing that on average the smaller roads have queues larger than a certain threshold for longer than number of traffic light cycles.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 consists of limiting the speed of certain lanes (hence allowing queues to grow) during certain times of the day, for instance, drop and picking up time of school children. </a:t>
            </a:r>
          </a:p>
          <a:p>
            <a:r>
              <a:rPr lang="en-US" dirty="0"/>
              <a:t>To start thinking: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could we model the task of choosing the traffic light, how to condition on the contextual variables?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parameters of the task model should be shared (to promote transfer between tasks)?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should we form the objective function?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should we optimize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20C3-6D9C-CDB9-16C9-7C347C67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F846-23A9-3640-FACF-BC84D563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the new oil - Clive </a:t>
            </a:r>
            <a:r>
              <a:rPr lang="en-US" dirty="0" err="1"/>
              <a:t>Humby</a:t>
            </a:r>
            <a:r>
              <a:rPr lang="en-US" dirty="0"/>
              <a:t>, 2006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6869-7D72-F18B-E9BC-5DF3BAE9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9169401" cy="3450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“</a:t>
            </a:r>
            <a:r>
              <a:rPr lang="en-US" sz="2000" b="0" dirty="0">
                <a:solidFill>
                  <a:srgbClr val="333333"/>
                </a:solidFill>
                <a:effectLst/>
                <a:latin typeface="+mj-lt"/>
              </a:rPr>
              <a:t>Data is the new oil. Like oil, data is valuable, but if unrefined it cannot really be used. It has to be changed into gas, plastic, chemicals, etc. to create a valuable entity that drives profitable activity. so, must data be broken down,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+mj-lt"/>
              </a:rPr>
              <a:t>analysed</a:t>
            </a:r>
            <a:r>
              <a:rPr lang="en-US" sz="2000" b="0" dirty="0">
                <a:solidFill>
                  <a:srgbClr val="333333"/>
                </a:solidFill>
                <a:effectLst/>
                <a:latin typeface="+mj-lt"/>
              </a:rPr>
              <a:t> for it to have value.</a:t>
            </a:r>
            <a:r>
              <a:rPr lang="en-US" sz="2000" dirty="0">
                <a:latin typeface="+mj-lt"/>
              </a:rPr>
              <a:t>”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+mj-lt"/>
              </a:rPr>
              <a:t>	Clive </a:t>
            </a:r>
            <a:r>
              <a:rPr lang="en-US" sz="2000" dirty="0" err="1">
                <a:latin typeface="+mj-lt"/>
              </a:rPr>
              <a:t>Humby</a:t>
            </a:r>
            <a:r>
              <a:rPr lang="en-US" sz="2000" dirty="0">
                <a:latin typeface="+mj-lt"/>
              </a:rPr>
              <a:t>, 2006– Mathematician [1]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C073-011A-333B-9E09-228E21E1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0FB79-BFF3-EF5B-C90A-E59EBC5DAC0B}"/>
              </a:ext>
            </a:extLst>
          </p:cNvPr>
          <p:cNvSpPr txBox="1"/>
          <p:nvPr/>
        </p:nvSpPr>
        <p:spPr bwMode="gray">
          <a:xfrm>
            <a:off x="0" y="6486805"/>
            <a:ext cx="11249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https://medium.com/project-2030/data-is-the-new-oil-a-ludicrous-proposition-1d91bba4f294#.vjyvcwnp0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C6784-9B98-C0DB-22D8-DCE5B6C7A75F}"/>
              </a:ext>
            </a:extLst>
          </p:cNvPr>
          <p:cNvSpPr txBox="1"/>
          <p:nvPr/>
        </p:nvSpPr>
        <p:spPr bwMode="gray">
          <a:xfrm>
            <a:off x="478369" y="4777403"/>
            <a:ext cx="9169400" cy="128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cheap access to plenty of data propped up the Deep Learning revolution in image recognition and natural language processing, because Deep Neural Nets require a lot of data to be trained</a:t>
            </a:r>
            <a:r>
              <a:rPr lang="en-US" dirty="0"/>
              <a:t> to generalize beyond the training sets.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14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30260"/>
              </p:ext>
            </p:extLst>
          </p:nvPr>
        </p:nvGraphicFramePr>
        <p:xfrm>
          <a:off x="298500" y="1347389"/>
          <a:ext cx="11267381" cy="501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38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</a:tblGrid>
              <a:tr h="4692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600" b="1" dirty="0"/>
                        <a:t>Prof. Dr. Chelsea Finn </a:t>
                      </a:r>
                      <a:r>
                        <a:rPr lang="en-US" sz="1600" dirty="0"/>
                        <a:t>CS 330: Deep Multi-Task and Meta Learning: https://cs330.stanford.edu</a:t>
                      </a:r>
                    </a:p>
                    <a:p>
                      <a:r>
                        <a:rPr lang="en-US" sz="1600" dirty="0"/>
                        <a:t>Fall 2021 Lectures: </a:t>
                      </a:r>
                      <a:r>
                        <a:rPr lang="en-US" sz="1600" dirty="0">
                          <a:hlinkClick r:id="rId3"/>
                        </a:rPr>
                        <a:t>https://www.youtube.com/playlist?list=PLoROMvodv4rMIJ-TvblAIkw28Wxi27B36</a:t>
                      </a:r>
                      <a:r>
                        <a:rPr lang="en-US" sz="1600" dirty="0"/>
                        <a:t> </a:t>
                      </a:r>
                    </a:p>
                    <a:p>
                      <a:endParaRPr lang="en-US" sz="1600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Multi-Task, Transfer-Learning, Meta-Learning, Hierarchical and Bayesian Methods for Deep Learning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Surveys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Zhang, Yu, and </a:t>
                      </a:r>
                      <a:r>
                        <a:rPr lang="en-US" sz="16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Qiang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Yang. "</a:t>
                      </a:r>
                      <a:r>
                        <a:rPr lang="en-US" sz="1600" b="1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survey on multi-task learning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." </a:t>
                      </a:r>
                      <a:r>
                        <a:rPr lang="en-US" sz="1600" b="0" i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IEEE Transactions on Knowledge and Data Engineering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 (2021).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Zhuang, </a:t>
                      </a:r>
                      <a:r>
                        <a:rPr lang="en-US" sz="16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Fuzhen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et al. "</a:t>
                      </a:r>
                      <a:r>
                        <a:rPr lang="en-US" sz="1600" b="1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comprehensive survey on transfer learning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." </a:t>
                      </a:r>
                      <a:r>
                        <a:rPr lang="en-US" sz="1600" b="0" i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Proceedings of the IEEE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 109.1 (2020): 43-76.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Hospedales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Timothy, et al. </a:t>
                      </a:r>
                      <a:r>
                        <a:rPr lang="en-US" sz="1600" b="1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"Meta-learning in neural networks: A survey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." </a:t>
                      </a:r>
                      <a:r>
                        <a:rPr lang="en-US" sz="1600" b="0" i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IEEE transactions on pattern analysis and machine intelligence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 44.9 (2021): 5149-5169.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Liu, </a:t>
                      </a:r>
                      <a:r>
                        <a:rPr lang="en-US" sz="1600" dirty="0" err="1"/>
                        <a:t>Minghuan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Menghui</a:t>
                      </a:r>
                      <a:r>
                        <a:rPr lang="en-US" sz="1600" dirty="0"/>
                        <a:t> Zhu, and </a:t>
                      </a:r>
                      <a:r>
                        <a:rPr lang="en-US" sz="1600" dirty="0" err="1"/>
                        <a:t>Weinan</a:t>
                      </a:r>
                      <a:r>
                        <a:rPr lang="en-US" sz="1600" dirty="0"/>
                        <a:t> Zhang. "</a:t>
                      </a:r>
                      <a:r>
                        <a:rPr lang="en-US" sz="1600" b="1" dirty="0"/>
                        <a:t>Goal-conditioned reinforcement learning: Problems and solutions.</a:t>
                      </a:r>
                      <a:r>
                        <a:rPr lang="en-US" sz="1600" dirty="0"/>
                        <a:t>" </a:t>
                      </a:r>
                      <a:r>
                        <a:rPr lang="en-US" sz="1600" dirty="0" err="1"/>
                        <a:t>arXiv</a:t>
                      </a:r>
                      <a:r>
                        <a:rPr lang="en-US" sz="1600" dirty="0"/>
                        <a:t> preprint arXiv:2201.08299 (2022).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/>
                        <a:t>Sodhani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Shagun</a:t>
                      </a:r>
                      <a:r>
                        <a:rPr lang="en-US" sz="1600" dirty="0"/>
                        <a:t>, Amy Zhang, and Joelle </a:t>
                      </a:r>
                      <a:r>
                        <a:rPr lang="en-US" sz="1600" dirty="0" err="1"/>
                        <a:t>Pineau</a:t>
                      </a:r>
                      <a:r>
                        <a:rPr lang="en-US" sz="1600" dirty="0"/>
                        <a:t>. "</a:t>
                      </a:r>
                      <a:r>
                        <a:rPr lang="en-US" sz="1600" b="1" dirty="0"/>
                        <a:t>Multi-task reinforcement learning with context-based representations</a:t>
                      </a:r>
                      <a:r>
                        <a:rPr lang="en-US" sz="1600" dirty="0"/>
                        <a:t>." </a:t>
                      </a:r>
                      <a:r>
                        <a:rPr lang="en-US" sz="1600" i="1" dirty="0"/>
                        <a:t>International Conference on Machine Learning</a:t>
                      </a:r>
                      <a:r>
                        <a:rPr lang="en-US" sz="1600" dirty="0"/>
                        <a:t>. PMLR, 2021.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D337-0D69-07A8-3091-2A23219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Dynamic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DA9C-44CA-539D-22B1-4C78ED19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5183"/>
            <a:ext cx="11473384" cy="1206997"/>
          </a:xfrm>
        </p:spPr>
        <p:txBody>
          <a:bodyPr/>
          <a:lstStyle/>
          <a:p>
            <a:r>
              <a:rPr lang="en-US" dirty="0"/>
              <a:t>However, tasks in dynamic environments are subject to: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sparsity (e.g., long tail distributions)</a:t>
            </a:r>
          </a:p>
          <a:p>
            <a:pPr marL="342900" indent="-342900">
              <a:buFontTx/>
              <a:buChar char="-"/>
            </a:pPr>
            <a:r>
              <a:rPr lang="en-US" dirty="0"/>
              <a:t>adversarial changes (e.g., shift in distributions)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E72A-AB60-7B57-5664-783284C3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972E4-DA47-8CEB-73B6-F8DA747231D4}"/>
              </a:ext>
            </a:extLst>
          </p:cNvPr>
          <p:cNvSpPr txBox="1"/>
          <p:nvPr/>
        </p:nvSpPr>
        <p:spPr bwMode="gray">
          <a:xfrm>
            <a:off x="1314450" y="3587971"/>
            <a:ext cx="9563100" cy="128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consequence is that models need to be retrained from scratch, which: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requires a lot of data which are not possible to collect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might be too slow for dynamic environments needs</a:t>
            </a:r>
          </a:p>
        </p:txBody>
      </p:sp>
    </p:spTree>
    <p:extLst>
      <p:ext uri="{BB962C8B-B14F-4D97-AF65-F5344CB8AC3E}">
        <p14:creationId xmlns:p14="http://schemas.microsoft.com/office/powerpoint/2010/main" val="6433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D337-0D69-07A8-3091-2A23219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Dynamic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DA9C-44CA-539D-22B1-4C78ED19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331936"/>
            <a:ext cx="9713381" cy="1104405"/>
          </a:xfrm>
        </p:spPr>
        <p:txBody>
          <a:bodyPr/>
          <a:lstStyle/>
          <a:p>
            <a:r>
              <a:rPr lang="en-US" dirty="0"/>
              <a:t>Foundation models (GPT3, BERT, etc.)[1,2] mitigated this generalization problem for image and text data via brute-force training neural networks with billions of parameters.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E72A-AB60-7B57-5664-783284C3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972E4-DA47-8CEB-73B6-F8DA747231D4}"/>
              </a:ext>
            </a:extLst>
          </p:cNvPr>
          <p:cNvSpPr txBox="1"/>
          <p:nvPr/>
        </p:nvSpPr>
        <p:spPr bwMode="gray">
          <a:xfrm>
            <a:off x="1000125" y="3082339"/>
            <a:ext cx="9563100" cy="21137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However, we do not enough and diverse data when working in specialized dynamical environments that: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rely on </a:t>
            </a:r>
            <a:r>
              <a:rPr lang="en-US" dirty="0" err="1"/>
              <a:t>spatio</a:t>
            </a:r>
            <a:r>
              <a:rPr lang="en-US" dirty="0"/>
              <a:t>-temporal data (e.g., sensor networks, graph-databases)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present safety-critical requirements (e.g., robotics, traffic, autonomous vehicles).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4DCE2-6E9A-1EB1-69D3-AEA32FB2B403}"/>
              </a:ext>
            </a:extLst>
          </p:cNvPr>
          <p:cNvSpPr txBox="1"/>
          <p:nvPr/>
        </p:nvSpPr>
        <p:spPr bwMode="gray">
          <a:xfrm>
            <a:off x="-46573" y="6427113"/>
            <a:ext cx="119983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IBM, 2022, https://research.ibm.com/blog/what-are-foundation-models</a:t>
            </a:r>
          </a:p>
          <a:p>
            <a:r>
              <a:rPr lang="en-US" sz="1100" dirty="0"/>
              <a:t>[2]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Bommasani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Rishi, et al. , 2021, "On the opportunities and risks of foundation models."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arXiv:2108.07258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01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D630-4003-054E-86DF-91448F7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Desiderata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6A6D-1FC1-13BB-F04B-8F1143A0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213308"/>
            <a:ext cx="10701637" cy="197374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Learn tasks for general purpose systems (task reuse and composition)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Learn from small data increments (update beliefs without catastrophic forgetting)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Robust to adversarial changes (smooth degradation for OOD data)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Safe and Fair decisions over sparse state-spaces (self-recovery, self-protecting)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4D18-4780-E2DC-A4D4-5CE5CD6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8F28-0A2B-E482-E2B1-DBE69BF55B9D}"/>
              </a:ext>
            </a:extLst>
          </p:cNvPr>
          <p:cNvSpPr txBox="1"/>
          <p:nvPr/>
        </p:nvSpPr>
        <p:spPr bwMode="gray">
          <a:xfrm>
            <a:off x="1790700" y="3670948"/>
            <a:ext cx="7153275" cy="2529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Ultimately, we need methods that allow to make explicit generalization trade-offs between: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(Diversity and quantity of 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Risk (Uncertainty of predictions)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Speed (Time to train a new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Quality (Accuracy of predictions)</a:t>
            </a:r>
          </a:p>
        </p:txBody>
      </p:sp>
    </p:spTree>
    <p:extLst>
      <p:ext uri="{BB962C8B-B14F-4D97-AF65-F5344CB8AC3E}">
        <p14:creationId xmlns:p14="http://schemas.microsoft.com/office/powerpoint/2010/main" val="24552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BF7F-7AC5-60B3-6C15-0B8A8C62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536E9C-CDA1-182B-F614-209C2EAFA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93705"/>
              </p:ext>
            </p:extLst>
          </p:nvPr>
        </p:nvGraphicFramePr>
        <p:xfrm>
          <a:off x="477838" y="1212850"/>
          <a:ext cx="11474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225">
                  <a:extLst>
                    <a:ext uri="{9D8B030D-6E8A-4147-A177-3AD203B41FA5}">
                      <a16:colId xmlns:a16="http://schemas.microsoft.com/office/drawing/2014/main" val="986932140"/>
                    </a:ext>
                  </a:extLst>
                </a:gridCol>
                <a:gridCol w="5737225">
                  <a:extLst>
                    <a:ext uri="{9D8B030D-6E8A-4147-A177-3AD203B41FA5}">
                      <a16:colId xmlns:a16="http://schemas.microsoft.com/office/drawing/2014/main" val="353187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million images and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5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WMT’14 English-French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40.8 million paired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Speech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h of labeled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Kaggle’s Diabetic Retinopathy Detection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35k labeled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9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Adaptive epilepsy treatment with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hours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8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from robotic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&lt;15 min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8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5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A8D9-55F8-8872-3F51-14FA11A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D8DB-CB05-7040-FAF4-E041569E42D9}"/>
              </a:ext>
            </a:extLst>
          </p:cNvPr>
          <p:cNvSpPr txBox="1"/>
          <p:nvPr/>
        </p:nvSpPr>
        <p:spPr bwMode="gray">
          <a:xfrm>
            <a:off x="477838" y="5601970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source</a:t>
            </a:r>
            <a:r>
              <a:rPr lang="en-US" dirty="0"/>
              <a:t>: C. Finn, 2021, CS 330 Lecture-1</a:t>
            </a:r>
          </a:p>
        </p:txBody>
      </p:sp>
    </p:spTree>
    <p:extLst>
      <p:ext uri="{BB962C8B-B14F-4D97-AF65-F5344CB8AC3E}">
        <p14:creationId xmlns:p14="http://schemas.microsoft.com/office/powerpoint/2010/main" val="355331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800-549E-6E11-10C2-29F22DCC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running out of data?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D78E-8EFA-1EAC-ECE7-381BFB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B487EC-4FE5-6141-0340-E1128118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1" y="2478071"/>
            <a:ext cx="4514850" cy="3927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506F1-8AA1-93BC-D9EE-132D017FE99B}"/>
              </a:ext>
            </a:extLst>
          </p:cNvPr>
          <p:cNvSpPr txBox="1"/>
          <p:nvPr/>
        </p:nvSpPr>
        <p:spPr bwMode="gray">
          <a:xfrm>
            <a:off x="95250" y="6401757"/>
            <a:ext cx="111800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 err="1"/>
              <a:t>Nostalgebraist</a:t>
            </a:r>
            <a:r>
              <a:rPr lang="en-US" sz="1050" dirty="0"/>
              <a:t>, 2022, </a:t>
            </a:r>
            <a:r>
              <a:rPr lang="en-US" sz="1050" b="1" dirty="0"/>
              <a:t>Chinchilla’s Wild Implications</a:t>
            </a:r>
            <a:r>
              <a:rPr lang="en-US" sz="1050" dirty="0"/>
              <a:t>, in </a:t>
            </a:r>
            <a:r>
              <a:rPr lang="en-US" sz="1050" dirty="0" err="1"/>
              <a:t>LessWrong</a:t>
            </a:r>
            <a:r>
              <a:rPr lang="en-US" sz="1050" dirty="0"/>
              <a:t>. https://www.lesswrong.com/posts/6Fpvch8RR29qLEWNH/chinchilla-s-wild-implications#2__are_we_running_out_of_data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A05608-03F0-586C-1380-E9E25A14BD38}"/>
              </a:ext>
            </a:extLst>
          </p:cNvPr>
          <p:cNvSpPr txBox="1"/>
          <p:nvPr/>
        </p:nvSpPr>
        <p:spPr bwMode="gray">
          <a:xfrm>
            <a:off x="262469" y="919310"/>
            <a:ext cx="115199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Quoting [1]:</a:t>
            </a:r>
          </a:p>
          <a:p>
            <a:r>
              <a:rPr lang="en-US" dirty="0"/>
              <a:t>“The Pile's scrape had 631GB of text, and ~299B tokens</a:t>
            </a:r>
          </a:p>
          <a:p>
            <a:r>
              <a:rPr lang="en-US" dirty="0"/>
              <a:t>The </a:t>
            </a:r>
            <a:r>
              <a:rPr lang="en-US" dirty="0" err="1"/>
              <a:t>MassiveText</a:t>
            </a:r>
            <a:r>
              <a:rPr lang="en-US" dirty="0"/>
              <a:t> scrape had 3.1TB of text, and 506B tokens</a:t>
            </a:r>
          </a:p>
          <a:p>
            <a:r>
              <a:rPr lang="en-US" dirty="0"/>
              <a:t>The </a:t>
            </a:r>
            <a:r>
              <a:rPr lang="en-US" dirty="0" err="1"/>
              <a:t>PaLM</a:t>
            </a:r>
            <a:r>
              <a:rPr lang="en-US" dirty="0"/>
              <a:t> scrape had only 196GB of text (we aren't told how many tokens)</a:t>
            </a:r>
          </a:p>
          <a:p>
            <a:r>
              <a:rPr lang="en-US" dirty="0"/>
              <a:t>The Codex paper's scrape was python-only and had 159GB of text”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3D9F8-1754-D325-9AF9-0C0AD25DE5E9}"/>
              </a:ext>
            </a:extLst>
          </p:cNvPr>
          <p:cNvSpPr txBox="1"/>
          <p:nvPr/>
        </p:nvSpPr>
        <p:spPr bwMode="gray">
          <a:xfrm>
            <a:off x="7239000" y="5401431"/>
            <a:ext cx="306705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Overall</a:t>
            </a:r>
          </a:p>
          <a:p>
            <a:r>
              <a:rPr lang="en-US" dirty="0"/>
              <a:t>3.1 T tokens of text</a:t>
            </a:r>
          </a:p>
          <a:p>
            <a:r>
              <a:rPr lang="en-US" dirty="0"/>
              <a:t>1 T token of source code</a:t>
            </a:r>
          </a:p>
        </p:txBody>
      </p:sp>
    </p:spTree>
    <p:extLst>
      <p:ext uri="{BB962C8B-B14F-4D97-AF65-F5344CB8AC3E}">
        <p14:creationId xmlns:p14="http://schemas.microsoft.com/office/powerpoint/2010/main" val="12751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D2FC-C4B9-8925-4EC5-7753749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71B8-61EA-A5FF-E5A3-1188D98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104679"/>
          </a:xfrm>
        </p:spPr>
        <p:txBody>
          <a:bodyPr/>
          <a:lstStyle/>
          <a:p>
            <a:r>
              <a:rPr lang="en-US" dirty="0"/>
              <a:t>Learn multiple tasks (Multi-task learning) [Zhang &amp; Yang 2021]</a:t>
            </a:r>
          </a:p>
          <a:p>
            <a:r>
              <a:rPr lang="en-US" dirty="0"/>
              <a:t>Learning to Learn from Experience (Meta-Learning) [Zhuang et al. 2020] </a:t>
            </a:r>
          </a:p>
          <a:p>
            <a:r>
              <a:rPr lang="en-US" dirty="0"/>
              <a:t>Learn from previous tasks (Transfer learning) [</a:t>
            </a:r>
            <a:r>
              <a:rPr lang="en-US" dirty="0" err="1"/>
              <a:t>Hospedales</a:t>
            </a:r>
            <a:r>
              <a:rPr lang="en-US" dirty="0"/>
              <a:t> et al. 2021]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DE65-25F4-505C-C9F1-E45D151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B227C-A3F0-B741-CA04-6D08C17EE2F2}"/>
              </a:ext>
            </a:extLst>
          </p:cNvPr>
          <p:cNvSpPr txBox="1"/>
          <p:nvPr/>
        </p:nvSpPr>
        <p:spPr bwMode="gray">
          <a:xfrm>
            <a:off x="638174" y="3336368"/>
            <a:ext cx="10541831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Similar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Multi-task learning</a:t>
            </a:r>
            <a:r>
              <a:rPr lang="en-US" sz="2000" dirty="0"/>
              <a:t>: learn tasks more quickly and more effectively (higher accuracy) than learning tasks individually and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Meta-learning</a:t>
            </a:r>
            <a:r>
              <a:rPr lang="en-US" sz="2000" dirty="0"/>
              <a:t>: given experience (data) from previous tasks, learn a new task more quickly and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Transfer learning:</a:t>
            </a:r>
            <a:r>
              <a:rPr lang="en-US" sz="2000" dirty="0"/>
              <a:t> similar to meta-learning, but focuses on one source task and one target task.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766B-C5B6-F348-BBDD-75E2670168FA}"/>
              </a:ext>
            </a:extLst>
          </p:cNvPr>
          <p:cNvSpPr txBox="1"/>
          <p:nvPr/>
        </p:nvSpPr>
        <p:spPr bwMode="gray"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Yu, and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Qiang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Yang. "A survey on multi-task learning."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Zhuang,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Fuzhen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 comprehensive survey on transfer learning."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109.1 (2020): 43-76.</a:t>
            </a:r>
          </a:p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Hospedales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Timothy, et al. "Meta-learning in neural networks: A survey."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44.9 (2021): 5149-5169.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03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D63-A52C-FBBB-609C-8FCC35D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 - Definitions and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34FD7-73FF-0A70-B7BB-E7438EE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0829925" cy="4802661"/>
              </a:xfrm>
            </p:spPr>
            <p:txBody>
              <a:bodyPr/>
              <a:lstStyle/>
              <a:p>
                <a:r>
                  <a:rPr lang="en-US" b="1" dirty="0"/>
                  <a:t>Task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Dataset </a:t>
                </a:r>
                <a:r>
                  <a:rPr lang="en-US" i="1" dirty="0"/>
                  <a:t>D</a:t>
                </a:r>
                <a:r>
                  <a:rPr lang="en-US" dirty="0"/>
                  <a:t>, Loss function </a:t>
                </a:r>
                <a:r>
                  <a:rPr lang="en-US" i="1" dirty="0"/>
                  <a:t>L, </a:t>
                </a:r>
                <a:r>
                  <a:rPr lang="el-GR" dirty="0"/>
                  <a:t>θ</a:t>
                </a:r>
                <a:r>
                  <a:rPr lang="en-US" dirty="0"/>
                  <a:t> = parameters of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Data generating distributions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y,x</a:t>
                </a:r>
                <a:r>
                  <a:rPr lang="en-US" dirty="0"/>
                  <a:t>), or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corresponds to the description of a task, e.g.,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One-hot encoding of the task index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Meta-data (personalization, user features, attributes)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Formal specification of the task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b="1" dirty="0"/>
                  <a:t>Objective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task weights.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34FD7-73FF-0A70-B7BB-E7438EE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0829925" cy="4802661"/>
              </a:xfrm>
              <a:blipFill>
                <a:blip r:embed="rId3"/>
                <a:stretch>
                  <a:fillRect l="-1351" t="-1142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93DD-AD66-4053-02D2-B5E3746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0D5C-0FD8-6CF2-9E44-000BF3681B35}"/>
              </a:ext>
            </a:extLst>
          </p:cNvPr>
          <p:cNvSpPr txBox="1"/>
          <p:nvPr/>
        </p:nvSpPr>
        <p:spPr bwMode="gray">
          <a:xfrm>
            <a:off x="0" y="6432535"/>
            <a:ext cx="1082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CS 330 - https://cs330.stanford.edu/</a:t>
            </a:r>
          </a:p>
        </p:txBody>
      </p:sp>
    </p:spTree>
    <p:extLst>
      <p:ext uri="{BB962C8B-B14F-4D97-AF65-F5344CB8AC3E}">
        <p14:creationId xmlns:p14="http://schemas.microsoft.com/office/powerpoint/2010/main" val="1807332363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900</TotalTime>
  <Words>2055</Words>
  <Application>Microsoft Office PowerPoint</Application>
  <PresentationFormat>Widescreen</PresentationFormat>
  <Paragraphs>221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1_HPI PPT-Template</vt:lpstr>
      <vt:lpstr>HPI PPT-Template</vt:lpstr>
      <vt:lpstr>Winter Term 22-23 Meta-Reinforcement Learning for Self-Adaptive Systems  Lecture-6: Multi-Task Learning</vt:lpstr>
      <vt:lpstr>Data is the new oil - Clive Humby, 2006</vt:lpstr>
      <vt:lpstr>Generalization in Dynamic Environments</vt:lpstr>
      <vt:lpstr>Generalization in Dynamic Environments</vt:lpstr>
      <vt:lpstr>Generalization Desiderata</vt:lpstr>
      <vt:lpstr>PowerPoint Presentation</vt:lpstr>
      <vt:lpstr>Are we running out of data? [1]</vt:lpstr>
      <vt:lpstr>Approaches to generalization</vt:lpstr>
      <vt:lpstr>Multi-task learning - Definitions and notations</vt:lpstr>
      <vt:lpstr>Multi-Task Learning – Model Architecture</vt:lpstr>
      <vt:lpstr>Challenges and Solutions</vt:lpstr>
      <vt:lpstr>Optimization step-by-step</vt:lpstr>
      <vt:lpstr>Challenges</vt:lpstr>
      <vt:lpstr>Multi-Task Reinforcement Learning</vt:lpstr>
      <vt:lpstr>What is a task in Reinforcement Learning</vt:lpstr>
      <vt:lpstr>Benefits of Multi-Task RL</vt:lpstr>
      <vt:lpstr>Goal of Multi-Task RL</vt:lpstr>
      <vt:lpstr>Next Tasks (Tuesday, Nov. 8)</vt:lpstr>
      <vt:lpstr>Take-away for our project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51</cp:revision>
  <dcterms:created xsi:type="dcterms:W3CDTF">2021-11-03T14:03:03Z</dcterms:created>
  <dcterms:modified xsi:type="dcterms:W3CDTF">2022-11-01T15:57:04Z</dcterms:modified>
</cp:coreProperties>
</file>