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61" r:id="rId5"/>
    <p:sldId id="287" r:id="rId6"/>
    <p:sldId id="280" r:id="rId7"/>
    <p:sldId id="374" r:id="rId8"/>
    <p:sldId id="375" r:id="rId9"/>
    <p:sldId id="376" r:id="rId10"/>
    <p:sldId id="377" r:id="rId11"/>
    <p:sldId id="271" r:id="rId12"/>
    <p:sldId id="378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54" d="100"/>
          <a:sy n="54" d="100"/>
        </p:scale>
        <p:origin x="10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316472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Meta-Reinforcement Learning for Self-Adaptive Systems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53104" y="4755703"/>
            <a:ext cx="7515022" cy="1822649"/>
          </a:xfrm>
        </p:spPr>
        <p:txBody>
          <a:bodyPr>
            <a:noAutofit/>
          </a:bodyPr>
          <a:lstStyle/>
          <a:p>
            <a:r>
              <a:rPr lang="en-US" altLang="x-none" sz="1600" dirty="0">
                <a:ea typeface="ＭＳ Ｐゴシック" charset="-128"/>
              </a:rPr>
              <a:t>Prof. Dr. Holger Giese (</a:t>
            </a:r>
            <a:r>
              <a:rPr lang="en-US" altLang="x-none" sz="16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r>
              <a:rPr lang="en-US" altLang="x-none" sz="1600" dirty="0">
                <a:ea typeface="ＭＳ Ｐゴシック" charset="-128"/>
              </a:rPr>
              <a:t>Christian Medeiros Adriano (</a:t>
            </a:r>
            <a:r>
              <a:rPr lang="en-US" altLang="x-none" sz="16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600" dirty="0">
                <a:ea typeface="ＭＳ Ｐゴシック" charset="-128"/>
              </a:rPr>
              <a:t>) - </a:t>
            </a:r>
            <a:r>
              <a:rPr lang="en-US" altLang="x-none" sz="1600" b="1" dirty="0">
                <a:ea typeface="ＭＳ Ｐゴシック" charset="-128"/>
              </a:rPr>
              <a:t>“Chris”</a:t>
            </a:r>
            <a:endParaRPr lang="en-US" altLang="x-none" sz="16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He Xu (</a:t>
            </a:r>
            <a:r>
              <a:rPr lang="en-US" altLang="x-none" sz="16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1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Sona Ghahremani (</a:t>
            </a:r>
            <a:r>
              <a:rPr lang="en-US" altLang="x-none" sz="1600" dirty="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1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5BBA8-BCF0-4819-BCCF-04E712A31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022286"/>
            <a:ext cx="11645657" cy="5662704"/>
          </a:xfrm>
        </p:spPr>
        <p:txBody>
          <a:bodyPr/>
          <a:lstStyle/>
          <a:p>
            <a:r>
              <a:rPr lang="en-US" sz="1600" dirty="0"/>
              <a:t>Xu, Z., van Hasselt, H. P., Hessel, M., Oh, J., Singh, S., &amp; Silver, D. (2020). </a:t>
            </a:r>
            <a:r>
              <a:rPr lang="en-US" sz="1600" b="1" dirty="0"/>
              <a:t>Meta-gradient reinforcement learning with an objective discovered online</a:t>
            </a:r>
            <a:r>
              <a:rPr lang="en-US" sz="1600" dirty="0"/>
              <a:t>.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, </a:t>
            </a:r>
            <a:r>
              <a:rPr lang="en-US" sz="1600" i="1" dirty="0"/>
              <a:t>33</a:t>
            </a:r>
            <a:r>
              <a:rPr lang="en-US" sz="1600" dirty="0"/>
              <a:t>, 15254-15264.</a:t>
            </a:r>
          </a:p>
          <a:p>
            <a:r>
              <a:rPr lang="en-US" sz="1600" dirty="0" err="1"/>
              <a:t>Nagabandi</a:t>
            </a:r>
            <a:r>
              <a:rPr lang="en-US" sz="1600" dirty="0"/>
              <a:t>, A., </a:t>
            </a:r>
            <a:r>
              <a:rPr lang="en-US" sz="1600" dirty="0" err="1"/>
              <a:t>Clavera</a:t>
            </a:r>
            <a:r>
              <a:rPr lang="en-US" sz="1600" dirty="0"/>
              <a:t>, I., Liu, S., Fearing, R. S., </a:t>
            </a:r>
            <a:r>
              <a:rPr lang="en-US" sz="1600" dirty="0" err="1"/>
              <a:t>Abbeel</a:t>
            </a:r>
            <a:r>
              <a:rPr lang="en-US" sz="1600" dirty="0"/>
              <a:t>, P., Levine, S., &amp; Finn, C. (2018, September). </a:t>
            </a:r>
            <a:r>
              <a:rPr lang="en-US" sz="1600" b="1" dirty="0"/>
              <a:t>Learning to Adapt in Dynamic, Real-World Environments through Meta-Reinforcement Learning.</a:t>
            </a:r>
            <a:r>
              <a:rPr lang="en-US" sz="1600" dirty="0"/>
              <a:t> In </a:t>
            </a:r>
            <a:r>
              <a:rPr lang="en-US" sz="1600" i="1" dirty="0"/>
              <a:t>International Conference on Learning Representations</a:t>
            </a:r>
            <a:r>
              <a:rPr lang="en-US" sz="1600" dirty="0"/>
              <a:t>.</a:t>
            </a:r>
          </a:p>
          <a:p>
            <a:r>
              <a:rPr lang="en-US" sz="1600" dirty="0"/>
              <a:t>Mitchell, E., </a:t>
            </a:r>
            <a:r>
              <a:rPr lang="en-US" sz="1600" dirty="0" err="1"/>
              <a:t>Rafailov</a:t>
            </a:r>
            <a:r>
              <a:rPr lang="en-US" sz="1600" dirty="0"/>
              <a:t>, R., Peng, X. B., Levine, S., &amp; Finn, C. (2021, July). </a:t>
            </a:r>
            <a:r>
              <a:rPr lang="en-US" sz="1600" b="1" dirty="0"/>
              <a:t>Offline meta-reinforcement learning with advantage weighting. </a:t>
            </a:r>
            <a:r>
              <a:rPr lang="en-US" sz="1600" dirty="0"/>
              <a:t>In </a:t>
            </a:r>
            <a:r>
              <a:rPr lang="en-US" sz="1600" i="1" dirty="0"/>
              <a:t>International Conference on Machine Learning</a:t>
            </a:r>
            <a:r>
              <a:rPr lang="en-US" sz="1600" dirty="0"/>
              <a:t> (pp. 7780-7791). PMLR.</a:t>
            </a:r>
          </a:p>
          <a:p>
            <a:r>
              <a:rPr lang="en-US" sz="1600" dirty="0" err="1"/>
              <a:t>Fakoor</a:t>
            </a:r>
            <a:r>
              <a:rPr lang="en-US" sz="1600" dirty="0"/>
              <a:t>, R., Chaudhari, P., </a:t>
            </a:r>
            <a:r>
              <a:rPr lang="en-US" sz="1600" dirty="0" err="1"/>
              <a:t>Soatto</a:t>
            </a:r>
            <a:r>
              <a:rPr lang="en-US" sz="1600" dirty="0"/>
              <a:t>, S., &amp; </a:t>
            </a:r>
            <a:r>
              <a:rPr lang="en-US" sz="1600" dirty="0" err="1"/>
              <a:t>Smola</a:t>
            </a:r>
            <a:r>
              <a:rPr lang="en-US" sz="1600" dirty="0"/>
              <a:t>, A. J. (2019, September). </a:t>
            </a:r>
            <a:r>
              <a:rPr lang="en-US" sz="1600" b="1" dirty="0"/>
              <a:t>Meta-Q-Learning. In </a:t>
            </a:r>
            <a:r>
              <a:rPr lang="en-US" sz="1600" b="1" i="1" dirty="0"/>
              <a:t>International Conference on Learning Representations</a:t>
            </a:r>
            <a:r>
              <a:rPr lang="en-US" sz="1600" b="1" dirty="0"/>
              <a:t>.</a:t>
            </a:r>
          </a:p>
          <a:p>
            <a:r>
              <a:rPr lang="en-US" sz="1600" dirty="0" err="1"/>
              <a:t>Hospedales</a:t>
            </a:r>
            <a:r>
              <a:rPr lang="en-US" sz="1600" dirty="0"/>
              <a:t>, T., Antoniou, A., </a:t>
            </a:r>
            <a:r>
              <a:rPr lang="en-US" sz="1600" dirty="0" err="1"/>
              <a:t>Micaelli</a:t>
            </a:r>
            <a:r>
              <a:rPr lang="en-US" sz="1600" dirty="0"/>
              <a:t>, P., &amp; </a:t>
            </a:r>
            <a:r>
              <a:rPr lang="en-US" sz="1600" dirty="0" err="1"/>
              <a:t>Storkey</a:t>
            </a:r>
            <a:r>
              <a:rPr lang="en-US" sz="1600" dirty="0"/>
              <a:t>, A. (2021). </a:t>
            </a:r>
            <a:r>
              <a:rPr lang="en-US" sz="1600" b="1" dirty="0"/>
              <a:t>Meta-learning in neural networks: A survey</a:t>
            </a:r>
            <a:r>
              <a:rPr lang="en-US" sz="1600" dirty="0"/>
              <a:t>. </a:t>
            </a:r>
            <a:r>
              <a:rPr lang="en-US" sz="1600" i="1" dirty="0"/>
              <a:t>IEEE transactions on pattern analysis and machine intelligence</a:t>
            </a:r>
            <a:r>
              <a:rPr lang="en-US" sz="1600" dirty="0"/>
              <a:t>, </a:t>
            </a:r>
            <a:r>
              <a:rPr lang="en-US" sz="1600" i="1" dirty="0"/>
              <a:t>44</a:t>
            </a:r>
            <a:r>
              <a:rPr lang="en-US" sz="1600" dirty="0"/>
              <a:t>(9), 5149-5169.</a:t>
            </a:r>
          </a:p>
          <a:p>
            <a:r>
              <a:rPr lang="en-US" sz="1600" dirty="0"/>
              <a:t>Sutton, R. S. (1992, July). </a:t>
            </a:r>
            <a:r>
              <a:rPr lang="en-US" sz="1600" b="1" dirty="0"/>
              <a:t>Adapting bias by gradient descent: An incremental version of delta-bar-delta.</a:t>
            </a:r>
            <a:r>
              <a:rPr lang="en-US" sz="1600" dirty="0"/>
              <a:t> In </a:t>
            </a:r>
            <a:r>
              <a:rPr lang="en-US" sz="1600" i="1" dirty="0"/>
              <a:t>AAAI</a:t>
            </a:r>
            <a:r>
              <a:rPr lang="en-US" sz="1600" dirty="0"/>
              <a:t> (pp. 171-176).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DCA14-D20C-4E18-8546-D148015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Meta-Reinforcement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5705765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</a:t>
            </a:r>
            <a:r>
              <a:rPr lang="en-US" sz="1600"/>
              <a:t>: 12 </a:t>
            </a:r>
            <a:r>
              <a:rPr lang="en-US" sz="1600" dirty="0"/>
              <a:t>pages ACM Format per team</a:t>
            </a:r>
          </a:p>
          <a:p>
            <a:pPr lvl="1"/>
            <a:r>
              <a:rPr lang="en-US" sz="1600" dirty="0"/>
              <a:t>Some parts must be attributable to each individual author (~4 pages per author)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Give a look at the papers on Zotero and start making a selection</a:t>
            </a:r>
          </a:p>
          <a:p>
            <a:pPr lvl="1"/>
            <a:r>
              <a:rPr lang="en-US" dirty="0"/>
              <a:t>Prepare to write a gist (context, problems, approaches) of two papers for next week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39511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2"/>
            <a:r>
              <a:rPr lang="de-DE" sz="1600" dirty="0"/>
              <a:t>CODS: </a:t>
            </a:r>
            <a:r>
              <a:rPr lang="de-DE" sz="1600" dirty="0" err="1"/>
              <a:t>Complex</a:t>
            </a:r>
            <a:r>
              <a:rPr lang="de-DE" sz="1600" dirty="0"/>
              <a:t> Data Systems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SCAD: Scalable Computing and Algorithms for Digital Health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r>
              <a:rPr lang="en-US" dirty="0"/>
              <a:t>Enrollment period: 01.10.2022 - </a:t>
            </a:r>
            <a:r>
              <a:rPr lang="en-US" b="1" dirty="0"/>
              <a:t>31.10.2022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18.10.2022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86344"/>
              </p:ext>
            </p:extLst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b="1" dirty="0"/>
              <a:t>1- State-of-art </a:t>
            </a:r>
            <a:r>
              <a:rPr lang="en-US" dirty="0"/>
              <a:t>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10 well-selected papers per person</a:t>
            </a:r>
          </a:p>
          <a:p>
            <a:endParaRPr lang="en-US" dirty="0"/>
          </a:p>
          <a:p>
            <a:r>
              <a:rPr lang="en-US" b="1" dirty="0"/>
              <a:t>2- Proposal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November</a:t>
            </a:r>
          </a:p>
          <a:p>
            <a:pPr lvl="1"/>
            <a:r>
              <a:rPr lang="en-US" sz="1600" dirty="0"/>
              <a:t>Two lectures per week (Tuesday and Wednesday)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or Wednesday)</a:t>
            </a:r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January 2023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two weeks after the presentation </a:t>
            </a:r>
          </a:p>
          <a:p>
            <a:pPr lvl="1"/>
            <a:r>
              <a:rPr lang="en-US" dirty="0"/>
              <a:t>12 pages ACM format double column, ~ 4 pages per group member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03BD4-1C4E-4008-8A73-35671A5A7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190623"/>
            <a:ext cx="11474451" cy="5246564"/>
          </a:xfrm>
        </p:spPr>
        <p:txBody>
          <a:bodyPr/>
          <a:lstStyle/>
          <a:p>
            <a:pPr lvl="1"/>
            <a:r>
              <a:rPr lang="en-US" dirty="0"/>
              <a:t>Overview Reinforcement Learning</a:t>
            </a:r>
          </a:p>
          <a:p>
            <a:pPr lvl="2"/>
            <a:r>
              <a:rPr lang="en-US" dirty="0"/>
              <a:t>Model-Free, Model-Based</a:t>
            </a:r>
          </a:p>
          <a:p>
            <a:pPr lvl="2"/>
            <a:r>
              <a:rPr lang="en-US" dirty="0"/>
              <a:t>Deep RL</a:t>
            </a:r>
          </a:p>
          <a:p>
            <a:pPr lvl="2"/>
            <a:r>
              <a:rPr lang="en-US" dirty="0"/>
              <a:t>DQN, Policy Gradient, Actor-Critic Methods</a:t>
            </a:r>
          </a:p>
          <a:p>
            <a:pPr lvl="1"/>
            <a:r>
              <a:rPr lang="en-US" dirty="0"/>
              <a:t>Meta-Reinforcement Learning</a:t>
            </a:r>
          </a:p>
          <a:p>
            <a:pPr lvl="2"/>
            <a:r>
              <a:rPr lang="en-US" dirty="0"/>
              <a:t>Meta-learning vs Transfer learning, Domain adaptation, and Multi-task learning.</a:t>
            </a:r>
          </a:p>
          <a:p>
            <a:pPr lvl="2"/>
            <a:r>
              <a:rPr lang="en-US" dirty="0"/>
              <a:t>Meta-learning in stateless Models (rankings)</a:t>
            </a:r>
          </a:p>
          <a:p>
            <a:pPr lvl="2"/>
            <a:r>
              <a:rPr lang="en-US" dirty="0"/>
              <a:t>Short intro to </a:t>
            </a:r>
            <a:r>
              <a:rPr lang="en-US" dirty="0" err="1"/>
              <a:t>Lagrangian</a:t>
            </a:r>
            <a:r>
              <a:rPr lang="en-US" dirty="0"/>
              <a:t> multiplier, first, and second order methods</a:t>
            </a:r>
          </a:p>
          <a:p>
            <a:pPr lvl="2"/>
            <a:r>
              <a:rPr lang="en-US" dirty="0"/>
              <a:t>Meta-gradients methods (Deep Reinforcement Learning)</a:t>
            </a:r>
          </a:p>
          <a:p>
            <a:pPr lvl="1"/>
            <a:r>
              <a:rPr lang="en-US" dirty="0"/>
              <a:t>Reward Models </a:t>
            </a:r>
          </a:p>
          <a:p>
            <a:pPr lvl="2"/>
            <a:r>
              <a:rPr lang="en-US" dirty="0"/>
              <a:t>Intrinsic reward strategies (entropy-driven and  diversity-driven)</a:t>
            </a:r>
          </a:p>
          <a:p>
            <a:pPr lvl="2"/>
            <a:r>
              <a:rPr lang="en-US" dirty="0"/>
              <a:t>Reward Shaping, Policy Transfer, Representation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2E44-BF08-4032-9764-10958E9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Road-map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7FB4B-83B3-40C4-8FDD-D819EAC666DF}"/>
              </a:ext>
            </a:extLst>
          </p:cNvPr>
          <p:cNvSpPr/>
          <p:nvPr/>
        </p:nvSpPr>
        <p:spPr bwMode="gray">
          <a:xfrm>
            <a:off x="11384" y="1054579"/>
            <a:ext cx="12075450" cy="1824893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3F018-CCDE-448D-BCBB-2DA45FF349E3}"/>
              </a:ext>
            </a:extLst>
          </p:cNvPr>
          <p:cNvSpPr/>
          <p:nvPr/>
        </p:nvSpPr>
        <p:spPr bwMode="gray">
          <a:xfrm>
            <a:off x="0" y="2919230"/>
            <a:ext cx="12075450" cy="2176254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10B6B-DF41-4997-AC32-8664DC48B6B0}"/>
              </a:ext>
            </a:extLst>
          </p:cNvPr>
          <p:cNvSpPr/>
          <p:nvPr/>
        </p:nvSpPr>
        <p:spPr bwMode="gray">
          <a:xfrm>
            <a:off x="11384" y="5145075"/>
            <a:ext cx="12192000" cy="1590239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4E7C-3712-41B0-9004-1FE5847BE62F}"/>
              </a:ext>
            </a:extLst>
          </p:cNvPr>
          <p:cNvSpPr txBox="1"/>
          <p:nvPr/>
        </p:nvSpPr>
        <p:spPr bwMode="gray">
          <a:xfrm>
            <a:off x="8682892" y="1784206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RL Foundations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6FE6-2058-4438-B8F7-75FE4E602DAD}"/>
              </a:ext>
            </a:extLst>
          </p:cNvPr>
          <p:cNvSpPr txBox="1"/>
          <p:nvPr/>
        </p:nvSpPr>
        <p:spPr bwMode="gray">
          <a:xfrm>
            <a:off x="9068943" y="2854324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Meta-Learning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126FA-089E-4F64-A266-D13430C7F2B8}"/>
              </a:ext>
            </a:extLst>
          </p:cNvPr>
          <p:cNvSpPr txBox="1"/>
          <p:nvPr/>
        </p:nvSpPr>
        <p:spPr bwMode="gray">
          <a:xfrm>
            <a:off x="9567624" y="5398796"/>
            <a:ext cx="2146008" cy="904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Reward Models</a:t>
            </a:r>
          </a:p>
        </p:txBody>
      </p:sp>
    </p:spTree>
    <p:extLst>
      <p:ext uri="{BB962C8B-B14F-4D97-AF65-F5344CB8AC3E}">
        <p14:creationId xmlns:p14="http://schemas.microsoft.com/office/powerpoint/2010/main" val="1836162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36465-1B18-47E4-9C4E-E37BCCA6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3002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Investigate a Meta-Reinforcement Learning with respect to:</a:t>
            </a:r>
          </a:p>
          <a:p>
            <a:r>
              <a:rPr lang="en-US" dirty="0"/>
              <a:t>Ability to identify an optimal extrinsic reward that minimizes user goals</a:t>
            </a:r>
          </a:p>
          <a:p>
            <a:r>
              <a:rPr lang="en-US" dirty="0"/>
              <a:t>Ability to incorporate prior knowledge in form of constraints (e.g., fairness or safety)</a:t>
            </a:r>
          </a:p>
          <a:p>
            <a:endParaRPr lang="en-US" dirty="0"/>
          </a:p>
          <a:p>
            <a:r>
              <a:rPr lang="en-US" dirty="0"/>
              <a:t>Evaluate the robustness of the learned policy under:</a:t>
            </a:r>
          </a:p>
          <a:p>
            <a:pPr lvl="1"/>
            <a:r>
              <a:rPr lang="en-US" dirty="0"/>
              <a:t>Partial Observability</a:t>
            </a:r>
          </a:p>
          <a:p>
            <a:pPr lvl="1"/>
            <a:r>
              <a:rPr lang="en-US" dirty="0"/>
              <a:t>Adversarial Shifts (non-stationarity)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9FEFE-29CF-46EC-97AD-EF937803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3636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6ABA88-5029-496B-97B4-AD939C5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D50AF-A9AC-4FB3-B6EA-CCFF7EC0895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66641" y="1210799"/>
            <a:ext cx="1124699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Zhu, Z., et al., 2021,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Transfer Learning in Deep Reinforcement Learning: A Survey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arXiv:2009.07888.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Amin, S., et al., 2021,</a:t>
            </a:r>
            <a:r>
              <a:rPr lang="en-US" sz="1800" b="1" dirty="0">
                <a:latin typeface="+mj-lt"/>
              </a:rPr>
              <a:t> A Survey of Exploration Methods in Reinforcement Learning.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arXiv:2109.00157</a:t>
            </a:r>
            <a:r>
              <a:rPr lang="en-US" sz="1800" dirty="0"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Yu, L., et al., 2021, </a:t>
            </a:r>
            <a:r>
              <a:rPr lang="en-US" sz="1800" b="1" dirty="0">
                <a:latin typeface="+mj-lt"/>
              </a:rPr>
              <a:t>Robust Reinforcement Learning under model misspecification. </a:t>
            </a:r>
            <a:r>
              <a:rPr lang="en-US" sz="1800" i="1" dirty="0" err="1">
                <a:latin typeface="+mj-lt"/>
              </a:rPr>
              <a:t>arXiv</a:t>
            </a:r>
            <a:r>
              <a:rPr lang="en-US" sz="1800" i="1" dirty="0">
                <a:latin typeface="+mj-lt"/>
              </a:rPr>
              <a:t> preprint arXiv:2103.15370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Mendonca, R., et al., 2020,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Meta-reinforcement learning robust to distributional shift via model identification and experience relabeling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preprint arXiv:2006.07178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latin typeface="+mj-lt"/>
              </a:rPr>
              <a:t>Kirk, R., et al., 2021,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Survey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Generalisation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Deep Reinforcement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arXiv:2111.09794 [cs]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+mj-lt"/>
              </a:rPr>
              <a:t>François-</a:t>
            </a:r>
            <a:r>
              <a:rPr lang="en-US" sz="1800" dirty="0" err="1">
                <a:latin typeface="+mj-lt"/>
              </a:rPr>
              <a:t>Lavet</a:t>
            </a:r>
            <a:r>
              <a:rPr lang="en-US" sz="1800" dirty="0">
                <a:latin typeface="+mj-lt"/>
              </a:rPr>
              <a:t>, V., Henderson, P., Islam, R., Bellemare, M. G., &amp; </a:t>
            </a:r>
            <a:r>
              <a:rPr lang="en-US" sz="1800" dirty="0" err="1">
                <a:latin typeface="+mj-lt"/>
              </a:rPr>
              <a:t>Pineau</a:t>
            </a:r>
            <a:r>
              <a:rPr lang="en-US" sz="1800" dirty="0">
                <a:latin typeface="+mj-lt"/>
              </a:rPr>
              <a:t>, J. (2018). </a:t>
            </a:r>
            <a:r>
              <a:rPr lang="en-US" sz="1800" b="1" dirty="0">
                <a:latin typeface="+mj-lt"/>
              </a:rPr>
              <a:t>An introduction to deep reinforcement learning</a:t>
            </a:r>
            <a:r>
              <a:rPr lang="en-US" sz="1800" dirty="0">
                <a:latin typeface="+mj-lt"/>
              </a:rPr>
              <a:t>. </a:t>
            </a:r>
            <a:r>
              <a:rPr lang="en-US" sz="1800" i="1" dirty="0">
                <a:latin typeface="+mj-lt"/>
              </a:rPr>
              <a:t>Foundations and Trends® in Machine Learning</a:t>
            </a:r>
            <a:r>
              <a:rPr lang="en-US" sz="1800" dirty="0">
                <a:latin typeface="+mj-lt"/>
              </a:rPr>
              <a:t>, </a:t>
            </a:r>
            <a:r>
              <a:rPr lang="en-US" sz="1800" i="1" dirty="0">
                <a:latin typeface="+mj-lt"/>
              </a:rPr>
              <a:t>11</a:t>
            </a:r>
            <a:r>
              <a:rPr lang="en-US" sz="1800" dirty="0">
                <a:latin typeface="+mj-lt"/>
              </a:rPr>
              <a:t>(3-4), 219-354.</a:t>
            </a:r>
          </a:p>
        </p:txBody>
      </p:sp>
    </p:spTree>
    <p:extLst>
      <p:ext uri="{BB962C8B-B14F-4D97-AF65-F5344CB8AC3E}">
        <p14:creationId xmlns:p14="http://schemas.microsoft.com/office/powerpoint/2010/main" val="7771239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1242</Words>
  <Application>Microsoft Office PowerPoint</Application>
  <PresentationFormat>Widescreen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HPI PPT-Template</vt:lpstr>
      <vt:lpstr>Winter Term 22-23  Meta-Reinforcement Learning for Self-Adaptive Systems Org &amp; Introduction</vt:lpstr>
      <vt:lpstr>Key Facts</vt:lpstr>
      <vt:lpstr>Dates</vt:lpstr>
      <vt:lpstr>Communicantion Plan</vt:lpstr>
      <vt:lpstr>Project Proposal</vt:lpstr>
      <vt:lpstr>Roadmap (1/2)</vt:lpstr>
      <vt:lpstr>Road-map 2/2</vt:lpstr>
      <vt:lpstr>Goals</vt:lpstr>
      <vt:lpstr>Papers on Reinforcement Learning</vt:lpstr>
      <vt:lpstr>Papers on Meta-Reinforcement Learning</vt:lpstr>
      <vt:lpstr>Seminar Work, Deliverables and Grading</vt:lpstr>
      <vt:lpstr>Next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115</cp:revision>
  <dcterms:created xsi:type="dcterms:W3CDTF">2020-04-21T18:34:08Z</dcterms:created>
  <dcterms:modified xsi:type="dcterms:W3CDTF">2022-10-17T19:20:19Z</dcterms:modified>
</cp:coreProperties>
</file>