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9" r:id="rId2"/>
  </p:sldMasterIdLst>
  <p:notesMasterIdLst>
    <p:notesMasterId r:id="rId27"/>
  </p:notesMasterIdLst>
  <p:sldIdLst>
    <p:sldId id="1806" r:id="rId3"/>
    <p:sldId id="1854" r:id="rId4"/>
    <p:sldId id="1834" r:id="rId5"/>
    <p:sldId id="1850" r:id="rId6"/>
    <p:sldId id="1855" r:id="rId7"/>
    <p:sldId id="1852" r:id="rId8"/>
    <p:sldId id="1853" r:id="rId9"/>
    <p:sldId id="1856" r:id="rId10"/>
    <p:sldId id="1851" r:id="rId11"/>
    <p:sldId id="1859" r:id="rId12"/>
    <p:sldId id="1864" r:id="rId13"/>
    <p:sldId id="1863" r:id="rId14"/>
    <p:sldId id="1865" r:id="rId15"/>
    <p:sldId id="1818" r:id="rId16"/>
    <p:sldId id="1861" r:id="rId17"/>
    <p:sldId id="1815" r:id="rId18"/>
    <p:sldId id="1866" r:id="rId19"/>
    <p:sldId id="1872" r:id="rId20"/>
    <p:sldId id="1868" r:id="rId21"/>
    <p:sldId id="1869" r:id="rId22"/>
    <p:sldId id="1848" r:id="rId23"/>
    <p:sldId id="1844" r:id="rId24"/>
    <p:sldId id="1870" r:id="rId25"/>
    <p:sldId id="187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DBB"/>
    <a:srgbClr val="FDC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8" autoAdjust="0"/>
    <p:restoredTop sz="85714" autoAdjust="0"/>
  </p:normalViewPr>
  <p:slideViewPr>
    <p:cSldViewPr snapToGrid="0">
      <p:cViewPr varScale="1">
        <p:scale>
          <a:sx n="91" d="100"/>
          <a:sy n="91" d="100"/>
        </p:scale>
        <p:origin x="13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A6901-6285-4D39-AB6F-BDF9A56BC59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727C5-22EF-4816-82A2-CAD5A712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2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727C5-22EF-4816-82A2-CAD5A71298A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29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solidFill>
                  <a:srgbClr val="222222"/>
                </a:solidFill>
                <a:effectLst/>
                <a:latin typeface="+mj-lt"/>
              </a:rPr>
              <a:t>source:</a:t>
            </a:r>
            <a:r>
              <a:rPr lang="en-US" sz="1200" dirty="0">
                <a:latin typeface="+mj-lt"/>
              </a:rPr>
              <a:t> Finn, C., 2021, Stanford CS330: Deep Multi-task &amp; Meta Learning I 2021 I Lecture 11</a:t>
            </a:r>
            <a:endParaRPr lang="en-US" sz="1200" b="0" i="0" dirty="0">
              <a:solidFill>
                <a:srgbClr val="222222"/>
              </a:solidFill>
              <a:effectLst/>
              <a:latin typeface="+mj-lt"/>
            </a:endParaRPr>
          </a:p>
          <a:p>
            <a:r>
              <a:rPr lang="en-US"/>
              <a:t>https://youtu.be/gUutjhnc2Q4?list=PLoROMvodv4rMIJ-TvblAIkw28Wxi27B36&amp;t=4512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727C5-22EF-4816-82A2-CAD5A71298A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14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https://www.youtube.com/watch?v=ItPEBdD6VMk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727C5-22EF-4816-82A2-CAD5A71298A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25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727C5-22EF-4816-82A2-CAD5A71298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24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727C5-22EF-4816-82A2-CAD5A71298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67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727C5-22EF-4816-82A2-CAD5A71298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7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RL2 fast reinforcement learning via slow </a:t>
            </a:r>
            <a:r>
              <a:rPr lang="en-US" dirty="0" err="1"/>
              <a:t>reinforcemnent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727C5-22EF-4816-82A2-CAD5A71298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00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727C5-22EF-4816-82A2-CAD5A71298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52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727C5-22EF-4816-82A2-CAD5A71298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64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https://youtu.be/dYmJd_fJLW0?list=PLoROMvodv4rMIJ-TvblAIkw28Wxi27B36&amp;t=2842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727C5-22EF-4816-82A2-CAD5A71298A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58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1294" lvl="1" indent="0">
              <a:buFontTx/>
              <a:buNone/>
            </a:pPr>
            <a:r>
              <a:rPr lang="en-US" dirty="0"/>
              <a:t>Adults can quickly learn to walk using crutches or kids can adapt to walking on ice after learning to walk on grass or carpet.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727C5-22EF-4816-82A2-CAD5A71298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85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500052421"/>
      </p:ext>
    </p:extLst>
  </p:cSld>
  <p:clrMapOvr>
    <a:masterClrMapping/>
  </p:clrMapOvr>
  <p:transition>
    <p:fade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4451"/>
      </p:ext>
    </p:extLst>
  </p:cSld>
  <p:clrMapOvr>
    <a:masterClrMapping/>
  </p:clrMapOvr>
  <p:transition>
    <p:fade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67363"/>
      </p:ext>
    </p:extLst>
  </p:cSld>
  <p:clrMapOvr>
    <a:masterClrMapping/>
  </p:clrMapOvr>
  <p:transition>
    <p:fade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49634"/>
      </p:ext>
    </p:extLst>
  </p:cSld>
  <p:clrMapOvr>
    <a:masterClrMapping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70133"/>
      </p:ext>
    </p:extLst>
  </p:cSld>
  <p:clrMapOvr>
    <a:masterClrMapping/>
  </p:clrMapOvr>
  <p:transition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16986"/>
      </p:ext>
    </p:extLst>
  </p:cSld>
  <p:clrMapOvr>
    <a:masterClrMapping/>
  </p:clrMapOvr>
  <p:transition>
    <p:fade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18315962"/>
      </p:ext>
    </p:extLst>
  </p:cSld>
  <p:clrMapOvr>
    <a:masterClrMapping/>
  </p:clrMapOvr>
  <p:transition spd="slow">
    <p:wipe dir="d"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0C70A6D8-89B8-49B0-8903-7EF273AB9F75}" type="datetime1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2623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1305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83226323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46827487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95654648"/>
      </p:ext>
    </p:extLst>
  </p:cSld>
  <p:clrMapOvr>
    <a:masterClrMapping/>
  </p:clrMapOvr>
  <p:transition>
    <p:fade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4944176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8515355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2030086"/>
      </p:ext>
    </p:extLst>
  </p:cSld>
  <p:clrMapOvr>
    <a:masterClrMapping/>
  </p:clrMapOvr>
  <p:transition spd="slow">
    <p:wipe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334918855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D9056D4C-34C4-4B6E-9840-2166E4C8C89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5019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D9056D4C-34C4-4B6E-9840-2166E4C8C89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4423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47694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9158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1579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2075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56566235"/>
      </p:ext>
    </p:extLst>
  </p:cSld>
  <p:clrMapOvr>
    <a:masterClrMapping/>
  </p:clrMapOvr>
  <p:transition>
    <p:fade/>
  </p:transition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5939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X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34589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27919521"/>
      </p:ext>
    </p:extLst>
  </p:cSld>
  <p:clrMapOvr>
    <a:masterClrMapping/>
  </p:clrMapOvr>
  <p:transition spd="slow">
    <p:wipe dir="d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D9056D4C-34C4-4B6E-9840-2166E4C8C89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232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773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D830-3D77-4832-9334-6E0E764C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182E0-898C-46D0-AC6C-51C72B673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C4E3D-982B-49CC-BB95-3BE5721A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A5607-59D8-458D-9343-83B445DC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342DC-9D6C-432F-9C5B-62BDF72B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4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990565850"/>
      </p:ext>
    </p:extLst>
  </p:cSld>
  <p:clrMapOvr>
    <a:masterClrMapping/>
  </p:clrMapOvr>
  <p:transition>
    <p:fad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4153461"/>
      </p:ext>
    </p:extLst>
  </p:cSld>
  <p:clrMapOvr>
    <a:masterClrMapping/>
  </p:clrMapOvr>
  <p:transition spd="slow">
    <p:wipe dir="u"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833235378"/>
      </p:ext>
    </p:extLst>
  </p:cSld>
  <p:clrMapOvr>
    <a:masterClrMapping/>
  </p:clrMapOvr>
  <p:transition>
    <p:fade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0C70A6D8-89B8-49B0-8903-7EF273AB9F75}" type="datetime1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19280"/>
      </p:ext>
    </p:extLst>
  </p:cSld>
  <p:clrMapOvr>
    <a:masterClrMapping/>
  </p:clrMapOvr>
  <p:transition>
    <p:fade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0C70A6D8-89B8-49B0-8903-7EF273AB9F75}" type="datetime1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81657"/>
      </p:ext>
    </p:extLst>
  </p:cSld>
  <p:clrMapOvr>
    <a:masterClrMapping/>
  </p:clrMapOvr>
  <p:transition>
    <p:fade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7441"/>
      </p:ext>
    </p:extLst>
  </p:cSld>
  <p:clrMapOvr>
    <a:masterClrMapping/>
  </p:clrMapOvr>
  <p:transition>
    <p:fade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0C70A6D8-89B8-49B0-8903-7EF273AB9F75}" type="datetime1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2482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D9056D4C-34C4-4B6E-9840-2166E4C8C89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0448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ransition>
    <p:fade/>
  </p:transition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hyperlink" Target="mailto:Sona.Ghahremani@hpi.de" TargetMode="External"/><Relationship Id="rId5" Type="http://schemas.openxmlformats.org/officeDocument/2006/relationships/hyperlink" Target="mailto:he.xu@hpi.de" TargetMode="External"/><Relationship Id="rId4" Type="http://schemas.openxmlformats.org/officeDocument/2006/relationships/hyperlink" Target="mailto:christian.adriano@hpi.d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svg"/><Relationship Id="rId9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0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7.png"/><Relationship Id="rId11" Type="http://schemas.openxmlformats.org/officeDocument/2006/relationships/image" Target="../media/image75.png"/><Relationship Id="rId5" Type="http://schemas.openxmlformats.org/officeDocument/2006/relationships/image" Target="../media/image66.png"/><Relationship Id="rId15" Type="http://schemas.openxmlformats.org/officeDocument/2006/relationships/image" Target="../media/image72.png"/><Relationship Id="rId10" Type="http://schemas.openxmlformats.org/officeDocument/2006/relationships/image" Target="../media/image74.png"/><Relationship Id="rId4" Type="http://schemas.openxmlformats.org/officeDocument/2006/relationships/image" Target="../media/image65.png"/><Relationship Id="rId9" Type="http://schemas.openxmlformats.org/officeDocument/2006/relationships/image" Target="../media/image73.png"/><Relationship Id="rId14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reinforce-imf3027.slack.com/team/U04725D1TSN" TargetMode="External"/><Relationship Id="rId2" Type="http://schemas.openxmlformats.org/officeDocument/2006/relationships/hyperlink" Target="https://metareinforce-imf3027.slack.com/team/U04726WV5PV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metareinforce-imf3027.slack.com/team/U04ARAPPYQL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reinforce-imf3027.slack.com/team/U04725D1TSN" TargetMode="External"/><Relationship Id="rId2" Type="http://schemas.openxmlformats.org/officeDocument/2006/relationships/hyperlink" Target="https://metareinforce-imf3027.slack.com/team/U04726WV5PV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metareinforce-imf3027.slack.com/team/U04ARAPPYQ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reinforce-imf3027.slack.com/team/U04726WV5PV" TargetMode="External"/><Relationship Id="rId2" Type="http://schemas.openxmlformats.org/officeDocument/2006/relationships/hyperlink" Target="https://metareinforce-imf3027.slack.com/team/U04725D1TSN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metareinforce-imf3027.slack.com/team/U04ARAPPYQ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28044"/>
            <a:ext cx="9144000" cy="3581918"/>
          </a:xfrm>
        </p:spPr>
        <p:txBody>
          <a:bodyPr>
            <a:normAutofit/>
          </a:bodyPr>
          <a:lstStyle/>
          <a:p>
            <a:r>
              <a:rPr lang="en-US" altLang="x-none" sz="1800" dirty="0">
                <a:ea typeface="ＭＳ Ｐゴシック" charset="-128"/>
              </a:rPr>
              <a:t>Winter Term 22-23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sz="3600" b="1" dirty="0"/>
              <a:t>Meta-Reinforcement Learning for Self-Adaptive Systems</a:t>
            </a:r>
            <a:br>
              <a:rPr lang="en-US" sz="3600" b="1" dirty="0"/>
            </a:br>
            <a:br>
              <a:rPr lang="en-US" altLang="x-none" sz="4000" b="1" dirty="0">
                <a:ea typeface="ＭＳ Ｐゴシック" charset="-128"/>
              </a:rPr>
            </a:br>
            <a:r>
              <a:rPr lang="en-US" sz="3600" b="1" dirty="0"/>
              <a:t>Lecture-8: </a:t>
            </a:r>
            <a:r>
              <a:rPr lang="en-US" sz="3600" dirty="0"/>
              <a:t>Meta-Reinforcement Learning</a:t>
            </a: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FFAC62-CDF9-4FA9-B6E9-17489448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B1D4CA7-C568-8234-05CD-1F62445A048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061880" y="5040529"/>
            <a:ext cx="7515022" cy="1124744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25000" lnSpcReduction="20000"/>
          </a:bodyPr>
          <a:lstStyle>
            <a:lvl1pPr marL="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sz="6400">
                <a:ea typeface="ＭＳ Ｐゴシック" charset="-128"/>
              </a:rPr>
              <a:t>Prof. Dr. Holger Giese (</a:t>
            </a:r>
            <a:r>
              <a:rPr lang="en-US" altLang="x-none" sz="6400">
                <a:ea typeface="ＭＳ Ｐゴシック" charset="-128"/>
                <a:hlinkClick r:id="rId3"/>
              </a:rPr>
              <a:t>holger.giese@hpi.uni-potsdam.de)</a:t>
            </a:r>
            <a:r>
              <a:rPr lang="en-US" altLang="x-none" sz="6400">
                <a:ea typeface="ＭＳ Ｐゴシック" charset="-128"/>
              </a:rPr>
              <a:t> </a:t>
            </a:r>
          </a:p>
          <a:p>
            <a:r>
              <a:rPr lang="en-US" altLang="x-none" sz="6400">
                <a:ea typeface="ＭＳ Ｐゴシック" charset="-128"/>
              </a:rPr>
              <a:t>Christian Medeiros Adriano (</a:t>
            </a:r>
            <a:r>
              <a:rPr lang="en-US" altLang="x-none" sz="640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6400">
                <a:ea typeface="ＭＳ Ｐゴシック" charset="-128"/>
              </a:rPr>
              <a:t>) - </a:t>
            </a:r>
            <a:r>
              <a:rPr lang="en-US" altLang="x-none" sz="6400" b="1">
                <a:ea typeface="ＭＳ Ｐゴシック" charset="-128"/>
              </a:rPr>
              <a:t>“Chris”</a:t>
            </a:r>
            <a:endParaRPr lang="en-US" altLang="x-none" sz="6400">
              <a:ea typeface="ＭＳ Ｐゴシック" charset="-128"/>
            </a:endParaRPr>
          </a:p>
          <a:p>
            <a:r>
              <a:rPr lang="en-US" altLang="x-none" sz="6400">
                <a:ea typeface="ＭＳ Ｐゴシック" charset="-128"/>
              </a:rPr>
              <a:t> He Xu (</a:t>
            </a:r>
            <a:r>
              <a:rPr lang="en-US" altLang="x-none" sz="6400">
                <a:ea typeface="ＭＳ Ｐゴシック" charset="-128"/>
                <a:hlinkClick r:id="rId5"/>
              </a:rPr>
              <a:t>he.xu@hpi.de</a:t>
            </a:r>
            <a:r>
              <a:rPr lang="en-US" altLang="x-none" sz="6400">
                <a:ea typeface="ＭＳ Ｐゴシック" charset="-128"/>
              </a:rPr>
              <a:t>)</a:t>
            </a:r>
          </a:p>
          <a:p>
            <a:r>
              <a:rPr lang="en-US" altLang="x-none" sz="6400">
                <a:ea typeface="ＭＳ Ｐゴシック" charset="-128"/>
              </a:rPr>
              <a:t>Sona.Ghahremani (</a:t>
            </a:r>
            <a:r>
              <a:rPr lang="en-US" altLang="x-none" sz="6400">
                <a:ea typeface="ＭＳ Ｐゴシック" charset="-128"/>
                <a:hlinkClick r:id="rId6"/>
              </a:rPr>
              <a:t>sona.ghahremani@hpi.de</a:t>
            </a:r>
            <a:r>
              <a:rPr lang="en-US" altLang="x-none" sz="6400">
                <a:ea typeface="ＭＳ Ｐゴシック" charset="-128"/>
              </a:rPr>
              <a:t>)</a:t>
            </a:r>
            <a:endParaRPr lang="en-US" altLang="x-none" sz="6400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F9EF-0CD7-EDD7-96A1-C2DDF80C6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TRPO (on-policy) + Attention </a:t>
            </a:r>
            <a:r>
              <a:rPr lang="en-US" sz="1600" dirty="0"/>
              <a:t>[Mishra 2017]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742BD-3AC8-51B3-FD9E-973A75765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97EF64-17A9-7480-9D26-33AD2A097202}"/>
              </a:ext>
            </a:extLst>
          </p:cNvPr>
          <p:cNvSpPr txBox="1"/>
          <p:nvPr/>
        </p:nvSpPr>
        <p:spPr bwMode="gray">
          <a:xfrm>
            <a:off x="27477" y="6583194"/>
            <a:ext cx="68557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/>
              <a:t>Mishra, Nikhil, et al. "A simple neural attentive meta-learner." </a:t>
            </a:r>
            <a:r>
              <a:rPr lang="en-US" sz="900" i="1" dirty="0" err="1"/>
              <a:t>arXiv</a:t>
            </a:r>
            <a:r>
              <a:rPr lang="en-US" sz="900" i="1" dirty="0"/>
              <a:t> preprint arXiv:1707.03141</a:t>
            </a:r>
            <a:r>
              <a:rPr lang="en-US" sz="900" dirty="0"/>
              <a:t> (2017).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D2CC48-532B-9613-0E1D-3D1E4410A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38" y="830350"/>
            <a:ext cx="5191199" cy="35375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195913-5FE9-6402-D62E-8822DF671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237" y="830350"/>
            <a:ext cx="5457599" cy="31575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C17312-3536-1F6E-AAAE-AE3A199A48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5568" y="4063736"/>
            <a:ext cx="4694438" cy="25307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36AFC7-D7A2-DCB1-F545-353A059D49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1599" y="5799124"/>
            <a:ext cx="5522156" cy="68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70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6B811-444B-023D-15C5-83C8DAE4E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924" y="144001"/>
            <a:ext cx="10078875" cy="514738"/>
          </a:xfrm>
        </p:spPr>
        <p:txBody>
          <a:bodyPr/>
          <a:lstStyle/>
          <a:p>
            <a:r>
              <a:rPr lang="en-US" sz="2400" dirty="0"/>
              <a:t>SAC Off-policy / Probabilistic Context Variables </a:t>
            </a:r>
            <a:r>
              <a:rPr lang="en-US" sz="1800" dirty="0"/>
              <a:t>[</a:t>
            </a:r>
            <a:r>
              <a:rPr lang="en-US" sz="1800" dirty="0" err="1"/>
              <a:t>Rakelly</a:t>
            </a:r>
            <a:r>
              <a:rPr lang="en-US" sz="1800" dirty="0"/>
              <a:t> 2019]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102D4-D3FE-A572-4403-B99429B7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4D49B4-B8A6-8AD4-E52E-78036B78C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24" y="1984214"/>
            <a:ext cx="5448300" cy="42862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06B64AA-0892-BCFA-62E1-A0D1E2B5277E}"/>
              </a:ext>
            </a:extLst>
          </p:cNvPr>
          <p:cNvSpPr/>
          <p:nvPr/>
        </p:nvSpPr>
        <p:spPr bwMode="gray">
          <a:xfrm>
            <a:off x="6624863" y="855278"/>
            <a:ext cx="5547061" cy="54456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AACEFE-5D98-3086-7165-4D45A5B7F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93" y="3516511"/>
            <a:ext cx="6124575" cy="3000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5938F5-0C1F-91E5-D77A-75B55CC11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625" y="1478834"/>
            <a:ext cx="5335382" cy="47296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359C67-F3A6-A9AA-4CC2-AD6F787EB25E}"/>
                  </a:ext>
                </a:extLst>
              </p:cNvPr>
              <p:cNvSpPr txBox="1"/>
              <p:nvPr/>
            </p:nvSpPr>
            <p:spPr bwMode="gray">
              <a:xfrm>
                <a:off x="276501" y="2416903"/>
                <a:ext cx="6245256" cy="3940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permutation-invariant representation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359C67-F3A6-A9AA-4CC2-AD6F787EB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6501" y="2416903"/>
                <a:ext cx="6245256" cy="394082"/>
              </a:xfrm>
              <a:prstGeom prst="rect">
                <a:avLst/>
              </a:prstGeom>
              <a:blipFill>
                <a:blip r:embed="rId5"/>
                <a:stretch>
                  <a:fillRect l="-780" t="-9231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3D38DC3C-7F36-D656-2347-43D2123BCC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3536" y="2770718"/>
            <a:ext cx="3133725" cy="533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E7D823-5E22-8437-4A43-891E944F570A}"/>
              </a:ext>
            </a:extLst>
          </p:cNvPr>
          <p:cNvSpPr txBox="1"/>
          <p:nvPr/>
        </p:nvSpPr>
        <p:spPr bwMode="gray">
          <a:xfrm>
            <a:off x="-1" y="6547051"/>
            <a:ext cx="111800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Rakelly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Kate, et al. "Efficient off-policy meta-reinforcement learning via probabilistic context variables."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conference on machine learning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PMLR, 2019.</a:t>
            </a: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195347-2044-2050-E26A-783C991DB26D}"/>
              </a:ext>
            </a:extLst>
          </p:cNvPr>
          <p:cNvSpPr txBox="1"/>
          <p:nvPr/>
        </p:nvSpPr>
        <p:spPr bwMode="gray">
          <a:xfrm>
            <a:off x="6723625" y="855278"/>
            <a:ext cx="52584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Posterior Sampling and Exploration via Latent Contexts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31091D-4FC0-D266-580C-C94918976ECC}"/>
              </a:ext>
            </a:extLst>
          </p:cNvPr>
          <p:cNvSpPr txBox="1"/>
          <p:nvPr/>
        </p:nvSpPr>
        <p:spPr bwMode="gray">
          <a:xfrm>
            <a:off x="97006" y="1584717"/>
            <a:ext cx="6414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Probabilistic Latent Context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96DDB9-7087-00E6-D3C6-588EC3805A05}"/>
              </a:ext>
            </a:extLst>
          </p:cNvPr>
          <p:cNvSpPr txBox="1"/>
          <p:nvPr/>
        </p:nvSpPr>
        <p:spPr bwMode="gray">
          <a:xfrm>
            <a:off x="189759" y="838025"/>
            <a:ext cx="624525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Motivation</a:t>
            </a:r>
            <a:r>
              <a:rPr lang="en-US" dirty="0"/>
              <a:t> - Continuous Actions, e.g., different directions, velocities, physical dynamics</a:t>
            </a:r>
          </a:p>
        </p:txBody>
      </p:sp>
    </p:spTree>
    <p:extLst>
      <p:ext uri="{BB962C8B-B14F-4D97-AF65-F5344CB8AC3E}">
        <p14:creationId xmlns:p14="http://schemas.microsoft.com/office/powerpoint/2010/main" val="171716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A141B-84F7-C3C9-A8A9-C9E945F38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504617" cy="555840"/>
          </a:xfrm>
        </p:spPr>
        <p:txBody>
          <a:bodyPr/>
          <a:lstStyle/>
          <a:p>
            <a:r>
              <a:rPr lang="en-US" dirty="0"/>
              <a:t>Meta-RL with Probabilistic Context Variables </a:t>
            </a:r>
            <a:r>
              <a:rPr lang="en-US" sz="2000" dirty="0"/>
              <a:t>[</a:t>
            </a:r>
            <a:r>
              <a:rPr lang="en-US" sz="2000" dirty="0" err="1"/>
              <a:t>Rakelly</a:t>
            </a:r>
            <a:r>
              <a:rPr lang="en-US" sz="2000" dirty="0"/>
              <a:t> 2019]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602BA-6E17-D5A4-6535-A8C5F61E8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77" y="1017025"/>
            <a:ext cx="1850797" cy="692497"/>
          </a:xfrm>
        </p:spPr>
        <p:txBody>
          <a:bodyPr/>
          <a:lstStyle/>
          <a:p>
            <a:r>
              <a:rPr lang="en-US" sz="2400" b="1" dirty="0"/>
              <a:t>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C6B0D-CD83-9AC2-A401-4E5A2E80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B1ADF9-F10A-2CF2-18F3-A73B927214FB}"/>
              </a:ext>
            </a:extLst>
          </p:cNvPr>
          <p:cNvSpPr txBox="1"/>
          <p:nvPr/>
        </p:nvSpPr>
        <p:spPr bwMode="gray">
          <a:xfrm>
            <a:off x="0" y="6484135"/>
            <a:ext cx="111800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Rakelly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Kate, et al. "Efficient off-policy meta-reinforcement learning via probabilistic context variables."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conference on machine learning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PMLR, 2019.</a:t>
            </a:r>
            <a:endParaRPr lang="en-US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17ACDA-F049-6717-8B8F-175A8694C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64" y="922548"/>
            <a:ext cx="4015771" cy="550539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9A2A2B-A181-7214-2F42-061DD661F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016" y="922548"/>
            <a:ext cx="4015772" cy="205561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55865D-51CD-46A1-6468-F1F7B324AC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0123" y="5096896"/>
            <a:ext cx="5562600" cy="6953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865700-E6A4-6DDF-DC0D-FB0A0239E5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0331" y="4189582"/>
            <a:ext cx="6406676" cy="82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2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9999-7123-292E-DE46-6B25D115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608311" cy="863616"/>
          </a:xfrm>
        </p:spPr>
        <p:txBody>
          <a:bodyPr/>
          <a:lstStyle/>
          <a:p>
            <a:r>
              <a:rPr lang="en-US" dirty="0"/>
              <a:t>Meta-RL with Probabilistic Context Variables </a:t>
            </a:r>
            <a:r>
              <a:rPr lang="en-US" sz="2000" dirty="0"/>
              <a:t>[</a:t>
            </a:r>
            <a:r>
              <a:rPr lang="en-US" sz="2000" dirty="0" err="1"/>
              <a:t>Rakelly</a:t>
            </a:r>
            <a:r>
              <a:rPr lang="en-US" sz="2000" dirty="0"/>
              <a:t> 2019]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B6F7B-4596-DEE2-09FC-92516B1C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9EC6B8-5C92-AF76-C785-3D4EF2859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15" y="921076"/>
            <a:ext cx="7974163" cy="59369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81091F-F454-A252-4B7A-6B82FD2DDBBA}"/>
              </a:ext>
            </a:extLst>
          </p:cNvPr>
          <p:cNvSpPr txBox="1"/>
          <p:nvPr/>
        </p:nvSpPr>
        <p:spPr bwMode="gray">
          <a:xfrm>
            <a:off x="8935360" y="5653218"/>
            <a:ext cx="31498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Rakelly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Kate, et al. "Efficient off-policy meta-reinforcement learning via probabilistic context variables."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conference on machine learning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PMLR, 2019.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016E8B-B2DD-1F44-BC68-2BE549079A33}"/>
              </a:ext>
            </a:extLst>
          </p:cNvPr>
          <p:cNvSpPr txBox="1"/>
          <p:nvPr/>
        </p:nvSpPr>
        <p:spPr bwMode="gray">
          <a:xfrm>
            <a:off x="9294021" y="1274448"/>
            <a:ext cx="2271860" cy="17722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Better efficiency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200" dirty="0"/>
              <a:t>PEARL = Value-Based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/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200" dirty="0"/>
              <a:t>Policy-Based</a:t>
            </a:r>
          </a:p>
          <a:p>
            <a:pPr marL="639763" lvl="1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200" dirty="0" err="1"/>
              <a:t>PropMP</a:t>
            </a:r>
            <a:endParaRPr lang="en-US" sz="1200" dirty="0"/>
          </a:p>
          <a:p>
            <a:pPr marL="639763" lvl="1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200" dirty="0"/>
              <a:t>MAML</a:t>
            </a:r>
          </a:p>
          <a:p>
            <a:pPr marL="639763" lvl="1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200" dirty="0"/>
              <a:t>RL2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45CFD1-9FDA-DF83-84B1-51379F1DEAD8}"/>
              </a:ext>
            </a:extLst>
          </p:cNvPr>
          <p:cNvSpPr txBox="1"/>
          <p:nvPr/>
        </p:nvSpPr>
        <p:spPr bwMode="gray">
          <a:xfrm>
            <a:off x="9374331" y="3313519"/>
            <a:ext cx="2271860" cy="4977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Dotted lines correspond to the asymptotic convergence.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43CC6E9-3EDE-ACCC-F763-249E485E5E3C}"/>
              </a:ext>
            </a:extLst>
          </p:cNvPr>
          <p:cNvSpPr/>
          <p:nvPr/>
        </p:nvSpPr>
        <p:spPr bwMode="gray">
          <a:xfrm>
            <a:off x="8644378" y="2111604"/>
            <a:ext cx="290982" cy="565608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E99A43E-ED66-FCC9-4955-D56A396E8A82}"/>
              </a:ext>
            </a:extLst>
          </p:cNvPr>
          <p:cNvCxnSpPr>
            <a:stCxn id="10" idx="1"/>
            <a:endCxn id="9" idx="1"/>
          </p:cNvCxnSpPr>
          <p:nvPr/>
        </p:nvCxnSpPr>
        <p:spPr bwMode="gray">
          <a:xfrm rot="10800000" flipH="1" flipV="1">
            <a:off x="8935359" y="2394408"/>
            <a:ext cx="438971" cy="1168008"/>
          </a:xfrm>
          <a:prstGeom prst="bentConnector3">
            <a:avLst>
              <a:gd name="adj1" fmla="val 3410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781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D630-4003-054E-86DF-91448F717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Black-Box Meta-RL Pros-Cons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B6A6D-1FC1-13BB-F04B-8F1143A09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363" y="1213308"/>
            <a:ext cx="7128408" cy="2158411"/>
          </a:xfrm>
          <a:solidFill>
            <a:srgbClr val="DEFDBB">
              <a:alpha val="30196"/>
            </a:srgbClr>
          </a:solidFill>
        </p:spPr>
        <p:txBody>
          <a:bodyPr lIns="91440" tIns="91440" rIns="91440" bIns="91440"/>
          <a:lstStyle/>
          <a:p>
            <a:pPr>
              <a:lnSpc>
                <a:spcPct val="150000"/>
              </a:lnSpc>
            </a:pPr>
            <a:r>
              <a:rPr lang="en-US" b="1" dirty="0"/>
              <a:t>Pros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General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Expressive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Versatility (diversity of architectural design choices)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E4D18-4780-E2DC-A4D4-5CE5CD6D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98F28-0A2B-E482-E2B1-DBE69BF55B9D}"/>
              </a:ext>
            </a:extLst>
          </p:cNvPr>
          <p:cNvSpPr txBox="1"/>
          <p:nvPr/>
        </p:nvSpPr>
        <p:spPr bwMode="gray">
          <a:xfrm>
            <a:off x="2519362" y="4108775"/>
            <a:ext cx="7153275" cy="13751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91440" bIns="9144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Cons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Difficult to optimize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Inherits sample inefficiencies from the RL optimizer</a:t>
            </a:r>
          </a:p>
        </p:txBody>
      </p:sp>
    </p:spTree>
    <p:extLst>
      <p:ext uri="{BB962C8B-B14F-4D97-AF65-F5344CB8AC3E}">
        <p14:creationId xmlns:p14="http://schemas.microsoft.com/office/powerpoint/2010/main" val="245525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74ED4F0-A6E0-FD4C-1A41-3A813A8B19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C03119-C4A0-6103-0AF7-81E644812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7" y="4805681"/>
            <a:ext cx="11228919" cy="664894"/>
          </a:xfrm>
        </p:spPr>
        <p:txBody>
          <a:bodyPr/>
          <a:lstStyle/>
          <a:p>
            <a:r>
              <a:rPr lang="en-US" dirty="0"/>
              <a:t>Optimization-Based Meta-RL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1B46C-3013-F3E9-F086-F4D28AC3B4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20475" y="6486525"/>
            <a:ext cx="771525" cy="260350"/>
          </a:xfrm>
        </p:spPr>
        <p:txBody>
          <a:bodyPr/>
          <a:lstStyle/>
          <a:p>
            <a:fld id="{47A777B1-4A66-48BF-8387-31033AC26DF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13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0D2FC-C4B9-8925-4EC5-7753749C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Optimization-Based Meta-RL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171B8-61EA-A5FF-E5A3-1188D981E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72" y="996222"/>
            <a:ext cx="11473384" cy="758156"/>
          </a:xfrm>
        </p:spPr>
        <p:txBody>
          <a:bodyPr/>
          <a:lstStyle/>
          <a:p>
            <a:r>
              <a:rPr lang="en-US" b="1" dirty="0"/>
              <a:t>Insight</a:t>
            </a:r>
            <a:r>
              <a:rPr lang="en-US" dirty="0"/>
              <a:t>: embed optimization in the inner loop of the learning process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6DE65-25F4-505C-C9F1-E45D151E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63766B-C5B6-F348-BBDD-75E2670168FA}"/>
              </a:ext>
            </a:extLst>
          </p:cNvPr>
          <p:cNvSpPr txBox="1"/>
          <p:nvPr/>
        </p:nvSpPr>
        <p:spPr bwMode="gray">
          <a:xfrm>
            <a:off x="0" y="6538073"/>
            <a:ext cx="1219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u="sng" dirty="0"/>
              <a:t>source</a:t>
            </a:r>
            <a:r>
              <a:rPr lang="en-US" sz="1200" dirty="0"/>
              <a:t>: Finn, C., 2021, Stanford CS330: Deep Multi-task &amp; Meta Learning I 2021 I Lecture 11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2CCE625-DA2A-CD7E-8911-96D213B82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7515" y="2084155"/>
            <a:ext cx="1887224" cy="94361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0AA72C0-1252-416B-905B-7F8470C8C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2530" y="2084155"/>
            <a:ext cx="1887224" cy="9436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04C1AE-68FD-B473-9689-9DA4989C90CB}"/>
                  </a:ext>
                </a:extLst>
              </p:cNvPr>
              <p:cNvSpPr txBox="1"/>
              <p:nvPr/>
            </p:nvSpPr>
            <p:spPr bwMode="gray">
              <a:xfrm>
                <a:off x="4487159" y="2238216"/>
                <a:ext cx="772998" cy="6354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200" dirty="0"/>
                  <a:t>	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04C1AE-68FD-B473-9689-9DA4989C9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487159" y="2238216"/>
                <a:ext cx="772998" cy="6354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F3E5A2-D4E8-CB3C-AF4B-FF6AA21C1B65}"/>
                  </a:ext>
                </a:extLst>
              </p:cNvPr>
              <p:cNvSpPr txBox="1"/>
              <p:nvPr/>
            </p:nvSpPr>
            <p:spPr bwMode="gray">
              <a:xfrm>
                <a:off x="2526384" y="3227445"/>
                <a:ext cx="4685121" cy="892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𝑡𝑟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K-rollouts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F3E5A2-D4E8-CB3C-AF4B-FF6AA21C1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526384" y="3227445"/>
                <a:ext cx="4685121" cy="892552"/>
              </a:xfrm>
              <a:prstGeom prst="rect">
                <a:avLst/>
              </a:prstGeom>
              <a:blipFill>
                <a:blip r:embed="rId6"/>
                <a:stretch>
                  <a:fillRect b="-7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6C87CD-08AA-122F-B1D3-38741A15DCC6}"/>
                  </a:ext>
                </a:extLst>
              </p:cNvPr>
              <p:cNvSpPr txBox="1"/>
              <p:nvPr/>
            </p:nvSpPr>
            <p:spPr bwMode="gray">
              <a:xfrm>
                <a:off x="6285471" y="1225194"/>
                <a:ext cx="84134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6C87CD-08AA-122F-B1D3-38741A15D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85471" y="1225194"/>
                <a:ext cx="84134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A7F863C-77AC-4ABD-9A0F-C5A32C88AE66}"/>
                  </a:ext>
                </a:extLst>
              </p:cNvPr>
              <p:cNvSpPr txBox="1"/>
              <p:nvPr/>
            </p:nvSpPr>
            <p:spPr bwMode="gray">
              <a:xfrm>
                <a:off x="6285471" y="3255513"/>
                <a:ext cx="84134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A7F863C-77AC-4ABD-9A0F-C5A32C88A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85471" y="3255513"/>
                <a:ext cx="841342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E0CD8D8-9F77-BB0D-1274-250953E53404}"/>
                  </a:ext>
                </a:extLst>
              </p:cNvPr>
              <p:cNvSpPr txBox="1"/>
              <p:nvPr/>
            </p:nvSpPr>
            <p:spPr bwMode="gray">
              <a:xfrm>
                <a:off x="8152127" y="2294351"/>
                <a:ext cx="84134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E0CD8D8-9F77-BB0D-1274-250953E53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52127" y="2294351"/>
                <a:ext cx="841342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0AD86E-E26A-0F7B-D979-A660AFF9A6E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 bwMode="gray">
          <a:xfrm>
            <a:off x="3844739" y="2555961"/>
            <a:ext cx="64242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C2A251-B179-2FBA-8F6E-9D18E6A8520E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 bwMode="gray">
          <a:xfrm>
            <a:off x="5260157" y="2555961"/>
            <a:ext cx="502373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75C5B7-618F-B1CB-640C-F019279211EF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 bwMode="gray">
          <a:xfrm flipV="1">
            <a:off x="4868945" y="2873706"/>
            <a:ext cx="4713" cy="353739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5354D7-5DF0-E922-F17F-58121F1DC515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 bwMode="gray">
          <a:xfrm flipV="1">
            <a:off x="6706142" y="3027767"/>
            <a:ext cx="0" cy="22774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425C64A-69D3-624A-3CED-DF489AE9EB57}"/>
              </a:ext>
            </a:extLst>
          </p:cNvPr>
          <p:cNvCxnSpPr>
            <a:cxnSpLocks/>
            <a:stCxn id="6" idx="0"/>
          </p:cNvCxnSpPr>
          <p:nvPr/>
        </p:nvCxnSpPr>
        <p:spPr bwMode="gray">
          <a:xfrm flipV="1">
            <a:off x="6706142" y="1781684"/>
            <a:ext cx="0" cy="30247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25A9E23-7385-36C2-78FC-6769F244D3D8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 bwMode="gray">
          <a:xfrm>
            <a:off x="7649754" y="2555961"/>
            <a:ext cx="502373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44" name="Table 44">
            <a:extLst>
              <a:ext uri="{FF2B5EF4-FFF2-40B4-BE49-F238E27FC236}">
                <a16:creationId xmlns:a16="http://schemas.microsoft.com/office/drawing/2014/main" id="{BD0D2B36-6C7D-31F4-A054-1FFC9A96C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464355"/>
              </p:ext>
            </p:extLst>
          </p:nvPr>
        </p:nvGraphicFramePr>
        <p:xfrm>
          <a:off x="501438" y="4172454"/>
          <a:ext cx="11234932" cy="2255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08733">
                  <a:extLst>
                    <a:ext uri="{9D8B030D-6E8A-4147-A177-3AD203B41FA5}">
                      <a16:colId xmlns:a16="http://schemas.microsoft.com/office/drawing/2014/main" val="4251031165"/>
                    </a:ext>
                  </a:extLst>
                </a:gridCol>
                <a:gridCol w="2600435">
                  <a:extLst>
                    <a:ext uri="{9D8B030D-6E8A-4147-A177-3AD203B41FA5}">
                      <a16:colId xmlns:a16="http://schemas.microsoft.com/office/drawing/2014/main" val="553487086"/>
                    </a:ext>
                  </a:extLst>
                </a:gridCol>
                <a:gridCol w="2234153">
                  <a:extLst>
                    <a:ext uri="{9D8B030D-6E8A-4147-A177-3AD203B41FA5}">
                      <a16:colId xmlns:a16="http://schemas.microsoft.com/office/drawing/2014/main" val="3080158411"/>
                    </a:ext>
                  </a:extLst>
                </a:gridCol>
                <a:gridCol w="3591611">
                  <a:extLst>
                    <a:ext uri="{9D8B030D-6E8A-4147-A177-3AD203B41FA5}">
                      <a16:colId xmlns:a16="http://schemas.microsoft.com/office/drawing/2014/main" val="1968234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Approaches to the Inner-Loop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Policy-Gradient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Q-Learning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Model-Based 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42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Gradient-based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Sample 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Gradient-based</a:t>
                      </a:r>
                    </a:p>
                    <a:p>
                      <a:r>
                        <a:rPr lang="en-US" sz="1800" dirty="0"/>
                        <a:t>Sample 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991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Sample-inefficient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Worsens with sparse rewards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Dynamic programming (many steps)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45934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3B60CD5-0796-9964-2BB2-8F8D01C237BE}"/>
                  </a:ext>
                </a:extLst>
              </p:cNvPr>
              <p:cNvSpPr txBox="1"/>
              <p:nvPr/>
            </p:nvSpPr>
            <p:spPr bwMode="gray">
              <a:xfrm>
                <a:off x="1206633" y="1468733"/>
                <a:ext cx="254523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sz="16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i="1" dirty="0">
                    <a:solidFill>
                      <a:srgbClr val="121212"/>
                    </a:solidFill>
                    <a:effectLst/>
                    <a:latin typeface="Verdana" panose="020B0604030504040204" pitchFamily="34" charset="0"/>
                  </a:rPr>
                  <a:t>vector or partial derivatives</a:t>
                </a:r>
                <a:endParaRPr lang="en-US" sz="1600" i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3B60CD5-0796-9964-2BB2-8F8D01C23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06633" y="1468733"/>
                <a:ext cx="2545236" cy="584775"/>
              </a:xfrm>
              <a:prstGeom prst="rect">
                <a:avLst/>
              </a:prstGeom>
              <a:blipFill>
                <a:blip r:embed="rId10"/>
                <a:stretch>
                  <a:fillRect l="-143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C4B293BD-E976-3259-7EE3-F5DAA6B70ED3}"/>
              </a:ext>
            </a:extLst>
          </p:cNvPr>
          <p:cNvCxnSpPr>
            <a:cxnSpLocks/>
            <a:endCxn id="48" idx="3"/>
          </p:cNvCxnSpPr>
          <p:nvPr/>
        </p:nvCxnSpPr>
        <p:spPr bwMode="gray">
          <a:xfrm rot="10800000">
            <a:off x="3751870" y="1761121"/>
            <a:ext cx="848429" cy="533232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031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BEE8-F4F1-434A-65B4-1719EE40A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MAML with Policy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C0ADCF-4F53-352B-86ED-3CD67CB6F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551888"/>
                <a:ext cx="11473384" cy="795089"/>
              </a:xfrm>
            </p:spPr>
            <p:txBody>
              <a:bodyPr/>
              <a:lstStyle/>
              <a:p>
                <a:r>
                  <a:rPr lang="en-US" dirty="0"/>
                  <a:t>MAML 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𝑡𝑎𝑠𝑘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𝑡𝑟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𝑡𝑠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Policy Gradient: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[(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C0ADCF-4F53-352B-86ED-3CD67CB6F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551888"/>
                <a:ext cx="11473384" cy="795089"/>
              </a:xfrm>
              <a:blipFill>
                <a:blip r:embed="rId2"/>
                <a:stretch>
                  <a:fillRect l="-1275" t="-56923" b="-8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0BEC2-C669-48E4-B544-3565EE05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B3E84F-9BCD-80F6-F183-F0FF2851512B}"/>
                  </a:ext>
                </a:extLst>
              </p:cNvPr>
              <p:cNvSpPr txBox="1"/>
              <p:nvPr/>
            </p:nvSpPr>
            <p:spPr bwMode="gray">
              <a:xfrm>
                <a:off x="183959" y="3102655"/>
                <a:ext cx="7464389" cy="25945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/>
                  <a:t>Meta-Training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Sample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Collect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𝑡𝑟</m:t>
                        </m:r>
                      </m:sup>
                    </m:sSubSup>
                    <m:r>
                      <a:rPr lang="en-US" i="1" dirty="0" err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by rolling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Inner-loop adaptation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Collect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en-US" i="1" dirty="0" err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by rolling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Outer-loop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𝑡𝑎𝑠𝑘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B3E84F-9BCD-80F6-F183-F0FF28515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3959" y="3102655"/>
                <a:ext cx="7464389" cy="2594556"/>
              </a:xfrm>
              <a:prstGeom prst="rect">
                <a:avLst/>
              </a:prstGeom>
              <a:blipFill>
                <a:blip r:embed="rId3"/>
                <a:stretch>
                  <a:fillRect l="-653" b="-25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FB9D9F-3AB6-05F1-8F47-9ADF87FE2175}"/>
                  </a:ext>
                </a:extLst>
              </p:cNvPr>
              <p:cNvSpPr txBox="1"/>
              <p:nvPr/>
            </p:nvSpPr>
            <p:spPr bwMode="gray">
              <a:xfrm>
                <a:off x="7887264" y="3102655"/>
                <a:ext cx="4064489" cy="253210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/>
                  <a:t>Meta-Test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Sample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Collect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𝑡𝑟</m:t>
                        </m:r>
                      </m:sup>
                    </m:sSubSup>
                    <m:r>
                      <a:rPr lang="en-US" i="1" dirty="0" err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by rolling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dirty="0" err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𝑡𝑟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Adaptation policy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FB9D9F-3AB6-05F1-8F47-9ADF87FE2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887264" y="3102655"/>
                <a:ext cx="4064489" cy="2532103"/>
              </a:xfrm>
              <a:prstGeom prst="rect">
                <a:avLst/>
              </a:prstGeom>
              <a:blipFill>
                <a:blip r:embed="rId4"/>
                <a:stretch>
                  <a:fillRect l="-1349" b="-1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38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9032F-55DF-B4E0-AC63-6E8883436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MAML with Model-Based RL </a:t>
            </a:r>
            <a:r>
              <a:rPr lang="en-US" sz="2000" dirty="0"/>
              <a:t>[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+mj-lt"/>
              </a:rPr>
              <a:t>Nagabandi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+mj-lt"/>
              </a:rPr>
              <a:t> 2018</a:t>
            </a:r>
            <a:r>
              <a:rPr lang="en-US" sz="2000" dirty="0"/>
              <a:t>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9206-0D97-7018-B521-5BB427F6D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4938788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u="sng" dirty="0"/>
              <a:t>Goal:</a:t>
            </a:r>
            <a:r>
              <a:rPr lang="en-US" dirty="0"/>
              <a:t> Learning online adaptation</a:t>
            </a:r>
          </a:p>
          <a:p>
            <a:pPr marL="342900" indent="-342900">
              <a:buFontTx/>
              <a:buChar char="-"/>
            </a:pPr>
            <a:r>
              <a:rPr lang="en-US" u="sng" dirty="0"/>
              <a:t>Context</a:t>
            </a:r>
            <a:r>
              <a:rPr lang="en-US" dirty="0"/>
              <a:t> RL agent policies fail at test time when facing unexpected perturbations or unseen situations</a:t>
            </a:r>
          </a:p>
          <a:p>
            <a:pPr marL="584194" lvl="1" indent="-342900">
              <a:buFontTx/>
              <a:buChar char="-"/>
            </a:pPr>
            <a:r>
              <a:rPr lang="en-US" b="1" dirty="0"/>
              <a:t>Comparatively</a:t>
            </a:r>
            <a:r>
              <a:rPr lang="en-US" dirty="0"/>
              <a:t>, humans can quickly adapt their behavior to unseen physical perturbations [Braun 2009]</a:t>
            </a:r>
          </a:p>
          <a:p>
            <a:pPr marL="584194" lvl="1" indent="-342900">
              <a:buFontTx/>
              <a:buChar char="-"/>
            </a:pPr>
            <a:r>
              <a:rPr lang="en-US" dirty="0"/>
              <a:t>The secret is that human </a:t>
            </a:r>
            <a:r>
              <a:rPr lang="en-US" b="1" dirty="0"/>
              <a:t>learned to adapt </a:t>
            </a:r>
            <a:r>
              <a:rPr lang="en-US" dirty="0"/>
              <a:t>to changes.</a:t>
            </a:r>
          </a:p>
          <a:p>
            <a:pPr marL="342900" indent="-342900">
              <a:buFontTx/>
              <a:buChar char="-"/>
            </a:pPr>
            <a:r>
              <a:rPr lang="en-US" dirty="0"/>
              <a:t>Challenges -&gt; Mitigation</a:t>
            </a:r>
          </a:p>
          <a:p>
            <a:pPr marL="584194" lvl="1" indent="-342900">
              <a:buFontTx/>
              <a:buChar char="-"/>
            </a:pPr>
            <a:r>
              <a:rPr lang="en-US" dirty="0"/>
              <a:t>Changes induce sparsity -&gt; Sample efficiency</a:t>
            </a:r>
          </a:p>
          <a:p>
            <a:pPr marL="584194" lvl="1" indent="-342900">
              <a:buFontTx/>
              <a:buChar char="-"/>
            </a:pPr>
            <a:r>
              <a:rPr lang="en-US" dirty="0"/>
              <a:t>Tasks as a single step, instead of a trajectory -&gt; Redefine “task”, e.g., state-space partitions, disturbance experience, new goal.</a:t>
            </a:r>
          </a:p>
          <a:p>
            <a:pPr marL="584194" lvl="1" indent="-342900">
              <a:buFontTx/>
              <a:buChar char="-"/>
            </a:pPr>
            <a:r>
              <a:rPr lang="en-US" dirty="0"/>
              <a:t>Instead of a global model -&gt; Various subspaces of the model</a:t>
            </a:r>
          </a:p>
          <a:p>
            <a:pPr marL="584194" lvl="1" indent="-342900">
              <a:buFontTx/>
              <a:buChar char="-"/>
            </a:pPr>
            <a:r>
              <a:rPr lang="en-US" dirty="0"/>
              <a:t>Instead of optimal everywhere -&gt; improve incrementally and opportunistically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30C08-A41B-4257-E2FF-4B5B989E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14AF53-049B-1C0C-CD11-1F57DF03AE38}"/>
              </a:ext>
            </a:extLst>
          </p:cNvPr>
          <p:cNvSpPr txBox="1"/>
          <p:nvPr/>
        </p:nvSpPr>
        <p:spPr bwMode="gray">
          <a:xfrm>
            <a:off x="0" y="6576431"/>
            <a:ext cx="10972800" cy="275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effectLst/>
                <a:latin typeface="Arial" panose="020B0604020202020204" pitchFamily="34" charset="0"/>
              </a:rPr>
              <a:t>D. A. Braun, A. </a:t>
            </a:r>
            <a:r>
              <a:rPr lang="en-US" sz="1200" dirty="0" err="1">
                <a:effectLst/>
                <a:latin typeface="Arial" panose="020B0604020202020204" pitchFamily="34" charset="0"/>
              </a:rPr>
              <a:t>Aertsen</a:t>
            </a:r>
            <a:r>
              <a:rPr lang="en-US" sz="1200" dirty="0">
                <a:effectLst/>
                <a:latin typeface="Arial" panose="020B0604020202020204" pitchFamily="34" charset="0"/>
              </a:rPr>
              <a:t>, D. M. Wolpert, and C. Mehring. Learning optimal adaptation strategies in unpredictable motor tasks. Journal of Neuroscience, 2009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64408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1422-247F-7920-B32D-C5EBFA5F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76293"/>
          </a:xfrm>
        </p:spPr>
        <p:txBody>
          <a:bodyPr/>
          <a:lstStyle/>
          <a:p>
            <a:r>
              <a:rPr lang="en-US" dirty="0"/>
              <a:t>MAML with Model-Based RL </a:t>
            </a:r>
            <a:r>
              <a:rPr lang="en-US" sz="2000" dirty="0"/>
              <a:t>[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+mj-lt"/>
              </a:rPr>
              <a:t>Nagabandi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+mj-lt"/>
              </a:rPr>
              <a:t> 2018</a:t>
            </a:r>
            <a:r>
              <a:rPr lang="en-US" sz="2000" dirty="0"/>
              <a:t>]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425EA-D91D-F27B-B325-1E295B4C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5A40E4-5DAF-DDC8-9FAA-F366FA02CAB3}"/>
              </a:ext>
            </a:extLst>
          </p:cNvPr>
          <p:cNvSpPr txBox="1"/>
          <p:nvPr/>
        </p:nvSpPr>
        <p:spPr bwMode="gray">
          <a:xfrm>
            <a:off x="3836" y="5957754"/>
            <a:ext cx="4474832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222222"/>
                </a:solidFill>
                <a:effectLst/>
                <a:latin typeface="+mj-lt"/>
              </a:rPr>
              <a:t>source:</a:t>
            </a:r>
            <a:r>
              <a:rPr lang="en-US" sz="1050" dirty="0">
                <a:latin typeface="+mj-lt"/>
              </a:rPr>
              <a:t> Finn, C., 2021, Stanford CS330: Deep Multi-task &amp; Meta Learning I 2021 I Lecture 11</a:t>
            </a:r>
            <a:endParaRPr lang="en-US" sz="1050" b="0" i="0" dirty="0">
              <a:solidFill>
                <a:srgbClr val="222222"/>
              </a:solidFill>
              <a:effectLst/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 err="1">
                <a:solidFill>
                  <a:srgbClr val="222222"/>
                </a:solidFill>
                <a:effectLst/>
                <a:latin typeface="+mj-lt"/>
              </a:rPr>
              <a:t>Nagabandi</a:t>
            </a:r>
            <a:r>
              <a:rPr lang="en-US" sz="1050" b="0" i="0" dirty="0">
                <a:solidFill>
                  <a:srgbClr val="222222"/>
                </a:solidFill>
                <a:effectLst/>
                <a:latin typeface="+mj-lt"/>
              </a:rPr>
              <a:t>, Anusha, et al. "Learning to adapt in dynamic, real-world environments through meta-reinforcement learning." </a:t>
            </a:r>
            <a:r>
              <a:rPr lang="en-US" sz="1050" b="0" i="1" dirty="0">
                <a:solidFill>
                  <a:srgbClr val="222222"/>
                </a:solidFill>
                <a:effectLst/>
                <a:latin typeface="+mj-lt"/>
              </a:rPr>
              <a:t>arXiv:1803.11347</a:t>
            </a:r>
            <a:r>
              <a:rPr lang="en-US" sz="1050" b="0" i="0" dirty="0">
                <a:solidFill>
                  <a:srgbClr val="222222"/>
                </a:solidFill>
                <a:effectLst/>
                <a:latin typeface="+mj-lt"/>
              </a:rPr>
              <a:t> (2018).</a:t>
            </a:r>
            <a:endParaRPr lang="en-US" sz="105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17990B-CDD5-590D-B77F-B67993222BE5}"/>
                  </a:ext>
                </a:extLst>
              </p:cNvPr>
              <p:cNvSpPr txBox="1"/>
              <p:nvPr/>
            </p:nvSpPr>
            <p:spPr bwMode="gray">
              <a:xfrm>
                <a:off x="274739" y="3646686"/>
                <a:ext cx="4094658" cy="225254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/>
                  <a:t>Meta-Test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Adapt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to last </a:t>
                </a:r>
                <a:r>
                  <a:rPr lang="en-US" i="1" dirty="0"/>
                  <a:t>k </a:t>
                </a:r>
                <a:r>
                  <a:rPr lang="en-US" dirty="0"/>
                  <a:t>time steps  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Plan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…,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using the adapted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17990B-CDD5-590D-B77F-B67993222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4739" y="3646686"/>
                <a:ext cx="4094658" cy="2252540"/>
              </a:xfrm>
              <a:prstGeom prst="rect">
                <a:avLst/>
              </a:prstGeom>
              <a:blipFill>
                <a:blip r:embed="rId3"/>
                <a:stretch>
                  <a:fillRect l="-1190" b="-1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3D3CB099-FDD8-7E68-BBB8-D7CA076F7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8668" y="834656"/>
            <a:ext cx="4265353" cy="598686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8BA96B6-C3A4-13A8-8859-92EF13AB12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6277" y="916658"/>
            <a:ext cx="3525723" cy="251234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760AFF1-8559-104A-DA85-953D8E11DF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3485" y="4959507"/>
            <a:ext cx="3757612" cy="48930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AA85515-A871-09FF-C9DF-AF788D5C73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1858" y="3780344"/>
            <a:ext cx="2805112" cy="33530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2697877-078F-1B9C-8E7B-9C3A60D6CE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76194" y="4042720"/>
            <a:ext cx="3615806" cy="573071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7623EC1C-E3BD-EA08-E223-A94EB8A4EC09}"/>
              </a:ext>
            </a:extLst>
          </p:cNvPr>
          <p:cNvGrpSpPr/>
          <p:nvPr/>
        </p:nvGrpSpPr>
        <p:grpSpPr>
          <a:xfrm>
            <a:off x="274739" y="1754042"/>
            <a:ext cx="4064489" cy="1834116"/>
            <a:chOff x="270903" y="1497987"/>
            <a:chExt cx="4064489" cy="183411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A67E3E1-2C8E-3DE6-9C2C-76EB9829694D}"/>
                </a:ext>
              </a:extLst>
            </p:cNvPr>
            <p:cNvSpPr/>
            <p:nvPr/>
          </p:nvSpPr>
          <p:spPr bwMode="gray">
            <a:xfrm>
              <a:off x="270903" y="1497987"/>
              <a:ext cx="4064489" cy="183411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E9A48C0-7C53-3740-7F31-F32296D3C058}"/>
                    </a:ext>
                  </a:extLst>
                </p:cNvPr>
                <p:cNvSpPr txBox="1"/>
                <p:nvPr/>
              </p:nvSpPr>
              <p:spPr bwMode="gray">
                <a:xfrm>
                  <a:off x="625107" y="2085847"/>
                  <a:ext cx="806467" cy="3779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E9A48C0-7C53-3740-7F31-F32296D3C0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625107" y="2085847"/>
                  <a:ext cx="806467" cy="377915"/>
                </a:xfrm>
                <a:prstGeom prst="rect">
                  <a:avLst/>
                </a:prstGeom>
                <a:blipFill>
                  <a:blip r:embed="rId9"/>
                  <a:stretch>
                    <a:fillRect b="-16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8D0FE15-9B29-865E-25A7-E7FE9F7FE6D2}"/>
                    </a:ext>
                  </a:extLst>
                </p:cNvPr>
                <p:cNvSpPr txBox="1"/>
                <p:nvPr/>
              </p:nvSpPr>
              <p:spPr bwMode="gray">
                <a:xfrm>
                  <a:off x="1297588" y="2723174"/>
                  <a:ext cx="806467" cy="3779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8D0FE15-9B29-865E-25A7-E7FE9F7FE6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1297588" y="2723174"/>
                  <a:ext cx="806467" cy="37791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39CD0AB-9ED4-1158-76F0-AD0FD40C0CBE}"/>
                    </a:ext>
                  </a:extLst>
                </p:cNvPr>
                <p:cNvSpPr txBox="1"/>
                <p:nvPr/>
              </p:nvSpPr>
              <p:spPr bwMode="gray">
                <a:xfrm>
                  <a:off x="399193" y="1777091"/>
                  <a:ext cx="1465631" cy="377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39CD0AB-9ED4-1158-76F0-AD0FD40C0C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399193" y="1777091"/>
                  <a:ext cx="1465631" cy="37791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2CECFED-C427-0B5D-AEF7-2DD54B568E0B}"/>
                    </a:ext>
                  </a:extLst>
                </p:cNvPr>
                <p:cNvSpPr txBox="1"/>
                <p:nvPr/>
              </p:nvSpPr>
              <p:spPr bwMode="gray">
                <a:xfrm>
                  <a:off x="968007" y="2962771"/>
                  <a:ext cx="146563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2CECFED-C427-0B5D-AEF7-2DD54B568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968007" y="2962771"/>
                  <a:ext cx="1465631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08C5C6-B2C4-FD47-3F56-F53CD9961FE8}"/>
                </a:ext>
              </a:extLst>
            </p:cNvPr>
            <p:cNvSpPr/>
            <p:nvPr/>
          </p:nvSpPr>
          <p:spPr bwMode="gray">
            <a:xfrm>
              <a:off x="625107" y="2411309"/>
              <a:ext cx="685800" cy="31198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56CC870-B123-1382-3DB7-3B0B58D80407}"/>
                </a:ext>
              </a:extLst>
            </p:cNvPr>
            <p:cNvSpPr/>
            <p:nvPr/>
          </p:nvSpPr>
          <p:spPr bwMode="gray">
            <a:xfrm>
              <a:off x="1346691" y="2409447"/>
              <a:ext cx="685800" cy="31198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716B522-3357-3945-5062-6981781099B1}"/>
                </a:ext>
              </a:extLst>
            </p:cNvPr>
            <p:cNvCxnSpPr/>
            <p:nvPr/>
          </p:nvCxnSpPr>
          <p:spPr bwMode="gray">
            <a:xfrm>
              <a:off x="486535" y="2602655"/>
              <a:ext cx="3359889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DB4A62B-1E4E-1C42-E564-971C6D4591FF}"/>
                </a:ext>
              </a:extLst>
            </p:cNvPr>
            <p:cNvSpPr txBox="1"/>
            <p:nvPr/>
          </p:nvSpPr>
          <p:spPr bwMode="gray">
            <a:xfrm>
              <a:off x="2572354" y="1863991"/>
              <a:ext cx="161465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Tasks: windows in time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FD1CB4-EE36-A236-C6F2-722DE8989670}"/>
                </a:ext>
              </a:extLst>
            </p:cNvPr>
            <p:cNvSpPr txBox="1"/>
            <p:nvPr/>
          </p:nvSpPr>
          <p:spPr bwMode="gray">
            <a:xfrm>
              <a:off x="3327107" y="2587576"/>
              <a:ext cx="55510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time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4658C08-A54C-0119-DD61-2A5C6153A737}"/>
                </a:ext>
              </a:extLst>
            </p:cNvPr>
            <p:cNvSpPr txBox="1"/>
            <p:nvPr/>
          </p:nvSpPr>
          <p:spPr bwMode="gray">
            <a:xfrm>
              <a:off x="433951" y="1539593"/>
              <a:ext cx="2042517" cy="3119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b="1" dirty="0"/>
                <a:t>Meta-Training</a:t>
              </a:r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288BB43E-FD39-0AEE-817E-875BC91BA03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6138" y="819173"/>
            <a:ext cx="3467051" cy="4013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FA3F743-8F10-DB31-1155-C6FD96207A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6603" y="1183862"/>
            <a:ext cx="3038475" cy="3309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646788-9C04-1588-A040-71088CCD0AEE}"/>
                  </a:ext>
                </a:extLst>
              </p:cNvPr>
              <p:cNvSpPr txBox="1"/>
              <p:nvPr/>
            </p:nvSpPr>
            <p:spPr bwMode="gray">
              <a:xfrm>
                <a:off x="2167722" y="1458758"/>
                <a:ext cx="2542835" cy="3269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</m:sSub>
                  </m:oMath>
                </a14:m>
                <a:r>
                  <a:rPr lang="en-US" sz="1400" dirty="0">
                    <a:effectLst/>
                    <a:latin typeface="Arial" panose="020B0604020202020204" pitchFamily="34" charset="0"/>
                  </a:rPr>
                  <a:t>= learning procedure</a:t>
                </a:r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646788-9C04-1588-A040-71088CCD0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67722" y="1458758"/>
                <a:ext cx="2542835" cy="326949"/>
              </a:xfrm>
              <a:prstGeom prst="rect">
                <a:avLst/>
              </a:prstGeom>
              <a:blipFill>
                <a:blip r:embed="rId15"/>
                <a:stretch>
                  <a:fillRect t="-1852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09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34735-3C3C-32AC-5695-8FD62B29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49A71-6560-8171-0295-678DA991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0939F0-60B9-9D80-F30C-F1F48689028A}"/>
              </a:ext>
            </a:extLst>
          </p:cNvPr>
          <p:cNvSpPr txBox="1">
            <a:spLocks noGrp="1"/>
          </p:cNvSpPr>
          <p:nvPr>
            <p:ph idx="1"/>
          </p:nvPr>
        </p:nvSpPr>
        <p:spPr bwMode="gray">
          <a:xfrm>
            <a:off x="477838" y="1212850"/>
            <a:ext cx="11474450" cy="2553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 Statement of Meta-RL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Black-Box Meta-RL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Optimization-Based Meta 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Future tasks</a:t>
            </a:r>
          </a:p>
          <a:p>
            <a:pPr marL="527044" lvl="1" indent="-285750">
              <a:buFont typeface="Arial" panose="020B0604020202020204" pitchFamily="34" charset="0"/>
              <a:buChar char="•"/>
            </a:pPr>
            <a:r>
              <a:rPr lang="en-US" dirty="0"/>
              <a:t>Exploration in Meta-RL</a:t>
            </a:r>
          </a:p>
        </p:txBody>
      </p:sp>
    </p:spTree>
    <p:extLst>
      <p:ext uri="{BB962C8B-B14F-4D97-AF65-F5344CB8AC3E}">
        <p14:creationId xmlns:p14="http://schemas.microsoft.com/office/powerpoint/2010/main" val="3153961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3F22A-CF64-2C62-81D0-50AF65863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Black-Box vs Optimization-Based Meta-RL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740B4-097C-C411-0572-4A10D11E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9" name="Table 44">
            <a:extLst>
              <a:ext uri="{FF2B5EF4-FFF2-40B4-BE49-F238E27FC236}">
                <a16:creationId xmlns:a16="http://schemas.microsoft.com/office/drawing/2014/main" id="{089A2F32-8F05-1B17-4919-B18117D84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291188"/>
              </p:ext>
            </p:extLst>
          </p:nvPr>
        </p:nvGraphicFramePr>
        <p:xfrm>
          <a:off x="715844" y="2116241"/>
          <a:ext cx="10464162" cy="2773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1681">
                  <a:extLst>
                    <a:ext uri="{9D8B030D-6E8A-4147-A177-3AD203B41FA5}">
                      <a16:colId xmlns:a16="http://schemas.microsoft.com/office/drawing/2014/main" val="4251031165"/>
                    </a:ext>
                  </a:extLst>
                </a:gridCol>
                <a:gridCol w="5104800">
                  <a:extLst>
                    <a:ext uri="{9D8B030D-6E8A-4147-A177-3AD203B41FA5}">
                      <a16:colId xmlns:a16="http://schemas.microsoft.com/office/drawing/2014/main" val="553487086"/>
                    </a:ext>
                  </a:extLst>
                </a:gridCol>
                <a:gridCol w="4437681">
                  <a:extLst>
                    <a:ext uri="{9D8B030D-6E8A-4147-A177-3AD203B41FA5}">
                      <a16:colId xmlns:a16="http://schemas.microsoft.com/office/drawing/2014/main" val="3080158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Black-Box Meta-RL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Optimization-</a:t>
                      </a:r>
                      <a:r>
                        <a:rPr lang="en-US" sz="2000" dirty="0" err="1"/>
                        <a:t>Basd</a:t>
                      </a:r>
                      <a:r>
                        <a:rPr lang="en-US" sz="2000" dirty="0"/>
                        <a:t> Meta-RL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42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General &amp; expressive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Versatile (different architecture designs and objectives)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Built-in inductive bias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Easier to combine with policy-gradient and model-based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991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Difficult to optimize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/>
                        <a:t>Policy-gradient has high variance (noise)</a:t>
                      </a:r>
                    </a:p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/>
                        <a:t>Difficult to combine with value-based RL-methods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459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835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2ACD5-878B-A6C5-013C-EEBC386C9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Tomorrow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581D3-6AD6-759D-FCB5-C5D68FF83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20318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D1C1D"/>
                </a:solidFill>
                <a:effectLst/>
                <a:latin typeface="Slack-Lato"/>
                <a:hlinkClick r:id="rId2"/>
              </a:rPr>
              <a:t>@juergen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-&gt; Finn, Chelsea, et al. "</a:t>
            </a:r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Online meta-learning.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" </a:t>
            </a:r>
            <a:r>
              <a:rPr lang="en-US" b="0" i="1" dirty="0">
                <a:solidFill>
                  <a:srgbClr val="1D1C1D"/>
                </a:solidFill>
                <a:effectLst/>
                <a:latin typeface="Slack-Lato"/>
              </a:rPr>
              <a:t>International Conference on Machine Learning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. PMLR, 2019.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D1C1D"/>
                </a:solidFill>
                <a:effectLst/>
                <a:latin typeface="Slack-Lato"/>
                <a:hlinkClick r:id="rId3"/>
              </a:rPr>
              <a:t>@Finn Kaiser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-&gt; Antoniou,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Antreas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, Harrison Edwards, and Amos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Storkey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. "</a:t>
            </a:r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How to train your MAML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." </a:t>
            </a:r>
            <a:r>
              <a:rPr lang="en-US" b="0" i="1" dirty="0" err="1">
                <a:solidFill>
                  <a:srgbClr val="1D1C1D"/>
                </a:solidFill>
                <a:effectLst/>
                <a:latin typeface="Slack-Lato"/>
              </a:rPr>
              <a:t>arXiv</a:t>
            </a:r>
            <a:r>
              <a:rPr lang="en-US" b="0" i="1" dirty="0">
                <a:solidFill>
                  <a:srgbClr val="1D1C1D"/>
                </a:solidFill>
                <a:effectLst/>
                <a:latin typeface="Slack-Lato"/>
              </a:rPr>
              <a:t> preprint arXiv:1810.09502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(2018).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D1C1D"/>
                </a:solidFill>
                <a:effectLst/>
                <a:latin typeface="Slack-Lato"/>
                <a:hlinkClick r:id="rId4"/>
              </a:rPr>
              <a:t>@Maximilian Goetz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Raghu,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Aniruddh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, et al. "</a:t>
            </a:r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Rapid learning or feature reuse? towards understanding the effectiveness of </a:t>
            </a:r>
            <a:r>
              <a:rPr lang="en-US" b="1" i="0" dirty="0" err="1">
                <a:solidFill>
                  <a:srgbClr val="1D1C1D"/>
                </a:solidFill>
                <a:effectLst/>
                <a:latin typeface="Slack-Lato"/>
              </a:rPr>
              <a:t>maml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." </a:t>
            </a:r>
            <a:r>
              <a:rPr lang="en-US" b="0" i="1" dirty="0" err="1">
                <a:solidFill>
                  <a:srgbClr val="1D1C1D"/>
                </a:solidFill>
                <a:effectLst/>
                <a:latin typeface="Slack-Lato"/>
              </a:rPr>
              <a:t>arXiv</a:t>
            </a:r>
            <a:r>
              <a:rPr lang="en-US" b="0" i="1" dirty="0">
                <a:solidFill>
                  <a:srgbClr val="1D1C1D"/>
                </a:solidFill>
                <a:effectLst/>
                <a:latin typeface="Slack-Lato"/>
              </a:rPr>
              <a:t> preprint arXiv:1909.09157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(2019).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68351-2EB7-184D-9EC2-E74AFC1A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95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100B00-5095-C9A5-2A25-27EC27EE88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025BA-2124-B96E-57D5-41B2C1069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7" y="4805681"/>
            <a:ext cx="11228919" cy="664894"/>
          </a:xfrm>
        </p:spPr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284D1-2B9C-12D2-B9B6-32EC78279F3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20475" y="6486525"/>
            <a:ext cx="771525" cy="260350"/>
          </a:xfrm>
        </p:spPr>
        <p:txBody>
          <a:bodyPr/>
          <a:lstStyle/>
          <a:p>
            <a:fld id="{47A777B1-4A66-48BF-8387-31033AC26DF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8386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068F1-BCD3-7B19-62B5-B700D643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readings – Learning to Explore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4576B-D899-1565-E22E-ADA08478A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93851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D1C1D"/>
                </a:solidFill>
                <a:effectLst/>
                <a:latin typeface="Slack-Lato"/>
                <a:hlinkClick r:id="rId2"/>
              </a:rPr>
              <a:t>@juergen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-&gt; </a:t>
            </a:r>
            <a:r>
              <a:rPr lang="en-US" dirty="0"/>
              <a:t>Chen, Annie S., et al. "You Only Live Once: Single-Life Reinforcement Learning." </a:t>
            </a:r>
            <a:r>
              <a:rPr lang="en-US" i="1" dirty="0" err="1"/>
              <a:t>arXiv</a:t>
            </a:r>
            <a:r>
              <a:rPr lang="en-US" i="1" dirty="0"/>
              <a:t> preprint arXiv:2210.08863</a:t>
            </a:r>
            <a:r>
              <a:rPr lang="en-US" dirty="0"/>
              <a:t> (2022).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D1C1D"/>
                </a:solidFill>
                <a:effectLst/>
                <a:latin typeface="Slack-Lato"/>
                <a:hlinkClick r:id="rId3"/>
              </a:rPr>
              <a:t>@Finn Kaiser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 </a:t>
            </a:r>
            <a:r>
              <a:rPr lang="en-US" dirty="0"/>
              <a:t>Wang, Jane X., et al. "Learning to reinforcement learn." </a:t>
            </a:r>
            <a:r>
              <a:rPr lang="en-US" i="1" dirty="0" err="1"/>
              <a:t>arXiv</a:t>
            </a:r>
            <a:r>
              <a:rPr lang="en-US" i="1" dirty="0"/>
              <a:t> preprint arXiv:1611.05763</a:t>
            </a:r>
            <a:r>
              <a:rPr lang="en-US" dirty="0"/>
              <a:t> (</a:t>
            </a:r>
            <a:r>
              <a:rPr lang="en-US"/>
              <a:t>2016).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D1C1D"/>
                </a:solidFill>
                <a:effectLst/>
                <a:latin typeface="Slack-Lato"/>
                <a:hlinkClick r:id="rId4"/>
              </a:rPr>
              <a:t>@Maximilian Goetz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 -&gt; </a:t>
            </a:r>
            <a:r>
              <a:rPr lang="en-US" dirty="0"/>
              <a:t>Zang, </a:t>
            </a:r>
            <a:r>
              <a:rPr lang="en-US" dirty="0" err="1"/>
              <a:t>Xinshi</a:t>
            </a:r>
            <a:r>
              <a:rPr lang="en-US" dirty="0"/>
              <a:t>, et al. "</a:t>
            </a:r>
            <a:r>
              <a:rPr lang="en-US" dirty="0" err="1"/>
              <a:t>Metalight</a:t>
            </a:r>
            <a:r>
              <a:rPr lang="en-US" dirty="0"/>
              <a:t>: Value-based meta-reinforcement learning for traffic signal control." </a:t>
            </a:r>
            <a:r>
              <a:rPr lang="en-US" i="1" dirty="0"/>
              <a:t>Proceedings of the AAAI Conference on Artificial Intelligence</a:t>
            </a:r>
            <a:r>
              <a:rPr lang="en-US" dirty="0"/>
              <a:t>. Vol. 34. No. 01. 2020.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8E706-7FA6-C5F0-4DFC-4721EA255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06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459F2-FAA7-5694-A6E8-AABB96364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Readings – Model-Based Meta-learning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73DF5-A34B-ACB2-CA5B-8AC5A01E2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489673"/>
          </a:xfrm>
        </p:spPr>
        <p:txBody>
          <a:bodyPr/>
          <a:lstStyle/>
          <a:p>
            <a:endParaRPr lang="en-US" dirty="0"/>
          </a:p>
          <a:p>
            <a:r>
              <a:rPr lang="en-US" b="0" i="0" u="none" strike="noStrike" dirty="0">
                <a:solidFill>
                  <a:srgbClr val="1D1C1D"/>
                </a:solidFill>
                <a:effectLst/>
                <a:latin typeface="Slack-Lato"/>
                <a:hlinkClick r:id="rId2"/>
              </a:rPr>
              <a:t>@Finn Kaiser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-&gt; </a:t>
            </a:r>
            <a:r>
              <a:rPr lang="en-US" dirty="0"/>
              <a:t>Lin, </a:t>
            </a:r>
            <a:r>
              <a:rPr lang="en-US" dirty="0" err="1"/>
              <a:t>Zichuan</a:t>
            </a:r>
            <a:r>
              <a:rPr lang="en-US" dirty="0"/>
              <a:t>, et al. "Model-based adversarial meta-reinforcement learning." </a:t>
            </a:r>
            <a:r>
              <a:rPr lang="en-US" i="1" dirty="0"/>
              <a:t>Advances in Neural Information Processing Systems</a:t>
            </a:r>
            <a:r>
              <a:rPr lang="en-US" dirty="0"/>
              <a:t> 33 (2020): 10161-10173.</a:t>
            </a:r>
          </a:p>
          <a:p>
            <a:r>
              <a:rPr lang="en-US" b="0" i="0" u="none" strike="noStrike" dirty="0">
                <a:solidFill>
                  <a:srgbClr val="1D1C1D"/>
                </a:solidFill>
                <a:effectLst/>
                <a:latin typeface="Slack-Lato"/>
                <a:hlinkClick r:id="rId3"/>
              </a:rPr>
              <a:t>@juergen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 -&gt; </a:t>
            </a:r>
            <a:r>
              <a:rPr lang="en-US" dirty="0"/>
              <a:t>Amos, Brandon, et al. "On the model-based stochastic value gradient for continuous reinforcement learning." </a:t>
            </a:r>
            <a:r>
              <a:rPr lang="en-US" i="1" dirty="0"/>
              <a:t>Learning for Dynamics and Control</a:t>
            </a:r>
            <a:r>
              <a:rPr lang="en-US" dirty="0"/>
              <a:t>. PMLR, 2021.</a:t>
            </a:r>
          </a:p>
          <a:p>
            <a:r>
              <a:rPr lang="en-US" b="0" i="0" u="none" strike="noStrike" dirty="0">
                <a:solidFill>
                  <a:srgbClr val="1D1C1D"/>
                </a:solidFill>
                <a:effectLst/>
                <a:latin typeface="Slack-Lato"/>
                <a:hlinkClick r:id="rId4"/>
              </a:rPr>
              <a:t>@Maximilian Goetz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 -&gt; </a:t>
            </a:r>
            <a:r>
              <a:rPr lang="en-US" dirty="0" err="1"/>
              <a:t>Whittlestone</a:t>
            </a:r>
            <a:r>
              <a:rPr lang="en-US" dirty="0"/>
              <a:t>, Jess, Kai </a:t>
            </a:r>
            <a:r>
              <a:rPr lang="en-US" dirty="0" err="1"/>
              <a:t>Arulkumaran</a:t>
            </a:r>
            <a:r>
              <a:rPr lang="en-US" dirty="0"/>
              <a:t>, and Matthew Crosby. "The societal implications of deep reinforcement learning." </a:t>
            </a:r>
            <a:r>
              <a:rPr lang="en-US" i="1" dirty="0"/>
              <a:t>Journal of Artificial Intelligence Research</a:t>
            </a:r>
            <a:r>
              <a:rPr lang="en-US" dirty="0"/>
              <a:t> 70 (2021): 1003-1030.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34191-83F1-6C7E-2948-67BCE3F5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6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309D-0BC0-CABB-3276-53DE1377A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1579C-94F6-A047-FC0A-145B6E28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997899"/>
            <a:ext cx="11473384" cy="1206997"/>
          </a:xfrm>
        </p:spPr>
        <p:txBody>
          <a:bodyPr/>
          <a:lstStyle/>
          <a:p>
            <a:r>
              <a:rPr lang="en-US" dirty="0"/>
              <a:t>Two fundamental differences RL vs Supervised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Agent collects its own data (Explore &amp; Exploit problem)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Rewards instead of labels (Credit assignment problem)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42EE4-7BF3-91C0-4068-B8D564C00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C0295B-D1FE-5022-3170-F3277B5D882E}"/>
              </a:ext>
            </a:extLst>
          </p:cNvPr>
          <p:cNvSpPr txBox="1"/>
          <p:nvPr/>
        </p:nvSpPr>
        <p:spPr bwMode="gray">
          <a:xfrm>
            <a:off x="0" y="6486805"/>
            <a:ext cx="119983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Slides based on  Finn, C., 2021, Stanford CS330: Deep Multi-task &amp; Meta Learning I 2021 I Lectures 11, 12, &amp; 13.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69F794-2A3D-6B5A-D277-0B2E879264DC}"/>
                  </a:ext>
                </a:extLst>
              </p:cNvPr>
              <p:cNvSpPr txBox="1"/>
              <p:nvPr/>
            </p:nvSpPr>
            <p:spPr bwMode="gray">
              <a:xfrm>
                <a:off x="2617052" y="2366612"/>
                <a:ext cx="6607579" cy="11017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b="1" dirty="0"/>
                  <a:t>Reinforcement Learning Task: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b="1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≜{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69F794-2A3D-6B5A-D277-0B2E87926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617052" y="2366612"/>
                <a:ext cx="6607579" cy="1101714"/>
              </a:xfrm>
              <a:prstGeom prst="rect">
                <a:avLst/>
              </a:prstGeom>
              <a:blipFill>
                <a:blip r:embed="rId2"/>
                <a:stretch>
                  <a:fillRect l="-2122" t="-7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4293D47-F182-F956-9AC2-948114117EB4}"/>
              </a:ext>
            </a:extLst>
          </p:cNvPr>
          <p:cNvSpPr txBox="1"/>
          <p:nvPr/>
        </p:nvSpPr>
        <p:spPr bwMode="gray">
          <a:xfrm>
            <a:off x="7860416" y="3988372"/>
            <a:ext cx="1035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reward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9C99A9-4A77-2499-B706-EDDF21697CCD}"/>
              </a:ext>
            </a:extLst>
          </p:cNvPr>
          <p:cNvSpPr txBox="1"/>
          <p:nvPr/>
        </p:nvSpPr>
        <p:spPr bwMode="gray">
          <a:xfrm>
            <a:off x="6471132" y="3988372"/>
            <a:ext cx="1316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dynamics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2F00F2-459B-1042-8951-495D32D8D911}"/>
              </a:ext>
            </a:extLst>
          </p:cNvPr>
          <p:cNvSpPr txBox="1"/>
          <p:nvPr/>
        </p:nvSpPr>
        <p:spPr bwMode="gray">
          <a:xfrm>
            <a:off x="4132187" y="3988372"/>
            <a:ext cx="9088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action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FE89D2-AA94-9DC4-0A72-09096CED1407}"/>
              </a:ext>
            </a:extLst>
          </p:cNvPr>
          <p:cNvSpPr txBox="1"/>
          <p:nvPr/>
        </p:nvSpPr>
        <p:spPr bwMode="gray">
          <a:xfrm>
            <a:off x="3274449" y="3988372"/>
            <a:ext cx="9088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state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204917-6070-D733-801E-CD4B016325A8}"/>
              </a:ext>
            </a:extLst>
          </p:cNvPr>
          <p:cNvSpPr txBox="1"/>
          <p:nvPr/>
        </p:nvSpPr>
        <p:spPr bwMode="gray">
          <a:xfrm>
            <a:off x="5041046" y="3991963"/>
            <a:ext cx="16275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Initial state distribution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0DE6EB-6072-5EAA-596F-B4C54ABED6F7}"/>
              </a:ext>
            </a:extLst>
          </p:cNvPr>
          <p:cNvSpPr/>
          <p:nvPr/>
        </p:nvSpPr>
        <p:spPr bwMode="gray">
          <a:xfrm>
            <a:off x="4268734" y="3439824"/>
            <a:ext cx="2329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2558A4-FBDE-B948-F837-958E7A3067C7}"/>
              </a:ext>
            </a:extLst>
          </p:cNvPr>
          <p:cNvSpPr/>
          <p:nvPr/>
        </p:nvSpPr>
        <p:spPr bwMode="gray">
          <a:xfrm>
            <a:off x="4654062" y="3439824"/>
            <a:ext cx="2329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5F4042-0767-70B6-F4E4-08931CD67B13}"/>
              </a:ext>
            </a:extLst>
          </p:cNvPr>
          <p:cNvSpPr/>
          <p:nvPr/>
        </p:nvSpPr>
        <p:spPr bwMode="gray">
          <a:xfrm>
            <a:off x="5063069" y="3439824"/>
            <a:ext cx="2329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492929-8D5A-E444-0CEC-755CECA79F36}"/>
              </a:ext>
            </a:extLst>
          </p:cNvPr>
          <p:cNvSpPr/>
          <p:nvPr/>
        </p:nvSpPr>
        <p:spPr bwMode="gray">
          <a:xfrm>
            <a:off x="5920842" y="3439824"/>
            <a:ext cx="2329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31DC19-F00B-4FF6-EA81-869B566C1486}"/>
              </a:ext>
            </a:extLst>
          </p:cNvPr>
          <p:cNvSpPr/>
          <p:nvPr/>
        </p:nvSpPr>
        <p:spPr bwMode="gray">
          <a:xfrm>
            <a:off x="7312059" y="3439824"/>
            <a:ext cx="2329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EB94F10-9C9E-FF90-EC07-EDEA9E111BE9}"/>
              </a:ext>
            </a:extLst>
          </p:cNvPr>
          <p:cNvCxnSpPr>
            <a:stCxn id="19" idx="2"/>
            <a:endCxn id="8" idx="0"/>
          </p:cNvCxnSpPr>
          <p:nvPr/>
        </p:nvCxnSpPr>
        <p:spPr bwMode="gray">
          <a:xfrm rot="16200000" flipH="1">
            <a:off x="7651940" y="3262125"/>
            <a:ext cx="502829" cy="949663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00CDD7E-067F-B8A4-F588-F25F9BAAC712}"/>
              </a:ext>
            </a:extLst>
          </p:cNvPr>
          <p:cNvCxnSpPr>
            <a:cxnSpLocks/>
            <a:stCxn id="18" idx="2"/>
            <a:endCxn id="9" idx="0"/>
          </p:cNvCxnSpPr>
          <p:nvPr/>
        </p:nvCxnSpPr>
        <p:spPr bwMode="gray">
          <a:xfrm rot="16200000" flipH="1">
            <a:off x="6332028" y="3190821"/>
            <a:ext cx="502829" cy="1092272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10246A7-664B-DE2C-4B53-A53325579076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 bwMode="gray">
          <a:xfrm rot="16200000" flipH="1">
            <a:off x="5263969" y="3401106"/>
            <a:ext cx="506420" cy="675293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1E00081-F326-E8E3-23D8-A0E520B9E48F}"/>
              </a:ext>
            </a:extLst>
          </p:cNvPr>
          <p:cNvCxnSpPr>
            <a:cxnSpLocks/>
            <a:stCxn id="16" idx="2"/>
            <a:endCxn id="10" idx="0"/>
          </p:cNvCxnSpPr>
          <p:nvPr/>
        </p:nvCxnSpPr>
        <p:spPr bwMode="gray">
          <a:xfrm rot="5400000">
            <a:off x="4427158" y="3645003"/>
            <a:ext cx="502829" cy="183909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35A9D41-1B49-8F66-12E6-840644F35962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 bwMode="gray">
          <a:xfrm rot="5400000">
            <a:off x="3805625" y="3408798"/>
            <a:ext cx="502829" cy="656319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12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FFA86-80CB-5941-F574-0FBB2F087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B318C-0525-0D6A-CF19-A74063E88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83307-80D9-568A-01A4-B0A6B4617156}"/>
              </a:ext>
            </a:extLst>
          </p:cNvPr>
          <p:cNvSpPr txBox="1"/>
          <p:nvPr/>
        </p:nvSpPr>
        <p:spPr bwMode="gray">
          <a:xfrm>
            <a:off x="0" y="6486805"/>
            <a:ext cx="119983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u="sng" dirty="0"/>
              <a:t>source</a:t>
            </a:r>
            <a:r>
              <a:rPr lang="en-US" sz="1100" dirty="0"/>
              <a:t>: Finn, C., 2021, Stanford CS330: Deep Multi-task &amp; Meta Learning I 2021 I Lecture 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D7C40F-B21B-F762-C21A-E53D97F7BDE5}"/>
                  </a:ext>
                </a:extLst>
              </p:cNvPr>
              <p:cNvSpPr txBox="1"/>
              <p:nvPr/>
            </p:nvSpPr>
            <p:spPr bwMode="gray">
              <a:xfrm>
                <a:off x="478369" y="1124581"/>
                <a:ext cx="3813909" cy="21146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b="1" dirty="0"/>
                  <a:t>Multi-Task Learning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dirty="0"/>
                  <a:t>Learn various tasks </a:t>
                </a:r>
                <a:r>
                  <a:rPr lang="en-US" b="1" dirty="0"/>
                  <a:t>together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285750" indent="-285750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</a:pPr>
                <a:r>
                  <a:rPr lang="en-US" u="sng" dirty="0"/>
                  <a:t>Input</a:t>
                </a:r>
                <a:r>
                  <a:rPr lang="en-US" dirty="0"/>
                  <a:t>: all tasks and data</a:t>
                </a:r>
              </a:p>
              <a:p>
                <a:pPr marL="285750" indent="-285750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</a:pPr>
                <a:r>
                  <a:rPr lang="en-US" u="sng" dirty="0"/>
                  <a:t>Output</a:t>
                </a:r>
                <a:r>
                  <a:rPr lang="en-US" dirty="0"/>
                  <a:t>: model for all tasks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D7C40F-B21B-F762-C21A-E53D97F7B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78369" y="1124581"/>
                <a:ext cx="3813909" cy="2114639"/>
              </a:xfrm>
              <a:prstGeom prst="rect">
                <a:avLst/>
              </a:prstGeom>
              <a:blipFill>
                <a:blip r:embed="rId2"/>
                <a:stretch>
                  <a:fillRect l="-3674" t="-3746" b="-2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EFF0AF9-A223-C0B3-7021-D92D30E5323C}"/>
              </a:ext>
            </a:extLst>
          </p:cNvPr>
          <p:cNvSpPr txBox="1"/>
          <p:nvPr/>
        </p:nvSpPr>
        <p:spPr bwMode="gray">
          <a:xfrm>
            <a:off x="4553276" y="1124582"/>
            <a:ext cx="3262109" cy="2759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Transfer Learning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Learn target task by </a:t>
            </a:r>
            <a:r>
              <a:rPr lang="en-US" b="1" dirty="0"/>
              <a:t>transferring</a:t>
            </a:r>
            <a:r>
              <a:rPr lang="en-US" dirty="0"/>
              <a:t> knowledge from a source task.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u="sng" dirty="0"/>
              <a:t>Input</a:t>
            </a:r>
            <a:r>
              <a:rPr lang="en-US" dirty="0"/>
              <a:t>: model of source task+ data of target task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u="sng" dirty="0"/>
              <a:t>Output</a:t>
            </a:r>
            <a:r>
              <a:rPr lang="en-US" dirty="0"/>
              <a:t>: model for target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6CF4B9-98CB-4B9E-2370-EE0F29CCDBC6}"/>
                  </a:ext>
                </a:extLst>
              </p:cNvPr>
              <p:cNvSpPr txBox="1"/>
              <p:nvPr/>
            </p:nvSpPr>
            <p:spPr bwMode="gray">
              <a:xfrm>
                <a:off x="8296029" y="1124582"/>
                <a:ext cx="3122248" cy="23044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b="1" dirty="0"/>
                  <a:t>Meta Learning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dirty="0"/>
                  <a:t>Given knowledge of various tasks, solve a new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 more </a:t>
                </a:r>
                <a:r>
                  <a:rPr lang="en-US" b="1" dirty="0"/>
                  <a:t>quickly</a:t>
                </a:r>
                <a:r>
                  <a:rPr lang="en-US" dirty="0"/>
                  <a:t> </a:t>
                </a:r>
              </a:p>
              <a:p>
                <a:pPr marL="285750" indent="-285750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</a:pPr>
                <a:r>
                  <a:rPr lang="en-US" u="sng" dirty="0"/>
                  <a:t>Input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𝑡𝑠</m:t>
                        </m:r>
                      </m:sup>
                    </m:sSup>
                  </m:oMath>
                </a14:m>
                <a:r>
                  <a:rPr lang="en-US" dirty="0"/>
                  <a:t> 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𝑡𝑟</m:t>
                        </m:r>
                      </m:sup>
                    </m:sSup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</a:pPr>
                <a:r>
                  <a:rPr lang="en-US" u="sng" dirty="0"/>
                  <a:t>Output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𝑡𝑠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6CF4B9-98CB-4B9E-2370-EE0F29CCD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296029" y="1124582"/>
                <a:ext cx="3122248" cy="2304418"/>
              </a:xfrm>
              <a:prstGeom prst="rect">
                <a:avLst/>
              </a:prstGeom>
              <a:blipFill>
                <a:blip r:embed="rId3"/>
                <a:stretch>
                  <a:fillRect l="-4688" t="-3430" r="-4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6E70B68-9783-4C8C-5298-A406631E9E1D}"/>
              </a:ext>
            </a:extLst>
          </p:cNvPr>
          <p:cNvSpPr txBox="1"/>
          <p:nvPr/>
        </p:nvSpPr>
        <p:spPr bwMode="gray">
          <a:xfrm>
            <a:off x="2627921" y="3883567"/>
            <a:ext cx="6258946" cy="3718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Assumption: </a:t>
            </a:r>
            <a:r>
              <a:rPr lang="en-US" dirty="0"/>
              <a:t>Tasks must share a common structure</a:t>
            </a:r>
          </a:p>
        </p:txBody>
      </p:sp>
    </p:spTree>
    <p:extLst>
      <p:ext uri="{BB962C8B-B14F-4D97-AF65-F5344CB8AC3E}">
        <p14:creationId xmlns:p14="http://schemas.microsoft.com/office/powerpoint/2010/main" val="363641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01879-D53E-2AA7-E114-7AEF27A1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31ADD-C273-B745-3F45-E6C73061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79E4461-23F4-7830-4CD2-3DA715A7FB34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 bwMode="gray">
              <a:xfrm>
                <a:off x="477838" y="1212850"/>
                <a:ext cx="11474450" cy="24252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dirty="0"/>
                  <a:t>Meta-Reinforcement Learning = Meta-Learning with RL Tasks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b="0" dirty="0"/>
              </a:p>
              <a:p>
                <a:pPr marL="285750" indent="-285750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</a:pPr>
                <a:r>
                  <a:rPr lang="en-US" u="sng" dirty="0"/>
                  <a:t>Input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𝑡𝑟</m:t>
                        </m:r>
                      </m:sup>
                    </m:sSup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from </a:t>
                </a:r>
                <a:r>
                  <a:rPr lang="en-US" i="1" dirty="0"/>
                  <a:t>k</a:t>
                </a:r>
                <a:r>
                  <a:rPr lang="en-US" dirty="0"/>
                  <a:t> rollouts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 marL="285750" indent="-285750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</a:pPr>
                <a:r>
                  <a:rPr lang="en-US" u="sng" dirty="0"/>
                  <a:t>Output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 is a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dirty="0"/>
                  <a:t>Essentially, we substitute the prediction tasks for MDPs…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79E4461-23F4-7830-4CD2-3DA715A7FB34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gray">
              <a:xfrm>
                <a:off x="477838" y="1212850"/>
                <a:ext cx="11474450" cy="2425279"/>
              </a:xfrm>
              <a:prstGeom prst="rect">
                <a:avLst/>
              </a:prstGeom>
              <a:blipFill>
                <a:blip r:embed="rId3"/>
                <a:stretch>
                  <a:fillRect l="-1275" t="-2261" b="-5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4228A48-B484-02C8-ADA3-1A7A771B9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682" y="3752276"/>
            <a:ext cx="7132636" cy="26203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C65C67-B2EE-3E7D-E90F-5D51CBD7ECF6}"/>
              </a:ext>
            </a:extLst>
          </p:cNvPr>
          <p:cNvSpPr txBox="1"/>
          <p:nvPr/>
        </p:nvSpPr>
        <p:spPr bwMode="gray">
          <a:xfrm>
            <a:off x="1" y="6524580"/>
            <a:ext cx="6655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Duan, Yan, 2017,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Meta learning for control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PhD Dissertation, University of California, Berkeley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84F3FE-CDFC-29C4-D766-E4CD5046317B}"/>
              </a:ext>
            </a:extLst>
          </p:cNvPr>
          <p:cNvSpPr txBox="1"/>
          <p:nvPr/>
        </p:nvSpPr>
        <p:spPr bwMode="gray">
          <a:xfrm>
            <a:off x="8645795" y="6125103"/>
            <a:ext cx="13466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[Duan 2017]</a:t>
            </a:r>
            <a:endParaRPr 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E206BC-A41F-C347-7BFC-7D1F8666BC85}"/>
              </a:ext>
            </a:extLst>
          </p:cNvPr>
          <p:cNvSpPr txBox="1"/>
          <p:nvPr/>
        </p:nvSpPr>
        <p:spPr bwMode="gray">
          <a:xfrm>
            <a:off x="477838" y="4006800"/>
            <a:ext cx="191342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Given a small amount of experience, learn a new task</a:t>
            </a:r>
          </a:p>
        </p:txBody>
      </p:sp>
    </p:spTree>
    <p:extLst>
      <p:ext uri="{BB962C8B-B14F-4D97-AF65-F5344CB8AC3E}">
        <p14:creationId xmlns:p14="http://schemas.microsoft.com/office/powerpoint/2010/main" val="283504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74ED4F0-A6E0-FD4C-1A41-3A813A8B19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C03119-C4A0-6103-0AF7-81E644812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7" y="4805681"/>
            <a:ext cx="11228919" cy="664894"/>
          </a:xfrm>
        </p:spPr>
        <p:txBody>
          <a:bodyPr/>
          <a:lstStyle/>
          <a:p>
            <a:r>
              <a:rPr lang="en-US" dirty="0"/>
              <a:t>Black-Box Meta-RL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1B46C-3013-F3E9-F086-F4D28AC3B4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20475" y="6486525"/>
            <a:ext cx="771525" cy="260350"/>
          </a:xfrm>
        </p:spPr>
        <p:txBody>
          <a:bodyPr/>
          <a:lstStyle/>
          <a:p>
            <a:fld id="{47A777B1-4A66-48BF-8387-31033AC26D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9763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EBE3-76A5-5C50-1A97-8DB7AE997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Blackbox Meta-RL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D4D4ED-60E5-1039-5E4E-50A85AA93A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309315"/>
              </a:xfrm>
            </p:spPr>
            <p:txBody>
              <a:bodyPr/>
              <a:lstStyle/>
              <a:p>
                <a:r>
                  <a:rPr lang="en-US" dirty="0"/>
                  <a:t>Blackbox neural network for policy: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D4D4ED-60E5-1039-5E4E-50A85AA93A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309315"/>
              </a:xfrm>
              <a:blipFill>
                <a:blip r:embed="rId3"/>
                <a:stretch>
                  <a:fillRect l="-1275" t="-17647" b="-45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3CDC7-362F-451D-E35F-10C54FB98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69FA96-0677-5562-771D-FCF993CEBFB6}"/>
              </a:ext>
            </a:extLst>
          </p:cNvPr>
          <p:cNvSpPr/>
          <p:nvPr/>
        </p:nvSpPr>
        <p:spPr bwMode="gray">
          <a:xfrm>
            <a:off x="3987538" y="2630078"/>
            <a:ext cx="857839" cy="5938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975AE6-6235-3F88-AA32-ABFCC0E2FF6D}"/>
              </a:ext>
            </a:extLst>
          </p:cNvPr>
          <p:cNvSpPr/>
          <p:nvPr/>
        </p:nvSpPr>
        <p:spPr bwMode="gray">
          <a:xfrm>
            <a:off x="5238161" y="2630078"/>
            <a:ext cx="857839" cy="5938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F14156-E0FF-B8DD-F4B2-C76BD766AA5B}"/>
              </a:ext>
            </a:extLst>
          </p:cNvPr>
          <p:cNvSpPr/>
          <p:nvPr/>
        </p:nvSpPr>
        <p:spPr bwMode="gray">
          <a:xfrm>
            <a:off x="6488784" y="2630078"/>
            <a:ext cx="857839" cy="5938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466FA8-D9C6-DCA0-5920-58357AF3288A}"/>
              </a:ext>
            </a:extLst>
          </p:cNvPr>
          <p:cNvCxnSpPr>
            <a:stCxn id="5" idx="3"/>
            <a:endCxn id="6" idx="1"/>
          </p:cNvCxnSpPr>
          <p:nvPr/>
        </p:nvCxnSpPr>
        <p:spPr bwMode="gray">
          <a:xfrm>
            <a:off x="4845377" y="2927023"/>
            <a:ext cx="39278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5014D4-FDDB-D25F-F502-C911B3850A5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 bwMode="gray">
          <a:xfrm>
            <a:off x="6096000" y="2927023"/>
            <a:ext cx="39278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23DC86-B6FA-8C47-B141-1A8BFECFCC75}"/>
              </a:ext>
            </a:extLst>
          </p:cNvPr>
          <p:cNvCxnSpPr>
            <a:cxnSpLocks/>
          </p:cNvCxnSpPr>
          <p:nvPr/>
        </p:nvCxnSpPr>
        <p:spPr bwMode="gray">
          <a:xfrm>
            <a:off x="7346623" y="2927022"/>
            <a:ext cx="39278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8F4034-D13E-31E5-D41E-41E95B92BAD0}"/>
              </a:ext>
            </a:extLst>
          </p:cNvPr>
          <p:cNvCxnSpPr>
            <a:cxnSpLocks/>
          </p:cNvCxnSpPr>
          <p:nvPr/>
        </p:nvCxnSpPr>
        <p:spPr bwMode="gray">
          <a:xfrm>
            <a:off x="8132191" y="2927022"/>
            <a:ext cx="39278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86A731-6646-96A5-1A86-B91E3FE82202}"/>
              </a:ext>
            </a:extLst>
          </p:cNvPr>
          <p:cNvSpPr txBox="1"/>
          <p:nvPr/>
        </p:nvSpPr>
        <p:spPr bwMode="gray">
          <a:xfrm>
            <a:off x="7739407" y="2752627"/>
            <a:ext cx="392784" cy="3393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2000" b="1" dirty="0"/>
              <a:t>…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FD3864-084C-B6F7-BE5F-E105E27DDDB4}"/>
              </a:ext>
            </a:extLst>
          </p:cNvPr>
          <p:cNvSpPr/>
          <p:nvPr/>
        </p:nvSpPr>
        <p:spPr bwMode="gray">
          <a:xfrm>
            <a:off x="8524975" y="2625364"/>
            <a:ext cx="857839" cy="5938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C6FC27B-BA36-4611-2986-1D8D37F2D3C3}"/>
              </a:ext>
            </a:extLst>
          </p:cNvPr>
          <p:cNvCxnSpPr>
            <a:cxnSpLocks/>
          </p:cNvCxnSpPr>
          <p:nvPr/>
        </p:nvCxnSpPr>
        <p:spPr bwMode="gray">
          <a:xfrm flipV="1">
            <a:off x="4399174" y="2171305"/>
            <a:ext cx="0" cy="45405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93F46D-E599-C8F1-60F2-717B51449346}"/>
                  </a:ext>
                </a:extLst>
              </p:cNvPr>
              <p:cNvSpPr txBox="1"/>
              <p:nvPr/>
            </p:nvSpPr>
            <p:spPr bwMode="gray">
              <a:xfrm>
                <a:off x="4202782" y="1767014"/>
                <a:ext cx="392784" cy="3393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182563" indent="-182563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■"/>
                </a:pPr>
                <a:endParaRPr lang="en-US" sz="1200" dirty="0" err="1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93F46D-E599-C8F1-60F2-717B51449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02782" y="1767014"/>
                <a:ext cx="392784" cy="339364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1CF4D6-001A-4615-A16E-73B268A24A31}"/>
              </a:ext>
            </a:extLst>
          </p:cNvPr>
          <p:cNvCxnSpPr>
            <a:cxnSpLocks/>
          </p:cNvCxnSpPr>
          <p:nvPr/>
        </p:nvCxnSpPr>
        <p:spPr bwMode="gray">
          <a:xfrm flipV="1">
            <a:off x="5645083" y="2124170"/>
            <a:ext cx="0" cy="45405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4F8041-803D-449E-73DF-1E9C107CD0A9}"/>
                  </a:ext>
                </a:extLst>
              </p:cNvPr>
              <p:cNvSpPr txBox="1"/>
              <p:nvPr/>
            </p:nvSpPr>
            <p:spPr bwMode="gray">
              <a:xfrm>
                <a:off x="5448691" y="1719879"/>
                <a:ext cx="392784" cy="3393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182563" indent="-182563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■"/>
                </a:pPr>
                <a:endParaRPr lang="en-US" sz="1200" dirty="0" err="1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4F8041-803D-449E-73DF-1E9C107CD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448691" y="1719879"/>
                <a:ext cx="392784" cy="339364"/>
              </a:xfrm>
              <a:prstGeom prst="rect">
                <a:avLst/>
              </a:prstGeom>
              <a:blipFill>
                <a:blip r:embed="rId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D2EC056-49E9-33D6-3174-EA293629791F}"/>
              </a:ext>
            </a:extLst>
          </p:cNvPr>
          <p:cNvCxnSpPr>
            <a:cxnSpLocks/>
          </p:cNvCxnSpPr>
          <p:nvPr/>
        </p:nvCxnSpPr>
        <p:spPr bwMode="gray">
          <a:xfrm flipV="1">
            <a:off x="6890992" y="2171305"/>
            <a:ext cx="0" cy="45405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613EF76-C901-1A96-0011-617571FEFF8B}"/>
                  </a:ext>
                </a:extLst>
              </p:cNvPr>
              <p:cNvSpPr txBox="1"/>
              <p:nvPr/>
            </p:nvSpPr>
            <p:spPr bwMode="gray">
              <a:xfrm>
                <a:off x="6694600" y="1767014"/>
                <a:ext cx="392784" cy="3393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182563" indent="-182563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■"/>
                </a:pPr>
                <a:endParaRPr lang="en-US" sz="1200" dirty="0" err="1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613EF76-C901-1A96-0011-617571FEF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94600" y="1767014"/>
                <a:ext cx="392784" cy="339364"/>
              </a:xfrm>
              <a:prstGeom prst="rect">
                <a:avLst/>
              </a:prstGeom>
              <a:blipFill>
                <a:blip r:embed="rId6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7A14E8C-D134-2FBF-9686-E2259CF29224}"/>
              </a:ext>
            </a:extLst>
          </p:cNvPr>
          <p:cNvCxnSpPr>
            <a:cxnSpLocks/>
          </p:cNvCxnSpPr>
          <p:nvPr/>
        </p:nvCxnSpPr>
        <p:spPr bwMode="gray">
          <a:xfrm flipV="1">
            <a:off x="8950030" y="2147737"/>
            <a:ext cx="0" cy="45405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6748A39-7B56-060D-0056-56AFC0B2F129}"/>
                  </a:ext>
                </a:extLst>
              </p:cNvPr>
              <p:cNvSpPr txBox="1"/>
              <p:nvPr/>
            </p:nvSpPr>
            <p:spPr bwMode="gray">
              <a:xfrm>
                <a:off x="8753638" y="1743446"/>
                <a:ext cx="392784" cy="3393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182563" indent="-182563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■"/>
                </a:pPr>
                <a:endParaRPr lang="en-US" sz="1200" dirty="0" err="1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6748A39-7B56-060D-0056-56AFC0B2F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753638" y="1743446"/>
                <a:ext cx="392784" cy="339364"/>
              </a:xfrm>
              <a:prstGeom prst="rect">
                <a:avLst/>
              </a:prstGeom>
              <a:blipFill>
                <a:blip r:embed="rId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BD31FFE-F787-45F4-DA7D-A52CA380E908}"/>
              </a:ext>
            </a:extLst>
          </p:cNvPr>
          <p:cNvCxnSpPr>
            <a:cxnSpLocks/>
            <a:stCxn id="5" idx="2"/>
            <a:endCxn id="28" idx="0"/>
          </p:cNvCxnSpPr>
          <p:nvPr/>
        </p:nvCxnSpPr>
        <p:spPr bwMode="gray">
          <a:xfrm flipH="1">
            <a:off x="4416457" y="3223967"/>
            <a:ext cx="1" cy="47416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E15E31E-FF1B-6A68-CF7B-4D702C8BF730}"/>
                  </a:ext>
                </a:extLst>
              </p:cNvPr>
              <p:cNvSpPr txBox="1"/>
              <p:nvPr/>
            </p:nvSpPr>
            <p:spPr bwMode="gray">
              <a:xfrm>
                <a:off x="4095159" y="3698127"/>
                <a:ext cx="642595" cy="3689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,0</m:t>
                      </m:r>
                    </m:oMath>
                  </m:oMathPara>
                </a14:m>
                <a:endParaRPr lang="en-US" sz="2000" dirty="0"/>
              </a:p>
              <a:p>
                <a:pPr marL="182563" indent="-182563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■"/>
                </a:pPr>
                <a:endParaRPr lang="en-US" sz="1200" dirty="0" err="1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E15E31E-FF1B-6A68-CF7B-4D702C8BF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95159" y="3698127"/>
                <a:ext cx="642595" cy="3689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B1D6DE3-29F7-A7E3-40D0-7A2A74D8897E}"/>
                  </a:ext>
                </a:extLst>
              </p:cNvPr>
              <p:cNvSpPr txBox="1"/>
              <p:nvPr/>
            </p:nvSpPr>
            <p:spPr bwMode="gray">
              <a:xfrm>
                <a:off x="5345782" y="3698127"/>
                <a:ext cx="642595" cy="3689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182563" indent="-182563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■"/>
                </a:pPr>
                <a:endParaRPr lang="en-US" sz="1200" dirty="0" err="1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B1D6DE3-29F7-A7E3-40D0-7A2A74D88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345782" y="3698127"/>
                <a:ext cx="642595" cy="368907"/>
              </a:xfrm>
              <a:prstGeom prst="rect">
                <a:avLst/>
              </a:prstGeom>
              <a:blipFill>
                <a:blip r:embed="rId9"/>
                <a:stretch>
                  <a:fillRect l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34BF4AC-5459-1EC5-6FE8-14E025283925}"/>
                  </a:ext>
                </a:extLst>
              </p:cNvPr>
              <p:cNvSpPr txBox="1"/>
              <p:nvPr/>
            </p:nvSpPr>
            <p:spPr bwMode="gray">
              <a:xfrm>
                <a:off x="6594833" y="3698126"/>
                <a:ext cx="642595" cy="3689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182563" indent="-182563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■"/>
                </a:pPr>
                <a:endParaRPr lang="en-US" sz="1200" dirty="0" err="1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34BF4AC-5459-1EC5-6FE8-14E025283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94833" y="3698126"/>
                <a:ext cx="642595" cy="368907"/>
              </a:xfrm>
              <a:prstGeom prst="rect">
                <a:avLst/>
              </a:prstGeom>
              <a:blipFill>
                <a:blip r:embed="rId10"/>
                <a:stretch>
                  <a:fillRect l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13573AD-DA81-F53E-16AB-892220E7A6EC}"/>
                  </a:ext>
                </a:extLst>
              </p:cNvPr>
              <p:cNvSpPr txBox="1"/>
              <p:nvPr/>
            </p:nvSpPr>
            <p:spPr bwMode="gray">
              <a:xfrm>
                <a:off x="8628732" y="3675774"/>
                <a:ext cx="642595" cy="3689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182563" indent="-182563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■"/>
                </a:pPr>
                <a:endParaRPr lang="en-US" sz="1200" dirty="0" err="1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13573AD-DA81-F53E-16AB-892220E7A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628732" y="3675774"/>
                <a:ext cx="642595" cy="368907"/>
              </a:xfrm>
              <a:prstGeom prst="rect">
                <a:avLst/>
              </a:prstGeom>
              <a:blipFill>
                <a:blip r:embed="rId11"/>
                <a:stretch>
                  <a:fillRect l="-9434" r="-22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A79B84-1EBC-43E7-14A8-34D8B6251B9D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 bwMode="gray">
          <a:xfrm flipH="1">
            <a:off x="5667080" y="3223967"/>
            <a:ext cx="1" cy="47416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842D1C9-BFFC-3478-D4F7-62F1DBDD78E7}"/>
              </a:ext>
            </a:extLst>
          </p:cNvPr>
          <p:cNvCxnSpPr>
            <a:cxnSpLocks/>
            <a:stCxn id="7" idx="2"/>
            <a:endCxn id="35" idx="0"/>
          </p:cNvCxnSpPr>
          <p:nvPr/>
        </p:nvCxnSpPr>
        <p:spPr bwMode="gray">
          <a:xfrm flipH="1">
            <a:off x="6916131" y="3223967"/>
            <a:ext cx="1573" cy="47415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8165077-D070-CE00-0A28-B4385A467CD7}"/>
              </a:ext>
            </a:extLst>
          </p:cNvPr>
          <p:cNvCxnSpPr>
            <a:cxnSpLocks/>
            <a:stCxn id="17" idx="2"/>
            <a:endCxn id="36" idx="0"/>
          </p:cNvCxnSpPr>
          <p:nvPr/>
        </p:nvCxnSpPr>
        <p:spPr bwMode="gray">
          <a:xfrm flipH="1">
            <a:off x="8950030" y="3219253"/>
            <a:ext cx="3865" cy="45652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EDDE46B-DFD5-48DB-0D1F-36D2D7A32333}"/>
                  </a:ext>
                </a:extLst>
              </p:cNvPr>
              <p:cNvSpPr txBox="1"/>
              <p:nvPr/>
            </p:nvSpPr>
            <p:spPr bwMode="gray">
              <a:xfrm>
                <a:off x="5645083" y="4693641"/>
                <a:ext cx="642595" cy="4263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</m:sup>
                      </m:sSup>
                    </m:oMath>
                  </m:oMathPara>
                </a14:m>
                <a:endParaRPr lang="en-US" sz="1200" dirty="0" err="1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EDDE46B-DFD5-48DB-0D1F-36D2D7A32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5083" y="4693641"/>
                <a:ext cx="642595" cy="426360"/>
              </a:xfrm>
              <a:prstGeom prst="rect">
                <a:avLst/>
              </a:prstGeom>
              <a:blipFill>
                <a:blip r:embed="rId12"/>
                <a:stretch>
                  <a:fillRect l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2729B45-2CE4-7508-EAAC-A761221AEBD0}"/>
                  </a:ext>
                </a:extLst>
              </p:cNvPr>
              <p:cNvSpPr txBox="1"/>
              <p:nvPr/>
            </p:nvSpPr>
            <p:spPr bwMode="gray">
              <a:xfrm>
                <a:off x="8644507" y="4675696"/>
                <a:ext cx="642595" cy="4263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𝑞𝑢𝑒𝑟𝑦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𝑠𝑒𝑡</m:t>
                      </m:r>
                    </m:oMath>
                  </m:oMathPara>
                </a14:m>
                <a:endParaRPr lang="en-US" sz="1200" dirty="0" err="1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2729B45-2CE4-7508-EAAC-A761221AE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644507" y="4675696"/>
                <a:ext cx="642595" cy="426360"/>
              </a:xfrm>
              <a:prstGeom prst="rect">
                <a:avLst/>
              </a:prstGeom>
              <a:blipFill>
                <a:blip r:embed="rId13"/>
                <a:stretch>
                  <a:fillRect l="-55238" r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Left Brace 52">
            <a:extLst>
              <a:ext uri="{FF2B5EF4-FFF2-40B4-BE49-F238E27FC236}">
                <a16:creationId xmlns:a16="http://schemas.microsoft.com/office/drawing/2014/main" id="{DF277737-4A56-3592-5CE4-723A044DF1D0}"/>
              </a:ext>
            </a:extLst>
          </p:cNvPr>
          <p:cNvSpPr/>
          <p:nvPr/>
        </p:nvSpPr>
        <p:spPr bwMode="gray">
          <a:xfrm rot="16200000">
            <a:off x="5718297" y="2492755"/>
            <a:ext cx="368907" cy="3673315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B56780-E9AA-EE64-5FF3-F0A98C3A1BE6}"/>
              </a:ext>
            </a:extLst>
          </p:cNvPr>
          <p:cNvSpPr txBox="1"/>
          <p:nvPr/>
        </p:nvSpPr>
        <p:spPr bwMode="gray">
          <a:xfrm>
            <a:off x="840557" y="5417831"/>
            <a:ext cx="10894241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Differences from Regular RL</a:t>
            </a:r>
          </a:p>
          <a:p>
            <a:pPr marL="171450" indent="-171450">
              <a:buFontTx/>
              <a:buChar char="-"/>
            </a:pPr>
            <a:r>
              <a:rPr lang="en-US" dirty="0"/>
              <a:t>Passes the Reward as input and trained across multiple MDPs</a:t>
            </a:r>
          </a:p>
          <a:p>
            <a:pPr marL="171450" indent="-171450">
              <a:buFontTx/>
              <a:buChar char="-"/>
            </a:pPr>
            <a:r>
              <a:rPr lang="en-US" dirty="0"/>
              <a:t>Keeps the hidden state across multiple episodes within a tasks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9E9720-5427-211B-22A4-CD45F8DB3EA1}"/>
              </a:ext>
            </a:extLst>
          </p:cNvPr>
          <p:cNvSpPr txBox="1"/>
          <p:nvPr/>
        </p:nvSpPr>
        <p:spPr bwMode="gray">
          <a:xfrm>
            <a:off x="0" y="6536648"/>
            <a:ext cx="111800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u="sng" dirty="0"/>
              <a:t>source</a:t>
            </a:r>
            <a:r>
              <a:rPr lang="en-US" sz="1200" dirty="0"/>
              <a:t>: Finn, C., 2021, Stanford CS330: Deep Multi-task &amp; Meta Learning I 2021 I Lecture 11</a:t>
            </a:r>
          </a:p>
        </p:txBody>
      </p:sp>
    </p:spTree>
    <p:extLst>
      <p:ext uri="{BB962C8B-B14F-4D97-AF65-F5344CB8AC3E}">
        <p14:creationId xmlns:p14="http://schemas.microsoft.com/office/powerpoint/2010/main" val="2226493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EBE3-76A5-5C50-1A97-8DB7AE997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Blackbox Meta-RL – Meta-Training step-by-step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3CDC7-362F-451D-E35F-10C54FB98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69FA96-0677-5562-771D-FCF993CEBFB6}"/>
              </a:ext>
            </a:extLst>
          </p:cNvPr>
          <p:cNvSpPr/>
          <p:nvPr/>
        </p:nvSpPr>
        <p:spPr bwMode="gray">
          <a:xfrm>
            <a:off x="301658" y="1791093"/>
            <a:ext cx="857839" cy="457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975AE6-6235-3F88-AA32-ABFCC0E2FF6D}"/>
              </a:ext>
            </a:extLst>
          </p:cNvPr>
          <p:cNvSpPr/>
          <p:nvPr/>
        </p:nvSpPr>
        <p:spPr bwMode="gray">
          <a:xfrm>
            <a:off x="1552281" y="1791093"/>
            <a:ext cx="857839" cy="457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F14156-E0FF-B8DD-F4B2-C76BD766AA5B}"/>
              </a:ext>
            </a:extLst>
          </p:cNvPr>
          <p:cNvSpPr/>
          <p:nvPr/>
        </p:nvSpPr>
        <p:spPr bwMode="gray">
          <a:xfrm>
            <a:off x="2802904" y="1791093"/>
            <a:ext cx="857839" cy="457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466FA8-D9C6-DCA0-5920-58357AF3288A}"/>
              </a:ext>
            </a:extLst>
          </p:cNvPr>
          <p:cNvCxnSpPr>
            <a:stCxn id="5" idx="3"/>
            <a:endCxn id="6" idx="1"/>
          </p:cNvCxnSpPr>
          <p:nvPr/>
        </p:nvCxnSpPr>
        <p:spPr bwMode="gray">
          <a:xfrm>
            <a:off x="1159497" y="2019693"/>
            <a:ext cx="39278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5014D4-FDDB-D25F-F502-C911B3850A5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 bwMode="gray">
          <a:xfrm>
            <a:off x="2410120" y="2019693"/>
            <a:ext cx="39278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23DC86-B6FA-8C47-B141-1A8BFECFCC75}"/>
              </a:ext>
            </a:extLst>
          </p:cNvPr>
          <p:cNvCxnSpPr>
            <a:cxnSpLocks/>
          </p:cNvCxnSpPr>
          <p:nvPr/>
        </p:nvCxnSpPr>
        <p:spPr bwMode="gray">
          <a:xfrm>
            <a:off x="3660743" y="2088037"/>
            <a:ext cx="39278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8F4034-D13E-31E5-D41E-41E95B92BAD0}"/>
              </a:ext>
            </a:extLst>
          </p:cNvPr>
          <p:cNvCxnSpPr>
            <a:cxnSpLocks/>
          </p:cNvCxnSpPr>
          <p:nvPr/>
        </p:nvCxnSpPr>
        <p:spPr bwMode="gray">
          <a:xfrm>
            <a:off x="4446311" y="2088037"/>
            <a:ext cx="39278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86A731-6646-96A5-1A86-B91E3FE82202}"/>
              </a:ext>
            </a:extLst>
          </p:cNvPr>
          <p:cNvSpPr txBox="1"/>
          <p:nvPr/>
        </p:nvSpPr>
        <p:spPr bwMode="gray">
          <a:xfrm>
            <a:off x="4053527" y="1913642"/>
            <a:ext cx="392784" cy="3393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2000" b="1" dirty="0"/>
              <a:t>…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FD3864-084C-B6F7-BE5F-E105E27DDDB4}"/>
              </a:ext>
            </a:extLst>
          </p:cNvPr>
          <p:cNvSpPr/>
          <p:nvPr/>
        </p:nvSpPr>
        <p:spPr bwMode="gray">
          <a:xfrm>
            <a:off x="4839095" y="1786379"/>
            <a:ext cx="857839" cy="457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C6FC27B-BA36-4611-2986-1D8D37F2D3C3}"/>
              </a:ext>
            </a:extLst>
          </p:cNvPr>
          <p:cNvCxnSpPr>
            <a:cxnSpLocks/>
          </p:cNvCxnSpPr>
          <p:nvPr/>
        </p:nvCxnSpPr>
        <p:spPr bwMode="gray">
          <a:xfrm flipV="1">
            <a:off x="713294" y="1332320"/>
            <a:ext cx="0" cy="45405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93F46D-E599-C8F1-60F2-717B51449346}"/>
                  </a:ext>
                </a:extLst>
              </p:cNvPr>
              <p:cNvSpPr txBox="1"/>
              <p:nvPr/>
            </p:nvSpPr>
            <p:spPr bwMode="gray">
              <a:xfrm>
                <a:off x="516902" y="928029"/>
                <a:ext cx="392784" cy="3393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182563" indent="-182563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■"/>
                </a:pPr>
                <a:endParaRPr lang="en-US" sz="1200" dirty="0" err="1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93F46D-E599-C8F1-60F2-717B51449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6902" y="928029"/>
                <a:ext cx="392784" cy="339364"/>
              </a:xfrm>
              <a:prstGeom prst="rect">
                <a:avLst/>
              </a:prstGeom>
              <a:blipFill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1CF4D6-001A-4615-A16E-73B268A24A31}"/>
              </a:ext>
            </a:extLst>
          </p:cNvPr>
          <p:cNvCxnSpPr>
            <a:cxnSpLocks/>
          </p:cNvCxnSpPr>
          <p:nvPr/>
        </p:nvCxnSpPr>
        <p:spPr bwMode="gray">
          <a:xfrm flipV="1">
            <a:off x="1959203" y="1285185"/>
            <a:ext cx="0" cy="45405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4F8041-803D-449E-73DF-1E9C107CD0A9}"/>
                  </a:ext>
                </a:extLst>
              </p:cNvPr>
              <p:cNvSpPr txBox="1"/>
              <p:nvPr/>
            </p:nvSpPr>
            <p:spPr bwMode="gray">
              <a:xfrm>
                <a:off x="1762811" y="880894"/>
                <a:ext cx="392784" cy="3393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182563" indent="-182563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■"/>
                </a:pPr>
                <a:endParaRPr lang="en-US" sz="1200" dirty="0" err="1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4F8041-803D-449E-73DF-1E9C107CD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62811" y="880894"/>
                <a:ext cx="392784" cy="339364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D2EC056-49E9-33D6-3174-EA293629791F}"/>
              </a:ext>
            </a:extLst>
          </p:cNvPr>
          <p:cNvCxnSpPr>
            <a:cxnSpLocks/>
          </p:cNvCxnSpPr>
          <p:nvPr/>
        </p:nvCxnSpPr>
        <p:spPr bwMode="gray">
          <a:xfrm flipV="1">
            <a:off x="3205112" y="1332320"/>
            <a:ext cx="0" cy="45405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613EF76-C901-1A96-0011-617571FEFF8B}"/>
                  </a:ext>
                </a:extLst>
              </p:cNvPr>
              <p:cNvSpPr txBox="1"/>
              <p:nvPr/>
            </p:nvSpPr>
            <p:spPr bwMode="gray">
              <a:xfrm>
                <a:off x="3008720" y="928029"/>
                <a:ext cx="392784" cy="3393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182563" indent="-182563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■"/>
                </a:pPr>
                <a:endParaRPr lang="en-US" sz="1200" dirty="0" err="1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613EF76-C901-1A96-0011-617571FEF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08720" y="928029"/>
                <a:ext cx="392784" cy="339364"/>
              </a:xfrm>
              <a:prstGeom prst="rect">
                <a:avLst/>
              </a:prstGeom>
              <a:blipFill>
                <a:blip r:embed="rId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7A14E8C-D134-2FBF-9686-E2259CF29224}"/>
              </a:ext>
            </a:extLst>
          </p:cNvPr>
          <p:cNvCxnSpPr>
            <a:cxnSpLocks/>
          </p:cNvCxnSpPr>
          <p:nvPr/>
        </p:nvCxnSpPr>
        <p:spPr bwMode="gray">
          <a:xfrm flipV="1">
            <a:off x="5264150" y="1308752"/>
            <a:ext cx="0" cy="45405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6748A39-7B56-060D-0056-56AFC0B2F129}"/>
                  </a:ext>
                </a:extLst>
              </p:cNvPr>
              <p:cNvSpPr txBox="1"/>
              <p:nvPr/>
            </p:nvSpPr>
            <p:spPr bwMode="gray">
              <a:xfrm>
                <a:off x="5067758" y="904461"/>
                <a:ext cx="392784" cy="3393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182563" indent="-182563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■"/>
                </a:pPr>
                <a:endParaRPr lang="en-US" sz="1200" dirty="0" err="1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6748A39-7B56-060D-0056-56AFC0B2F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67758" y="904461"/>
                <a:ext cx="392784" cy="339364"/>
              </a:xfrm>
              <a:prstGeom prst="rect">
                <a:avLst/>
              </a:prstGeom>
              <a:blipFill>
                <a:blip r:embed="rId6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BD31FFE-F787-45F4-DA7D-A52CA380E908}"/>
              </a:ext>
            </a:extLst>
          </p:cNvPr>
          <p:cNvCxnSpPr>
            <a:cxnSpLocks/>
            <a:stCxn id="5" idx="2"/>
            <a:endCxn id="28" idx="0"/>
          </p:cNvCxnSpPr>
          <p:nvPr/>
        </p:nvCxnSpPr>
        <p:spPr bwMode="gray">
          <a:xfrm flipH="1">
            <a:off x="730577" y="2248293"/>
            <a:ext cx="1" cy="38460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E15E31E-FF1B-6A68-CF7B-4D702C8BF730}"/>
                  </a:ext>
                </a:extLst>
              </p:cNvPr>
              <p:cNvSpPr txBox="1"/>
              <p:nvPr/>
            </p:nvSpPr>
            <p:spPr bwMode="gray">
              <a:xfrm>
                <a:off x="409279" y="2632894"/>
                <a:ext cx="642595" cy="3689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,0</m:t>
                      </m:r>
                    </m:oMath>
                  </m:oMathPara>
                </a14:m>
                <a:endParaRPr lang="en-US" sz="2000" dirty="0"/>
              </a:p>
              <a:p>
                <a:pPr marL="182563" indent="-182563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■"/>
                </a:pPr>
                <a:endParaRPr lang="en-US" sz="1200" dirty="0" err="1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E15E31E-FF1B-6A68-CF7B-4D702C8BF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9279" y="2632894"/>
                <a:ext cx="642595" cy="3689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B1D6DE3-29F7-A7E3-40D0-7A2A74D8897E}"/>
                  </a:ext>
                </a:extLst>
              </p:cNvPr>
              <p:cNvSpPr txBox="1"/>
              <p:nvPr/>
            </p:nvSpPr>
            <p:spPr bwMode="gray">
              <a:xfrm>
                <a:off x="1659902" y="2632894"/>
                <a:ext cx="642595" cy="3689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182563" indent="-182563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■"/>
                </a:pPr>
                <a:endParaRPr lang="en-US" sz="1200" dirty="0" err="1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B1D6DE3-29F7-A7E3-40D0-7A2A74D88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59902" y="2632894"/>
                <a:ext cx="642595" cy="368907"/>
              </a:xfrm>
              <a:prstGeom prst="rect">
                <a:avLst/>
              </a:prstGeom>
              <a:blipFill>
                <a:blip r:embed="rId8"/>
                <a:stretch>
                  <a:fillRect l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34BF4AC-5459-1EC5-6FE8-14E025283925}"/>
                  </a:ext>
                </a:extLst>
              </p:cNvPr>
              <p:cNvSpPr txBox="1"/>
              <p:nvPr/>
            </p:nvSpPr>
            <p:spPr bwMode="gray">
              <a:xfrm>
                <a:off x="2908953" y="2632893"/>
                <a:ext cx="642595" cy="3689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182563" indent="-182563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■"/>
                </a:pPr>
                <a:endParaRPr lang="en-US" sz="1200" dirty="0" err="1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34BF4AC-5459-1EC5-6FE8-14E025283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08953" y="2632893"/>
                <a:ext cx="642595" cy="368907"/>
              </a:xfrm>
              <a:prstGeom prst="rect">
                <a:avLst/>
              </a:prstGeom>
              <a:blipFill>
                <a:blip r:embed="rId9"/>
                <a:stretch>
                  <a:fillRect l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13573AD-DA81-F53E-16AB-892220E7A6EC}"/>
                  </a:ext>
                </a:extLst>
              </p:cNvPr>
              <p:cNvSpPr txBox="1"/>
              <p:nvPr/>
            </p:nvSpPr>
            <p:spPr bwMode="gray">
              <a:xfrm>
                <a:off x="4942852" y="2610541"/>
                <a:ext cx="642595" cy="3689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13573AD-DA81-F53E-16AB-892220E7A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942852" y="2610541"/>
                <a:ext cx="642595" cy="368907"/>
              </a:xfrm>
              <a:prstGeom prst="rect">
                <a:avLst/>
              </a:prstGeom>
              <a:blipFill>
                <a:blip r:embed="rId10"/>
                <a:stretch>
                  <a:fillRect l="-31429" r="-1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A79B84-1EBC-43E7-14A8-34D8B6251B9D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 bwMode="gray">
          <a:xfrm flipH="1">
            <a:off x="1981200" y="2248293"/>
            <a:ext cx="1" cy="38460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842D1C9-BFFC-3478-D4F7-62F1DBDD78E7}"/>
              </a:ext>
            </a:extLst>
          </p:cNvPr>
          <p:cNvCxnSpPr>
            <a:cxnSpLocks/>
            <a:stCxn id="7" idx="2"/>
            <a:endCxn id="35" idx="0"/>
          </p:cNvCxnSpPr>
          <p:nvPr/>
        </p:nvCxnSpPr>
        <p:spPr bwMode="gray">
          <a:xfrm flipH="1">
            <a:off x="3230251" y="2248293"/>
            <a:ext cx="1573" cy="3846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8165077-D070-CE00-0A28-B4385A467CD7}"/>
              </a:ext>
            </a:extLst>
          </p:cNvPr>
          <p:cNvCxnSpPr>
            <a:cxnSpLocks/>
            <a:stCxn id="17" idx="2"/>
            <a:endCxn id="36" idx="0"/>
          </p:cNvCxnSpPr>
          <p:nvPr/>
        </p:nvCxnSpPr>
        <p:spPr bwMode="gray">
          <a:xfrm flipH="1">
            <a:off x="5264150" y="2243579"/>
            <a:ext cx="3865" cy="3669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EDDE46B-DFD5-48DB-0D1F-36D2D7A32333}"/>
                  </a:ext>
                </a:extLst>
              </p:cNvPr>
              <p:cNvSpPr txBox="1"/>
              <p:nvPr/>
            </p:nvSpPr>
            <p:spPr bwMode="gray">
              <a:xfrm>
                <a:off x="1952919" y="3357046"/>
                <a:ext cx="2395981" cy="5564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b="0" dirty="0"/>
                  <a:t>Episode-1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𝑡𝑟</m:t>
                        </m:r>
                      </m:sup>
                    </m:sSup>
                  </m:oMath>
                </a14:m>
                <a:endParaRPr lang="en-US" sz="1200" dirty="0" err="1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EDDE46B-DFD5-48DB-0D1F-36D2D7A32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52919" y="3357046"/>
                <a:ext cx="2395981" cy="556433"/>
              </a:xfrm>
              <a:prstGeom prst="rect">
                <a:avLst/>
              </a:prstGeom>
              <a:blipFill>
                <a:blip r:embed="rId11"/>
                <a:stretch>
                  <a:fillRect t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Left Brace 52">
            <a:extLst>
              <a:ext uri="{FF2B5EF4-FFF2-40B4-BE49-F238E27FC236}">
                <a16:creationId xmlns:a16="http://schemas.microsoft.com/office/drawing/2014/main" id="{DF277737-4A56-3592-5CE4-723A044DF1D0}"/>
              </a:ext>
            </a:extLst>
          </p:cNvPr>
          <p:cNvSpPr/>
          <p:nvPr/>
        </p:nvSpPr>
        <p:spPr bwMode="gray">
          <a:xfrm rot="16200000">
            <a:off x="2931137" y="528802"/>
            <a:ext cx="214874" cy="5316721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6B56780-E9AA-EE64-5FF3-F0A98C3A1BE6}"/>
                  </a:ext>
                </a:extLst>
              </p:cNvPr>
              <p:cNvSpPr txBox="1"/>
              <p:nvPr/>
            </p:nvSpPr>
            <p:spPr bwMode="gray">
              <a:xfrm>
                <a:off x="301658" y="3828519"/>
                <a:ext cx="7464389" cy="257230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/>
                  <a:t>Meta-Training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Assuming dynamics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′|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reward structure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Sample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Rollout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N episodes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Store sequence in replay buffer for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Update policy to maximize discounted return for all tasks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6B56780-E9AA-EE64-5FF3-F0A98C3A1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1658" y="3828519"/>
                <a:ext cx="7464389" cy="2572307"/>
              </a:xfrm>
              <a:prstGeom prst="rect">
                <a:avLst/>
              </a:prstGeom>
              <a:blipFill>
                <a:blip r:embed="rId12"/>
                <a:stretch>
                  <a:fillRect l="-653" b="-2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3BF6CEE8-3D86-F470-3729-5CFDA61C5A81}"/>
              </a:ext>
            </a:extLst>
          </p:cNvPr>
          <p:cNvSpPr/>
          <p:nvPr/>
        </p:nvSpPr>
        <p:spPr bwMode="gray">
          <a:xfrm>
            <a:off x="6135474" y="1791093"/>
            <a:ext cx="857839" cy="457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275D7C-8811-52AE-1FCF-69C2310661F5}"/>
              </a:ext>
            </a:extLst>
          </p:cNvPr>
          <p:cNvSpPr/>
          <p:nvPr/>
        </p:nvSpPr>
        <p:spPr bwMode="gray">
          <a:xfrm>
            <a:off x="7386097" y="1791093"/>
            <a:ext cx="857839" cy="457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5FDF2E-AB93-EF2C-8E70-B06E6A7968BA}"/>
              </a:ext>
            </a:extLst>
          </p:cNvPr>
          <p:cNvSpPr/>
          <p:nvPr/>
        </p:nvSpPr>
        <p:spPr bwMode="gray">
          <a:xfrm>
            <a:off x="8636720" y="1791093"/>
            <a:ext cx="857839" cy="457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07E96ED-337F-7F8A-9A24-2E6520D044AF}"/>
              </a:ext>
            </a:extLst>
          </p:cNvPr>
          <p:cNvCxnSpPr>
            <a:stCxn id="12" idx="3"/>
            <a:endCxn id="15" idx="1"/>
          </p:cNvCxnSpPr>
          <p:nvPr/>
        </p:nvCxnSpPr>
        <p:spPr bwMode="gray">
          <a:xfrm>
            <a:off x="6993313" y="2019693"/>
            <a:ext cx="39278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274E53D-AAEE-0F5B-1236-DD1C54CDBD32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 bwMode="gray">
          <a:xfrm>
            <a:off x="8243936" y="2019693"/>
            <a:ext cx="39278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AB852C-0EB6-2749-CB87-32F5F6A5C8AE}"/>
              </a:ext>
            </a:extLst>
          </p:cNvPr>
          <p:cNvCxnSpPr>
            <a:cxnSpLocks/>
          </p:cNvCxnSpPr>
          <p:nvPr/>
        </p:nvCxnSpPr>
        <p:spPr bwMode="gray">
          <a:xfrm>
            <a:off x="9494559" y="2088037"/>
            <a:ext cx="39278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3D72006-6B65-C360-4F87-6DBB8AA244BF}"/>
              </a:ext>
            </a:extLst>
          </p:cNvPr>
          <p:cNvCxnSpPr>
            <a:cxnSpLocks/>
          </p:cNvCxnSpPr>
          <p:nvPr/>
        </p:nvCxnSpPr>
        <p:spPr bwMode="gray">
          <a:xfrm>
            <a:off x="10280127" y="2088037"/>
            <a:ext cx="39278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88A58A6-27E5-F119-63A6-46A86E0D5915}"/>
              </a:ext>
            </a:extLst>
          </p:cNvPr>
          <p:cNvSpPr txBox="1"/>
          <p:nvPr/>
        </p:nvSpPr>
        <p:spPr bwMode="gray">
          <a:xfrm>
            <a:off x="9887343" y="1913642"/>
            <a:ext cx="392784" cy="3393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2000" b="1" dirty="0"/>
              <a:t>…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3E80385-606F-FA82-E15F-12FFE8105C09}"/>
              </a:ext>
            </a:extLst>
          </p:cNvPr>
          <p:cNvSpPr/>
          <p:nvPr/>
        </p:nvSpPr>
        <p:spPr bwMode="gray">
          <a:xfrm>
            <a:off x="10672911" y="1786379"/>
            <a:ext cx="857839" cy="457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32880FA-678D-2BD4-1626-929BD7167C99}"/>
              </a:ext>
            </a:extLst>
          </p:cNvPr>
          <p:cNvCxnSpPr>
            <a:cxnSpLocks/>
          </p:cNvCxnSpPr>
          <p:nvPr/>
        </p:nvCxnSpPr>
        <p:spPr bwMode="gray">
          <a:xfrm flipV="1">
            <a:off x="6547110" y="1332320"/>
            <a:ext cx="0" cy="45405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E2AD393-1E39-D91C-6C08-3803FEF8C8DD}"/>
                  </a:ext>
                </a:extLst>
              </p:cNvPr>
              <p:cNvSpPr txBox="1"/>
              <p:nvPr/>
            </p:nvSpPr>
            <p:spPr bwMode="gray">
              <a:xfrm>
                <a:off x="6350718" y="928029"/>
                <a:ext cx="392784" cy="3393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182563" indent="-182563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■"/>
                </a:pPr>
                <a:endParaRPr lang="en-US" sz="1200" dirty="0" err="1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E2AD393-1E39-D91C-6C08-3803FEF8C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50718" y="928029"/>
                <a:ext cx="392784" cy="339364"/>
              </a:xfrm>
              <a:prstGeom prst="rect">
                <a:avLst/>
              </a:prstGeom>
              <a:blipFill>
                <a:blip r:embed="rId1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75603D-5CB1-0C2D-526E-926ADF28B514}"/>
              </a:ext>
            </a:extLst>
          </p:cNvPr>
          <p:cNvCxnSpPr>
            <a:cxnSpLocks/>
          </p:cNvCxnSpPr>
          <p:nvPr/>
        </p:nvCxnSpPr>
        <p:spPr bwMode="gray">
          <a:xfrm flipV="1">
            <a:off x="7793019" y="1285185"/>
            <a:ext cx="0" cy="45405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0EF57BD-9E28-7D14-AA83-FF5BC2362ADE}"/>
                  </a:ext>
                </a:extLst>
              </p:cNvPr>
              <p:cNvSpPr txBox="1"/>
              <p:nvPr/>
            </p:nvSpPr>
            <p:spPr bwMode="gray">
              <a:xfrm>
                <a:off x="7596627" y="880894"/>
                <a:ext cx="392784" cy="3393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182563" indent="-182563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■"/>
                </a:pPr>
                <a:endParaRPr lang="en-US" sz="1200" dirty="0" err="1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0EF57BD-9E28-7D14-AA83-FF5BC2362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596627" y="880894"/>
                <a:ext cx="392784" cy="339364"/>
              </a:xfrm>
              <a:prstGeom prst="rect">
                <a:avLst/>
              </a:prstGeom>
              <a:blipFill>
                <a:blip r:embed="rId1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4596F34-5054-A08F-1BEE-820A8DEACFB0}"/>
              </a:ext>
            </a:extLst>
          </p:cNvPr>
          <p:cNvCxnSpPr>
            <a:cxnSpLocks/>
          </p:cNvCxnSpPr>
          <p:nvPr/>
        </p:nvCxnSpPr>
        <p:spPr bwMode="gray">
          <a:xfrm flipV="1">
            <a:off x="9038928" y="1332320"/>
            <a:ext cx="0" cy="45405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926BE39-C96C-742D-4023-459D7D82FB7B}"/>
                  </a:ext>
                </a:extLst>
              </p:cNvPr>
              <p:cNvSpPr txBox="1"/>
              <p:nvPr/>
            </p:nvSpPr>
            <p:spPr bwMode="gray">
              <a:xfrm>
                <a:off x="8842536" y="928029"/>
                <a:ext cx="392784" cy="3393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182563" indent="-182563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■"/>
                </a:pPr>
                <a:endParaRPr lang="en-US" sz="1200" dirty="0" err="1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926BE39-C96C-742D-4023-459D7D82F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842536" y="928029"/>
                <a:ext cx="392784" cy="339364"/>
              </a:xfrm>
              <a:prstGeom prst="rect">
                <a:avLst/>
              </a:prstGeom>
              <a:blipFill>
                <a:blip r:embed="rId1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78522D4-AAEA-8F19-EC26-7971EA84AAB7}"/>
              </a:ext>
            </a:extLst>
          </p:cNvPr>
          <p:cNvCxnSpPr>
            <a:cxnSpLocks/>
          </p:cNvCxnSpPr>
          <p:nvPr/>
        </p:nvCxnSpPr>
        <p:spPr bwMode="gray">
          <a:xfrm flipV="1">
            <a:off x="11097966" y="1308752"/>
            <a:ext cx="0" cy="45405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53E3FAF-269F-0212-131C-1483DA9264DD}"/>
                  </a:ext>
                </a:extLst>
              </p:cNvPr>
              <p:cNvSpPr txBox="1"/>
              <p:nvPr/>
            </p:nvSpPr>
            <p:spPr bwMode="gray">
              <a:xfrm>
                <a:off x="10901574" y="904461"/>
                <a:ext cx="392784" cy="3393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182563" indent="-182563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■"/>
                </a:pPr>
                <a:endParaRPr lang="en-US" sz="1200" dirty="0" err="1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53E3FAF-269F-0212-131C-1483DA926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901574" y="904461"/>
                <a:ext cx="392784" cy="339364"/>
              </a:xfrm>
              <a:prstGeom prst="rect">
                <a:avLst/>
              </a:prstGeom>
              <a:blipFill>
                <a:blip r:embed="rId16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1D1DB38-841E-BBA3-15A4-75C7EBB5FB29}"/>
              </a:ext>
            </a:extLst>
          </p:cNvPr>
          <p:cNvCxnSpPr>
            <a:cxnSpLocks/>
            <a:stCxn id="12" idx="2"/>
            <a:endCxn id="50" idx="0"/>
          </p:cNvCxnSpPr>
          <p:nvPr/>
        </p:nvCxnSpPr>
        <p:spPr bwMode="gray">
          <a:xfrm flipH="1">
            <a:off x="6564393" y="2248293"/>
            <a:ext cx="1" cy="38460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E717510-1AFA-688A-410D-15CE29B9A687}"/>
                  </a:ext>
                </a:extLst>
              </p:cNvPr>
              <p:cNvSpPr txBox="1"/>
              <p:nvPr/>
            </p:nvSpPr>
            <p:spPr bwMode="gray">
              <a:xfrm>
                <a:off x="6243095" y="2632894"/>
                <a:ext cx="642595" cy="3689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,0</m:t>
                      </m:r>
                    </m:oMath>
                  </m:oMathPara>
                </a14:m>
                <a:endParaRPr lang="en-US" sz="2000" dirty="0"/>
              </a:p>
              <a:p>
                <a:pPr marL="182563" indent="-182563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■"/>
                </a:pPr>
                <a:endParaRPr lang="en-US" sz="1200" dirty="0" err="1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E717510-1AFA-688A-410D-15CE29B9A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43095" y="2632894"/>
                <a:ext cx="642595" cy="36890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D0E1B0C-62BC-BDFF-0AAA-4A58D91A23FA}"/>
                  </a:ext>
                </a:extLst>
              </p:cNvPr>
              <p:cNvSpPr txBox="1"/>
              <p:nvPr/>
            </p:nvSpPr>
            <p:spPr bwMode="gray">
              <a:xfrm>
                <a:off x="7493718" y="2632894"/>
                <a:ext cx="642595" cy="3689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182563" indent="-182563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■"/>
                </a:pPr>
                <a:endParaRPr lang="en-US" sz="1200" dirty="0" err="1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D0E1B0C-62BC-BDFF-0AAA-4A58D91A2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93718" y="2632894"/>
                <a:ext cx="642595" cy="368907"/>
              </a:xfrm>
              <a:prstGeom prst="rect">
                <a:avLst/>
              </a:prstGeom>
              <a:blipFill>
                <a:blip r:embed="rId18"/>
                <a:stretch>
                  <a:fillRect l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4D7560D-E450-2325-E67F-DA5EAF413483}"/>
                  </a:ext>
                </a:extLst>
              </p:cNvPr>
              <p:cNvSpPr txBox="1"/>
              <p:nvPr/>
            </p:nvSpPr>
            <p:spPr bwMode="gray">
              <a:xfrm>
                <a:off x="8742769" y="2632893"/>
                <a:ext cx="642595" cy="3689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182563" indent="-182563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■"/>
                </a:pPr>
                <a:endParaRPr lang="en-US" sz="1200" dirty="0" err="1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4D7560D-E450-2325-E67F-DA5EAF413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742769" y="2632893"/>
                <a:ext cx="642595" cy="368907"/>
              </a:xfrm>
              <a:prstGeom prst="rect">
                <a:avLst/>
              </a:prstGeom>
              <a:blipFill>
                <a:blip r:embed="rId19"/>
                <a:stretch>
                  <a:fillRect l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F47C7CE-439B-CD4D-2F5A-38198F5D9938}"/>
                  </a:ext>
                </a:extLst>
              </p:cNvPr>
              <p:cNvSpPr txBox="1"/>
              <p:nvPr/>
            </p:nvSpPr>
            <p:spPr bwMode="gray">
              <a:xfrm>
                <a:off x="10776668" y="2610541"/>
                <a:ext cx="642595" cy="3689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F47C7CE-439B-CD4D-2F5A-38198F5D9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776668" y="2610541"/>
                <a:ext cx="642595" cy="368907"/>
              </a:xfrm>
              <a:prstGeom prst="rect">
                <a:avLst/>
              </a:prstGeom>
              <a:blipFill>
                <a:blip r:embed="rId20"/>
                <a:stretch>
                  <a:fillRect l="-31429" r="-1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6C404B2-C1AB-2E0B-0CBA-17915BF60A8E}"/>
              </a:ext>
            </a:extLst>
          </p:cNvPr>
          <p:cNvCxnSpPr>
            <a:cxnSpLocks/>
            <a:stCxn id="15" idx="2"/>
            <a:endCxn id="54" idx="0"/>
          </p:cNvCxnSpPr>
          <p:nvPr/>
        </p:nvCxnSpPr>
        <p:spPr bwMode="gray">
          <a:xfrm flipH="1">
            <a:off x="7815016" y="2248293"/>
            <a:ext cx="1" cy="38460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FAE5075-B2A1-0DF3-B254-00C95BC13CD7}"/>
              </a:ext>
            </a:extLst>
          </p:cNvPr>
          <p:cNvCxnSpPr>
            <a:cxnSpLocks/>
            <a:stCxn id="19" idx="2"/>
            <a:endCxn id="56" idx="0"/>
          </p:cNvCxnSpPr>
          <p:nvPr/>
        </p:nvCxnSpPr>
        <p:spPr bwMode="gray">
          <a:xfrm flipH="1">
            <a:off x="9064067" y="2248293"/>
            <a:ext cx="1573" cy="3846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32D4D7D-672A-F0C1-CE51-38FCFC63E9A4}"/>
              </a:ext>
            </a:extLst>
          </p:cNvPr>
          <p:cNvCxnSpPr>
            <a:cxnSpLocks/>
            <a:stCxn id="38" idx="2"/>
            <a:endCxn id="57" idx="0"/>
          </p:cNvCxnSpPr>
          <p:nvPr/>
        </p:nvCxnSpPr>
        <p:spPr bwMode="gray">
          <a:xfrm flipH="1">
            <a:off x="11097966" y="2243579"/>
            <a:ext cx="3865" cy="3669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2831E71-C345-668A-84DA-ADB606927A51}"/>
                  </a:ext>
                </a:extLst>
              </p:cNvPr>
              <p:cNvSpPr txBox="1"/>
              <p:nvPr/>
            </p:nvSpPr>
            <p:spPr bwMode="gray">
              <a:xfrm>
                <a:off x="7793019" y="3394346"/>
                <a:ext cx="2395981" cy="5564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b="0" dirty="0"/>
                  <a:t>Episode-2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𝑡𝑟</m:t>
                        </m:r>
                      </m:sup>
                    </m:sSup>
                  </m:oMath>
                </a14:m>
                <a:endParaRPr lang="en-US" sz="1200" dirty="0" err="1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2831E71-C345-668A-84DA-ADB606927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93019" y="3394346"/>
                <a:ext cx="2395981" cy="556433"/>
              </a:xfrm>
              <a:prstGeom prst="rect">
                <a:avLst/>
              </a:prstGeom>
              <a:blipFill>
                <a:blip r:embed="rId21"/>
                <a:stretch>
                  <a:fillRect t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Left Brace 62">
            <a:extLst>
              <a:ext uri="{FF2B5EF4-FFF2-40B4-BE49-F238E27FC236}">
                <a16:creationId xmlns:a16="http://schemas.microsoft.com/office/drawing/2014/main" id="{A322D9F5-556F-8DE3-4B86-4F48A2E82478}"/>
              </a:ext>
            </a:extLst>
          </p:cNvPr>
          <p:cNvSpPr/>
          <p:nvPr/>
        </p:nvSpPr>
        <p:spPr bwMode="gray">
          <a:xfrm rot="16200000">
            <a:off x="8905471" y="388284"/>
            <a:ext cx="214874" cy="5597758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3BB22A-998F-5288-6336-8185C2BEE0E6}"/>
              </a:ext>
            </a:extLst>
          </p:cNvPr>
          <p:cNvSpPr txBox="1"/>
          <p:nvPr/>
        </p:nvSpPr>
        <p:spPr bwMode="gray">
          <a:xfrm>
            <a:off x="0" y="6607931"/>
            <a:ext cx="119983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u="sng" dirty="0"/>
              <a:t>source</a:t>
            </a:r>
            <a:r>
              <a:rPr lang="en-US" sz="1100" dirty="0"/>
              <a:t>: Finn, C., 2021, Stanford CS330: Deep Multi-task &amp; Meta Learning I 2021 I Lecture 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96414F2-DB2E-8AB9-C7FE-CA2D708ABE39}"/>
                  </a:ext>
                </a:extLst>
              </p:cNvPr>
              <p:cNvSpPr txBox="1"/>
              <p:nvPr/>
            </p:nvSpPr>
            <p:spPr bwMode="gray">
              <a:xfrm>
                <a:off x="7825853" y="3837946"/>
                <a:ext cx="4064489" cy="169828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/>
                  <a:t>Meta-Test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Sample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Rollout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N episodes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96414F2-DB2E-8AB9-C7FE-CA2D708AB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825853" y="3837946"/>
                <a:ext cx="4064489" cy="1698285"/>
              </a:xfrm>
              <a:prstGeom prst="rect">
                <a:avLst/>
              </a:prstGeom>
              <a:blipFill>
                <a:blip r:embed="rId22"/>
                <a:stretch>
                  <a:fillRect l="-1349" r="-1049" b="-5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14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6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02CF0-6E27-801B-24A3-4D8E3A183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00" y="144001"/>
            <a:ext cx="9777599" cy="802061"/>
          </a:xfrm>
        </p:spPr>
        <p:txBody>
          <a:bodyPr/>
          <a:lstStyle/>
          <a:p>
            <a:r>
              <a:rPr lang="en-US" dirty="0"/>
              <a:t>RL</a:t>
            </a:r>
            <a:r>
              <a:rPr lang="en-US" baseline="30000" dirty="0"/>
              <a:t>2 </a:t>
            </a:r>
            <a:r>
              <a:rPr lang="en-US" sz="2000" dirty="0"/>
              <a:t>Fast reinforcement learning via slow reinforcement learning </a:t>
            </a:r>
            <a:r>
              <a:rPr lang="en-US" sz="1600" dirty="0"/>
              <a:t>[Duan 2016]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3ED74-C44F-D053-278A-4D75B859F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09315"/>
          </a:xfrm>
        </p:spPr>
        <p:txBody>
          <a:bodyPr/>
          <a:lstStyle/>
          <a:p>
            <a:r>
              <a:rPr lang="en-US" dirty="0"/>
              <a:t>RNN Architecture + TRPO/A3C (On-Policy)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9ECD2-2E64-46A7-F09A-E4EA7A7FF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5179A0-C1B4-000D-36FD-35CAB9002352}"/>
              </a:ext>
            </a:extLst>
          </p:cNvPr>
          <p:cNvSpPr txBox="1"/>
          <p:nvPr/>
        </p:nvSpPr>
        <p:spPr bwMode="gray">
          <a:xfrm>
            <a:off x="0" y="6390833"/>
            <a:ext cx="111800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u="sng" dirty="0"/>
              <a:t>source</a:t>
            </a:r>
            <a:r>
              <a:rPr lang="en-US" sz="1200" dirty="0"/>
              <a:t>: Finn, C., 2021, Stanford CS330: Deep Multi-task &amp; Meta Learning I 2021 I Lecture 11</a:t>
            </a:r>
          </a:p>
          <a:p>
            <a:r>
              <a:rPr lang="en-US" sz="1200" dirty="0"/>
              <a:t>Duan, Yan, et al. "</a:t>
            </a:r>
            <a:r>
              <a:rPr lang="en-US" sz="1200" dirty="0" err="1"/>
              <a:t>Rl</a:t>
            </a:r>
            <a:r>
              <a:rPr lang="en-US" sz="1200" dirty="0"/>
              <a:t> $^ 2$: Fast reinforcement learning via slow reinforcement learning." </a:t>
            </a:r>
            <a:r>
              <a:rPr lang="en-US" sz="1200" i="1" dirty="0" err="1"/>
              <a:t>arXiv</a:t>
            </a:r>
            <a:r>
              <a:rPr lang="en-US" sz="1200" i="1" dirty="0"/>
              <a:t> preprint arXiv:1611.02779</a:t>
            </a:r>
            <a:r>
              <a:rPr lang="en-US" sz="1200" dirty="0"/>
              <a:t> (2016).</a:t>
            </a:r>
          </a:p>
          <a:p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83A3C8-7DB9-6412-C747-276F3FB95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25" y="1620396"/>
            <a:ext cx="10514775" cy="346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14593"/>
      </p:ext>
    </p:extLst>
  </p:cSld>
  <p:clrMapOvr>
    <a:masterClrMapping/>
  </p:clrMapOvr>
</p:sld>
</file>

<file path=ppt/theme/theme1.xml><?xml version="1.0" encoding="utf-8"?>
<a:theme xmlns:a="http://schemas.openxmlformats.org/drawingml/2006/main" name="1_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2. Intro Reinforcement Learning</Template>
  <TotalTime>2077</TotalTime>
  <Words>1759</Words>
  <Application>Microsoft Office PowerPoint</Application>
  <PresentationFormat>Widescreen</PresentationFormat>
  <Paragraphs>265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Slack-Lato</vt:lpstr>
      <vt:lpstr>Verdana</vt:lpstr>
      <vt:lpstr>1_HPI PPT-Template</vt:lpstr>
      <vt:lpstr>HPI PPT-Template</vt:lpstr>
      <vt:lpstr>Winter Term 22-23 Meta-Reinforcement Learning for Self-Adaptive Systems  Lecture-8: Meta-Reinforcement Learning</vt:lpstr>
      <vt:lpstr>Index</vt:lpstr>
      <vt:lpstr>Recap</vt:lpstr>
      <vt:lpstr>Recap</vt:lpstr>
      <vt:lpstr>Problem Statement</vt:lpstr>
      <vt:lpstr>Black-Box Meta-RL</vt:lpstr>
      <vt:lpstr>Blackbox Meta-RL</vt:lpstr>
      <vt:lpstr>Blackbox Meta-RL – Meta-Training step-by-step</vt:lpstr>
      <vt:lpstr>RL2 Fast reinforcement learning via slow reinforcement learning [Duan 2016]</vt:lpstr>
      <vt:lpstr>TRPO (on-policy) + Attention [Mishra 2017]</vt:lpstr>
      <vt:lpstr>SAC Off-policy / Probabilistic Context Variables [Rakelly 2019]</vt:lpstr>
      <vt:lpstr>Meta-RL with Probabilistic Context Variables [Rakelly 2019]</vt:lpstr>
      <vt:lpstr>Meta-RL with Probabilistic Context Variables [Rakelly 2019]</vt:lpstr>
      <vt:lpstr>Black-Box Meta-RL Pros-Cons</vt:lpstr>
      <vt:lpstr>Optimization-Based Meta-RL</vt:lpstr>
      <vt:lpstr>Optimization-Based Meta-RL</vt:lpstr>
      <vt:lpstr>MAML with Policy Gradients</vt:lpstr>
      <vt:lpstr>MAML with Model-Based RL [Nagabandi 2018]</vt:lpstr>
      <vt:lpstr>MAML with Model-Based RL [Nagabandi 2018]</vt:lpstr>
      <vt:lpstr>Black-Box vs Optimization-Based Meta-RL</vt:lpstr>
      <vt:lpstr>Tomorrow</vt:lpstr>
      <vt:lpstr>End</vt:lpstr>
      <vt:lpstr>Future readings – Learning to Explore</vt:lpstr>
      <vt:lpstr>Future Readings – Model-Based Meta-learning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Winter Term 21/22 Adversarial Self-Supervised Learning with Digital Twins  Lecture-3: Model-Based Reinforcement Learning</dc:title>
  <dc:creator>Christian Adriano</dc:creator>
  <cp:lastModifiedBy>Christian Adriano</cp:lastModifiedBy>
  <cp:revision>134</cp:revision>
  <dcterms:created xsi:type="dcterms:W3CDTF">2021-11-03T14:03:03Z</dcterms:created>
  <dcterms:modified xsi:type="dcterms:W3CDTF">2022-11-22T16:09:43Z</dcterms:modified>
</cp:coreProperties>
</file>