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sldIdLst>
    <p:sldId id="256" r:id="rId2"/>
    <p:sldId id="440" r:id="rId3"/>
    <p:sldId id="441" r:id="rId4"/>
    <p:sldId id="443" r:id="rId5"/>
    <p:sldId id="453" r:id="rId6"/>
    <p:sldId id="455" r:id="rId7"/>
    <p:sldId id="456" r:id="rId8"/>
    <p:sldId id="447" r:id="rId9"/>
    <p:sldId id="446" r:id="rId10"/>
    <p:sldId id="454" r:id="rId11"/>
    <p:sldId id="452" r:id="rId12"/>
    <p:sldId id="449" r:id="rId13"/>
    <p:sldId id="457" r:id="rId14"/>
    <p:sldId id="267" r:id="rId15"/>
    <p:sldId id="25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F2F2F2"/>
    <a:srgbClr val="FBE5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84" autoAdjust="0"/>
    <p:restoredTop sz="92409" autoAdjust="0"/>
  </p:normalViewPr>
  <p:slideViewPr>
    <p:cSldViewPr snapToGrid="0">
      <p:cViewPr varScale="1">
        <p:scale>
          <a:sx n="56" d="100"/>
          <a:sy n="56" d="100"/>
        </p:scale>
        <p:origin x="888" y="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C1F70C-5BF6-43D2-96A0-6511110BD68E}" type="datetimeFigureOut">
              <a:rPr lang="en-US" smtClean="0"/>
              <a:t>12/19/2022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CC9EBA-D40F-4B2C-8629-D756AD22D0E0}" type="slidenum">
              <a:rPr lang="en-US" smtClean="0"/>
              <a:t>‹#›</a:t>
            </a:fld>
            <a:endParaRPr lang="en-US"/>
          </a:p>
        </p:txBody>
      </p:sp>
    </p:spTree>
    <p:extLst>
      <p:ext uri="{BB962C8B-B14F-4D97-AF65-F5344CB8AC3E}">
        <p14:creationId xmlns:p14="http://schemas.microsoft.com/office/powerpoint/2010/main" val="1770106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https://en.wikipedia.org/wiki/Transduction_(machine_learning)</a:t>
            </a:r>
          </a:p>
        </p:txBody>
      </p:sp>
      <p:sp>
        <p:nvSpPr>
          <p:cNvPr id="4" name="Slide Number Placeholder 3"/>
          <p:cNvSpPr>
            <a:spLocks noGrp="1"/>
          </p:cNvSpPr>
          <p:nvPr>
            <p:ph type="sldNum" sz="quarter" idx="5"/>
          </p:nvPr>
        </p:nvSpPr>
        <p:spPr/>
        <p:txBody>
          <a:bodyPr/>
          <a:lstStyle/>
          <a:p>
            <a:fld id="{63CC9EBA-D40F-4B2C-8629-D756AD22D0E0}" type="slidenum">
              <a:rPr lang="en-US" smtClean="0"/>
              <a:t>1</a:t>
            </a:fld>
            <a:endParaRPr lang="en-US"/>
          </a:p>
        </p:txBody>
      </p:sp>
    </p:spTree>
    <p:extLst>
      <p:ext uri="{BB962C8B-B14F-4D97-AF65-F5344CB8AC3E}">
        <p14:creationId xmlns:p14="http://schemas.microsoft.com/office/powerpoint/2010/main" val="1452808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CC9EBA-D40F-4B2C-8629-D756AD22D0E0}" type="slidenum">
              <a:rPr lang="en-US" smtClean="0"/>
              <a:t>9</a:t>
            </a:fld>
            <a:endParaRPr lang="en-US"/>
          </a:p>
        </p:txBody>
      </p:sp>
    </p:spTree>
    <p:extLst>
      <p:ext uri="{BB962C8B-B14F-4D97-AF65-F5344CB8AC3E}">
        <p14:creationId xmlns:p14="http://schemas.microsoft.com/office/powerpoint/2010/main" val="1177532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CC9EBA-D40F-4B2C-8629-D756AD22D0E0}" type="slidenum">
              <a:rPr lang="en-US" smtClean="0"/>
              <a:t>14</a:t>
            </a:fld>
            <a:endParaRPr lang="en-US"/>
          </a:p>
        </p:txBody>
      </p:sp>
    </p:spTree>
    <p:extLst>
      <p:ext uri="{BB962C8B-B14F-4D97-AF65-F5344CB8AC3E}">
        <p14:creationId xmlns:p14="http://schemas.microsoft.com/office/powerpoint/2010/main" val="20893860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72877766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D56A5F13-4F86-5646-9B99-A42325757066}" type="datetime1">
              <a:rPr lang="en-US" smtClean="0"/>
              <a:t>12/19/2022</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189136081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34C8E77E-B710-C741-B9C3-BDFAF2BD28F5}" type="datetime1">
              <a:rPr lang="en-US" smtClean="0"/>
              <a:t>12/19/2022</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159248536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3CC70E32-BC87-A748-B8DC-BBE1A8E155BB}" type="datetime1">
              <a:rPr lang="en-US" smtClean="0"/>
              <a:t>12/19/2022</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8338360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FF80D806-2732-D74C-AA54-685EF616F24A}" type="datetime1">
              <a:rPr lang="en-US" smtClean="0"/>
              <a:t>12/19/2022</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66769414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7EE62EE2-D39B-DB40-8504-5F31AB3A7B1B}" type="datetime1">
              <a:rPr lang="en-US" smtClean="0"/>
              <a:t>12/19/2022</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337019159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450333890"/>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F2C6AE98-BAC0-8443-BBA0-C97A4F30D31A}" type="datetime1">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41573064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D830-3D77-4832-9334-6E0E764C90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6182E0-898C-46D0-AC6C-51C72B6735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9C4E3D-982B-49CC-BB95-3BE5721A2743}"/>
              </a:ext>
            </a:extLst>
          </p:cNvPr>
          <p:cNvSpPr>
            <a:spLocks noGrp="1"/>
          </p:cNvSpPr>
          <p:nvPr>
            <p:ph type="dt" sz="half" idx="10"/>
          </p:nvPr>
        </p:nvSpPr>
        <p:spPr/>
        <p:txBody>
          <a:bodyPr/>
          <a:lstStyle/>
          <a:p>
            <a:fld id="{88DBBF51-3929-3A49-BA7D-3AF73092A0AD}" type="datetime1">
              <a:rPr lang="en-US" smtClean="0"/>
              <a:t>12/19/2022</a:t>
            </a:fld>
            <a:endParaRPr lang="en-US"/>
          </a:p>
        </p:txBody>
      </p:sp>
      <p:sp>
        <p:nvSpPr>
          <p:cNvPr id="5" name="Footer Placeholder 4">
            <a:extLst>
              <a:ext uri="{FF2B5EF4-FFF2-40B4-BE49-F238E27FC236}">
                <a16:creationId xmlns:a16="http://schemas.microsoft.com/office/drawing/2014/main" id="{9B7A5607-59D8-458D-9343-83B445DC70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342DC-9D6C-432F-9C5B-62BDF72B7B15}"/>
              </a:ext>
            </a:extLst>
          </p:cNvPr>
          <p:cNvSpPr>
            <a:spLocks noGrp="1"/>
          </p:cNvSpPr>
          <p:nvPr>
            <p:ph type="sldNum" sz="quarter" idx="12"/>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41165225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89B59-42D8-4BA7-A41F-0A6EFB2EF9D0}"/>
              </a:ext>
            </a:extLst>
          </p:cNvPr>
          <p:cNvSpPr>
            <a:spLocks noGrp="1"/>
          </p:cNvSpPr>
          <p:nvPr>
            <p:ph type="dt" sz="half" idx="10"/>
          </p:nvPr>
        </p:nvSpPr>
        <p:spPr/>
        <p:txBody>
          <a:bodyPr/>
          <a:lstStyle/>
          <a:p>
            <a:fld id="{36C5C674-12AF-41F5-BDE5-1132B29F8CB8}" type="datetime1">
              <a:rPr lang="en-US" smtClean="0"/>
              <a:t>12/19/2022</a:t>
            </a:fld>
            <a:endParaRPr lang="en-US"/>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126DC-405E-4066-8C79-D21920D85700}"/>
              </a:ext>
            </a:extLst>
          </p:cNvPr>
          <p:cNvSpPr>
            <a:spLocks noGrp="1"/>
          </p:cNvSpPr>
          <p:nvPr>
            <p:ph type="sldNum" sz="quarter" idx="12"/>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875387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417018366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193757013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98431179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1837946884"/>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228940250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3D457031-A04F-0040-B79E-439CA9E02781}" type="datetime1">
              <a:rPr lang="en-US" smtClean="0"/>
              <a:t>12/19/2022</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276474992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641269E8-56DE-E044-B0E5-B498755A2633}" type="datetime1">
              <a:rPr lang="en-US" smtClean="0"/>
              <a:t>12/19/2022</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2527342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219B2A40-E9E6-7E49-9EE5-F8C2FAB652F4}" type="datetime1">
              <a:rPr lang="en-US" smtClean="0"/>
              <a:t>12/19/2022</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23493026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08D12B45-3253-4A45-B8F9-2E00FEB0C480}" type="datetime1">
              <a:rPr lang="en-US" smtClean="0"/>
              <a:t>12/19/2022</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1915DC07-6425-4740-9695-FB9F2ED48CC1}"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20"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4210978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8" r:id="rId17"/>
    <p:sldLayoutId id="2147483679" r:id="rId18"/>
  </p:sldLayoutIdLst>
  <p:transition>
    <p:fade/>
  </p:transition>
  <p:hf hdr="0" ftr="0" dt="0"/>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20.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13.xml.rels><?xml version="1.0" encoding="UTF-8" standalone="yes"?>
<Relationships xmlns="http://schemas.openxmlformats.org/package/2006/relationships"><Relationship Id="rId2" Type="http://schemas.openxmlformats.org/officeDocument/2006/relationships/hyperlink" Target="http://publications.imp.fu-berlin.de/35/1/MeDiJaSc07.pdf"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png"/><Relationship Id="rId3" Type="http://schemas.openxmlformats.org/officeDocument/2006/relationships/image" Target="../media/image50.png"/><Relationship Id="rId7" Type="http://schemas.openxmlformats.org/officeDocument/2006/relationships/image" Target="../media/image90.png"/><Relationship Id="rId12" Type="http://schemas.openxmlformats.org/officeDocument/2006/relationships/image" Target="../media/image9.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80.png"/><Relationship Id="rId11" Type="http://schemas.openxmlformats.org/officeDocument/2006/relationships/image" Target="../media/image8.png"/><Relationship Id="rId5" Type="http://schemas.openxmlformats.org/officeDocument/2006/relationships/image" Target="../media/image70.png"/><Relationship Id="rId10" Type="http://schemas.openxmlformats.org/officeDocument/2006/relationships/image" Target="../media/image71.png"/><Relationship Id="rId4" Type="http://schemas.openxmlformats.org/officeDocument/2006/relationships/image" Target="../media/image60.png"/><Relationship Id="rId9" Type="http://schemas.openxmlformats.org/officeDocument/2006/relationships/image" Target="../media/image61.png"/></Relationships>
</file>

<file path=ppt/slides/_rels/slide8.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121.png"/><Relationship Id="rId21" Type="http://schemas.openxmlformats.org/officeDocument/2006/relationships/image" Target="../media/image30.png"/><Relationship Id="rId34" Type="http://schemas.openxmlformats.org/officeDocument/2006/relationships/image" Target="../media/image43.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4.png"/><Relationship Id="rId33" Type="http://schemas.openxmlformats.org/officeDocument/2006/relationships/image" Target="../media/image42.png"/><Relationship Id="rId2" Type="http://schemas.openxmlformats.org/officeDocument/2006/relationships/image" Target="../media/image110.png"/><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3.png"/><Relationship Id="rId32" Type="http://schemas.openxmlformats.org/officeDocument/2006/relationships/image" Target="../media/image41.pn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2.png"/><Relationship Id="rId28" Type="http://schemas.openxmlformats.org/officeDocument/2006/relationships/image" Target="../media/image37.png"/><Relationship Id="rId36" Type="http://schemas.openxmlformats.org/officeDocument/2006/relationships/image" Target="../media/image45.png"/><Relationship Id="rId10" Type="http://schemas.openxmlformats.org/officeDocument/2006/relationships/image" Target="../media/image19.png"/><Relationship Id="rId19" Type="http://schemas.openxmlformats.org/officeDocument/2006/relationships/image" Target="../media/image28.png"/><Relationship Id="rId31" Type="http://schemas.openxmlformats.org/officeDocument/2006/relationships/image" Target="../media/image40.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png"/><Relationship Id="rId30" Type="http://schemas.openxmlformats.org/officeDocument/2006/relationships/image" Target="../media/image39.png"/><Relationship Id="rId35" Type="http://schemas.openxmlformats.org/officeDocument/2006/relationships/image" Target="../media/image44.png"/><Relationship Id="rId8"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probabilitycourse.com/chapter11/11_3_3_the_generator_matrix.php" TargetMode="External"/><Relationship Id="rId5" Type="http://schemas.openxmlformats.org/officeDocument/2006/relationships/hyperlink" Target="https://docs.sympy.org/latest/modules/stats.html" TargetMode="Externa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54202-9034-467B-9DD2-3EB929DC4139}"/>
              </a:ext>
            </a:extLst>
          </p:cNvPr>
          <p:cNvSpPr>
            <a:spLocks noGrp="1"/>
          </p:cNvSpPr>
          <p:nvPr>
            <p:ph type="ctrTitle"/>
          </p:nvPr>
        </p:nvSpPr>
        <p:spPr>
          <a:xfrm>
            <a:off x="1524000" y="1517897"/>
            <a:ext cx="9144000" cy="1992066"/>
          </a:xfrm>
        </p:spPr>
        <p:txBody>
          <a:bodyPr/>
          <a:lstStyle/>
          <a:p>
            <a:r>
              <a:rPr lang="en-US" dirty="0"/>
              <a:t>CTMC – Continuous Time Markov Chains</a:t>
            </a:r>
          </a:p>
        </p:txBody>
      </p:sp>
      <p:sp>
        <p:nvSpPr>
          <p:cNvPr id="3" name="Subtitle 2">
            <a:extLst>
              <a:ext uri="{FF2B5EF4-FFF2-40B4-BE49-F238E27FC236}">
                <a16:creationId xmlns:a16="http://schemas.microsoft.com/office/drawing/2014/main" id="{DB4CA627-2988-4F99-8803-B535F27FD394}"/>
              </a:ext>
            </a:extLst>
          </p:cNvPr>
          <p:cNvSpPr>
            <a:spLocks noGrp="1"/>
          </p:cNvSpPr>
          <p:nvPr>
            <p:ph type="subTitle" idx="1"/>
          </p:nvPr>
        </p:nvSpPr>
        <p:spPr>
          <a:xfrm>
            <a:off x="907027" y="3602037"/>
            <a:ext cx="10537722" cy="3053943"/>
          </a:xfrm>
        </p:spPr>
        <p:txBody>
          <a:bodyPr>
            <a:normAutofit/>
          </a:bodyPr>
          <a:lstStyle/>
          <a:p>
            <a:endParaRPr lang="en-US" dirty="0"/>
          </a:p>
          <a:p>
            <a:r>
              <a:rPr lang="en-US" dirty="0"/>
              <a:t>Christian M. Adriano </a:t>
            </a:r>
            <a:r>
              <a:rPr lang="en-US" b="1" dirty="0"/>
              <a:t>(Chris)</a:t>
            </a:r>
          </a:p>
          <a:p>
            <a:r>
              <a:rPr lang="en-US" dirty="0"/>
              <a:t>christian.adriano@hpi.de</a:t>
            </a:r>
          </a:p>
        </p:txBody>
      </p:sp>
      <p:sp>
        <p:nvSpPr>
          <p:cNvPr id="4" name="Slide Number Placeholder 3">
            <a:extLst>
              <a:ext uri="{FF2B5EF4-FFF2-40B4-BE49-F238E27FC236}">
                <a16:creationId xmlns:a16="http://schemas.microsoft.com/office/drawing/2014/main" id="{5030F92D-C053-9848-843E-DE021158DFB9}"/>
              </a:ext>
            </a:extLst>
          </p:cNvPr>
          <p:cNvSpPr>
            <a:spLocks noGrp="1"/>
          </p:cNvSpPr>
          <p:nvPr>
            <p:ph type="sldNum" sz="quarter" idx="12"/>
          </p:nvPr>
        </p:nvSpPr>
        <p:spPr/>
        <p:txBody>
          <a:bodyPr/>
          <a:lstStyle/>
          <a:p>
            <a:fld id="{1915DC07-6425-4740-9695-FB9F2ED48CC1}" type="slidenum">
              <a:rPr lang="en-US" smtClean="0"/>
              <a:t>1</a:t>
            </a:fld>
            <a:endParaRPr lang="en-US"/>
          </a:p>
        </p:txBody>
      </p:sp>
    </p:spTree>
    <p:extLst>
      <p:ext uri="{BB962C8B-B14F-4D97-AF65-F5344CB8AC3E}">
        <p14:creationId xmlns:p14="http://schemas.microsoft.com/office/powerpoint/2010/main" val="660569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0539D6-7004-49B9-8C98-B1C8FE42827D}"/>
              </a:ext>
            </a:extLst>
          </p:cNvPr>
          <p:cNvSpPr>
            <a:spLocks noGrp="1"/>
          </p:cNvSpPr>
          <p:nvPr>
            <p:ph type="body" sz="quarter" idx="13"/>
          </p:nvPr>
        </p:nvSpPr>
        <p:spPr>
          <a:xfrm>
            <a:off x="478369" y="1225486"/>
            <a:ext cx="11474451" cy="3959802"/>
          </a:xfrm>
        </p:spPr>
        <p:txBody>
          <a:bodyPr/>
          <a:lstStyle/>
          <a:p>
            <a:pPr marL="0" indent="0">
              <a:lnSpc>
                <a:spcPct val="150000"/>
              </a:lnSpc>
              <a:buNone/>
            </a:pPr>
            <a:r>
              <a:rPr lang="en-US" dirty="0"/>
              <a:t>For your MDP from project-3:</a:t>
            </a:r>
          </a:p>
          <a:p>
            <a:pPr marL="457200" indent="-457200">
              <a:lnSpc>
                <a:spcPct val="150000"/>
              </a:lnSpc>
              <a:buFont typeface="+mj-lt"/>
              <a:buAutoNum type="arabicPeriod"/>
            </a:pPr>
            <a:r>
              <a:rPr lang="en-US" dirty="0"/>
              <a:t>Estimate the rates</a:t>
            </a:r>
          </a:p>
          <a:p>
            <a:pPr marL="697194" lvl="1" indent="-457200">
              <a:lnSpc>
                <a:spcPct val="150000"/>
              </a:lnSpc>
            </a:pPr>
            <a:r>
              <a:rPr lang="en-US" dirty="0"/>
              <a:t>Sample timestamps from the DTMC </a:t>
            </a:r>
            <a:r>
              <a:rPr lang="en-US"/>
              <a:t>(project-1)</a:t>
            </a:r>
            <a:endParaRPr lang="en-US" dirty="0"/>
          </a:p>
          <a:p>
            <a:pPr marL="697194" lvl="1" indent="-457200">
              <a:lnSpc>
                <a:spcPct val="150000"/>
              </a:lnSpc>
            </a:pPr>
            <a:r>
              <a:rPr lang="en-US" dirty="0"/>
              <a:t>Fit the exponential distributions for each transition</a:t>
            </a:r>
          </a:p>
          <a:p>
            <a:pPr marL="457200" indent="-457200">
              <a:lnSpc>
                <a:spcPct val="150000"/>
              </a:lnSpc>
              <a:buFont typeface="+mj-lt"/>
              <a:buAutoNum type="arabicPeriod"/>
            </a:pPr>
            <a:r>
              <a:rPr lang="en-US" dirty="0"/>
              <a:t>Adapt the code to use the density functions instead of the transition probabilities</a:t>
            </a:r>
          </a:p>
          <a:p>
            <a:pPr marL="457200" indent="-457200">
              <a:lnSpc>
                <a:spcPct val="150000"/>
              </a:lnSpc>
              <a:buFont typeface="+mj-lt"/>
              <a:buAutoNum type="arabicPeriod"/>
            </a:pPr>
            <a:r>
              <a:rPr lang="en-US" dirty="0"/>
              <a:t>Rerun the same convergence charts </a:t>
            </a:r>
          </a:p>
          <a:p>
            <a:pPr marL="239994" lvl="1" indent="0">
              <a:buNone/>
            </a:pPr>
            <a:endParaRPr lang="en-US" dirty="0"/>
          </a:p>
          <a:p>
            <a:endParaRPr lang="en-US" dirty="0"/>
          </a:p>
        </p:txBody>
      </p:sp>
      <p:sp>
        <p:nvSpPr>
          <p:cNvPr id="3" name="Title 2">
            <a:extLst>
              <a:ext uri="{FF2B5EF4-FFF2-40B4-BE49-F238E27FC236}">
                <a16:creationId xmlns:a16="http://schemas.microsoft.com/office/drawing/2014/main" id="{3D6EA5F4-01A3-425D-A9A2-E8F701051409}"/>
              </a:ext>
            </a:extLst>
          </p:cNvPr>
          <p:cNvSpPr>
            <a:spLocks noGrp="1"/>
          </p:cNvSpPr>
          <p:nvPr>
            <p:ph type="title"/>
          </p:nvPr>
        </p:nvSpPr>
        <p:spPr/>
        <p:txBody>
          <a:bodyPr/>
          <a:lstStyle/>
          <a:p>
            <a:r>
              <a:rPr lang="en-US" dirty="0"/>
              <a:t>Task-2</a:t>
            </a:r>
          </a:p>
        </p:txBody>
      </p:sp>
      <p:sp>
        <p:nvSpPr>
          <p:cNvPr id="4" name="Slide Number Placeholder 3">
            <a:extLst>
              <a:ext uri="{FF2B5EF4-FFF2-40B4-BE49-F238E27FC236}">
                <a16:creationId xmlns:a16="http://schemas.microsoft.com/office/drawing/2014/main" id="{875EDB8B-EFD1-4E68-B528-0AD91D9A4887}"/>
              </a:ext>
            </a:extLst>
          </p:cNvPr>
          <p:cNvSpPr>
            <a:spLocks noGrp="1"/>
          </p:cNvSpPr>
          <p:nvPr>
            <p:ph type="sldNum" sz="quarter" idx="16"/>
          </p:nvPr>
        </p:nvSpPr>
        <p:spPr/>
        <p:txBody>
          <a:bodyPr/>
          <a:lstStyle/>
          <a:p>
            <a:fld id="{1915DC07-6425-4740-9695-FB9F2ED48CC1}" type="slidenum">
              <a:rPr lang="en-US" smtClean="0"/>
              <a:t>10</a:t>
            </a:fld>
            <a:endParaRPr lang="en-US"/>
          </a:p>
        </p:txBody>
      </p:sp>
    </p:spTree>
    <p:extLst>
      <p:ext uri="{BB962C8B-B14F-4D97-AF65-F5344CB8AC3E}">
        <p14:creationId xmlns:p14="http://schemas.microsoft.com/office/powerpoint/2010/main" val="348329427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C535CA-8467-4CEA-9F4D-9653547C4D44}"/>
              </a:ext>
            </a:extLst>
          </p:cNvPr>
          <p:cNvSpPr>
            <a:spLocks noGrp="1"/>
          </p:cNvSpPr>
          <p:nvPr>
            <p:ph type="body" sz="quarter" idx="13"/>
          </p:nvPr>
        </p:nvSpPr>
        <p:spPr>
          <a:xfrm>
            <a:off x="478369" y="1225486"/>
            <a:ext cx="11474451" cy="4938788"/>
          </a:xfrm>
        </p:spPr>
        <p:txBody>
          <a:bodyPr/>
          <a:lstStyle/>
          <a:p>
            <a:pPr marL="457200" indent="-457200">
              <a:buFont typeface="+mj-lt"/>
              <a:buAutoNum type="arabicPeriod"/>
            </a:pPr>
            <a:r>
              <a:rPr lang="en-US" dirty="0"/>
              <a:t>Execute your RL environment and for each transition obtain the time since the execution started (initial timestamp minus current time). </a:t>
            </a:r>
          </a:p>
          <a:p>
            <a:pPr lvl="1"/>
            <a:r>
              <a:rPr lang="en-US" dirty="0"/>
              <a:t>Each tuple is composed by the transition type, transition order, timestamp.</a:t>
            </a:r>
          </a:p>
          <a:p>
            <a:pPr lvl="1"/>
            <a:r>
              <a:rPr lang="en-US" u="sng" dirty="0"/>
              <a:t>Example</a:t>
            </a:r>
            <a:r>
              <a:rPr lang="en-US" dirty="0"/>
              <a:t>: https://colab.research.google.com/github/hpi-sam/MarkovModels_Lecture/blob/main/CTMC_Transition_Timestamps.ipynb</a:t>
            </a:r>
          </a:p>
          <a:p>
            <a:pPr lvl="1"/>
            <a:endParaRPr lang="en-US" dirty="0"/>
          </a:p>
          <a:p>
            <a:pPr marL="457200" indent="-457200">
              <a:buFont typeface="+mj-lt"/>
              <a:buAutoNum type="arabicPeriod"/>
            </a:pPr>
            <a:r>
              <a:rPr lang="en-US" dirty="0"/>
              <a:t>For each episode of your agent, you will generate a sample of the timestamps for each transition.</a:t>
            </a:r>
          </a:p>
          <a:p>
            <a:pPr marL="457200" indent="-457200">
              <a:buFont typeface="+mj-lt"/>
              <a:buAutoNum type="arabicPeriod"/>
            </a:pPr>
            <a:endParaRPr lang="en-US" dirty="0"/>
          </a:p>
          <a:p>
            <a:pPr marL="457200" indent="-457200">
              <a:buFont typeface="+mj-lt"/>
              <a:buAutoNum type="arabicPeriod"/>
            </a:pPr>
            <a:r>
              <a:rPr lang="en-US" dirty="0"/>
              <a:t>Aggregate (join) the data from 20 episodes</a:t>
            </a:r>
          </a:p>
          <a:p>
            <a:endParaRPr lang="en-US" dirty="0"/>
          </a:p>
          <a:p>
            <a:pPr marL="0" indent="0">
              <a:buNone/>
            </a:pPr>
            <a:r>
              <a:rPr lang="en-US" dirty="0"/>
              <a:t>This is the data that you will use to fit (learn) the density functions</a:t>
            </a:r>
          </a:p>
        </p:txBody>
      </p:sp>
      <p:sp>
        <p:nvSpPr>
          <p:cNvPr id="3" name="Title 2">
            <a:extLst>
              <a:ext uri="{FF2B5EF4-FFF2-40B4-BE49-F238E27FC236}">
                <a16:creationId xmlns:a16="http://schemas.microsoft.com/office/drawing/2014/main" id="{5B8E25EF-9265-4737-AF9B-33498A05BEAE}"/>
              </a:ext>
            </a:extLst>
          </p:cNvPr>
          <p:cNvSpPr>
            <a:spLocks noGrp="1"/>
          </p:cNvSpPr>
          <p:nvPr>
            <p:ph type="title"/>
          </p:nvPr>
        </p:nvSpPr>
        <p:spPr/>
        <p:txBody>
          <a:bodyPr/>
          <a:lstStyle/>
          <a:p>
            <a:r>
              <a:rPr lang="en-US" dirty="0"/>
              <a:t>Collecting the data </a:t>
            </a:r>
          </a:p>
        </p:txBody>
      </p:sp>
      <p:sp>
        <p:nvSpPr>
          <p:cNvPr id="4" name="Slide Number Placeholder 3">
            <a:extLst>
              <a:ext uri="{FF2B5EF4-FFF2-40B4-BE49-F238E27FC236}">
                <a16:creationId xmlns:a16="http://schemas.microsoft.com/office/drawing/2014/main" id="{8158FEB4-A7EF-4FB3-B760-66CE1B98A203}"/>
              </a:ext>
            </a:extLst>
          </p:cNvPr>
          <p:cNvSpPr>
            <a:spLocks noGrp="1"/>
          </p:cNvSpPr>
          <p:nvPr>
            <p:ph type="sldNum" sz="quarter" idx="16"/>
          </p:nvPr>
        </p:nvSpPr>
        <p:spPr/>
        <p:txBody>
          <a:bodyPr/>
          <a:lstStyle/>
          <a:p>
            <a:fld id="{1915DC07-6425-4740-9695-FB9F2ED48CC1}" type="slidenum">
              <a:rPr lang="en-US" smtClean="0"/>
              <a:t>11</a:t>
            </a:fld>
            <a:endParaRPr lang="en-US"/>
          </a:p>
        </p:txBody>
      </p:sp>
    </p:spTree>
    <p:extLst>
      <p:ext uri="{BB962C8B-B14F-4D97-AF65-F5344CB8AC3E}">
        <p14:creationId xmlns:p14="http://schemas.microsoft.com/office/powerpoint/2010/main" val="366216950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6F29F639-346E-47BA-B904-DE306A90DC86}"/>
                  </a:ext>
                </a:extLst>
              </p:cNvPr>
              <p:cNvSpPr>
                <a:spLocks noGrp="1"/>
              </p:cNvSpPr>
              <p:nvPr>
                <p:ph type="body" sz="quarter" idx="13"/>
              </p:nvPr>
            </p:nvSpPr>
            <p:spPr>
              <a:xfrm>
                <a:off x="478370" y="932103"/>
                <a:ext cx="4949522" cy="1697709"/>
              </a:xfrm>
            </p:spPr>
            <p:txBody>
              <a:bodyPr/>
              <a:lstStyle/>
              <a:p>
                <a:pPr marL="0" indent="0">
                  <a:lnSpc>
                    <a:spcPct val="100000"/>
                  </a:lnSpc>
                  <a:buNone/>
                </a:pPr>
                <a:r>
                  <a:rPr lang="en-US" sz="1800" dirty="0"/>
                  <a:t>Two options for fitting </a:t>
                </a:r>
                <a:r>
                  <a:rPr lang="en-US" sz="1800" b="0" dirty="0">
                    <a:ea typeface="Cambria Math" panose="02040503050406030204" pitchFamily="18" charset="0"/>
                  </a:rPr>
                  <a:t>:  </a:t>
                </a:r>
                <a14:m>
                  <m:oMath xmlns:m="http://schemas.openxmlformats.org/officeDocument/2006/math">
                    <m:r>
                      <m:rPr>
                        <m:sty m:val="p"/>
                      </m:rPr>
                      <a:rPr lang="en-US" sz="1800" b="0" i="0" smtClean="0">
                        <a:latin typeface="Cambria Math" panose="02040503050406030204" pitchFamily="18" charset="0"/>
                        <a:ea typeface="Cambria Math" panose="02040503050406030204" pitchFamily="18" charset="0"/>
                      </a:rPr>
                      <m:t>y</m:t>
                    </m:r>
                    <m:r>
                      <a:rPr lang="en-US" sz="1800" i="1">
                        <a:latin typeface="Cambria Math" panose="02040503050406030204" pitchFamily="18" charset="0"/>
                        <a:ea typeface="Cambria Math" panose="02040503050406030204" pitchFamily="18" charset="0"/>
                      </a:rPr>
                      <m:t>=</m:t>
                    </m:r>
                    <m:r>
                      <m:rPr>
                        <m:sty m:val="p"/>
                      </m:rPr>
                      <a:rPr lang="en-US" sz="1800" b="0" i="0" smtClean="0">
                        <a:latin typeface="Cambria Math" panose="02040503050406030204" pitchFamily="18" charset="0"/>
                        <a:ea typeface="Cambria Math" panose="02040503050406030204" pitchFamily="18" charset="0"/>
                      </a:rPr>
                      <m:t>a</m:t>
                    </m:r>
                    <m:r>
                      <a:rPr lang="en-US" sz="1800" b="0" i="1" smtClean="0">
                        <a:latin typeface="Cambria Math" panose="02040503050406030204" pitchFamily="18" charset="0"/>
                        <a:ea typeface="Cambria Math" panose="02040503050406030204" pitchFamily="18" charset="0"/>
                      </a:rPr>
                      <m:t>∗</m:t>
                    </m:r>
                    <m:func>
                      <m:funcPr>
                        <m:ctrlPr>
                          <a:rPr lang="en-US" sz="1800" b="0" i="1" smtClean="0">
                            <a:latin typeface="Cambria Math" panose="02040503050406030204" pitchFamily="18" charset="0"/>
                            <a:ea typeface="Cambria Math" panose="02040503050406030204" pitchFamily="18" charset="0"/>
                          </a:rPr>
                        </m:ctrlPr>
                      </m:funcPr>
                      <m:fName>
                        <m:sSup>
                          <m:sSupPr>
                            <m:ctrlPr>
                              <a:rPr lang="en-US" sz="1800" b="0" i="1" smtClean="0">
                                <a:latin typeface="Cambria Math" panose="02040503050406030204" pitchFamily="18" charset="0"/>
                                <a:ea typeface="Cambria Math" panose="02040503050406030204" pitchFamily="18" charset="0"/>
                              </a:rPr>
                            </m:ctrlPr>
                          </m:sSupPr>
                          <m:e>
                            <m:r>
                              <m:rPr>
                                <m:sty m:val="p"/>
                              </m:rPr>
                              <a:rPr lang="en-US" sz="1800" b="0" i="0" smtClean="0">
                                <a:latin typeface="Cambria Math" panose="02040503050406030204" pitchFamily="18" charset="0"/>
                                <a:ea typeface="Cambria Math" panose="02040503050406030204" pitchFamily="18" charset="0"/>
                              </a:rPr>
                              <m:t>exp</m:t>
                            </m:r>
                          </m:e>
                          <m:sup>
                            <m:r>
                              <a:rPr lang="en-US" sz="1800" b="0" i="1" smtClean="0">
                                <a:latin typeface="Cambria Math" panose="02040503050406030204" pitchFamily="18" charset="0"/>
                                <a:ea typeface="Cambria Math" panose="02040503050406030204" pitchFamily="18" charset="0"/>
                              </a:rPr>
                              <m:t>𝑏</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𝑥</m:t>
                            </m:r>
                          </m:sup>
                        </m:sSup>
                      </m:fName>
                      <m:e>
                        <m:r>
                          <a:rPr lang="en-US" sz="1800" b="0" i="1" smtClean="0">
                            <a:latin typeface="Cambria Math" panose="02040503050406030204" pitchFamily="18" charset="0"/>
                            <a:ea typeface="Cambria Math" panose="02040503050406030204" pitchFamily="18" charset="0"/>
                          </a:rPr>
                          <m:t> </m:t>
                        </m:r>
                      </m:e>
                    </m:func>
                  </m:oMath>
                </a14:m>
                <a:r>
                  <a:rPr lang="en-US" sz="1800" b="0" i="0" dirty="0">
                    <a:latin typeface="+mj-lt"/>
                    <a:ea typeface="Cambria Math" panose="02040503050406030204" pitchFamily="18" charset="0"/>
                  </a:rPr>
                  <a:t> </a:t>
                </a:r>
              </a:p>
              <a:p>
                <a:pPr marL="0" indent="0">
                  <a:lnSpc>
                    <a:spcPct val="100000"/>
                  </a:lnSpc>
                  <a:buNone/>
                </a:pPr>
                <a:endParaRPr lang="en-US" sz="1800" b="0" i="0" dirty="0">
                  <a:latin typeface="+mj-lt"/>
                  <a:ea typeface="Cambria Math" panose="02040503050406030204" pitchFamily="18" charset="0"/>
                </a:endParaRPr>
              </a:p>
              <a:p>
                <a:pPr marL="0" indent="0">
                  <a:lnSpc>
                    <a:spcPct val="100000"/>
                  </a:lnSpc>
                  <a:buNone/>
                </a:pPr>
                <a:r>
                  <a:rPr lang="en-US" sz="1800" dirty="0">
                    <a:latin typeface="Cambria Math" panose="02040503050406030204" pitchFamily="18" charset="0"/>
                    <a:ea typeface="Cambria Math" panose="02040503050406030204" pitchFamily="18" charset="0"/>
                  </a:rPr>
                  <a:t>W</a:t>
                </a:r>
                <a:r>
                  <a:rPr lang="en-US" sz="1800" b="0" i="0" dirty="0">
                    <a:latin typeface="Cambria Math" panose="02040503050406030204" pitchFamily="18" charset="0"/>
                    <a:ea typeface="Cambria Math" panose="02040503050406030204" pitchFamily="18" charset="0"/>
                  </a:rPr>
                  <a:t>e can take the log on both sides, which will give us a linear equation: </a:t>
                </a:r>
                <a14:m>
                  <m:oMath xmlns:m="http://schemas.openxmlformats.org/officeDocument/2006/math">
                    <m:func>
                      <m:funcPr>
                        <m:ctrlPr>
                          <a:rPr lang="en-US" sz="1800" b="0" i="1" smtClean="0">
                            <a:latin typeface="Cambria Math" panose="02040503050406030204" pitchFamily="18" charset="0"/>
                            <a:ea typeface="Cambria Math" panose="02040503050406030204" pitchFamily="18" charset="0"/>
                          </a:rPr>
                        </m:ctrlPr>
                      </m:funcPr>
                      <m:fName>
                        <m:r>
                          <m:rPr>
                            <m:sty m:val="p"/>
                          </m:rPr>
                          <a:rPr lang="en-US" sz="1800" b="0" i="0" smtClean="0">
                            <a:latin typeface="Cambria Math" panose="02040503050406030204" pitchFamily="18" charset="0"/>
                            <a:ea typeface="Cambria Math" panose="02040503050406030204" pitchFamily="18" charset="0"/>
                          </a:rPr>
                          <m:t>log</m:t>
                        </m:r>
                      </m:fName>
                      <m:e>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𝑦</m:t>
                            </m:r>
                          </m:e>
                        </m:d>
                      </m:e>
                    </m:func>
                    <m:r>
                      <a:rPr lang="en-US" sz="1800" b="0" i="1" smtClean="0">
                        <a:latin typeface="Cambria Math" panose="02040503050406030204" pitchFamily="18" charset="0"/>
                        <a:ea typeface="Cambria Math" panose="02040503050406030204" pitchFamily="18" charset="0"/>
                      </a:rPr>
                      <m:t>=</m:t>
                    </m:r>
                    <m:r>
                      <m:rPr>
                        <m:sty m:val="p"/>
                      </m:rPr>
                      <a:rPr lang="en-US" sz="1800" b="0" i="0" smtClean="0">
                        <a:latin typeface="Cambria Math" panose="02040503050406030204" pitchFamily="18" charset="0"/>
                        <a:ea typeface="Cambria Math" panose="02040503050406030204" pitchFamily="18" charset="0"/>
                      </a:rPr>
                      <m:t>log</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𝑎</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𝑏</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𝑥</m:t>
                    </m:r>
                  </m:oMath>
                </a14:m>
                <a:endParaRPr lang="en-US" sz="1800" b="0" i="0" dirty="0">
                  <a:latin typeface="Cambria Math" panose="02040503050406030204" pitchFamily="18" charset="0"/>
                  <a:ea typeface="Cambria Math" panose="02040503050406030204" pitchFamily="18" charset="0"/>
                </a:endParaRPr>
              </a:p>
              <a:p>
                <a:pPr marL="0" indent="0">
                  <a:lnSpc>
                    <a:spcPct val="100000"/>
                  </a:lnSpc>
                  <a:buNone/>
                </a:pPr>
                <a:r>
                  <a:rPr lang="en-US" sz="1800" dirty="0">
                    <a:latin typeface="Cambria Math" panose="02040503050406030204" pitchFamily="18" charset="0"/>
                    <a:ea typeface="Cambria Math" panose="02040503050406030204" pitchFamily="18" charset="0"/>
                  </a:rPr>
                  <a:t>Now we fit the </a:t>
                </a:r>
                <a14:m>
                  <m:oMath xmlns:m="http://schemas.openxmlformats.org/officeDocument/2006/math">
                    <m:func>
                      <m:funcPr>
                        <m:ctrlPr>
                          <a:rPr lang="en-US" sz="1800" b="0" i="1" smtClean="0">
                            <a:latin typeface="Cambria Math" panose="02040503050406030204" pitchFamily="18" charset="0"/>
                            <a:ea typeface="Cambria Math" panose="02040503050406030204" pitchFamily="18" charset="0"/>
                          </a:rPr>
                        </m:ctrlPr>
                      </m:funcPr>
                      <m:fName>
                        <m:r>
                          <m:rPr>
                            <m:sty m:val="p"/>
                          </m:rPr>
                          <a:rPr lang="en-US" sz="1800" b="0" i="0" smtClean="0">
                            <a:latin typeface="Cambria Math" panose="02040503050406030204" pitchFamily="18" charset="0"/>
                            <a:ea typeface="Cambria Math" panose="02040503050406030204" pitchFamily="18" charset="0"/>
                          </a:rPr>
                          <m:t>log</m:t>
                        </m:r>
                      </m:fName>
                      <m:e>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𝑦</m:t>
                            </m:r>
                          </m:e>
                        </m:d>
                      </m:e>
                    </m:func>
                  </m:oMath>
                </a14:m>
                <a:r>
                  <a:rPr lang="en-US" sz="1800" b="0" i="0" dirty="0">
                    <a:latin typeface="Cambria Math" panose="02040503050406030204" pitchFamily="18" charset="0"/>
                    <a:ea typeface="Cambria Math" panose="02040503050406030204" pitchFamily="18" charset="0"/>
                  </a:rPr>
                  <a:t> against </a:t>
                </a:r>
                <a14:m>
                  <m:oMath xmlns:m="http://schemas.openxmlformats.org/officeDocument/2006/math">
                    <m:r>
                      <a:rPr lang="en-US" sz="1800" b="0" i="1" dirty="0" smtClean="0">
                        <a:latin typeface="Cambria Math" panose="02040503050406030204" pitchFamily="18" charset="0"/>
                        <a:ea typeface="Cambria Math" panose="02040503050406030204" pitchFamily="18" charset="0"/>
                      </a:rPr>
                      <m:t>𝑥</m:t>
                    </m:r>
                  </m:oMath>
                </a14:m>
                <a:endParaRPr lang="en-US" sz="1800" dirty="0">
                  <a:latin typeface="Cambria Math" panose="02040503050406030204" pitchFamily="18" charset="0"/>
                  <a:ea typeface="Cambria Math" panose="02040503050406030204" pitchFamily="18" charset="0"/>
                </a:endParaRPr>
              </a:p>
            </p:txBody>
          </p:sp>
        </mc:Choice>
        <mc:Fallback xmlns="">
          <p:sp>
            <p:nvSpPr>
              <p:cNvPr id="2" name="Text Placeholder 1">
                <a:extLst>
                  <a:ext uri="{FF2B5EF4-FFF2-40B4-BE49-F238E27FC236}">
                    <a16:creationId xmlns:a16="http://schemas.microsoft.com/office/drawing/2014/main" id="{6F29F639-346E-47BA-B904-DE306A90DC86}"/>
                  </a:ext>
                </a:extLst>
              </p:cNvPr>
              <p:cNvSpPr>
                <a:spLocks noGrp="1" noRot="1" noChangeAspect="1" noMove="1" noResize="1" noEditPoints="1" noAdjustHandles="1" noChangeArrowheads="1" noChangeShapeType="1" noTextEdit="1"/>
              </p:cNvSpPr>
              <p:nvPr>
                <p:ph type="body" sz="quarter" idx="13"/>
              </p:nvPr>
            </p:nvSpPr>
            <p:spPr>
              <a:xfrm>
                <a:off x="478370" y="932103"/>
                <a:ext cx="4949522" cy="1697709"/>
              </a:xfrm>
              <a:blipFill>
                <a:blip r:embed="rId2"/>
                <a:stretch>
                  <a:fillRect l="-2833" t="-4676" r="-369" b="-719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0CF65B55-91BD-4437-B363-117FC65A7051}"/>
              </a:ext>
            </a:extLst>
          </p:cNvPr>
          <p:cNvSpPr>
            <a:spLocks noGrp="1"/>
          </p:cNvSpPr>
          <p:nvPr>
            <p:ph type="title"/>
          </p:nvPr>
        </p:nvSpPr>
        <p:spPr/>
        <p:txBody>
          <a:bodyPr/>
          <a:lstStyle/>
          <a:p>
            <a:r>
              <a:rPr lang="en-US" dirty="0"/>
              <a:t>Fit the Exponential Density Function</a:t>
            </a:r>
          </a:p>
        </p:txBody>
      </p:sp>
      <p:sp>
        <p:nvSpPr>
          <p:cNvPr id="4" name="Slide Number Placeholder 3">
            <a:extLst>
              <a:ext uri="{FF2B5EF4-FFF2-40B4-BE49-F238E27FC236}">
                <a16:creationId xmlns:a16="http://schemas.microsoft.com/office/drawing/2014/main" id="{6262264E-8ACB-4043-8F84-B948D9472A74}"/>
              </a:ext>
            </a:extLst>
          </p:cNvPr>
          <p:cNvSpPr>
            <a:spLocks noGrp="1"/>
          </p:cNvSpPr>
          <p:nvPr>
            <p:ph type="sldNum" sz="quarter" idx="16"/>
          </p:nvPr>
        </p:nvSpPr>
        <p:spPr/>
        <p:txBody>
          <a:bodyPr/>
          <a:lstStyle/>
          <a:p>
            <a:fld id="{1915DC07-6425-4740-9695-FB9F2ED48CC1}" type="slidenum">
              <a:rPr lang="en-US" smtClean="0"/>
              <a:t>12</a:t>
            </a:fld>
            <a:endParaRPr lang="en-US"/>
          </a:p>
        </p:txBody>
      </p:sp>
      <p:pic>
        <p:nvPicPr>
          <p:cNvPr id="6" name="Picture 5">
            <a:extLst>
              <a:ext uri="{FF2B5EF4-FFF2-40B4-BE49-F238E27FC236}">
                <a16:creationId xmlns:a16="http://schemas.microsoft.com/office/drawing/2014/main" id="{0CD3F4FF-0A8A-4F05-B350-9C940ADB0715}"/>
              </a:ext>
            </a:extLst>
          </p:cNvPr>
          <p:cNvPicPr>
            <a:picLocks noChangeAspect="1"/>
          </p:cNvPicPr>
          <p:nvPr/>
        </p:nvPicPr>
        <p:blipFill>
          <a:blip r:embed="rId3"/>
          <a:stretch>
            <a:fillRect/>
          </a:stretch>
        </p:blipFill>
        <p:spPr>
          <a:xfrm>
            <a:off x="6096000" y="1372598"/>
            <a:ext cx="5136899" cy="1686356"/>
          </a:xfrm>
          <a:prstGeom prst="rect">
            <a:avLst/>
          </a:prstGeom>
        </p:spPr>
      </p:pic>
      <p:pic>
        <p:nvPicPr>
          <p:cNvPr id="9" name="Picture 8">
            <a:extLst>
              <a:ext uri="{FF2B5EF4-FFF2-40B4-BE49-F238E27FC236}">
                <a16:creationId xmlns:a16="http://schemas.microsoft.com/office/drawing/2014/main" id="{DD5444D3-332E-4C1F-AE29-60F14E80F930}"/>
              </a:ext>
            </a:extLst>
          </p:cNvPr>
          <p:cNvPicPr>
            <a:picLocks noChangeAspect="1"/>
          </p:cNvPicPr>
          <p:nvPr/>
        </p:nvPicPr>
        <p:blipFill>
          <a:blip r:embed="rId4"/>
          <a:stretch>
            <a:fillRect/>
          </a:stretch>
        </p:blipFill>
        <p:spPr>
          <a:xfrm>
            <a:off x="5856188" y="4101043"/>
            <a:ext cx="5812472" cy="2180288"/>
          </a:xfrm>
          <a:prstGeom prst="rect">
            <a:avLst/>
          </a:prstGeom>
        </p:spPr>
      </p:pic>
      <p:sp>
        <p:nvSpPr>
          <p:cNvPr id="11" name="TextBox 10">
            <a:extLst>
              <a:ext uri="{FF2B5EF4-FFF2-40B4-BE49-F238E27FC236}">
                <a16:creationId xmlns:a16="http://schemas.microsoft.com/office/drawing/2014/main" id="{54880545-B230-4A89-8F89-9FDA337E3588}"/>
              </a:ext>
            </a:extLst>
          </p:cNvPr>
          <p:cNvSpPr txBox="1"/>
          <p:nvPr/>
        </p:nvSpPr>
        <p:spPr bwMode="gray">
          <a:xfrm>
            <a:off x="101184" y="6526804"/>
            <a:ext cx="10871615" cy="307777"/>
          </a:xfrm>
          <a:prstGeom prst="rect">
            <a:avLst/>
          </a:prstGeom>
          <a:noFill/>
        </p:spPr>
        <p:txBody>
          <a:bodyPr wrap="square">
            <a:spAutoFit/>
          </a:bodyPr>
          <a:lstStyle/>
          <a:p>
            <a:r>
              <a:rPr lang="en-US" sz="1400" u="sng" dirty="0">
                <a:latin typeface="Cambria Math" panose="02040503050406030204" pitchFamily="18" charset="0"/>
                <a:ea typeface="Cambria Math" panose="02040503050406030204" pitchFamily="18" charset="0"/>
              </a:rPr>
              <a:t>source:</a:t>
            </a:r>
            <a:r>
              <a:rPr lang="en-US" sz="1400" dirty="0">
                <a:latin typeface="Cambria Math" panose="02040503050406030204" pitchFamily="18" charset="0"/>
                <a:ea typeface="Cambria Math" panose="02040503050406030204" pitchFamily="18" charset="0"/>
              </a:rPr>
              <a:t> https://stackoverflow.com/questions/3433486/how-to-do-exponential-and-logarithmic-curve-fitting-in-python-i-found-only-poly</a:t>
            </a:r>
            <a:endParaRPr lang="en-US" sz="1400" dirty="0"/>
          </a:p>
        </p:txBody>
      </p:sp>
      <p:sp>
        <p:nvSpPr>
          <p:cNvPr id="13" name="TextBox 12">
            <a:extLst>
              <a:ext uri="{FF2B5EF4-FFF2-40B4-BE49-F238E27FC236}">
                <a16:creationId xmlns:a16="http://schemas.microsoft.com/office/drawing/2014/main" id="{B17C45B9-1A5A-4382-A331-94CDE9B48423}"/>
              </a:ext>
            </a:extLst>
          </p:cNvPr>
          <p:cNvSpPr txBox="1"/>
          <p:nvPr/>
        </p:nvSpPr>
        <p:spPr bwMode="gray">
          <a:xfrm>
            <a:off x="5856188" y="3817802"/>
            <a:ext cx="5573811" cy="369332"/>
          </a:xfrm>
          <a:prstGeom prst="rect">
            <a:avLst/>
          </a:prstGeom>
          <a:noFill/>
        </p:spPr>
        <p:txBody>
          <a:bodyPr wrap="square">
            <a:spAutoFit/>
          </a:bodyPr>
          <a:lstStyle/>
          <a:p>
            <a:r>
              <a:rPr lang="en-US" sz="1800" b="1" dirty="0">
                <a:latin typeface="Cambria Math" panose="02040503050406030204" pitchFamily="18" charset="0"/>
                <a:ea typeface="Cambria Math" panose="02040503050406030204" pitchFamily="18" charset="0"/>
              </a:rPr>
              <a:t>Solution with </a:t>
            </a:r>
            <a:r>
              <a:rPr lang="en-US" b="1" dirty="0" err="1">
                <a:latin typeface="Cambria Math" panose="02040503050406030204" pitchFamily="18" charset="0"/>
                <a:ea typeface="Cambria Math" panose="02040503050406030204" pitchFamily="18" charset="0"/>
              </a:rPr>
              <a:t>scipy.optimize.curve_fit</a:t>
            </a:r>
            <a:endParaRPr lang="en-US" b="1" dirty="0"/>
          </a:p>
        </p:txBody>
      </p:sp>
      <p:sp>
        <p:nvSpPr>
          <p:cNvPr id="14" name="TextBox 13">
            <a:extLst>
              <a:ext uri="{FF2B5EF4-FFF2-40B4-BE49-F238E27FC236}">
                <a16:creationId xmlns:a16="http://schemas.microsoft.com/office/drawing/2014/main" id="{B69F63E0-8730-4736-AF83-A681BAF96F92}"/>
              </a:ext>
            </a:extLst>
          </p:cNvPr>
          <p:cNvSpPr txBox="1"/>
          <p:nvPr/>
        </p:nvSpPr>
        <p:spPr bwMode="gray">
          <a:xfrm>
            <a:off x="6096000" y="1003266"/>
            <a:ext cx="4273513" cy="369332"/>
          </a:xfrm>
          <a:prstGeom prst="rect">
            <a:avLst/>
          </a:prstGeom>
          <a:noFill/>
        </p:spPr>
        <p:txBody>
          <a:bodyPr wrap="square">
            <a:spAutoFit/>
          </a:bodyPr>
          <a:lstStyle/>
          <a:p>
            <a:r>
              <a:rPr lang="en-US" sz="1800" b="1" dirty="0">
                <a:latin typeface="Cambria Math" panose="02040503050406030204" pitchFamily="18" charset="0"/>
                <a:ea typeface="Cambria Math" panose="02040503050406030204" pitchFamily="18" charset="0"/>
              </a:rPr>
              <a:t>Solution with </a:t>
            </a:r>
            <a:r>
              <a:rPr lang="en-US" sz="1800" b="1" dirty="0" err="1">
                <a:latin typeface="Cambria Math" panose="02040503050406030204" pitchFamily="18" charset="0"/>
                <a:ea typeface="Cambria Math" panose="02040503050406030204" pitchFamily="18" charset="0"/>
              </a:rPr>
              <a:t>numpy.polyfit</a:t>
            </a:r>
            <a:endParaRPr lang="en-US" b="1" dirty="0"/>
          </a:p>
        </p:txBody>
      </p:sp>
      <p:sp>
        <p:nvSpPr>
          <p:cNvPr id="16" name="TextBox 15">
            <a:extLst>
              <a:ext uri="{FF2B5EF4-FFF2-40B4-BE49-F238E27FC236}">
                <a16:creationId xmlns:a16="http://schemas.microsoft.com/office/drawing/2014/main" id="{A45BF20B-B6BB-4DCE-AEC2-3D7FF3A2C309}"/>
              </a:ext>
            </a:extLst>
          </p:cNvPr>
          <p:cNvSpPr txBox="1"/>
          <p:nvPr/>
        </p:nvSpPr>
        <p:spPr bwMode="gray">
          <a:xfrm>
            <a:off x="996256" y="4101043"/>
            <a:ext cx="3913749" cy="923330"/>
          </a:xfrm>
          <a:prstGeom prst="rect">
            <a:avLst/>
          </a:prstGeom>
          <a:noFill/>
        </p:spPr>
        <p:txBody>
          <a:bodyPr wrap="square">
            <a:spAutoFit/>
          </a:bodyPr>
          <a:lstStyle/>
          <a:p>
            <a:pPr marL="0" indent="0">
              <a:lnSpc>
                <a:spcPct val="100000"/>
              </a:lnSpc>
              <a:buNone/>
            </a:pPr>
            <a:r>
              <a:rPr lang="en-US" sz="1800" dirty="0">
                <a:latin typeface="Cambria Math" panose="02040503050406030204" pitchFamily="18" charset="0"/>
                <a:ea typeface="Cambria Math" panose="02040503050406030204" pitchFamily="18" charset="0"/>
              </a:rPr>
              <a:t>Or we fit directly without transformation</a:t>
            </a:r>
            <a:r>
              <a:rPr lang="en-US" dirty="0">
                <a:latin typeface="Cambria Math" panose="02040503050406030204" pitchFamily="18" charset="0"/>
                <a:ea typeface="Cambria Math" panose="02040503050406030204" pitchFamily="18" charset="0"/>
              </a:rPr>
              <a:t>, but it requires and initialization to avoid invalid fit</a:t>
            </a:r>
            <a:endParaRPr lang="en-US" sz="1800" dirty="0">
              <a:latin typeface="Cambria Math" panose="02040503050406030204" pitchFamily="18" charset="0"/>
              <a:ea typeface="Cambria Math" panose="02040503050406030204" pitchFamily="18" charset="0"/>
            </a:endParaRPr>
          </a:p>
        </p:txBody>
      </p:sp>
      <p:cxnSp>
        <p:nvCxnSpPr>
          <p:cNvPr id="18" name="Straight Connector 17">
            <a:extLst>
              <a:ext uri="{FF2B5EF4-FFF2-40B4-BE49-F238E27FC236}">
                <a16:creationId xmlns:a16="http://schemas.microsoft.com/office/drawing/2014/main" id="{040C934B-15BA-4EC2-91E3-7C09F49B0137}"/>
              </a:ext>
            </a:extLst>
          </p:cNvPr>
          <p:cNvCxnSpPr>
            <a:cxnSpLocks/>
          </p:cNvCxnSpPr>
          <p:nvPr/>
        </p:nvCxnSpPr>
        <p:spPr bwMode="gray">
          <a:xfrm>
            <a:off x="869430" y="3500203"/>
            <a:ext cx="1079923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58439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2081D-D09E-A76F-99C7-5E92298A64C1}"/>
              </a:ext>
            </a:extLst>
          </p:cNvPr>
          <p:cNvSpPr>
            <a:spLocks noGrp="1"/>
          </p:cNvSpPr>
          <p:nvPr>
            <p:ph type="body" sz="quarter" idx="13"/>
          </p:nvPr>
        </p:nvSpPr>
        <p:spPr>
          <a:xfrm>
            <a:off x="478369" y="1225486"/>
            <a:ext cx="11474451" cy="1450654"/>
          </a:xfrm>
        </p:spPr>
        <p:txBody>
          <a:bodyPr/>
          <a:lstStyle/>
          <a:p>
            <a:r>
              <a:rPr lang="en-US" dirty="0" err="1"/>
              <a:t>Metzner</a:t>
            </a:r>
            <a:r>
              <a:rPr lang="en-US" dirty="0"/>
              <a:t>, Philipp, et al. "Generator estimation of Markov jump processes." </a:t>
            </a:r>
            <a:r>
              <a:rPr lang="en-US" i="1" dirty="0"/>
              <a:t>Journal of Computational Physics</a:t>
            </a:r>
            <a:r>
              <a:rPr lang="en-US" dirty="0"/>
              <a:t> 227.1 (2007): 353-375. </a:t>
            </a:r>
            <a:r>
              <a:rPr lang="en-US">
                <a:hlinkClick r:id="rId2"/>
              </a:rPr>
              <a:t>http</a:t>
            </a:r>
            <a:r>
              <a:rPr lang="en-US" dirty="0">
                <a:hlinkClick r:id="rId2"/>
              </a:rPr>
              <a:t>://publications.imp.fu-berlin.de/35/1/MeDiJaSc07.pdf</a:t>
            </a:r>
            <a:endParaRPr lang="en-US" dirty="0"/>
          </a:p>
          <a:p>
            <a:endParaRPr lang="en-US" dirty="0"/>
          </a:p>
        </p:txBody>
      </p:sp>
      <p:sp>
        <p:nvSpPr>
          <p:cNvPr id="3" name="Title 2">
            <a:extLst>
              <a:ext uri="{FF2B5EF4-FFF2-40B4-BE49-F238E27FC236}">
                <a16:creationId xmlns:a16="http://schemas.microsoft.com/office/drawing/2014/main" id="{F6FF741C-764A-A661-1B7A-8BD89FA419BC}"/>
              </a:ext>
            </a:extLst>
          </p:cNvPr>
          <p:cNvSpPr>
            <a:spLocks noGrp="1"/>
          </p:cNvSpPr>
          <p:nvPr>
            <p:ph type="title"/>
          </p:nvPr>
        </p:nvSpPr>
        <p:spPr/>
        <p:txBody>
          <a:bodyPr/>
          <a:lstStyle/>
          <a:p>
            <a:r>
              <a:rPr lang="en-US" dirty="0"/>
              <a:t>References</a:t>
            </a:r>
          </a:p>
        </p:txBody>
      </p:sp>
      <p:sp>
        <p:nvSpPr>
          <p:cNvPr id="4" name="Slide Number Placeholder 3">
            <a:extLst>
              <a:ext uri="{FF2B5EF4-FFF2-40B4-BE49-F238E27FC236}">
                <a16:creationId xmlns:a16="http://schemas.microsoft.com/office/drawing/2014/main" id="{8382D483-938F-0B9F-A8A4-E06F7F67F13F}"/>
              </a:ext>
            </a:extLst>
          </p:cNvPr>
          <p:cNvSpPr>
            <a:spLocks noGrp="1"/>
          </p:cNvSpPr>
          <p:nvPr>
            <p:ph type="sldNum" sz="quarter" idx="16"/>
          </p:nvPr>
        </p:nvSpPr>
        <p:spPr/>
        <p:txBody>
          <a:bodyPr/>
          <a:lstStyle/>
          <a:p>
            <a:fld id="{1915DC07-6425-4740-9695-FB9F2ED48CC1}" type="slidenum">
              <a:rPr lang="en-US" smtClean="0"/>
              <a:t>13</a:t>
            </a:fld>
            <a:endParaRPr lang="en-US"/>
          </a:p>
        </p:txBody>
      </p:sp>
    </p:spTree>
    <p:extLst>
      <p:ext uri="{BB962C8B-B14F-4D97-AF65-F5344CB8AC3E}">
        <p14:creationId xmlns:p14="http://schemas.microsoft.com/office/powerpoint/2010/main" val="350332247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BF258-D536-421C-9F06-72E54C76C350}"/>
              </a:ext>
            </a:extLst>
          </p:cNvPr>
          <p:cNvSpPr>
            <a:spLocks noGrp="1"/>
          </p:cNvSpPr>
          <p:nvPr>
            <p:ph type="title"/>
          </p:nvPr>
        </p:nvSpPr>
        <p:spPr>
          <a:xfrm>
            <a:off x="831850" y="3493739"/>
            <a:ext cx="10515600" cy="1068736"/>
          </a:xfrm>
        </p:spPr>
        <p:txBody>
          <a:bodyPr/>
          <a:lstStyle/>
          <a:p>
            <a:r>
              <a:rPr lang="en-US" dirty="0"/>
              <a:t>End</a:t>
            </a:r>
          </a:p>
        </p:txBody>
      </p:sp>
    </p:spTree>
    <p:extLst>
      <p:ext uri="{BB962C8B-B14F-4D97-AF65-F5344CB8AC3E}">
        <p14:creationId xmlns:p14="http://schemas.microsoft.com/office/powerpoint/2010/main" val="547593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824942B-9C73-4123-B3C8-BDF820A4E43B}"/>
              </a:ext>
            </a:extLst>
          </p:cNvPr>
          <p:cNvSpPr/>
          <p:nvPr/>
        </p:nvSpPr>
        <p:spPr bwMode="gray">
          <a:xfrm>
            <a:off x="976618" y="2189691"/>
            <a:ext cx="874021" cy="22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44000" tIns="96000" rIns="144000" bIns="9600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spcBef>
                <a:spcPts val="400"/>
              </a:spcBef>
              <a:spcAft>
                <a:spcPts val="400"/>
              </a:spcAft>
            </a:pPr>
            <a:endParaRPr lang="en-US" sz="1600" b="1">
              <a:solidFill>
                <a:schemeClr val="bg1"/>
              </a:solidFill>
            </a:endParaRPr>
          </a:p>
        </p:txBody>
      </p:sp>
      <p:sp>
        <p:nvSpPr>
          <p:cNvPr id="7" name="Rectangle 6">
            <a:extLst>
              <a:ext uri="{FF2B5EF4-FFF2-40B4-BE49-F238E27FC236}">
                <a16:creationId xmlns:a16="http://schemas.microsoft.com/office/drawing/2014/main" id="{1FA495D6-CBC7-48D8-8A97-6E5CC15E143D}"/>
              </a:ext>
            </a:extLst>
          </p:cNvPr>
          <p:cNvSpPr/>
          <p:nvPr/>
        </p:nvSpPr>
        <p:spPr>
          <a:xfrm>
            <a:off x="8596779" y="2788163"/>
            <a:ext cx="1800303" cy="6343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Supervisory Component</a:t>
            </a:r>
          </a:p>
        </p:txBody>
      </p:sp>
      <p:pic>
        <p:nvPicPr>
          <p:cNvPr id="8" name="Picture 7">
            <a:extLst>
              <a:ext uri="{FF2B5EF4-FFF2-40B4-BE49-F238E27FC236}">
                <a16:creationId xmlns:a16="http://schemas.microsoft.com/office/drawing/2014/main" id="{6D056B78-D2C9-4654-85C0-DF69D02F9D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5020" y="1447267"/>
            <a:ext cx="6835913" cy="4272672"/>
          </a:xfrm>
          <a:prstGeom prst="rect">
            <a:avLst/>
          </a:prstGeom>
        </p:spPr>
      </p:pic>
      <p:sp>
        <p:nvSpPr>
          <p:cNvPr id="11" name="Rectangle 10">
            <a:extLst>
              <a:ext uri="{FF2B5EF4-FFF2-40B4-BE49-F238E27FC236}">
                <a16:creationId xmlns:a16="http://schemas.microsoft.com/office/drawing/2014/main" id="{565E1CD9-D8B3-4E57-88C1-993D14932480}"/>
              </a:ext>
            </a:extLst>
          </p:cNvPr>
          <p:cNvSpPr/>
          <p:nvPr/>
        </p:nvSpPr>
        <p:spPr>
          <a:xfrm>
            <a:off x="8060806" y="1578886"/>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 name="Connector: Elbow 12">
            <a:extLst>
              <a:ext uri="{FF2B5EF4-FFF2-40B4-BE49-F238E27FC236}">
                <a16:creationId xmlns:a16="http://schemas.microsoft.com/office/drawing/2014/main" id="{26FB5B1E-BC74-48EE-9E0E-0B6D090A7A22}"/>
              </a:ext>
            </a:extLst>
          </p:cNvPr>
          <p:cNvCxnSpPr>
            <a:cxnSpLocks/>
            <a:stCxn id="11" idx="3"/>
            <a:endCxn id="47" idx="3"/>
          </p:cNvCxnSpPr>
          <p:nvPr/>
        </p:nvCxnSpPr>
        <p:spPr>
          <a:xfrm>
            <a:off x="8130078" y="1658550"/>
            <a:ext cx="1010806" cy="1060124"/>
          </a:xfrm>
          <a:prstGeom prst="bentConnector2">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Connector: Elbow 13">
            <a:extLst>
              <a:ext uri="{FF2B5EF4-FFF2-40B4-BE49-F238E27FC236}">
                <a16:creationId xmlns:a16="http://schemas.microsoft.com/office/drawing/2014/main" id="{8B8A5377-3A6C-49DD-9ED3-75B2F76928CE}"/>
              </a:ext>
            </a:extLst>
          </p:cNvPr>
          <p:cNvCxnSpPr>
            <a:cxnSpLocks/>
            <a:stCxn id="44" idx="1"/>
            <a:endCxn id="73" idx="3"/>
          </p:cNvCxnSpPr>
          <p:nvPr/>
        </p:nvCxnSpPr>
        <p:spPr>
          <a:xfrm rot="5400000">
            <a:off x="8200592" y="3645293"/>
            <a:ext cx="796963" cy="497736"/>
          </a:xfrm>
          <a:prstGeom prst="bentConnector2">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Rectangle 14">
            <a:extLst>
              <a:ext uri="{FF2B5EF4-FFF2-40B4-BE49-F238E27FC236}">
                <a16:creationId xmlns:a16="http://schemas.microsoft.com/office/drawing/2014/main" id="{3F868C57-4EAD-480F-958C-CB83C7043D32}"/>
              </a:ext>
            </a:extLst>
          </p:cNvPr>
          <p:cNvSpPr/>
          <p:nvPr/>
        </p:nvSpPr>
        <p:spPr>
          <a:xfrm rot="16200000">
            <a:off x="6687472" y="3929893"/>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 name="Connector: Elbow 17">
            <a:extLst>
              <a:ext uri="{FF2B5EF4-FFF2-40B4-BE49-F238E27FC236}">
                <a16:creationId xmlns:a16="http://schemas.microsoft.com/office/drawing/2014/main" id="{2E8BF0A3-52E1-419D-A42E-750B853F577F}"/>
              </a:ext>
            </a:extLst>
          </p:cNvPr>
          <p:cNvCxnSpPr>
            <a:cxnSpLocks/>
            <a:stCxn id="102" idx="1"/>
            <a:endCxn id="28" idx="3"/>
          </p:cNvCxnSpPr>
          <p:nvPr/>
        </p:nvCxnSpPr>
        <p:spPr>
          <a:xfrm flipH="1" flipV="1">
            <a:off x="10080498" y="2722122"/>
            <a:ext cx="391053" cy="362571"/>
          </a:xfrm>
          <a:prstGeom prst="bentConnector4">
            <a:avLst>
              <a:gd name="adj1" fmla="val -58458"/>
              <a:gd name="adj2" fmla="val 175469"/>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8" name="Rectangle 27">
            <a:extLst>
              <a:ext uri="{FF2B5EF4-FFF2-40B4-BE49-F238E27FC236}">
                <a16:creationId xmlns:a16="http://schemas.microsoft.com/office/drawing/2014/main" id="{3E4511F8-2DE0-44B8-AE8F-8498AB8D5B6B}"/>
              </a:ext>
            </a:extLst>
          </p:cNvPr>
          <p:cNvSpPr/>
          <p:nvPr/>
        </p:nvSpPr>
        <p:spPr>
          <a:xfrm rot="16200000">
            <a:off x="10045861" y="2677094"/>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DD45F4C7-8391-4E8B-90BD-199C0F30EE84}"/>
              </a:ext>
            </a:extLst>
          </p:cNvPr>
          <p:cNvSpPr/>
          <p:nvPr/>
        </p:nvSpPr>
        <p:spPr>
          <a:xfrm>
            <a:off x="7027097" y="5422067"/>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2" name="Connector: Elbow 31">
            <a:extLst>
              <a:ext uri="{FF2B5EF4-FFF2-40B4-BE49-F238E27FC236}">
                <a16:creationId xmlns:a16="http://schemas.microsoft.com/office/drawing/2014/main" id="{A36B3731-F654-4C68-B4DF-6515BF1B89ED}"/>
              </a:ext>
            </a:extLst>
          </p:cNvPr>
          <p:cNvCxnSpPr>
            <a:cxnSpLocks/>
            <a:stCxn id="31" idx="3"/>
            <a:endCxn id="50" idx="1"/>
          </p:cNvCxnSpPr>
          <p:nvPr/>
        </p:nvCxnSpPr>
        <p:spPr>
          <a:xfrm flipV="1">
            <a:off x="7096369" y="3495679"/>
            <a:ext cx="2067418" cy="2006052"/>
          </a:xfrm>
          <a:prstGeom prst="bentConnector2">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Connector: Elbow 33">
            <a:extLst>
              <a:ext uri="{FF2B5EF4-FFF2-40B4-BE49-F238E27FC236}">
                <a16:creationId xmlns:a16="http://schemas.microsoft.com/office/drawing/2014/main" id="{9A8C94EC-4550-40C2-9D6F-1473003A2B01}"/>
              </a:ext>
            </a:extLst>
          </p:cNvPr>
          <p:cNvCxnSpPr>
            <a:cxnSpLocks/>
            <a:stCxn id="7" idx="1"/>
            <a:endCxn id="35" idx="3"/>
          </p:cNvCxnSpPr>
          <p:nvPr/>
        </p:nvCxnSpPr>
        <p:spPr>
          <a:xfrm rot="10800000" flipV="1">
            <a:off x="5406115" y="3105319"/>
            <a:ext cx="3190664" cy="650929"/>
          </a:xfrm>
          <a:prstGeom prst="bentConnector3">
            <a:avLst>
              <a:gd name="adj1" fmla="val 89514"/>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5" name="Rectangle 34">
            <a:extLst>
              <a:ext uri="{FF2B5EF4-FFF2-40B4-BE49-F238E27FC236}">
                <a16:creationId xmlns:a16="http://schemas.microsoft.com/office/drawing/2014/main" id="{CF0F2C8D-5EB9-44A5-BB2A-A4CD01E92530}"/>
              </a:ext>
            </a:extLst>
          </p:cNvPr>
          <p:cNvSpPr/>
          <p:nvPr/>
        </p:nvSpPr>
        <p:spPr>
          <a:xfrm>
            <a:off x="5336843" y="3676585"/>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9E1AD673-E345-470B-B090-CBA44B6B9BD3}"/>
              </a:ext>
            </a:extLst>
          </p:cNvPr>
          <p:cNvSpPr/>
          <p:nvPr/>
        </p:nvSpPr>
        <p:spPr>
          <a:xfrm rot="5400000">
            <a:off x="3297323" y="4495270"/>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43">
            <a:extLst>
              <a:ext uri="{FF2B5EF4-FFF2-40B4-BE49-F238E27FC236}">
                <a16:creationId xmlns:a16="http://schemas.microsoft.com/office/drawing/2014/main" id="{183F5B3F-A12A-46DC-83E5-E68A58C587E3}"/>
              </a:ext>
            </a:extLst>
          </p:cNvPr>
          <p:cNvSpPr/>
          <p:nvPr/>
        </p:nvSpPr>
        <p:spPr>
          <a:xfrm rot="16200000">
            <a:off x="8813304" y="3381380"/>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Rectangle 46">
            <a:extLst>
              <a:ext uri="{FF2B5EF4-FFF2-40B4-BE49-F238E27FC236}">
                <a16:creationId xmlns:a16="http://schemas.microsoft.com/office/drawing/2014/main" id="{F852E897-AFB2-46EA-BBFD-0EB24F51D921}"/>
              </a:ext>
            </a:extLst>
          </p:cNvPr>
          <p:cNvSpPr/>
          <p:nvPr/>
        </p:nvSpPr>
        <p:spPr>
          <a:xfrm rot="16200000">
            <a:off x="9106247" y="2673646"/>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Rectangle 49">
            <a:extLst>
              <a:ext uri="{FF2B5EF4-FFF2-40B4-BE49-F238E27FC236}">
                <a16:creationId xmlns:a16="http://schemas.microsoft.com/office/drawing/2014/main" id="{7D9480B3-6D30-4694-9B86-CB12EF93BF7F}"/>
              </a:ext>
            </a:extLst>
          </p:cNvPr>
          <p:cNvSpPr/>
          <p:nvPr/>
        </p:nvSpPr>
        <p:spPr>
          <a:xfrm rot="16200000">
            <a:off x="9129150" y="3381379"/>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Rectangle 53">
            <a:extLst>
              <a:ext uri="{FF2B5EF4-FFF2-40B4-BE49-F238E27FC236}">
                <a16:creationId xmlns:a16="http://schemas.microsoft.com/office/drawing/2014/main" id="{DDA12747-ADA4-4E9B-8118-72AAAFB435B2}"/>
              </a:ext>
            </a:extLst>
          </p:cNvPr>
          <p:cNvSpPr/>
          <p:nvPr/>
        </p:nvSpPr>
        <p:spPr>
          <a:xfrm rot="16200000">
            <a:off x="9441067" y="3387840"/>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ectangle 60">
            <a:extLst>
              <a:ext uri="{FF2B5EF4-FFF2-40B4-BE49-F238E27FC236}">
                <a16:creationId xmlns:a16="http://schemas.microsoft.com/office/drawing/2014/main" id="{BA9DA601-0612-44A6-89ED-FDA622A206CE}"/>
              </a:ext>
            </a:extLst>
          </p:cNvPr>
          <p:cNvSpPr/>
          <p:nvPr/>
        </p:nvSpPr>
        <p:spPr>
          <a:xfrm rot="5400000">
            <a:off x="2135554" y="3631558"/>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ectangle 61">
            <a:extLst>
              <a:ext uri="{FF2B5EF4-FFF2-40B4-BE49-F238E27FC236}">
                <a16:creationId xmlns:a16="http://schemas.microsoft.com/office/drawing/2014/main" id="{2441A780-C888-459E-B163-63494C6AE62C}"/>
              </a:ext>
            </a:extLst>
          </p:cNvPr>
          <p:cNvSpPr/>
          <p:nvPr/>
        </p:nvSpPr>
        <p:spPr>
          <a:xfrm rot="16200000">
            <a:off x="10168618" y="3381378"/>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69">
            <a:extLst>
              <a:ext uri="{FF2B5EF4-FFF2-40B4-BE49-F238E27FC236}">
                <a16:creationId xmlns:a16="http://schemas.microsoft.com/office/drawing/2014/main" id="{A7FBF5DC-9C7B-458F-B7A0-38F127C68B60}"/>
              </a:ext>
            </a:extLst>
          </p:cNvPr>
          <p:cNvSpPr/>
          <p:nvPr/>
        </p:nvSpPr>
        <p:spPr>
          <a:xfrm>
            <a:off x="8522411" y="3187267"/>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1" name="Connector: Elbow 70">
            <a:extLst>
              <a:ext uri="{FF2B5EF4-FFF2-40B4-BE49-F238E27FC236}">
                <a16:creationId xmlns:a16="http://schemas.microsoft.com/office/drawing/2014/main" id="{DF4A0D5B-A26A-4D68-A3C6-53C0B8466EBA}"/>
              </a:ext>
            </a:extLst>
          </p:cNvPr>
          <p:cNvCxnSpPr>
            <a:cxnSpLocks/>
            <a:stCxn id="70" idx="1"/>
            <a:endCxn id="15" idx="3"/>
          </p:cNvCxnSpPr>
          <p:nvPr/>
        </p:nvCxnSpPr>
        <p:spPr>
          <a:xfrm rot="10800000" flipV="1">
            <a:off x="6722109" y="3266931"/>
            <a:ext cx="1800302" cy="707990"/>
          </a:xfrm>
          <a:prstGeom prst="bentConnector2">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3" name="Rectangle 72">
            <a:extLst>
              <a:ext uri="{FF2B5EF4-FFF2-40B4-BE49-F238E27FC236}">
                <a16:creationId xmlns:a16="http://schemas.microsoft.com/office/drawing/2014/main" id="{1CCDA87F-E655-4DC0-A57B-5C73D797CF3B}"/>
              </a:ext>
            </a:extLst>
          </p:cNvPr>
          <p:cNvSpPr/>
          <p:nvPr/>
        </p:nvSpPr>
        <p:spPr>
          <a:xfrm>
            <a:off x="8280933" y="4212979"/>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Rectangle 79">
            <a:extLst>
              <a:ext uri="{FF2B5EF4-FFF2-40B4-BE49-F238E27FC236}">
                <a16:creationId xmlns:a16="http://schemas.microsoft.com/office/drawing/2014/main" id="{EF7B6975-647B-41A6-8A7D-B48858D22CAA}"/>
              </a:ext>
            </a:extLst>
          </p:cNvPr>
          <p:cNvSpPr/>
          <p:nvPr/>
        </p:nvSpPr>
        <p:spPr>
          <a:xfrm rot="16200000">
            <a:off x="9780690" y="3388305"/>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1" name="Connector: Elbow 80">
            <a:extLst>
              <a:ext uri="{FF2B5EF4-FFF2-40B4-BE49-F238E27FC236}">
                <a16:creationId xmlns:a16="http://schemas.microsoft.com/office/drawing/2014/main" id="{EFED609C-DC3A-4FA9-8D3B-3C514BF3D8ED}"/>
              </a:ext>
            </a:extLst>
          </p:cNvPr>
          <p:cNvCxnSpPr>
            <a:cxnSpLocks/>
            <a:stCxn id="54" idx="1"/>
            <a:endCxn id="83" idx="3"/>
          </p:cNvCxnSpPr>
          <p:nvPr/>
        </p:nvCxnSpPr>
        <p:spPr>
          <a:xfrm rot="5400000">
            <a:off x="5760156" y="1784080"/>
            <a:ext cx="1997489" cy="5433609"/>
          </a:xfrm>
          <a:prstGeom prst="bentConnector3">
            <a:avLst>
              <a:gd name="adj1" fmla="val 122022"/>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3" name="Rectangle 82">
            <a:extLst>
              <a:ext uri="{FF2B5EF4-FFF2-40B4-BE49-F238E27FC236}">
                <a16:creationId xmlns:a16="http://schemas.microsoft.com/office/drawing/2014/main" id="{AC266AEA-AC61-4188-A5A5-ED324857E003}"/>
              </a:ext>
            </a:extLst>
          </p:cNvPr>
          <p:cNvSpPr/>
          <p:nvPr/>
        </p:nvSpPr>
        <p:spPr>
          <a:xfrm rot="5400000">
            <a:off x="4007459" y="5385329"/>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2" name="Connector: Elbow 91">
            <a:extLst>
              <a:ext uri="{FF2B5EF4-FFF2-40B4-BE49-F238E27FC236}">
                <a16:creationId xmlns:a16="http://schemas.microsoft.com/office/drawing/2014/main" id="{CA6E98CD-A164-43D6-A581-73947F3AFD71}"/>
              </a:ext>
            </a:extLst>
          </p:cNvPr>
          <p:cNvCxnSpPr>
            <a:cxnSpLocks/>
          </p:cNvCxnSpPr>
          <p:nvPr/>
        </p:nvCxnSpPr>
        <p:spPr>
          <a:xfrm rot="5400000">
            <a:off x="6020161" y="814404"/>
            <a:ext cx="1106965" cy="6483368"/>
          </a:xfrm>
          <a:prstGeom prst="bentConnector3">
            <a:avLst>
              <a:gd name="adj1" fmla="val 238613"/>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3" name="Connector: Elbow 92">
            <a:extLst>
              <a:ext uri="{FF2B5EF4-FFF2-40B4-BE49-F238E27FC236}">
                <a16:creationId xmlns:a16="http://schemas.microsoft.com/office/drawing/2014/main" id="{B478803D-977B-4F4F-94F6-750D43BF42B8}"/>
              </a:ext>
            </a:extLst>
          </p:cNvPr>
          <p:cNvCxnSpPr>
            <a:cxnSpLocks/>
            <a:stCxn id="62" idx="1"/>
            <a:endCxn id="61" idx="3"/>
          </p:cNvCxnSpPr>
          <p:nvPr/>
        </p:nvCxnSpPr>
        <p:spPr>
          <a:xfrm rot="5400000">
            <a:off x="6061633" y="-395764"/>
            <a:ext cx="250180" cy="8033065"/>
          </a:xfrm>
          <a:prstGeom prst="bentConnector3">
            <a:avLst>
              <a:gd name="adj1" fmla="val 1112039"/>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2" name="Rectangle 101">
            <a:extLst>
              <a:ext uri="{FF2B5EF4-FFF2-40B4-BE49-F238E27FC236}">
                <a16:creationId xmlns:a16="http://schemas.microsoft.com/office/drawing/2014/main" id="{DF00B70F-D6F7-44CB-B925-48CA4FC6C473}"/>
              </a:ext>
            </a:extLst>
          </p:cNvPr>
          <p:cNvSpPr/>
          <p:nvPr/>
        </p:nvSpPr>
        <p:spPr>
          <a:xfrm rot="10800000">
            <a:off x="10402279" y="3005030"/>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70698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2B44C6-45DA-45E4-B5AE-4CC4953B6A6A}"/>
              </a:ext>
            </a:extLst>
          </p:cNvPr>
          <p:cNvSpPr>
            <a:spLocks noGrp="1"/>
          </p:cNvSpPr>
          <p:nvPr>
            <p:ph type="body" sz="quarter" idx="13"/>
          </p:nvPr>
        </p:nvSpPr>
        <p:spPr>
          <a:xfrm>
            <a:off x="478369" y="1225486"/>
            <a:ext cx="11474451" cy="1206997"/>
          </a:xfrm>
        </p:spPr>
        <p:txBody>
          <a:bodyPr/>
          <a:lstStyle/>
          <a:p>
            <a:r>
              <a:rPr lang="en-US" dirty="0"/>
              <a:t>Questions </a:t>
            </a:r>
            <a:r>
              <a:rPr lang="en-US" dirty="0" err="1"/>
              <a:t>w.r.t.</a:t>
            </a:r>
            <a:r>
              <a:rPr lang="en-US" dirty="0"/>
              <a:t> CTMC</a:t>
            </a:r>
          </a:p>
          <a:p>
            <a:r>
              <a:rPr lang="en-US" dirty="0"/>
              <a:t>Data Sampling</a:t>
            </a:r>
          </a:p>
          <a:p>
            <a:r>
              <a:rPr lang="en-US" dirty="0"/>
              <a:t>Fitting Distributions</a:t>
            </a:r>
          </a:p>
        </p:txBody>
      </p:sp>
      <p:sp>
        <p:nvSpPr>
          <p:cNvPr id="3" name="Title 2">
            <a:extLst>
              <a:ext uri="{FF2B5EF4-FFF2-40B4-BE49-F238E27FC236}">
                <a16:creationId xmlns:a16="http://schemas.microsoft.com/office/drawing/2014/main" id="{86AD26B0-E5A5-4A9D-B1E0-23C2DF5797EF}"/>
              </a:ext>
            </a:extLst>
          </p:cNvPr>
          <p:cNvSpPr>
            <a:spLocks noGrp="1"/>
          </p:cNvSpPr>
          <p:nvPr>
            <p:ph type="title"/>
          </p:nvPr>
        </p:nvSpPr>
        <p:spPr/>
        <p:txBody>
          <a:bodyPr/>
          <a:lstStyle/>
          <a:p>
            <a:r>
              <a:rPr lang="en-US" dirty="0"/>
              <a:t>Topics</a:t>
            </a:r>
          </a:p>
        </p:txBody>
      </p:sp>
      <p:sp>
        <p:nvSpPr>
          <p:cNvPr id="4" name="Slide Number Placeholder 3">
            <a:extLst>
              <a:ext uri="{FF2B5EF4-FFF2-40B4-BE49-F238E27FC236}">
                <a16:creationId xmlns:a16="http://schemas.microsoft.com/office/drawing/2014/main" id="{33937E33-96F1-4325-A3B2-4C78417930D4}"/>
              </a:ext>
            </a:extLst>
          </p:cNvPr>
          <p:cNvSpPr>
            <a:spLocks noGrp="1"/>
          </p:cNvSpPr>
          <p:nvPr>
            <p:ph type="sldNum" sz="quarter" idx="16"/>
          </p:nvPr>
        </p:nvSpPr>
        <p:spPr/>
        <p:txBody>
          <a:bodyPr/>
          <a:lstStyle/>
          <a:p>
            <a:fld id="{1915DC07-6425-4740-9695-FB9F2ED48CC1}" type="slidenum">
              <a:rPr lang="en-US" smtClean="0"/>
              <a:t>2</a:t>
            </a:fld>
            <a:endParaRPr lang="en-US"/>
          </a:p>
        </p:txBody>
      </p:sp>
    </p:spTree>
    <p:extLst>
      <p:ext uri="{BB962C8B-B14F-4D97-AF65-F5344CB8AC3E}">
        <p14:creationId xmlns:p14="http://schemas.microsoft.com/office/powerpoint/2010/main" val="366005286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75297A-0974-46C3-B0C6-82A5EEF1B5D8}"/>
              </a:ext>
            </a:extLst>
          </p:cNvPr>
          <p:cNvSpPr>
            <a:spLocks noGrp="1"/>
          </p:cNvSpPr>
          <p:nvPr>
            <p:ph type="ctrTitle"/>
          </p:nvPr>
        </p:nvSpPr>
        <p:spPr>
          <a:xfrm>
            <a:off x="478564" y="4707852"/>
            <a:ext cx="10835609" cy="1001364"/>
          </a:xfrm>
          <a:noFill/>
        </p:spPr>
        <p:txBody>
          <a:bodyPr/>
          <a:lstStyle/>
          <a:p>
            <a:r>
              <a:rPr lang="en-US" dirty="0"/>
              <a:t>Project-1: Use of DTMC to Predict Event Masking</a:t>
            </a:r>
          </a:p>
        </p:txBody>
      </p:sp>
      <p:sp>
        <p:nvSpPr>
          <p:cNvPr id="4" name="Slide Number Placeholder 3">
            <a:extLst>
              <a:ext uri="{FF2B5EF4-FFF2-40B4-BE49-F238E27FC236}">
                <a16:creationId xmlns:a16="http://schemas.microsoft.com/office/drawing/2014/main" id="{722BE993-A47B-4BD2-9355-42CD7CDFDE4F}"/>
              </a:ext>
            </a:extLst>
          </p:cNvPr>
          <p:cNvSpPr>
            <a:spLocks noGrp="1"/>
          </p:cNvSpPr>
          <p:nvPr>
            <p:ph type="sldNum" sz="quarter" idx="4294967295"/>
          </p:nvPr>
        </p:nvSpPr>
        <p:spPr>
          <a:xfrm>
            <a:off x="11420475" y="6486525"/>
            <a:ext cx="771525" cy="260350"/>
          </a:xfrm>
        </p:spPr>
        <p:txBody>
          <a:bodyPr/>
          <a:lstStyle/>
          <a:p>
            <a:fld id="{81561042-0DC2-4A04-AA50-F6D44EB20EBA}" type="slidenum">
              <a:rPr lang="en-US" smtClean="0"/>
              <a:t>3</a:t>
            </a:fld>
            <a:endParaRPr lang="en-US"/>
          </a:p>
        </p:txBody>
      </p:sp>
    </p:spTree>
    <p:extLst>
      <p:ext uri="{BB962C8B-B14F-4D97-AF65-F5344CB8AC3E}">
        <p14:creationId xmlns:p14="http://schemas.microsoft.com/office/powerpoint/2010/main" val="1860753774"/>
      </p:ext>
    </p:extLst>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6B170C86-9295-4733-BBC2-F211B965D4A2}"/>
                  </a:ext>
                </a:extLst>
              </p:cNvPr>
              <p:cNvSpPr>
                <a:spLocks noGrp="1"/>
              </p:cNvSpPr>
              <p:nvPr>
                <p:ph type="body" sz="quarter" idx="13"/>
              </p:nvPr>
            </p:nvSpPr>
            <p:spPr>
              <a:xfrm>
                <a:off x="478369" y="1225486"/>
                <a:ext cx="11474451" cy="3592265"/>
              </a:xfrm>
            </p:spPr>
            <p:txBody>
              <a:bodyPr/>
              <a:lstStyle/>
              <a:p>
                <a:pPr marL="0" indent="0">
                  <a:buNone/>
                </a:pPr>
                <a:r>
                  <a:rPr lang="en-US" b="1" dirty="0"/>
                  <a:t>How do we represent transitions?</a:t>
                </a:r>
              </a:p>
              <a:p>
                <a:pPr marL="0" indent="0">
                  <a:buNone/>
                </a:pPr>
                <a:r>
                  <a:rPr lang="en-US" dirty="0"/>
                  <a:t>While in DTMC, for each transition we had one probability value, in CTMC we will a distribution represented by a density function F.</a:t>
                </a:r>
              </a:p>
              <a:p>
                <a:pPr lvl="1"/>
                <a:r>
                  <a:rPr lang="en-US" b="0" dirty="0">
                    <a:ea typeface="Cambria Math" panose="02040503050406030204" pitchFamily="18" charset="0"/>
                  </a:rPr>
                  <a:t>Exponential:  </a:t>
                </a:r>
                <a14:m>
                  <m:oMath xmlns:m="http://schemas.openxmlformats.org/officeDocument/2006/math">
                    <m:r>
                      <a:rPr lang="en-US" i="1">
                        <a:latin typeface="Cambria Math" panose="02040503050406030204" pitchFamily="18" charset="0"/>
                        <a:ea typeface="Cambria Math" panose="02040503050406030204" pitchFamily="18" charset="0"/>
                      </a:rPr>
                      <m:t>𝐹</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sSup>
                          <m:sSupPr>
                            <m:ctrlPr>
                              <a:rPr lang="en-US" b="0" i="1" smtClean="0">
                                <a:latin typeface="Cambria Math" panose="02040503050406030204" pitchFamily="18" charset="0"/>
                                <a:ea typeface="Cambria Math" panose="02040503050406030204" pitchFamily="18" charset="0"/>
                              </a:rPr>
                            </m:ctrlPr>
                          </m:sSupPr>
                          <m:e>
                            <m:r>
                              <m:rPr>
                                <m:sty m:val="p"/>
                              </m:rPr>
                              <a:rPr lang="en-US" b="0" i="0" smtClean="0">
                                <a:latin typeface="Cambria Math" panose="02040503050406030204" pitchFamily="18" charset="0"/>
                                <a:ea typeface="Cambria Math" panose="02040503050406030204" pitchFamily="18" charset="0"/>
                              </a:rPr>
                              <m:t>exp</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sup>
                        </m:sSup>
                      </m:fName>
                      <m:e>
                        <m:r>
                          <a:rPr lang="en-US" b="0" i="1" smtClean="0">
                            <a:latin typeface="Cambria Math" panose="02040503050406030204" pitchFamily="18" charset="0"/>
                            <a:ea typeface="Cambria Math" panose="02040503050406030204" pitchFamily="18" charset="0"/>
                          </a:rPr>
                          <m:t> </m:t>
                        </m:r>
                      </m:e>
                    </m:func>
                    <m:r>
                      <a:rPr lang="en-US" b="0" i="0" smtClean="0">
                        <a:latin typeface="Cambria Math" panose="02040503050406030204" pitchFamily="18" charset="0"/>
                        <a:ea typeface="Cambria Math" panose="02040503050406030204" pitchFamily="18" charset="0"/>
                      </a:rPr>
                      <m:t> </m:t>
                    </m:r>
                  </m:oMath>
                </a14:m>
                <a:r>
                  <a:rPr lang="en-US" b="0" i="0" dirty="0">
                    <a:latin typeface="Cambria Math" panose="02040503050406030204" pitchFamily="18" charset="0"/>
                    <a:ea typeface="Cambria Math" panose="02040503050406030204" pitchFamily="18" charset="0"/>
                  </a:rPr>
                  <a:t>, where t is time and lambda is the rate</a:t>
                </a:r>
              </a:p>
              <a:p>
                <a:pPr marL="0" indent="0">
                  <a:buNone/>
                </a:pPr>
                <a:endParaRPr lang="en-US" b="1" dirty="0"/>
              </a:p>
              <a:p>
                <a:pPr marL="0" indent="0">
                  <a:buNone/>
                </a:pPr>
                <a:r>
                  <a:rPr lang="en-US" b="1" dirty="0"/>
                  <a:t>How does a transition from a given state happens?</a:t>
                </a:r>
              </a:p>
              <a:p>
                <a:pPr marL="0" indent="0">
                  <a:buNone/>
                </a:pPr>
                <a:r>
                  <a:rPr lang="en-US" dirty="0"/>
                  <a:t>In the DTMC we sampled from all transitions proportionate to their probability values, in CTMC we will do the same. However, first we will sample from the density functions to obtain the transition probability values. </a:t>
                </a:r>
              </a:p>
            </p:txBody>
          </p:sp>
        </mc:Choice>
        <mc:Fallback xmlns="">
          <p:sp>
            <p:nvSpPr>
              <p:cNvPr id="2" name="Text Placeholder 1">
                <a:extLst>
                  <a:ext uri="{FF2B5EF4-FFF2-40B4-BE49-F238E27FC236}">
                    <a16:creationId xmlns:a16="http://schemas.microsoft.com/office/drawing/2014/main" id="{6B170C86-9295-4733-BBC2-F211B965D4A2}"/>
                  </a:ext>
                </a:extLst>
              </p:cNvPr>
              <p:cNvSpPr>
                <a:spLocks noGrp="1" noRot="1" noChangeAspect="1" noMove="1" noResize="1" noEditPoints="1" noAdjustHandles="1" noChangeArrowheads="1" noChangeShapeType="1" noTextEdit="1"/>
              </p:cNvSpPr>
              <p:nvPr>
                <p:ph type="body" sz="quarter" idx="13"/>
              </p:nvPr>
            </p:nvSpPr>
            <p:spPr>
              <a:xfrm>
                <a:off x="478369" y="1225486"/>
                <a:ext cx="11474451" cy="3592265"/>
              </a:xfrm>
              <a:blipFill>
                <a:blip r:embed="rId2"/>
                <a:stretch>
                  <a:fillRect l="-1275" t="-1528" r="-690" b="-322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B6BAD1C-185D-4A6D-9967-E85673C44710}"/>
              </a:ext>
            </a:extLst>
          </p:cNvPr>
          <p:cNvSpPr>
            <a:spLocks noGrp="1"/>
          </p:cNvSpPr>
          <p:nvPr>
            <p:ph type="title"/>
          </p:nvPr>
        </p:nvSpPr>
        <p:spPr/>
        <p:txBody>
          <a:bodyPr/>
          <a:lstStyle/>
          <a:p>
            <a:r>
              <a:rPr lang="en-US" dirty="0"/>
              <a:t>Questions</a:t>
            </a:r>
          </a:p>
        </p:txBody>
      </p:sp>
      <p:sp>
        <p:nvSpPr>
          <p:cNvPr id="4" name="Slide Number Placeholder 3">
            <a:extLst>
              <a:ext uri="{FF2B5EF4-FFF2-40B4-BE49-F238E27FC236}">
                <a16:creationId xmlns:a16="http://schemas.microsoft.com/office/drawing/2014/main" id="{EBDDC7D1-D5C8-418C-95B2-286DB5517C79}"/>
              </a:ext>
            </a:extLst>
          </p:cNvPr>
          <p:cNvSpPr>
            <a:spLocks noGrp="1"/>
          </p:cNvSpPr>
          <p:nvPr>
            <p:ph type="sldNum" sz="quarter" idx="16"/>
          </p:nvPr>
        </p:nvSpPr>
        <p:spPr/>
        <p:txBody>
          <a:bodyPr/>
          <a:lstStyle/>
          <a:p>
            <a:fld id="{1915DC07-6425-4740-9695-FB9F2ED48CC1}" type="slidenum">
              <a:rPr lang="en-US" smtClean="0"/>
              <a:t>4</a:t>
            </a:fld>
            <a:endParaRPr lang="en-US"/>
          </a:p>
        </p:txBody>
      </p:sp>
    </p:spTree>
    <p:extLst>
      <p:ext uri="{BB962C8B-B14F-4D97-AF65-F5344CB8AC3E}">
        <p14:creationId xmlns:p14="http://schemas.microsoft.com/office/powerpoint/2010/main" val="384152133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800851-4380-42C8-9007-15B45690E57E}"/>
              </a:ext>
            </a:extLst>
          </p:cNvPr>
          <p:cNvSpPr>
            <a:spLocks noGrp="1"/>
          </p:cNvSpPr>
          <p:nvPr>
            <p:ph type="title"/>
          </p:nvPr>
        </p:nvSpPr>
        <p:spPr/>
        <p:txBody>
          <a:bodyPr/>
          <a:lstStyle/>
          <a:p>
            <a:r>
              <a:rPr lang="en-US" dirty="0"/>
              <a:t>CTMC Race (multiple transitions possible)</a:t>
            </a:r>
          </a:p>
        </p:txBody>
      </p:sp>
      <p:sp>
        <p:nvSpPr>
          <p:cNvPr id="4" name="Slide Number Placeholder 3">
            <a:extLst>
              <a:ext uri="{FF2B5EF4-FFF2-40B4-BE49-F238E27FC236}">
                <a16:creationId xmlns:a16="http://schemas.microsoft.com/office/drawing/2014/main" id="{5BB2A090-7E52-4271-B326-7D9E6800F45D}"/>
              </a:ext>
            </a:extLst>
          </p:cNvPr>
          <p:cNvSpPr>
            <a:spLocks noGrp="1"/>
          </p:cNvSpPr>
          <p:nvPr>
            <p:ph type="sldNum" sz="quarter" idx="16"/>
          </p:nvPr>
        </p:nvSpPr>
        <p:spPr/>
        <p:txBody>
          <a:bodyPr/>
          <a:lstStyle/>
          <a:p>
            <a:fld id="{1915DC07-6425-4740-9695-FB9F2ED48CC1}" type="slidenum">
              <a:rPr lang="en-US" smtClean="0"/>
              <a:t>5</a:t>
            </a:fld>
            <a:endParaRPr lang="en-US"/>
          </a:p>
        </p:txBody>
      </p:sp>
      <p:pic>
        <p:nvPicPr>
          <p:cNvPr id="8" name="Picture 7">
            <a:extLst>
              <a:ext uri="{FF2B5EF4-FFF2-40B4-BE49-F238E27FC236}">
                <a16:creationId xmlns:a16="http://schemas.microsoft.com/office/drawing/2014/main" id="{0C58A321-C064-43F6-B589-98CF3FDE8991}"/>
              </a:ext>
            </a:extLst>
          </p:cNvPr>
          <p:cNvPicPr>
            <a:picLocks noChangeAspect="1"/>
          </p:cNvPicPr>
          <p:nvPr/>
        </p:nvPicPr>
        <p:blipFill>
          <a:blip r:embed="rId2"/>
          <a:stretch>
            <a:fillRect/>
          </a:stretch>
        </p:blipFill>
        <p:spPr>
          <a:xfrm>
            <a:off x="696742" y="847724"/>
            <a:ext cx="8545932" cy="5514975"/>
          </a:xfrm>
          <a:prstGeom prst="rect">
            <a:avLst/>
          </a:prstGeom>
        </p:spPr>
      </p:pic>
    </p:spTree>
    <p:extLst>
      <p:ext uri="{BB962C8B-B14F-4D97-AF65-F5344CB8AC3E}">
        <p14:creationId xmlns:p14="http://schemas.microsoft.com/office/powerpoint/2010/main" val="387340590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CB9E6D-57F9-46DC-9ADB-DF12D484078C}"/>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4E698925-02DA-4BC4-B4B1-E737596C0830}"/>
              </a:ext>
            </a:extLst>
          </p:cNvPr>
          <p:cNvSpPr>
            <a:spLocks noGrp="1"/>
          </p:cNvSpPr>
          <p:nvPr>
            <p:ph type="sldNum" sz="quarter" idx="16"/>
          </p:nvPr>
        </p:nvSpPr>
        <p:spPr/>
        <p:txBody>
          <a:bodyPr/>
          <a:lstStyle/>
          <a:p>
            <a:fld id="{1915DC07-6425-4740-9695-FB9F2ED48CC1}" type="slidenum">
              <a:rPr lang="en-US" smtClean="0"/>
              <a:t>6</a:t>
            </a:fld>
            <a:endParaRPr lang="en-US"/>
          </a:p>
        </p:txBody>
      </p:sp>
      <p:pic>
        <p:nvPicPr>
          <p:cNvPr id="6" name="Picture 5">
            <a:extLst>
              <a:ext uri="{FF2B5EF4-FFF2-40B4-BE49-F238E27FC236}">
                <a16:creationId xmlns:a16="http://schemas.microsoft.com/office/drawing/2014/main" id="{634891EB-4A97-46CF-8767-182A474D1FCA}"/>
              </a:ext>
            </a:extLst>
          </p:cNvPr>
          <p:cNvPicPr>
            <a:picLocks noChangeAspect="1"/>
          </p:cNvPicPr>
          <p:nvPr/>
        </p:nvPicPr>
        <p:blipFill>
          <a:blip r:embed="rId2"/>
          <a:stretch>
            <a:fillRect/>
          </a:stretch>
        </p:blipFill>
        <p:spPr>
          <a:xfrm>
            <a:off x="786009" y="1042450"/>
            <a:ext cx="9005691" cy="5815550"/>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4835004-1810-B2A7-5B8B-48AB547D6EF1}"/>
                  </a:ext>
                </a:extLst>
              </p:cNvPr>
              <p:cNvSpPr txBox="1"/>
              <p:nvPr/>
            </p:nvSpPr>
            <p:spPr bwMode="gray">
              <a:xfrm>
                <a:off x="9117660" y="5192706"/>
                <a:ext cx="2400300" cy="622844"/>
              </a:xfrm>
              <a:prstGeom prst="rect">
                <a:avLst/>
              </a:prstGeom>
              <a:noFill/>
            </p:spPr>
            <p:txBody>
              <a:bodyPr wrap="square" lIns="0" tIns="0" rIns="0" bIns="0" rtlCol="0">
                <a:noAutofit/>
              </a:bodyPr>
              <a:lstStyle/>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𝑖𝑖</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𝑖𝑗</m:t>
                              </m:r>
                            </m:sub>
                          </m:sSub>
                        </m:e>
                      </m:nary>
                    </m:oMath>
                  </m:oMathPara>
                </a14:m>
                <a:endParaRPr lang="en-US" dirty="0" err="1"/>
              </a:p>
            </p:txBody>
          </p:sp>
        </mc:Choice>
        <mc:Fallback xmlns="">
          <p:sp>
            <p:nvSpPr>
              <p:cNvPr id="2" name="TextBox 1">
                <a:extLst>
                  <a:ext uri="{FF2B5EF4-FFF2-40B4-BE49-F238E27FC236}">
                    <a16:creationId xmlns:a16="http://schemas.microsoft.com/office/drawing/2014/main" id="{B4835004-1810-B2A7-5B8B-48AB547D6EF1}"/>
                  </a:ext>
                </a:extLst>
              </p:cNvPr>
              <p:cNvSpPr txBox="1">
                <a:spLocks noRot="1" noChangeAspect="1" noMove="1" noResize="1" noEditPoints="1" noAdjustHandles="1" noChangeArrowheads="1" noChangeShapeType="1" noTextEdit="1"/>
              </p:cNvSpPr>
              <p:nvPr/>
            </p:nvSpPr>
            <p:spPr bwMode="gray">
              <a:xfrm>
                <a:off x="9117660" y="5192706"/>
                <a:ext cx="2400300" cy="622844"/>
              </a:xfrm>
              <a:prstGeom prst="rect">
                <a:avLst/>
              </a:prstGeom>
              <a:blipFill>
                <a:blip r:embed="rId3"/>
                <a:stretch>
                  <a:fillRect b="-12745"/>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9E6571FA-176D-B7AF-7C05-45B265AF2AA3}"/>
              </a:ext>
            </a:extLst>
          </p:cNvPr>
          <p:cNvPicPr>
            <a:picLocks noChangeAspect="1"/>
          </p:cNvPicPr>
          <p:nvPr/>
        </p:nvPicPr>
        <p:blipFill>
          <a:blip r:embed="rId4"/>
          <a:stretch>
            <a:fillRect/>
          </a:stretch>
        </p:blipFill>
        <p:spPr>
          <a:xfrm>
            <a:off x="7774352" y="2893493"/>
            <a:ext cx="4178468" cy="759052"/>
          </a:xfrm>
          <a:prstGeom prst="rect">
            <a:avLst/>
          </a:prstGeom>
          <a:ln>
            <a:solidFill>
              <a:schemeClr val="bg2">
                <a:lumMod val="50000"/>
              </a:schemeClr>
            </a:solidFill>
          </a:ln>
        </p:spPr>
      </p:pic>
    </p:spTree>
    <p:extLst>
      <p:ext uri="{BB962C8B-B14F-4D97-AF65-F5344CB8AC3E}">
        <p14:creationId xmlns:p14="http://schemas.microsoft.com/office/powerpoint/2010/main" val="116667199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81C082-3674-4F06-B63B-45048AD8BE8B}"/>
              </a:ext>
            </a:extLst>
          </p:cNvPr>
          <p:cNvSpPr>
            <a:spLocks noGrp="1"/>
          </p:cNvSpPr>
          <p:nvPr>
            <p:ph type="title"/>
          </p:nvPr>
        </p:nvSpPr>
        <p:spPr/>
        <p:txBody>
          <a:bodyPr/>
          <a:lstStyle/>
          <a:p>
            <a:r>
              <a:rPr lang="en-US" dirty="0"/>
              <a:t>Example-1 of CTMC Markov Chain</a:t>
            </a:r>
          </a:p>
        </p:txBody>
      </p:sp>
      <p:sp>
        <p:nvSpPr>
          <p:cNvPr id="4" name="Slide Number Placeholder 3">
            <a:extLst>
              <a:ext uri="{FF2B5EF4-FFF2-40B4-BE49-F238E27FC236}">
                <a16:creationId xmlns:a16="http://schemas.microsoft.com/office/drawing/2014/main" id="{D88BA794-C643-45A9-A0E6-E38ABBEDF7E9}"/>
              </a:ext>
            </a:extLst>
          </p:cNvPr>
          <p:cNvSpPr>
            <a:spLocks noGrp="1"/>
          </p:cNvSpPr>
          <p:nvPr>
            <p:ph type="sldNum" sz="quarter" idx="16"/>
          </p:nvPr>
        </p:nvSpPr>
        <p:spPr/>
        <p:txBody>
          <a:bodyPr/>
          <a:lstStyle/>
          <a:p>
            <a:fld id="{1915DC07-6425-4740-9695-FB9F2ED48CC1}" type="slidenum">
              <a:rPr lang="en-US" smtClean="0"/>
              <a:t>7</a:t>
            </a:fld>
            <a:endParaRPr lang="en-US" dirty="0"/>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2D8E17F8-4847-4A90-A9CD-F7BA1B0ACCA8}"/>
                  </a:ext>
                </a:extLst>
              </p:cNvPr>
              <p:cNvSpPr/>
              <p:nvPr/>
            </p:nvSpPr>
            <p:spPr bwMode="gray">
              <a:xfrm>
                <a:off x="1367328" y="1253762"/>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 name="Oval 4">
                <a:extLst>
                  <a:ext uri="{FF2B5EF4-FFF2-40B4-BE49-F238E27FC236}">
                    <a16:creationId xmlns:a16="http://schemas.microsoft.com/office/drawing/2014/main" id="{2D8E17F8-4847-4A90-A9CD-F7BA1B0ACCA8}"/>
                  </a:ext>
                </a:extLst>
              </p:cNvPr>
              <p:cNvSpPr>
                <a:spLocks noRot="1" noChangeAspect="1" noMove="1" noResize="1" noEditPoints="1" noAdjustHandles="1" noChangeArrowheads="1" noChangeShapeType="1" noTextEdit="1"/>
              </p:cNvSpPr>
              <p:nvPr/>
            </p:nvSpPr>
            <p:spPr bwMode="gray">
              <a:xfrm>
                <a:off x="1367328" y="1253762"/>
                <a:ext cx="649480" cy="632388"/>
              </a:xfrm>
              <a:prstGeom prst="ellipse">
                <a:avLst/>
              </a:prstGeom>
              <a:blipFill>
                <a:blip r:embed="rId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3DA04290-7441-4A7D-B9AE-8197CC42E190}"/>
                  </a:ext>
                </a:extLst>
              </p:cNvPr>
              <p:cNvSpPr/>
              <p:nvPr/>
            </p:nvSpPr>
            <p:spPr bwMode="gray">
              <a:xfrm>
                <a:off x="2458340" y="126321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6" name="Oval 5">
                <a:extLst>
                  <a:ext uri="{FF2B5EF4-FFF2-40B4-BE49-F238E27FC236}">
                    <a16:creationId xmlns:a16="http://schemas.microsoft.com/office/drawing/2014/main" id="{3DA04290-7441-4A7D-B9AE-8197CC42E190}"/>
                  </a:ext>
                </a:extLst>
              </p:cNvPr>
              <p:cNvSpPr>
                <a:spLocks noRot="1" noChangeAspect="1" noMove="1" noResize="1" noEditPoints="1" noAdjustHandles="1" noChangeArrowheads="1" noChangeShapeType="1" noTextEdit="1"/>
              </p:cNvSpPr>
              <p:nvPr/>
            </p:nvSpPr>
            <p:spPr bwMode="gray">
              <a:xfrm>
                <a:off x="2458340" y="1263217"/>
                <a:ext cx="649480" cy="632388"/>
              </a:xfrm>
              <a:prstGeom prst="ellipse">
                <a:avLst/>
              </a:prstGeom>
              <a:blipFill>
                <a:blip r:embed="rId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99809985-A2F9-4BFF-B020-A773D50D4558}"/>
                  </a:ext>
                </a:extLst>
              </p:cNvPr>
              <p:cNvSpPr/>
              <p:nvPr/>
            </p:nvSpPr>
            <p:spPr bwMode="gray">
              <a:xfrm>
                <a:off x="1912834" y="2135830"/>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7" name="Oval 6">
                <a:extLst>
                  <a:ext uri="{FF2B5EF4-FFF2-40B4-BE49-F238E27FC236}">
                    <a16:creationId xmlns:a16="http://schemas.microsoft.com/office/drawing/2014/main" id="{99809985-A2F9-4BFF-B020-A773D50D4558}"/>
                  </a:ext>
                </a:extLst>
              </p:cNvPr>
              <p:cNvSpPr>
                <a:spLocks noRot="1" noChangeAspect="1" noMove="1" noResize="1" noEditPoints="1" noAdjustHandles="1" noChangeArrowheads="1" noChangeShapeType="1" noTextEdit="1"/>
              </p:cNvSpPr>
              <p:nvPr/>
            </p:nvSpPr>
            <p:spPr bwMode="gray">
              <a:xfrm>
                <a:off x="1912834" y="2135830"/>
                <a:ext cx="649480" cy="632388"/>
              </a:xfrm>
              <a:prstGeom prst="ellipse">
                <a:avLst/>
              </a:prstGeom>
              <a:blipFill>
                <a:blip r:embed="rId4"/>
                <a:stretch>
                  <a:fillRect/>
                </a:stretch>
              </a:blipFill>
              <a:ln>
                <a:solidFill>
                  <a:schemeClr val="bg2"/>
                </a:solidFill>
              </a:ln>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5A6C046D-3DA1-4CC9-A1E5-C90272EE10FF}"/>
              </a:ext>
            </a:extLst>
          </p:cNvPr>
          <p:cNvCxnSpPr>
            <a:cxnSpLocks/>
            <a:stCxn id="5" idx="7"/>
            <a:endCxn id="6" idx="1"/>
          </p:cNvCxnSpPr>
          <p:nvPr/>
        </p:nvCxnSpPr>
        <p:spPr bwMode="gray">
          <a:xfrm>
            <a:off x="1921694" y="1346373"/>
            <a:ext cx="631760" cy="9455"/>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90E5211F-D714-4007-B363-6EA63B4CF7A4}"/>
              </a:ext>
            </a:extLst>
          </p:cNvPr>
          <p:cNvCxnSpPr>
            <a:cxnSpLocks/>
            <a:stCxn id="6" idx="3"/>
            <a:endCxn id="5" idx="5"/>
          </p:cNvCxnSpPr>
          <p:nvPr/>
        </p:nvCxnSpPr>
        <p:spPr bwMode="gray">
          <a:xfrm flipH="1" flipV="1">
            <a:off x="1921694" y="1793539"/>
            <a:ext cx="631760" cy="9455"/>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6EE3097C-B261-4AF2-898E-0AE4F5B7E205}"/>
              </a:ext>
            </a:extLst>
          </p:cNvPr>
          <p:cNvCxnSpPr>
            <a:cxnSpLocks/>
            <a:stCxn id="6" idx="4"/>
            <a:endCxn id="7" idx="7"/>
          </p:cNvCxnSpPr>
          <p:nvPr/>
        </p:nvCxnSpPr>
        <p:spPr bwMode="gray">
          <a:xfrm flipH="1">
            <a:off x="2467200" y="1895605"/>
            <a:ext cx="315880" cy="332836"/>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3D0EB0DA-A15E-4C82-8F5E-69B923CFD38B}"/>
              </a:ext>
            </a:extLst>
          </p:cNvPr>
          <p:cNvCxnSpPr>
            <a:cxnSpLocks/>
            <a:stCxn id="7" idx="1"/>
            <a:endCxn id="5" idx="4"/>
          </p:cNvCxnSpPr>
          <p:nvPr/>
        </p:nvCxnSpPr>
        <p:spPr bwMode="gray">
          <a:xfrm flipH="1" flipV="1">
            <a:off x="1692068" y="1886150"/>
            <a:ext cx="315880" cy="342291"/>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8" name="Oval 27">
                <a:extLst>
                  <a:ext uri="{FF2B5EF4-FFF2-40B4-BE49-F238E27FC236}">
                    <a16:creationId xmlns:a16="http://schemas.microsoft.com/office/drawing/2014/main" id="{ED8D697D-70B8-4672-8B59-7B3DF77E4ECD}"/>
                  </a:ext>
                </a:extLst>
              </p:cNvPr>
              <p:cNvSpPr/>
              <p:nvPr/>
            </p:nvSpPr>
            <p:spPr bwMode="gray">
              <a:xfrm>
                <a:off x="1492980" y="4092937"/>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28" name="Oval 27">
                <a:extLst>
                  <a:ext uri="{FF2B5EF4-FFF2-40B4-BE49-F238E27FC236}">
                    <a16:creationId xmlns:a16="http://schemas.microsoft.com/office/drawing/2014/main" id="{ED8D697D-70B8-4672-8B59-7B3DF77E4ECD}"/>
                  </a:ext>
                </a:extLst>
              </p:cNvPr>
              <p:cNvSpPr>
                <a:spLocks noRot="1" noChangeAspect="1" noMove="1" noResize="1" noEditPoints="1" noAdjustHandles="1" noChangeArrowheads="1" noChangeShapeType="1" noTextEdit="1"/>
              </p:cNvSpPr>
              <p:nvPr/>
            </p:nvSpPr>
            <p:spPr bwMode="gray">
              <a:xfrm>
                <a:off x="1492980" y="4092937"/>
                <a:ext cx="649480" cy="632388"/>
              </a:xfrm>
              <a:prstGeom prst="ellipse">
                <a:avLst/>
              </a:prstGeom>
              <a:blipFill>
                <a:blip r:embed="rId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5295AAA5-88E7-422A-8E72-08178A71BF04}"/>
                  </a:ext>
                </a:extLst>
              </p:cNvPr>
              <p:cNvSpPr/>
              <p:nvPr/>
            </p:nvSpPr>
            <p:spPr bwMode="gray">
              <a:xfrm>
                <a:off x="2467200" y="4092936"/>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29" name="Oval 28">
                <a:extLst>
                  <a:ext uri="{FF2B5EF4-FFF2-40B4-BE49-F238E27FC236}">
                    <a16:creationId xmlns:a16="http://schemas.microsoft.com/office/drawing/2014/main" id="{5295AAA5-88E7-422A-8E72-08178A71BF04}"/>
                  </a:ext>
                </a:extLst>
              </p:cNvPr>
              <p:cNvSpPr>
                <a:spLocks noRot="1" noChangeAspect="1" noMove="1" noResize="1" noEditPoints="1" noAdjustHandles="1" noChangeArrowheads="1" noChangeShapeType="1" noTextEdit="1"/>
              </p:cNvSpPr>
              <p:nvPr/>
            </p:nvSpPr>
            <p:spPr bwMode="gray">
              <a:xfrm>
                <a:off x="2467200" y="4092936"/>
                <a:ext cx="649480" cy="632388"/>
              </a:xfrm>
              <a:prstGeom prst="ellipse">
                <a:avLst/>
              </a:prstGeom>
              <a:blipFill>
                <a:blip r:embed="rId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A301C9D4-D65E-4669-8F42-BD5A2DC82D48}"/>
                  </a:ext>
                </a:extLst>
              </p:cNvPr>
              <p:cNvSpPr/>
              <p:nvPr/>
            </p:nvSpPr>
            <p:spPr bwMode="gray">
              <a:xfrm>
                <a:off x="1925653" y="3148264"/>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30" name="Oval 29">
                <a:extLst>
                  <a:ext uri="{FF2B5EF4-FFF2-40B4-BE49-F238E27FC236}">
                    <a16:creationId xmlns:a16="http://schemas.microsoft.com/office/drawing/2014/main" id="{A301C9D4-D65E-4669-8F42-BD5A2DC82D48}"/>
                  </a:ext>
                </a:extLst>
              </p:cNvPr>
              <p:cNvSpPr>
                <a:spLocks noRot="1" noChangeAspect="1" noMove="1" noResize="1" noEditPoints="1" noAdjustHandles="1" noChangeArrowheads="1" noChangeShapeType="1" noTextEdit="1"/>
              </p:cNvSpPr>
              <p:nvPr/>
            </p:nvSpPr>
            <p:spPr bwMode="gray">
              <a:xfrm>
                <a:off x="1925653" y="3148264"/>
                <a:ext cx="649480" cy="632388"/>
              </a:xfrm>
              <a:prstGeom prst="ellipse">
                <a:avLst/>
              </a:prstGeom>
              <a:blipFill>
                <a:blip r:embed="rId7"/>
                <a:stretch>
                  <a:fillRect/>
                </a:stretch>
              </a:blipFill>
              <a:ln>
                <a:solidFill>
                  <a:schemeClr val="bg2"/>
                </a:solidFill>
              </a:ln>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41D79280-A7D2-4779-983D-3AECFFE3AADC}"/>
              </a:ext>
            </a:extLst>
          </p:cNvPr>
          <p:cNvCxnSpPr>
            <a:cxnSpLocks/>
            <a:stCxn id="28" idx="7"/>
            <a:endCxn id="29" idx="1"/>
          </p:cNvCxnSpPr>
          <p:nvPr/>
        </p:nvCxnSpPr>
        <p:spPr bwMode="gray">
          <a:xfrm flipV="1">
            <a:off x="2047346" y="4185547"/>
            <a:ext cx="514968" cy="1"/>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B36DD540-DE62-4AFC-ADCE-1C1ABC375BC0}"/>
              </a:ext>
            </a:extLst>
          </p:cNvPr>
          <p:cNvCxnSpPr>
            <a:cxnSpLocks/>
            <a:stCxn id="29" idx="3"/>
            <a:endCxn id="28" idx="5"/>
          </p:cNvCxnSpPr>
          <p:nvPr/>
        </p:nvCxnSpPr>
        <p:spPr bwMode="gray">
          <a:xfrm flipH="1">
            <a:off x="2047346" y="4632713"/>
            <a:ext cx="514968" cy="1"/>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Arrow Connector 32">
            <a:extLst>
              <a:ext uri="{FF2B5EF4-FFF2-40B4-BE49-F238E27FC236}">
                <a16:creationId xmlns:a16="http://schemas.microsoft.com/office/drawing/2014/main" id="{0510BD2B-761C-457E-B23D-FE5FA8B8D3A8}"/>
              </a:ext>
            </a:extLst>
          </p:cNvPr>
          <p:cNvCxnSpPr>
            <a:cxnSpLocks/>
            <a:stCxn id="29" idx="0"/>
            <a:endCxn id="30" idx="5"/>
          </p:cNvCxnSpPr>
          <p:nvPr/>
        </p:nvCxnSpPr>
        <p:spPr bwMode="gray">
          <a:xfrm flipH="1" flipV="1">
            <a:off x="2480019" y="3688041"/>
            <a:ext cx="311921" cy="404895"/>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Connector: Elbow 35">
            <a:extLst>
              <a:ext uri="{FF2B5EF4-FFF2-40B4-BE49-F238E27FC236}">
                <a16:creationId xmlns:a16="http://schemas.microsoft.com/office/drawing/2014/main" id="{A9065EFC-4DD3-4A40-B963-D6B38BEC5310}"/>
              </a:ext>
            </a:extLst>
          </p:cNvPr>
          <p:cNvCxnSpPr>
            <a:stCxn id="5" idx="2"/>
            <a:endCxn id="28" idx="2"/>
          </p:cNvCxnSpPr>
          <p:nvPr/>
        </p:nvCxnSpPr>
        <p:spPr bwMode="gray">
          <a:xfrm rot="10800000" flipH="1" flipV="1">
            <a:off x="1367328" y="1569955"/>
            <a:ext cx="125652" cy="2839175"/>
          </a:xfrm>
          <a:prstGeom prst="bentConnector3">
            <a:avLst>
              <a:gd name="adj1" fmla="val -18193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Connector: Elbow 36">
            <a:extLst>
              <a:ext uri="{FF2B5EF4-FFF2-40B4-BE49-F238E27FC236}">
                <a16:creationId xmlns:a16="http://schemas.microsoft.com/office/drawing/2014/main" id="{23614922-6680-4A4A-8FD9-5E1D5886D45D}"/>
              </a:ext>
            </a:extLst>
          </p:cNvPr>
          <p:cNvCxnSpPr>
            <a:cxnSpLocks/>
            <a:stCxn id="6" idx="6"/>
            <a:endCxn id="29" idx="6"/>
          </p:cNvCxnSpPr>
          <p:nvPr/>
        </p:nvCxnSpPr>
        <p:spPr bwMode="gray">
          <a:xfrm>
            <a:off x="3107820" y="1579411"/>
            <a:ext cx="8860" cy="2829719"/>
          </a:xfrm>
          <a:prstGeom prst="bentConnector3">
            <a:avLst>
              <a:gd name="adj1" fmla="val 2680135"/>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9" name="Straight Arrow Connector 78">
            <a:extLst>
              <a:ext uri="{FF2B5EF4-FFF2-40B4-BE49-F238E27FC236}">
                <a16:creationId xmlns:a16="http://schemas.microsoft.com/office/drawing/2014/main" id="{E92E0A7B-199A-4235-969E-E80D813A4190}"/>
              </a:ext>
            </a:extLst>
          </p:cNvPr>
          <p:cNvCxnSpPr>
            <a:cxnSpLocks/>
            <a:stCxn id="7" idx="4"/>
            <a:endCxn id="30" idx="0"/>
          </p:cNvCxnSpPr>
          <p:nvPr/>
        </p:nvCxnSpPr>
        <p:spPr bwMode="gray">
          <a:xfrm>
            <a:off x="2237574" y="2768218"/>
            <a:ext cx="12819" cy="380046"/>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Connector: Elbow 84">
            <a:extLst>
              <a:ext uri="{FF2B5EF4-FFF2-40B4-BE49-F238E27FC236}">
                <a16:creationId xmlns:a16="http://schemas.microsoft.com/office/drawing/2014/main" id="{3D6A868A-C753-492E-BCD1-36908CFEC305}"/>
              </a:ext>
            </a:extLst>
          </p:cNvPr>
          <p:cNvCxnSpPr>
            <a:cxnSpLocks/>
            <a:stCxn id="30" idx="2"/>
            <a:endCxn id="5" idx="3"/>
          </p:cNvCxnSpPr>
          <p:nvPr/>
        </p:nvCxnSpPr>
        <p:spPr bwMode="gray">
          <a:xfrm rot="10800000">
            <a:off x="1462443" y="1793540"/>
            <a:ext cx="463211" cy="1670919"/>
          </a:xfrm>
          <a:prstGeom prst="bentConnector2">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0" name="Connector: Elbow 89">
            <a:extLst>
              <a:ext uri="{FF2B5EF4-FFF2-40B4-BE49-F238E27FC236}">
                <a16:creationId xmlns:a16="http://schemas.microsoft.com/office/drawing/2014/main" id="{6B2C0471-107F-4A2D-BCB3-AF03994B1EAA}"/>
              </a:ext>
            </a:extLst>
          </p:cNvPr>
          <p:cNvCxnSpPr>
            <a:cxnSpLocks/>
            <a:stCxn id="28" idx="4"/>
            <a:endCxn id="5" idx="1"/>
          </p:cNvCxnSpPr>
          <p:nvPr/>
        </p:nvCxnSpPr>
        <p:spPr bwMode="gray">
          <a:xfrm rot="5400000" flipH="1">
            <a:off x="-49395" y="2858210"/>
            <a:ext cx="3378952" cy="355278"/>
          </a:xfrm>
          <a:prstGeom prst="bentConnector5">
            <a:avLst>
              <a:gd name="adj1" fmla="val -6765"/>
              <a:gd name="adj2" fmla="val 342655"/>
              <a:gd name="adj3" fmla="val 106765"/>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graphicFrame>
            <p:nvGraphicFramePr>
              <p:cNvPr id="132" name="Table 132">
                <a:extLst>
                  <a:ext uri="{FF2B5EF4-FFF2-40B4-BE49-F238E27FC236}">
                    <a16:creationId xmlns:a16="http://schemas.microsoft.com/office/drawing/2014/main" id="{4887E094-0776-46EF-915C-A5FF5B80062A}"/>
                  </a:ext>
                </a:extLst>
              </p:cNvPr>
              <p:cNvGraphicFramePr>
                <a:graphicFrameLocks noGrp="1"/>
              </p:cNvGraphicFramePr>
              <p:nvPr>
                <p:extLst>
                  <p:ext uri="{D42A27DB-BD31-4B8C-83A1-F6EECF244321}">
                    <p14:modId xmlns:p14="http://schemas.microsoft.com/office/powerpoint/2010/main" val="1181307159"/>
                  </p:ext>
                </p:extLst>
              </p:nvPr>
            </p:nvGraphicFramePr>
            <p:xfrm>
              <a:off x="4423225" y="1899263"/>
              <a:ext cx="6332690" cy="3229171"/>
            </p:xfrm>
            <a:graphic>
              <a:graphicData uri="http://schemas.openxmlformats.org/drawingml/2006/table">
                <a:tbl>
                  <a:tblPr firstRow="1" bandRow="1">
                    <a:tableStyleId>{2D5ABB26-0587-4C30-8999-92F81FD0307C}</a:tableStyleId>
                  </a:tblPr>
                  <a:tblGrid>
                    <a:gridCol w="904670">
                      <a:extLst>
                        <a:ext uri="{9D8B030D-6E8A-4147-A177-3AD203B41FA5}">
                          <a16:colId xmlns:a16="http://schemas.microsoft.com/office/drawing/2014/main" val="2111049613"/>
                        </a:ext>
                      </a:extLst>
                    </a:gridCol>
                    <a:gridCol w="904670">
                      <a:extLst>
                        <a:ext uri="{9D8B030D-6E8A-4147-A177-3AD203B41FA5}">
                          <a16:colId xmlns:a16="http://schemas.microsoft.com/office/drawing/2014/main" val="2460284730"/>
                        </a:ext>
                      </a:extLst>
                    </a:gridCol>
                    <a:gridCol w="904670">
                      <a:extLst>
                        <a:ext uri="{9D8B030D-6E8A-4147-A177-3AD203B41FA5}">
                          <a16:colId xmlns:a16="http://schemas.microsoft.com/office/drawing/2014/main" val="1771718300"/>
                        </a:ext>
                      </a:extLst>
                    </a:gridCol>
                    <a:gridCol w="904670">
                      <a:extLst>
                        <a:ext uri="{9D8B030D-6E8A-4147-A177-3AD203B41FA5}">
                          <a16:colId xmlns:a16="http://schemas.microsoft.com/office/drawing/2014/main" val="4126700240"/>
                        </a:ext>
                      </a:extLst>
                    </a:gridCol>
                    <a:gridCol w="904670">
                      <a:extLst>
                        <a:ext uri="{9D8B030D-6E8A-4147-A177-3AD203B41FA5}">
                          <a16:colId xmlns:a16="http://schemas.microsoft.com/office/drawing/2014/main" val="3298518641"/>
                        </a:ext>
                      </a:extLst>
                    </a:gridCol>
                    <a:gridCol w="904670">
                      <a:extLst>
                        <a:ext uri="{9D8B030D-6E8A-4147-A177-3AD203B41FA5}">
                          <a16:colId xmlns:a16="http://schemas.microsoft.com/office/drawing/2014/main" val="1195880674"/>
                        </a:ext>
                      </a:extLst>
                    </a:gridCol>
                    <a:gridCol w="904670">
                      <a:extLst>
                        <a:ext uri="{9D8B030D-6E8A-4147-A177-3AD203B41FA5}">
                          <a16:colId xmlns:a16="http://schemas.microsoft.com/office/drawing/2014/main" val="2873437584"/>
                        </a:ext>
                      </a:extLst>
                    </a:gridCol>
                  </a:tblGrid>
                  <a:tr h="48597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67986532"/>
                      </a:ext>
                    </a:extLst>
                  </a:tr>
                  <a:tr h="370840">
                    <a:tc>
                      <a:txBody>
                        <a:bodyPr/>
                        <a:lstStyle/>
                        <a:p>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𝟏</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𝜆</m:t>
                                    </m:r>
                                  </m:e>
                                  <m:sub>
                                    <m:r>
                                      <a:rPr lang="en-US" sz="1400" b="0" i="1" dirty="0" smtClean="0">
                                        <a:latin typeface="Cambria Math" panose="02040503050406030204" pitchFamily="18" charset="0"/>
                                      </a:rPr>
                                      <m:t>𝑜</m:t>
                                    </m:r>
                                    <m:r>
                                      <a:rPr lang="en-US" sz="1400" i="1" dirty="0" smtClean="0">
                                        <a:latin typeface="Cambria Math" panose="02040503050406030204" pitchFamily="18" charset="0"/>
                                      </a:rPr>
                                      <m:t>1</m:t>
                                    </m:r>
                                    <m:r>
                                      <a:rPr lang="en-US" sz="1400" b="0" i="1" dirty="0" smtClean="0">
                                        <a:latin typeface="Cambria Math" panose="02040503050406030204" pitchFamily="18" charset="0"/>
                                      </a:rPr>
                                      <m:t>𝑜</m:t>
                                    </m:r>
                                    <m:r>
                                      <a:rPr lang="en-US" sz="1400" i="1" dirty="0" smtClean="0">
                                        <a:latin typeface="Cambria Math" panose="02040503050406030204" pitchFamily="18" charset="0"/>
                                      </a:rPr>
                                      <m:t>1</m:t>
                                    </m:r>
                                  </m:sub>
                                </m:sSub>
                              </m:oMath>
                            </m:oMathPara>
                          </a14:m>
                          <a:endParaRPr lang="en-US" sz="1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m:rPr>
                                        <m:lit/>
                                      </m:rPr>
                                      <a:rPr lang="en-US" sz="1400" b="0" i="1" dirty="0" smtClean="0">
                                        <a:latin typeface="Cambria Math" panose="02040503050406030204" pitchFamily="18" charset="0"/>
                                      </a:rPr>
                                      <m:t> </m:t>
                                    </m:r>
                                    <m:r>
                                      <a:rPr lang="en-US" sz="1400" b="0" i="1" dirty="0" smtClean="0">
                                        <a:latin typeface="Cambria Math" panose="02040503050406030204" pitchFamily="18" charset="0"/>
                                      </a:rPr>
                                      <m:t>𝜆</m:t>
                                    </m:r>
                                  </m:e>
                                  <m:sub>
                                    <m:r>
                                      <a:rPr lang="en-US" sz="1400" b="0" i="1" dirty="0" smtClean="0">
                                        <a:latin typeface="Cambria Math" panose="02040503050406030204" pitchFamily="18" charset="0"/>
                                      </a:rPr>
                                      <m:t>𝑜</m:t>
                                    </m:r>
                                    <m:r>
                                      <a:rPr lang="en-US" sz="1400" i="1" dirty="0" smtClean="0">
                                        <a:latin typeface="Cambria Math" panose="02040503050406030204" pitchFamily="18" charset="0"/>
                                      </a:rPr>
                                      <m:t>1</m:t>
                                    </m:r>
                                    <m:r>
                                      <a:rPr lang="en-US" sz="1400" b="0" i="1" dirty="0" smtClean="0">
                                        <a:latin typeface="Cambria Math" panose="02040503050406030204" pitchFamily="18" charset="0"/>
                                      </a:rPr>
                                      <m:t>𝑑</m:t>
                                    </m:r>
                                    <m:r>
                                      <a:rPr lang="en-US" sz="1400" i="1" dirty="0" smtClean="0">
                                        <a:latin typeface="Cambria Math" panose="02040503050406030204" pitchFamily="18" charset="0"/>
                                      </a:rPr>
                                      <m:t>1</m:t>
                                    </m:r>
                                  </m:sub>
                                </m:sSub>
                              </m:oMath>
                            </m:oMathPara>
                          </a14:m>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𝜆</m:t>
                                    </m:r>
                                  </m:e>
                                  <m:sub>
                                    <m:r>
                                      <a:rPr lang="en-US" sz="1400" b="0" i="1" dirty="0" smtClean="0">
                                        <a:latin typeface="Cambria Math" panose="02040503050406030204" pitchFamily="18" charset="0"/>
                                      </a:rPr>
                                      <m:t>𝑜</m:t>
                                    </m:r>
                                    <m:r>
                                      <a:rPr lang="en-US" sz="1400" i="1" dirty="0" smtClean="0">
                                        <a:latin typeface="Cambria Math" panose="02040503050406030204" pitchFamily="18" charset="0"/>
                                      </a:rPr>
                                      <m:t>1</m:t>
                                    </m:r>
                                    <m:r>
                                      <a:rPr lang="en-US" sz="1400" b="0" i="1" dirty="0" smtClean="0">
                                        <a:latin typeface="Cambria Math" panose="02040503050406030204" pitchFamily="18" charset="0"/>
                                      </a:rPr>
                                      <m:t>𝑜</m:t>
                                    </m:r>
                                    <m:r>
                                      <a:rPr lang="en-US" sz="1400" b="0" i="1" dirty="0" smtClean="0">
                                        <a:latin typeface="Cambria Math" panose="02040503050406030204" pitchFamily="18" charset="0"/>
                                      </a:rPr>
                                      <m:t>2</m:t>
                                    </m:r>
                                  </m:sub>
                                </m:sSub>
                              </m:oMath>
                            </m:oMathPara>
                          </a14:m>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52682198"/>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t>1/0.50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303159"/>
                      </a:ext>
                    </a:extLst>
                  </a:tr>
                  <a:tr h="370840">
                    <a:tc>
                      <a:txBody>
                        <a:bodyPr/>
                        <a:lstStyle/>
                        <a:p>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𝟏</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86240994"/>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t>1/0.80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38910779"/>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t>1/0.50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70183051"/>
                      </a:ext>
                    </a:extLst>
                  </a:tr>
                  <a:tr h="370840">
                    <a:tc>
                      <a:txBody>
                        <a:bodyPr/>
                        <a:lstStyle/>
                        <a:p>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𝟐</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73461930"/>
                      </a:ext>
                    </a:extLst>
                  </a:tr>
                </a:tbl>
              </a:graphicData>
            </a:graphic>
          </p:graphicFrame>
        </mc:Choice>
        <mc:Fallback xmlns="">
          <p:graphicFrame>
            <p:nvGraphicFramePr>
              <p:cNvPr id="132" name="Table 132">
                <a:extLst>
                  <a:ext uri="{FF2B5EF4-FFF2-40B4-BE49-F238E27FC236}">
                    <a16:creationId xmlns:a16="http://schemas.microsoft.com/office/drawing/2014/main" id="{4887E094-0776-46EF-915C-A5FF5B80062A}"/>
                  </a:ext>
                </a:extLst>
              </p:cNvPr>
              <p:cNvGraphicFramePr>
                <a:graphicFrameLocks noGrp="1"/>
              </p:cNvGraphicFramePr>
              <p:nvPr>
                <p:extLst>
                  <p:ext uri="{D42A27DB-BD31-4B8C-83A1-F6EECF244321}">
                    <p14:modId xmlns:p14="http://schemas.microsoft.com/office/powerpoint/2010/main" val="1181307159"/>
                  </p:ext>
                </p:extLst>
              </p:nvPr>
            </p:nvGraphicFramePr>
            <p:xfrm>
              <a:off x="4423225" y="1899263"/>
              <a:ext cx="6332690" cy="3229171"/>
            </p:xfrm>
            <a:graphic>
              <a:graphicData uri="http://schemas.openxmlformats.org/drawingml/2006/table">
                <a:tbl>
                  <a:tblPr firstRow="1" bandRow="1">
                    <a:tableStyleId>{2D5ABB26-0587-4C30-8999-92F81FD0307C}</a:tableStyleId>
                  </a:tblPr>
                  <a:tblGrid>
                    <a:gridCol w="904670">
                      <a:extLst>
                        <a:ext uri="{9D8B030D-6E8A-4147-A177-3AD203B41FA5}">
                          <a16:colId xmlns:a16="http://schemas.microsoft.com/office/drawing/2014/main" val="2111049613"/>
                        </a:ext>
                      </a:extLst>
                    </a:gridCol>
                    <a:gridCol w="904670">
                      <a:extLst>
                        <a:ext uri="{9D8B030D-6E8A-4147-A177-3AD203B41FA5}">
                          <a16:colId xmlns:a16="http://schemas.microsoft.com/office/drawing/2014/main" val="2460284730"/>
                        </a:ext>
                      </a:extLst>
                    </a:gridCol>
                    <a:gridCol w="904670">
                      <a:extLst>
                        <a:ext uri="{9D8B030D-6E8A-4147-A177-3AD203B41FA5}">
                          <a16:colId xmlns:a16="http://schemas.microsoft.com/office/drawing/2014/main" val="1771718300"/>
                        </a:ext>
                      </a:extLst>
                    </a:gridCol>
                    <a:gridCol w="904670">
                      <a:extLst>
                        <a:ext uri="{9D8B030D-6E8A-4147-A177-3AD203B41FA5}">
                          <a16:colId xmlns:a16="http://schemas.microsoft.com/office/drawing/2014/main" val="4126700240"/>
                        </a:ext>
                      </a:extLst>
                    </a:gridCol>
                    <a:gridCol w="904670">
                      <a:extLst>
                        <a:ext uri="{9D8B030D-6E8A-4147-A177-3AD203B41FA5}">
                          <a16:colId xmlns:a16="http://schemas.microsoft.com/office/drawing/2014/main" val="3298518641"/>
                        </a:ext>
                      </a:extLst>
                    </a:gridCol>
                    <a:gridCol w="904670">
                      <a:extLst>
                        <a:ext uri="{9D8B030D-6E8A-4147-A177-3AD203B41FA5}">
                          <a16:colId xmlns:a16="http://schemas.microsoft.com/office/drawing/2014/main" val="1195880674"/>
                        </a:ext>
                      </a:extLst>
                    </a:gridCol>
                    <a:gridCol w="904670">
                      <a:extLst>
                        <a:ext uri="{9D8B030D-6E8A-4147-A177-3AD203B41FA5}">
                          <a16:colId xmlns:a16="http://schemas.microsoft.com/office/drawing/2014/main" val="2873437584"/>
                        </a:ext>
                      </a:extLst>
                    </a:gridCol>
                  </a:tblGrid>
                  <a:tr h="48597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101351" t="-1250" r="-503378" b="-5687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200000" t="-1250" r="-400000" b="-5687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302027" t="-1250" r="-302703" b="-5687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399329" t="-1250" r="-200671" b="-5687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502703" t="-1250" r="-102027" b="-5687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598658" t="-1250" r="-1342" b="-568750"/>
                          </a:stretch>
                        </a:blipFill>
                      </a:tcPr>
                    </a:tc>
                    <a:extLst>
                      <a:ext uri="{0D108BD9-81ED-4DB2-BD59-A6C34878D82A}">
                        <a16:rowId xmlns:a16="http://schemas.microsoft.com/office/drawing/2014/main" val="4167986532"/>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108000" r="-599329" b="-50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101351" t="-108000" r="-503378" b="-50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200000" t="-108000" r="-400000" b="-506667"/>
                          </a:stretch>
                        </a:blip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399329" t="-108000" r="-200671" b="-506667"/>
                          </a:stretch>
                        </a:blip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52682198"/>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208000" r="-599329" b="-40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101351" t="-208000" r="-503378" b="-406667"/>
                          </a:stretch>
                        </a:blipFill>
                      </a:tcPr>
                    </a:tc>
                    <a:tc>
                      <a:txBody>
                        <a:bodyPr/>
                        <a:lstStyle/>
                        <a:p>
                          <a:pPr algn="ctr"/>
                          <a:r>
                            <a:rPr lang="en-US" sz="14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303159"/>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308000" r="-599329" b="-306667"/>
                          </a:stretch>
                        </a:blip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86240994"/>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402632" r="-599329" b="-202632"/>
                          </a:stretch>
                        </a:blip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t>1/0.80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38910779"/>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509333" r="-599329" b="-105333"/>
                          </a:stretch>
                        </a:blip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t>1/0.50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70183051"/>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609333" r="-599329" b="-5333"/>
                          </a:stretch>
                        </a:blip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73461930"/>
                      </a:ext>
                    </a:extLst>
                  </a:tr>
                </a:tbl>
              </a:graphicData>
            </a:graphic>
          </p:graphicFrame>
        </mc:Fallback>
      </mc:AlternateContent>
      <mc:AlternateContent xmlns:mc="http://schemas.openxmlformats.org/markup-compatibility/2006" xmlns:a14="http://schemas.microsoft.com/office/drawing/2010/main">
        <mc:Choice Requires="a14">
          <p:sp>
            <p:nvSpPr>
              <p:cNvPr id="133" name="TextBox 132">
                <a:extLst>
                  <a:ext uri="{FF2B5EF4-FFF2-40B4-BE49-F238E27FC236}">
                    <a16:creationId xmlns:a16="http://schemas.microsoft.com/office/drawing/2014/main" id="{9F559F03-E878-46EA-94C2-9AD36099EFDF}"/>
                  </a:ext>
                </a:extLst>
              </p:cNvPr>
              <p:cNvSpPr txBox="1"/>
              <p:nvPr/>
            </p:nvSpPr>
            <p:spPr bwMode="gray">
              <a:xfrm>
                <a:off x="4366330" y="830716"/>
                <a:ext cx="7159585" cy="813025"/>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2000" b="1" u="sng" dirty="0"/>
                  <a:t>Transition Rate Matrix</a:t>
                </a:r>
                <a:r>
                  <a:rPr lang="en-US" sz="2000" b="1" dirty="0"/>
                  <a:t> </a:t>
                </a:r>
                <a14:m>
                  <m:oMath xmlns:m="http://schemas.openxmlformats.org/officeDocument/2006/math">
                    <m:r>
                      <a:rPr lang="en-US" sz="2000" b="1" i="1" smtClean="0">
                        <a:latin typeface="Cambria Math" panose="02040503050406030204" pitchFamily="18" charset="0"/>
                      </a:rPr>
                      <m:t>𝑹</m:t>
                    </m:r>
                  </m:oMath>
                </a14:m>
                <a:endParaRPr lang="en-US" sz="2000" b="1" dirty="0"/>
              </a:p>
              <a:p>
                <a:pPr algn="l"/>
                <a14:m>
                  <m:oMath xmlns:m="http://schemas.openxmlformats.org/officeDocument/2006/math">
                    <m:r>
                      <a:rPr lang="en-US" sz="1600" b="0" i="1" u="none" strike="noStrike" baseline="0" smtClean="0">
                        <a:solidFill>
                          <a:srgbClr val="000000"/>
                        </a:solidFill>
                        <a:latin typeface="Cambria Math" panose="02040503050406030204" pitchFamily="18" charset="0"/>
                      </a:rPr>
                      <m:t>𝑅</m:t>
                    </m:r>
                  </m:oMath>
                </a14:m>
                <a:r>
                  <a:rPr lang="en-US" sz="1600" b="0" i="0" u="none" strike="noStrike" baseline="0" dirty="0">
                    <a:solidFill>
                      <a:srgbClr val="000000"/>
                    </a:solidFill>
                    <a:latin typeface="+mj-lt"/>
                  </a:rPr>
                  <a:t> </a:t>
                </a:r>
                <a:r>
                  <a:rPr lang="en-US" sz="1600" dirty="0">
                    <a:solidFill>
                      <a:srgbClr val="000000"/>
                    </a:solidFill>
                    <a:latin typeface="+mj-lt"/>
                  </a:rPr>
                  <a:t>is a square matrix </a:t>
                </a:r>
                <a:r>
                  <a:rPr lang="en-US" sz="1600" b="0" i="0" u="none" strike="noStrike" baseline="0" dirty="0">
                    <a:solidFill>
                      <a:srgbClr val="000000"/>
                    </a:solidFill>
                    <a:latin typeface="+mj-lt"/>
                  </a:rPr>
                  <a:t>whose columns are vectors of </a:t>
                </a:r>
                <a14:m>
                  <m:oMath xmlns:m="http://schemas.openxmlformats.org/officeDocument/2006/math">
                    <m:r>
                      <a:rPr lang="en-US" sz="1600" b="0" i="1" dirty="0" smtClean="0">
                        <a:latin typeface="Cambria Math" panose="02040503050406030204" pitchFamily="18" charset="0"/>
                      </a:rPr>
                      <m:t>𝜆</m:t>
                    </m:r>
                  </m:oMath>
                </a14:m>
                <a:r>
                  <a:rPr lang="en-US" sz="1600" dirty="0">
                    <a:solidFill>
                      <a:srgbClr val="000000"/>
                    </a:solidFill>
                    <a:latin typeface="+mj-lt"/>
                  </a:rPr>
                  <a:t> rates</a:t>
                </a:r>
                <a:endParaRPr lang="en-US" sz="1600" b="0" i="0" u="none" strike="noStrike" baseline="0" dirty="0">
                  <a:solidFill>
                    <a:srgbClr val="000000"/>
                  </a:solidFill>
                  <a:latin typeface="+mj-lt"/>
                </a:endParaRPr>
              </a:p>
            </p:txBody>
          </p:sp>
        </mc:Choice>
        <mc:Fallback xmlns="">
          <p:sp>
            <p:nvSpPr>
              <p:cNvPr id="133" name="TextBox 132">
                <a:extLst>
                  <a:ext uri="{FF2B5EF4-FFF2-40B4-BE49-F238E27FC236}">
                    <a16:creationId xmlns:a16="http://schemas.microsoft.com/office/drawing/2014/main" id="{9F559F03-E878-46EA-94C2-9AD36099EFDF}"/>
                  </a:ext>
                </a:extLst>
              </p:cNvPr>
              <p:cNvSpPr txBox="1">
                <a:spLocks noRot="1" noChangeAspect="1" noMove="1" noResize="1" noEditPoints="1" noAdjustHandles="1" noChangeArrowheads="1" noChangeShapeType="1" noTextEdit="1"/>
              </p:cNvSpPr>
              <p:nvPr/>
            </p:nvSpPr>
            <p:spPr bwMode="gray">
              <a:xfrm>
                <a:off x="4366330" y="830716"/>
                <a:ext cx="7159585" cy="813025"/>
              </a:xfrm>
              <a:prstGeom prst="rect">
                <a:avLst/>
              </a:prstGeom>
              <a:blipFill>
                <a:blip r:embed="rId9"/>
                <a:stretch>
                  <a:fillRect l="-2128" t="-9701"/>
                </a:stretch>
              </a:blipFill>
            </p:spPr>
            <p:txBody>
              <a:bodyPr/>
              <a:lstStyle/>
              <a:p>
                <a:r>
                  <a:rPr lang="en-US">
                    <a:noFill/>
                  </a:rPr>
                  <a:t> </a:t>
                </a:r>
              </a:p>
            </p:txBody>
          </p:sp>
        </mc:Fallback>
      </mc:AlternateContent>
      <p:sp>
        <p:nvSpPr>
          <p:cNvPr id="134" name="TextBox 133">
            <a:extLst>
              <a:ext uri="{FF2B5EF4-FFF2-40B4-BE49-F238E27FC236}">
                <a16:creationId xmlns:a16="http://schemas.microsoft.com/office/drawing/2014/main" id="{DDAB50BB-6C85-4100-B9BA-3AB1D74D9B03}"/>
              </a:ext>
            </a:extLst>
          </p:cNvPr>
          <p:cNvSpPr txBox="1"/>
          <p:nvPr/>
        </p:nvSpPr>
        <p:spPr bwMode="gray">
          <a:xfrm>
            <a:off x="548984" y="5368729"/>
            <a:ext cx="3186952" cy="309628"/>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Intentionally not showing the self-loops</a:t>
            </a:r>
          </a:p>
        </p:txBody>
      </p:sp>
      <p:sp>
        <p:nvSpPr>
          <p:cNvPr id="140" name="TextBox 139">
            <a:extLst>
              <a:ext uri="{FF2B5EF4-FFF2-40B4-BE49-F238E27FC236}">
                <a16:creationId xmlns:a16="http://schemas.microsoft.com/office/drawing/2014/main" id="{7E2761C2-15F9-4608-8514-53614874BFB5}"/>
              </a:ext>
            </a:extLst>
          </p:cNvPr>
          <p:cNvSpPr txBox="1"/>
          <p:nvPr/>
        </p:nvSpPr>
        <p:spPr bwMode="gray">
          <a:xfrm>
            <a:off x="6566096" y="1579411"/>
            <a:ext cx="2046948" cy="389992"/>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b="1" dirty="0"/>
              <a:t>Targe states</a:t>
            </a:r>
          </a:p>
        </p:txBody>
      </p:sp>
      <p:sp>
        <p:nvSpPr>
          <p:cNvPr id="141" name="TextBox 140">
            <a:extLst>
              <a:ext uri="{FF2B5EF4-FFF2-40B4-BE49-F238E27FC236}">
                <a16:creationId xmlns:a16="http://schemas.microsoft.com/office/drawing/2014/main" id="{4D86C539-8BF3-413C-874F-15C7077D9E3C}"/>
              </a:ext>
            </a:extLst>
          </p:cNvPr>
          <p:cNvSpPr txBox="1"/>
          <p:nvPr/>
        </p:nvSpPr>
        <p:spPr bwMode="gray">
          <a:xfrm rot="16200000">
            <a:off x="3257567" y="3316588"/>
            <a:ext cx="1792192" cy="295739"/>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b="1" dirty="0"/>
              <a:t>Source states</a:t>
            </a:r>
          </a:p>
        </p:txBody>
      </p:sp>
      <p:cxnSp>
        <p:nvCxnSpPr>
          <p:cNvPr id="150" name="Straight Arrow Connector 149">
            <a:extLst>
              <a:ext uri="{FF2B5EF4-FFF2-40B4-BE49-F238E27FC236}">
                <a16:creationId xmlns:a16="http://schemas.microsoft.com/office/drawing/2014/main" id="{43B0317E-10CF-410C-B381-B1562700BC5A}"/>
              </a:ext>
            </a:extLst>
          </p:cNvPr>
          <p:cNvCxnSpPr>
            <a:cxnSpLocks/>
            <a:stCxn id="30" idx="3"/>
            <a:endCxn id="28" idx="0"/>
          </p:cNvCxnSpPr>
          <p:nvPr/>
        </p:nvCxnSpPr>
        <p:spPr bwMode="gray">
          <a:xfrm flipH="1">
            <a:off x="1817720" y="3688041"/>
            <a:ext cx="203047" cy="404896"/>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2050619-0D3A-49EE-9697-A1E18D58C382}"/>
                  </a:ext>
                </a:extLst>
              </p:cNvPr>
              <p:cNvSpPr txBox="1"/>
              <p:nvPr/>
            </p:nvSpPr>
            <p:spPr bwMode="gray">
              <a:xfrm>
                <a:off x="1759582" y="901523"/>
                <a:ext cx="94712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dirty="0" smtClean="0">
                              <a:latin typeface="Cambria Math" panose="02040503050406030204" pitchFamily="18" charset="0"/>
                            </a:rPr>
                          </m:ctrlPr>
                        </m:sSubPr>
                        <m:e>
                          <m:r>
                            <m:rPr>
                              <m:lit/>
                            </m:rPr>
                            <a:rPr lang="en-US" sz="1800" b="0" i="1" dirty="0" smtClean="0">
                              <a:latin typeface="Cambria Math" panose="02040503050406030204" pitchFamily="18" charset="0"/>
                            </a:rPr>
                            <m:t> </m:t>
                          </m:r>
                          <m:r>
                            <a:rPr lang="en-US" sz="1800" b="0" i="1" dirty="0" smtClean="0">
                              <a:latin typeface="Cambria Math" panose="02040503050406030204" pitchFamily="18" charset="0"/>
                            </a:rPr>
                            <m:t>𝜆</m:t>
                          </m:r>
                        </m:e>
                        <m:sub>
                          <m:r>
                            <a:rPr lang="en-US" sz="1800" b="0" i="1" dirty="0" smtClean="0">
                              <a:latin typeface="Cambria Math" panose="02040503050406030204" pitchFamily="18" charset="0"/>
                            </a:rPr>
                            <m:t>𝑜</m:t>
                          </m:r>
                          <m:r>
                            <a:rPr lang="en-US" sz="1800" i="1" dirty="0" smtClean="0">
                              <a:latin typeface="Cambria Math" panose="02040503050406030204" pitchFamily="18" charset="0"/>
                            </a:rPr>
                            <m:t>1</m:t>
                          </m:r>
                          <m:r>
                            <a:rPr lang="en-US" sz="1800" b="0" i="1" dirty="0" smtClean="0">
                              <a:latin typeface="Cambria Math" panose="02040503050406030204" pitchFamily="18" charset="0"/>
                            </a:rPr>
                            <m:t>𝑑</m:t>
                          </m:r>
                          <m:r>
                            <a:rPr lang="en-US" sz="1800" i="1" dirty="0" smtClean="0">
                              <a:latin typeface="Cambria Math" panose="02040503050406030204" pitchFamily="18" charset="0"/>
                            </a:rPr>
                            <m:t>1</m:t>
                          </m:r>
                        </m:sub>
                      </m:sSub>
                    </m:oMath>
                  </m:oMathPara>
                </a14:m>
                <a:endParaRPr lang="en-US" dirty="0"/>
              </a:p>
            </p:txBody>
          </p:sp>
        </mc:Choice>
        <mc:Fallback xmlns="">
          <p:sp>
            <p:nvSpPr>
              <p:cNvPr id="39" name="TextBox 38">
                <a:extLst>
                  <a:ext uri="{FF2B5EF4-FFF2-40B4-BE49-F238E27FC236}">
                    <a16:creationId xmlns:a16="http://schemas.microsoft.com/office/drawing/2014/main" id="{12050619-0D3A-49EE-9697-A1E18D58C382}"/>
                  </a:ext>
                </a:extLst>
              </p:cNvPr>
              <p:cNvSpPr txBox="1">
                <a:spLocks noRot="1" noChangeAspect="1" noMove="1" noResize="1" noEditPoints="1" noAdjustHandles="1" noChangeArrowheads="1" noChangeShapeType="1" noTextEdit="1"/>
              </p:cNvSpPr>
              <p:nvPr/>
            </p:nvSpPr>
            <p:spPr bwMode="gray">
              <a:xfrm>
                <a:off x="1759582" y="901523"/>
                <a:ext cx="947125" cy="369332"/>
              </a:xfrm>
              <a:prstGeom prst="rect">
                <a:avLst/>
              </a:prstGeom>
              <a:blipFill>
                <a:blip r:embed="rId10"/>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D3B0BB19-D3F1-4FEC-8035-D89A575EECF0}"/>
                  </a:ext>
                </a:extLst>
              </p:cNvPr>
              <p:cNvSpPr txBox="1"/>
              <p:nvPr/>
            </p:nvSpPr>
            <p:spPr bwMode="gray">
              <a:xfrm>
                <a:off x="599638" y="2529554"/>
                <a:ext cx="1059600" cy="369332"/>
              </a:xfrm>
              <a:prstGeom prst="rect">
                <a:avLst/>
              </a:prstGeom>
              <a:noFill/>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𝜆</m:t>
                          </m:r>
                        </m:e>
                        <m:sub>
                          <m:r>
                            <a:rPr lang="en-US" sz="1800" b="0" i="1" dirty="0" smtClean="0">
                              <a:latin typeface="Cambria Math" panose="02040503050406030204" pitchFamily="18" charset="0"/>
                            </a:rPr>
                            <m:t>𝑜</m:t>
                          </m:r>
                          <m:r>
                            <a:rPr lang="en-US" sz="1800" i="1" dirty="0" smtClean="0">
                              <a:latin typeface="Cambria Math" panose="02040503050406030204" pitchFamily="18" charset="0"/>
                            </a:rPr>
                            <m:t>1</m:t>
                          </m:r>
                          <m:r>
                            <a:rPr lang="en-US" sz="1800" b="0" i="1" dirty="0" smtClean="0">
                              <a:latin typeface="Cambria Math" panose="02040503050406030204" pitchFamily="18" charset="0"/>
                            </a:rPr>
                            <m:t>𝑜</m:t>
                          </m:r>
                          <m:r>
                            <a:rPr lang="en-US" sz="1800" b="0" i="1" dirty="0" smtClean="0">
                              <a:latin typeface="Cambria Math" panose="02040503050406030204" pitchFamily="18" charset="0"/>
                            </a:rPr>
                            <m:t>2</m:t>
                          </m:r>
                        </m:sub>
                      </m:sSub>
                    </m:oMath>
                  </m:oMathPara>
                </a14:m>
                <a:endParaRPr lang="en-US" sz="1800" dirty="0"/>
              </a:p>
            </p:txBody>
          </p:sp>
        </mc:Choice>
        <mc:Fallback xmlns="">
          <p:sp>
            <p:nvSpPr>
              <p:cNvPr id="40" name="TextBox 39">
                <a:extLst>
                  <a:ext uri="{FF2B5EF4-FFF2-40B4-BE49-F238E27FC236}">
                    <a16:creationId xmlns:a16="http://schemas.microsoft.com/office/drawing/2014/main" id="{D3B0BB19-D3F1-4FEC-8035-D89A575EECF0}"/>
                  </a:ext>
                </a:extLst>
              </p:cNvPr>
              <p:cNvSpPr txBox="1">
                <a:spLocks noRot="1" noChangeAspect="1" noMove="1" noResize="1" noEditPoints="1" noAdjustHandles="1" noChangeArrowheads="1" noChangeShapeType="1" noTextEdit="1"/>
              </p:cNvSpPr>
              <p:nvPr/>
            </p:nvSpPr>
            <p:spPr bwMode="gray">
              <a:xfrm>
                <a:off x="599638" y="2529554"/>
                <a:ext cx="1059600" cy="369332"/>
              </a:xfrm>
              <a:prstGeom prst="rect">
                <a:avLst/>
              </a:prstGeom>
              <a:blipFill>
                <a:blip r:embed="rId11"/>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9C508254-A990-444C-9D54-2DC084E78B49}"/>
                  </a:ext>
                </a:extLst>
              </p:cNvPr>
              <p:cNvSpPr txBox="1"/>
              <p:nvPr/>
            </p:nvSpPr>
            <p:spPr bwMode="gray">
              <a:xfrm>
                <a:off x="55111" y="1895605"/>
                <a:ext cx="1059600" cy="369332"/>
              </a:xfrm>
              <a:prstGeom prst="rect">
                <a:avLst/>
              </a:prstGeom>
              <a:noFill/>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𝜆</m:t>
                          </m:r>
                        </m:e>
                        <m:sub>
                          <m:r>
                            <a:rPr lang="en-US" sz="1800" b="0" i="1" dirty="0" smtClean="0">
                              <a:latin typeface="Cambria Math" panose="02040503050406030204" pitchFamily="18" charset="0"/>
                            </a:rPr>
                            <m:t>𝑜</m:t>
                          </m:r>
                          <m:r>
                            <a:rPr lang="en-US" sz="1800" b="0" i="1" dirty="0" smtClean="0">
                              <a:latin typeface="Cambria Math" panose="02040503050406030204" pitchFamily="18" charset="0"/>
                            </a:rPr>
                            <m:t>2</m:t>
                          </m:r>
                          <m:r>
                            <a:rPr lang="en-US" sz="1800" b="0" i="1" dirty="0" smtClean="0">
                              <a:latin typeface="Cambria Math" panose="02040503050406030204" pitchFamily="18" charset="0"/>
                            </a:rPr>
                            <m:t>𝑜</m:t>
                          </m:r>
                          <m:r>
                            <a:rPr lang="en-US" sz="1800" b="0" i="1" dirty="0" smtClean="0">
                              <a:latin typeface="Cambria Math" panose="02040503050406030204" pitchFamily="18" charset="0"/>
                            </a:rPr>
                            <m:t>1</m:t>
                          </m:r>
                        </m:sub>
                      </m:sSub>
                    </m:oMath>
                  </m:oMathPara>
                </a14:m>
                <a:endParaRPr lang="en-US" sz="1800" dirty="0"/>
              </a:p>
            </p:txBody>
          </p:sp>
        </mc:Choice>
        <mc:Fallback xmlns="">
          <p:sp>
            <p:nvSpPr>
              <p:cNvPr id="41" name="TextBox 40">
                <a:extLst>
                  <a:ext uri="{FF2B5EF4-FFF2-40B4-BE49-F238E27FC236}">
                    <a16:creationId xmlns:a16="http://schemas.microsoft.com/office/drawing/2014/main" id="{9C508254-A990-444C-9D54-2DC084E78B49}"/>
                  </a:ext>
                </a:extLst>
              </p:cNvPr>
              <p:cNvSpPr txBox="1">
                <a:spLocks noRot="1" noChangeAspect="1" noMove="1" noResize="1" noEditPoints="1" noAdjustHandles="1" noChangeArrowheads="1" noChangeShapeType="1" noTextEdit="1"/>
              </p:cNvSpPr>
              <p:nvPr/>
            </p:nvSpPr>
            <p:spPr bwMode="gray">
              <a:xfrm>
                <a:off x="55111" y="1895605"/>
                <a:ext cx="1059600" cy="369332"/>
              </a:xfrm>
              <a:prstGeom prst="rect">
                <a:avLst/>
              </a:prstGeom>
              <a:blipFill>
                <a:blip r:embed="rId12"/>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64660764-96B8-4510-BF3E-B8E66E2965F1}"/>
                  </a:ext>
                </a:extLst>
              </p:cNvPr>
              <p:cNvSpPr txBox="1"/>
              <p:nvPr/>
            </p:nvSpPr>
            <p:spPr bwMode="gray">
              <a:xfrm>
                <a:off x="5557604" y="5383956"/>
                <a:ext cx="2701975" cy="923330"/>
              </a:xfrm>
              <a:prstGeom prst="rect">
                <a:avLst/>
              </a:prstGeom>
              <a:noFill/>
            </p:spPr>
            <p:txBody>
              <a:bodyPr wrap="square">
                <a:spAutoFit/>
              </a:bodyPr>
              <a:lstStyle/>
              <a:p>
                <a14:m>
                  <m:oMath xmlns:m="http://schemas.openxmlformats.org/officeDocument/2006/math">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𝜆</m:t>
                        </m:r>
                      </m:e>
                      <m:sub>
                        <m:r>
                          <a:rPr lang="en-US" sz="1800" b="0" i="1" dirty="0" smtClean="0">
                            <a:latin typeface="Cambria Math" panose="02040503050406030204" pitchFamily="18" charset="0"/>
                          </a:rPr>
                          <m:t>𝑜</m:t>
                        </m:r>
                        <m:r>
                          <a:rPr lang="en-US" sz="1800" i="1" dirty="0" smtClean="0">
                            <a:latin typeface="Cambria Math" panose="02040503050406030204" pitchFamily="18" charset="0"/>
                          </a:rPr>
                          <m:t>1</m:t>
                        </m:r>
                        <m:r>
                          <a:rPr lang="en-US" sz="1800" b="0" i="1" dirty="0" smtClean="0">
                            <a:latin typeface="Cambria Math" panose="02040503050406030204" pitchFamily="18" charset="0"/>
                          </a:rPr>
                          <m:t>𝑜</m:t>
                        </m:r>
                        <m:r>
                          <a:rPr lang="en-US" sz="1800" i="1" dirty="0" smtClean="0">
                            <a:latin typeface="Cambria Math" panose="02040503050406030204" pitchFamily="18" charset="0"/>
                          </a:rPr>
                          <m:t>1</m:t>
                        </m:r>
                      </m:sub>
                    </m:sSub>
                  </m:oMath>
                </a14:m>
                <a:r>
                  <a:rPr lang="en-US" dirty="0"/>
                  <a:t>=1/0.15 = 6.67</a:t>
                </a:r>
              </a:p>
              <a:p>
                <a14:m>
                  <m:oMath xmlns:m="http://schemas.openxmlformats.org/officeDocument/2006/math">
                    <m:sSub>
                      <m:sSubPr>
                        <m:ctrlPr>
                          <a:rPr lang="en-US" sz="1800" b="0" i="1" dirty="0" smtClean="0">
                            <a:latin typeface="Cambria Math" panose="02040503050406030204" pitchFamily="18" charset="0"/>
                          </a:rPr>
                        </m:ctrlPr>
                      </m:sSubPr>
                      <m:e>
                        <m:r>
                          <m:rPr>
                            <m:lit/>
                          </m:rPr>
                          <a:rPr lang="en-US" sz="1800" b="0" i="1" dirty="0" smtClean="0">
                            <a:latin typeface="Cambria Math" panose="02040503050406030204" pitchFamily="18" charset="0"/>
                          </a:rPr>
                          <m:t> </m:t>
                        </m:r>
                        <m:r>
                          <a:rPr lang="en-US" sz="1800" b="0" i="1" dirty="0" smtClean="0">
                            <a:latin typeface="Cambria Math" panose="02040503050406030204" pitchFamily="18" charset="0"/>
                          </a:rPr>
                          <m:t>𝜆</m:t>
                        </m:r>
                      </m:e>
                      <m:sub>
                        <m:r>
                          <a:rPr lang="en-US" sz="1800" b="0" i="1" dirty="0" smtClean="0">
                            <a:latin typeface="Cambria Math" panose="02040503050406030204" pitchFamily="18" charset="0"/>
                          </a:rPr>
                          <m:t>𝑜</m:t>
                        </m:r>
                        <m:r>
                          <a:rPr lang="en-US" sz="1800" i="1" dirty="0" smtClean="0">
                            <a:latin typeface="Cambria Math" panose="02040503050406030204" pitchFamily="18" charset="0"/>
                          </a:rPr>
                          <m:t>1</m:t>
                        </m:r>
                        <m:r>
                          <a:rPr lang="en-US" sz="1800" b="0" i="1" dirty="0" smtClean="0">
                            <a:latin typeface="Cambria Math" panose="02040503050406030204" pitchFamily="18" charset="0"/>
                          </a:rPr>
                          <m:t>𝑑</m:t>
                        </m:r>
                        <m:r>
                          <a:rPr lang="en-US" sz="1800" i="1" dirty="0" smtClean="0">
                            <a:latin typeface="Cambria Math" panose="02040503050406030204" pitchFamily="18" charset="0"/>
                          </a:rPr>
                          <m:t>1</m:t>
                        </m:r>
                      </m:sub>
                    </m:sSub>
                  </m:oMath>
                </a14:m>
                <a:r>
                  <a:rPr lang="en-US" dirty="0"/>
                  <a:t>= 1/0.05 =20</a:t>
                </a:r>
              </a:p>
              <a:p>
                <a14:m>
                  <m:oMath xmlns:m="http://schemas.openxmlformats.org/officeDocument/2006/math">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𝜆</m:t>
                        </m:r>
                      </m:e>
                      <m:sub>
                        <m:r>
                          <a:rPr lang="en-US" sz="1800" b="0" i="1" dirty="0" smtClean="0">
                            <a:latin typeface="Cambria Math" panose="02040503050406030204" pitchFamily="18" charset="0"/>
                          </a:rPr>
                          <m:t>𝑜</m:t>
                        </m:r>
                        <m:r>
                          <a:rPr lang="en-US" sz="1800" i="1" dirty="0" smtClean="0">
                            <a:latin typeface="Cambria Math" panose="02040503050406030204" pitchFamily="18" charset="0"/>
                          </a:rPr>
                          <m:t>1</m:t>
                        </m:r>
                        <m:r>
                          <a:rPr lang="en-US" sz="1800" b="0" i="1" dirty="0" smtClean="0">
                            <a:latin typeface="Cambria Math" panose="02040503050406030204" pitchFamily="18" charset="0"/>
                          </a:rPr>
                          <m:t>𝑜</m:t>
                        </m:r>
                        <m:r>
                          <a:rPr lang="en-US" sz="1800" b="0" i="1" dirty="0" smtClean="0">
                            <a:latin typeface="Cambria Math" panose="02040503050406030204" pitchFamily="18" charset="0"/>
                          </a:rPr>
                          <m:t>2</m:t>
                        </m:r>
                      </m:sub>
                    </m:sSub>
                  </m:oMath>
                </a14:m>
                <a:r>
                  <a:rPr lang="en-US" sz="1800" dirty="0"/>
                  <a:t> =1/0.80 = 1.25</a:t>
                </a:r>
                <a:endParaRPr lang="en-US" dirty="0"/>
              </a:p>
            </p:txBody>
          </p:sp>
        </mc:Choice>
        <mc:Fallback xmlns="">
          <p:sp>
            <p:nvSpPr>
              <p:cNvPr id="34" name="TextBox 33">
                <a:extLst>
                  <a:ext uri="{FF2B5EF4-FFF2-40B4-BE49-F238E27FC236}">
                    <a16:creationId xmlns:a16="http://schemas.microsoft.com/office/drawing/2014/main" id="{64660764-96B8-4510-BF3E-B8E66E2965F1}"/>
                  </a:ext>
                </a:extLst>
              </p:cNvPr>
              <p:cNvSpPr txBox="1">
                <a:spLocks noRot="1" noChangeAspect="1" noMove="1" noResize="1" noEditPoints="1" noAdjustHandles="1" noChangeArrowheads="1" noChangeShapeType="1" noTextEdit="1"/>
              </p:cNvSpPr>
              <p:nvPr/>
            </p:nvSpPr>
            <p:spPr bwMode="gray">
              <a:xfrm>
                <a:off x="5557604" y="5383956"/>
                <a:ext cx="2701975" cy="923330"/>
              </a:xfrm>
              <a:prstGeom prst="rect">
                <a:avLst/>
              </a:prstGeom>
              <a:blipFill>
                <a:blip r:embed="rId13"/>
                <a:stretch>
                  <a:fillRect t="-3289" b="-9211"/>
                </a:stretch>
              </a:blipFill>
            </p:spPr>
            <p:txBody>
              <a:bodyPr/>
              <a:lstStyle/>
              <a:p>
                <a:r>
                  <a:rPr lang="en-US">
                    <a:noFill/>
                  </a:rPr>
                  <a:t> </a:t>
                </a:r>
              </a:p>
            </p:txBody>
          </p:sp>
        </mc:Fallback>
      </mc:AlternateContent>
    </p:spTree>
    <p:extLst>
      <p:ext uri="{BB962C8B-B14F-4D97-AF65-F5344CB8AC3E}">
        <p14:creationId xmlns:p14="http://schemas.microsoft.com/office/powerpoint/2010/main" val="429237507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44EC03-A3ED-4EC5-BB3F-3C4C9D8D934F}"/>
              </a:ext>
            </a:extLst>
          </p:cNvPr>
          <p:cNvSpPr>
            <a:spLocks noGrp="1"/>
          </p:cNvSpPr>
          <p:nvPr>
            <p:ph type="title"/>
          </p:nvPr>
        </p:nvSpPr>
        <p:spPr>
          <a:xfrm>
            <a:off x="552660" y="151091"/>
            <a:ext cx="9169401" cy="555840"/>
          </a:xfrm>
        </p:spPr>
        <p:txBody>
          <a:bodyPr/>
          <a:lstStyle/>
          <a:p>
            <a:r>
              <a:rPr lang="en-US" dirty="0"/>
              <a:t>Types of Traces</a:t>
            </a:r>
          </a:p>
        </p:txBody>
      </p:sp>
      <p:sp>
        <p:nvSpPr>
          <p:cNvPr id="4" name="Slide Number Placeholder 3">
            <a:extLst>
              <a:ext uri="{FF2B5EF4-FFF2-40B4-BE49-F238E27FC236}">
                <a16:creationId xmlns:a16="http://schemas.microsoft.com/office/drawing/2014/main" id="{FAD35CD5-B470-4661-BEBB-FB73B3E2FF8E}"/>
              </a:ext>
            </a:extLst>
          </p:cNvPr>
          <p:cNvSpPr>
            <a:spLocks noGrp="1"/>
          </p:cNvSpPr>
          <p:nvPr>
            <p:ph type="sldNum" sz="quarter" idx="16"/>
          </p:nvPr>
        </p:nvSpPr>
        <p:spPr>
          <a:xfrm>
            <a:off x="11219935" y="6601754"/>
            <a:ext cx="732885" cy="228747"/>
          </a:xfrm>
        </p:spPr>
        <p:txBody>
          <a:bodyPr/>
          <a:lstStyle/>
          <a:p>
            <a:fld id="{1915DC07-6425-4740-9695-FB9F2ED48CC1}" type="slidenum">
              <a:rPr lang="en-US" smtClean="0"/>
              <a:t>8</a:t>
            </a:fld>
            <a:endParaRPr lang="en-US"/>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057ED520-DE9C-49F8-B461-E44F6A467F66}"/>
                  </a:ext>
                </a:extLst>
              </p:cNvPr>
              <p:cNvSpPr/>
              <p:nvPr/>
            </p:nvSpPr>
            <p:spPr bwMode="gray">
              <a:xfrm>
                <a:off x="505403" y="156203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7" name="Oval 6">
                <a:extLst>
                  <a:ext uri="{FF2B5EF4-FFF2-40B4-BE49-F238E27FC236}">
                    <a16:creationId xmlns:a16="http://schemas.microsoft.com/office/drawing/2014/main" id="{057ED520-DE9C-49F8-B461-E44F6A467F66}"/>
                  </a:ext>
                </a:extLst>
              </p:cNvPr>
              <p:cNvSpPr>
                <a:spLocks noRot="1" noChangeAspect="1" noMove="1" noResize="1" noEditPoints="1" noAdjustHandles="1" noChangeArrowheads="1" noChangeShapeType="1" noTextEdit="1"/>
              </p:cNvSpPr>
              <p:nvPr/>
            </p:nvSpPr>
            <p:spPr bwMode="gray">
              <a:xfrm>
                <a:off x="505403" y="1562037"/>
                <a:ext cx="649480" cy="632388"/>
              </a:xfrm>
              <a:prstGeom prst="ellipse">
                <a:avLst/>
              </a:prstGeom>
              <a:blipFill>
                <a:blip r:embed="rId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E5CF84B-BE6B-45A4-8645-17F323FBDC68}"/>
                  </a:ext>
                </a:extLst>
              </p:cNvPr>
              <p:cNvSpPr/>
              <p:nvPr/>
            </p:nvSpPr>
            <p:spPr bwMode="gray">
              <a:xfrm>
                <a:off x="1596415" y="156203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8" name="Oval 7">
                <a:extLst>
                  <a:ext uri="{FF2B5EF4-FFF2-40B4-BE49-F238E27FC236}">
                    <a16:creationId xmlns:a16="http://schemas.microsoft.com/office/drawing/2014/main" id="{AE5CF84B-BE6B-45A4-8645-17F323FBDC68}"/>
                  </a:ext>
                </a:extLst>
              </p:cNvPr>
              <p:cNvSpPr>
                <a:spLocks noRot="1" noChangeAspect="1" noMove="1" noResize="1" noEditPoints="1" noAdjustHandles="1" noChangeArrowheads="1" noChangeShapeType="1" noTextEdit="1"/>
              </p:cNvSpPr>
              <p:nvPr/>
            </p:nvSpPr>
            <p:spPr bwMode="gray">
              <a:xfrm>
                <a:off x="1596415" y="1562037"/>
                <a:ext cx="649480" cy="632388"/>
              </a:xfrm>
              <a:prstGeom prst="ellipse">
                <a:avLst/>
              </a:prstGeom>
              <a:blipFill>
                <a:blip r:embed="rId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B9332DAB-EA88-4F33-A820-23AF8FFC0C6F}"/>
                  </a:ext>
                </a:extLst>
              </p:cNvPr>
              <p:cNvSpPr/>
              <p:nvPr/>
            </p:nvSpPr>
            <p:spPr bwMode="gray">
              <a:xfrm>
                <a:off x="1050909" y="2443125"/>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9" name="Oval 8">
                <a:extLst>
                  <a:ext uri="{FF2B5EF4-FFF2-40B4-BE49-F238E27FC236}">
                    <a16:creationId xmlns:a16="http://schemas.microsoft.com/office/drawing/2014/main" id="{B9332DAB-EA88-4F33-A820-23AF8FFC0C6F}"/>
                  </a:ext>
                </a:extLst>
              </p:cNvPr>
              <p:cNvSpPr>
                <a:spLocks noRot="1" noChangeAspect="1" noMove="1" noResize="1" noEditPoints="1" noAdjustHandles="1" noChangeArrowheads="1" noChangeShapeType="1" noTextEdit="1"/>
              </p:cNvSpPr>
              <p:nvPr/>
            </p:nvSpPr>
            <p:spPr bwMode="gray">
              <a:xfrm>
                <a:off x="1050909" y="2443125"/>
                <a:ext cx="649480" cy="632388"/>
              </a:xfrm>
              <a:prstGeom prst="ellipse">
                <a:avLst/>
              </a:prstGeom>
              <a:blipFill>
                <a:blip r:embed="rId4"/>
                <a:stretch>
                  <a:fillRect/>
                </a:stretch>
              </a:blipFill>
              <a:ln>
                <a:solidFill>
                  <a:schemeClr val="bg2"/>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51A6B316-A173-4B58-9AD9-19628148A707}"/>
              </a:ext>
            </a:extLst>
          </p:cNvPr>
          <p:cNvCxnSpPr>
            <a:cxnSpLocks/>
            <a:stCxn id="7" idx="7"/>
            <a:endCxn id="8" idx="1"/>
          </p:cNvCxnSpPr>
          <p:nvPr/>
        </p:nvCxnSpPr>
        <p:spPr bwMode="gray">
          <a:xfrm>
            <a:off x="1059769" y="1654648"/>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007C02BD-E6DE-40D4-B026-9B21A53674F1}"/>
              </a:ext>
            </a:extLst>
          </p:cNvPr>
          <p:cNvCxnSpPr>
            <a:cxnSpLocks/>
            <a:stCxn id="8" idx="3"/>
            <a:endCxn id="7" idx="5"/>
          </p:cNvCxnSpPr>
          <p:nvPr/>
        </p:nvCxnSpPr>
        <p:spPr bwMode="gray">
          <a:xfrm flipH="1">
            <a:off x="1059769" y="2101814"/>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3C77531F-961E-4D9A-81E3-53B83139827B}"/>
              </a:ext>
            </a:extLst>
          </p:cNvPr>
          <p:cNvCxnSpPr>
            <a:cxnSpLocks/>
            <a:stCxn id="8" idx="4"/>
            <a:endCxn id="9" idx="7"/>
          </p:cNvCxnSpPr>
          <p:nvPr/>
        </p:nvCxnSpPr>
        <p:spPr bwMode="gray">
          <a:xfrm flipH="1">
            <a:off x="1605275" y="219442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03BDF3D5-B6FB-467F-8219-22EF126D1CB7}"/>
              </a:ext>
            </a:extLst>
          </p:cNvPr>
          <p:cNvCxnSpPr>
            <a:cxnSpLocks/>
            <a:stCxn id="9" idx="1"/>
            <a:endCxn id="7" idx="4"/>
          </p:cNvCxnSpPr>
          <p:nvPr/>
        </p:nvCxnSpPr>
        <p:spPr bwMode="gray">
          <a:xfrm flipH="1" flipV="1">
            <a:off x="830143" y="219442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D1DA279D-7E89-4A4F-98D9-CF3DA769F762}"/>
                  </a:ext>
                </a:extLst>
              </p:cNvPr>
              <p:cNvSpPr/>
              <p:nvPr/>
            </p:nvSpPr>
            <p:spPr bwMode="gray">
              <a:xfrm>
                <a:off x="631055" y="4400232"/>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4" name="Oval 13">
                <a:extLst>
                  <a:ext uri="{FF2B5EF4-FFF2-40B4-BE49-F238E27FC236}">
                    <a16:creationId xmlns:a16="http://schemas.microsoft.com/office/drawing/2014/main" id="{D1DA279D-7E89-4A4F-98D9-CF3DA769F762}"/>
                  </a:ext>
                </a:extLst>
              </p:cNvPr>
              <p:cNvSpPr>
                <a:spLocks noRot="1" noChangeAspect="1" noMove="1" noResize="1" noEditPoints="1" noAdjustHandles="1" noChangeArrowheads="1" noChangeShapeType="1" noTextEdit="1"/>
              </p:cNvSpPr>
              <p:nvPr/>
            </p:nvSpPr>
            <p:spPr bwMode="gray">
              <a:xfrm>
                <a:off x="631055" y="4400232"/>
                <a:ext cx="649480" cy="632388"/>
              </a:xfrm>
              <a:prstGeom prst="ellipse">
                <a:avLst/>
              </a:prstGeom>
              <a:blipFill>
                <a:blip r:embed="rId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FB69D63E-B8E1-46B0-BD0A-30CB8CD1F251}"/>
                  </a:ext>
                </a:extLst>
              </p:cNvPr>
              <p:cNvSpPr/>
              <p:nvPr/>
            </p:nvSpPr>
            <p:spPr bwMode="gray">
              <a:xfrm>
                <a:off x="1605275" y="4400231"/>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 name="Oval 14">
                <a:extLst>
                  <a:ext uri="{FF2B5EF4-FFF2-40B4-BE49-F238E27FC236}">
                    <a16:creationId xmlns:a16="http://schemas.microsoft.com/office/drawing/2014/main" id="{FB69D63E-B8E1-46B0-BD0A-30CB8CD1F251}"/>
                  </a:ext>
                </a:extLst>
              </p:cNvPr>
              <p:cNvSpPr>
                <a:spLocks noRot="1" noChangeAspect="1" noMove="1" noResize="1" noEditPoints="1" noAdjustHandles="1" noChangeArrowheads="1" noChangeShapeType="1" noTextEdit="1"/>
              </p:cNvSpPr>
              <p:nvPr/>
            </p:nvSpPr>
            <p:spPr bwMode="gray">
              <a:xfrm>
                <a:off x="1605275" y="4400231"/>
                <a:ext cx="649480" cy="632388"/>
              </a:xfrm>
              <a:prstGeom prst="ellipse">
                <a:avLst/>
              </a:prstGeom>
              <a:blipFill>
                <a:blip r:embed="rId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D8FA2094-E9DA-468B-A36A-21F3D5DB2303}"/>
                  </a:ext>
                </a:extLst>
              </p:cNvPr>
              <p:cNvSpPr/>
              <p:nvPr/>
            </p:nvSpPr>
            <p:spPr bwMode="gray">
              <a:xfrm>
                <a:off x="1063728" y="3455559"/>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6" name="Oval 15">
                <a:extLst>
                  <a:ext uri="{FF2B5EF4-FFF2-40B4-BE49-F238E27FC236}">
                    <a16:creationId xmlns:a16="http://schemas.microsoft.com/office/drawing/2014/main" id="{D8FA2094-E9DA-468B-A36A-21F3D5DB2303}"/>
                  </a:ext>
                </a:extLst>
              </p:cNvPr>
              <p:cNvSpPr>
                <a:spLocks noRot="1" noChangeAspect="1" noMove="1" noResize="1" noEditPoints="1" noAdjustHandles="1" noChangeArrowheads="1" noChangeShapeType="1" noTextEdit="1"/>
              </p:cNvSpPr>
              <p:nvPr/>
            </p:nvSpPr>
            <p:spPr bwMode="gray">
              <a:xfrm>
                <a:off x="1063728" y="3455559"/>
                <a:ext cx="649480" cy="632388"/>
              </a:xfrm>
              <a:prstGeom prst="ellipse">
                <a:avLst/>
              </a:prstGeom>
              <a:blipFill>
                <a:blip r:embed="rId7"/>
                <a:stretch>
                  <a:fillRect/>
                </a:stretch>
              </a:blipFill>
              <a:ln>
                <a:solidFill>
                  <a:schemeClr val="bg2"/>
                </a:solidFill>
              </a:ln>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1BEC8579-DE12-435A-82FD-8AFFB30C33C8}"/>
              </a:ext>
            </a:extLst>
          </p:cNvPr>
          <p:cNvCxnSpPr>
            <a:cxnSpLocks/>
            <a:stCxn id="14" idx="7"/>
            <a:endCxn id="15" idx="1"/>
          </p:cNvCxnSpPr>
          <p:nvPr/>
        </p:nvCxnSpPr>
        <p:spPr bwMode="gray">
          <a:xfrm flipV="1">
            <a:off x="1185421" y="4492842"/>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61DFB764-C363-4D90-922E-FE83CB50976F}"/>
              </a:ext>
            </a:extLst>
          </p:cNvPr>
          <p:cNvCxnSpPr>
            <a:cxnSpLocks/>
            <a:stCxn id="15" idx="3"/>
            <a:endCxn id="14" idx="5"/>
          </p:cNvCxnSpPr>
          <p:nvPr/>
        </p:nvCxnSpPr>
        <p:spPr bwMode="gray">
          <a:xfrm flipH="1">
            <a:off x="1185421" y="4940008"/>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D685C72B-FF96-427E-A67F-CE3378B77948}"/>
              </a:ext>
            </a:extLst>
          </p:cNvPr>
          <p:cNvCxnSpPr>
            <a:cxnSpLocks/>
            <a:stCxn id="15" idx="0"/>
            <a:endCxn id="16" idx="5"/>
          </p:cNvCxnSpPr>
          <p:nvPr/>
        </p:nvCxnSpPr>
        <p:spPr bwMode="gray">
          <a:xfrm flipH="1" flipV="1">
            <a:off x="1618094" y="3995336"/>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Connector: Elbow 19">
            <a:extLst>
              <a:ext uri="{FF2B5EF4-FFF2-40B4-BE49-F238E27FC236}">
                <a16:creationId xmlns:a16="http://schemas.microsoft.com/office/drawing/2014/main" id="{46635CCE-6B2A-402A-A05E-1D07520722A5}"/>
              </a:ext>
            </a:extLst>
          </p:cNvPr>
          <p:cNvCxnSpPr>
            <a:cxnSpLocks/>
            <a:stCxn id="7" idx="2"/>
            <a:endCxn id="14" idx="2"/>
          </p:cNvCxnSpPr>
          <p:nvPr/>
        </p:nvCxnSpPr>
        <p:spPr bwMode="gray">
          <a:xfrm rot="10800000" flipH="1" flipV="1">
            <a:off x="505403" y="1878230"/>
            <a:ext cx="125652" cy="2838195"/>
          </a:xfrm>
          <a:prstGeom prst="bentConnector3">
            <a:avLst>
              <a:gd name="adj1" fmla="val -122281"/>
            </a:avLst>
          </a:prstGeom>
          <a:ln w="127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Connector: Elbow 20">
            <a:extLst>
              <a:ext uri="{FF2B5EF4-FFF2-40B4-BE49-F238E27FC236}">
                <a16:creationId xmlns:a16="http://schemas.microsoft.com/office/drawing/2014/main" id="{B81EF984-2DEB-414D-B740-713331CA18D6}"/>
              </a:ext>
            </a:extLst>
          </p:cNvPr>
          <p:cNvCxnSpPr>
            <a:cxnSpLocks/>
            <a:stCxn id="8" idx="6"/>
            <a:endCxn id="15" idx="6"/>
          </p:cNvCxnSpPr>
          <p:nvPr/>
        </p:nvCxnSpPr>
        <p:spPr bwMode="gray">
          <a:xfrm>
            <a:off x="2245895" y="1878231"/>
            <a:ext cx="8860" cy="2838194"/>
          </a:xfrm>
          <a:prstGeom prst="bentConnector3">
            <a:avLst>
              <a:gd name="adj1" fmla="val 1749594"/>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AFD5360F-DCF7-4CA0-BE43-711FD3F94575}"/>
              </a:ext>
            </a:extLst>
          </p:cNvPr>
          <p:cNvCxnSpPr>
            <a:cxnSpLocks/>
            <a:stCxn id="9" idx="4"/>
            <a:endCxn id="16" idx="0"/>
          </p:cNvCxnSpPr>
          <p:nvPr/>
        </p:nvCxnSpPr>
        <p:spPr bwMode="gray">
          <a:xfrm>
            <a:off x="1375649" y="3075513"/>
            <a:ext cx="12819" cy="38004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Connector: Elbow 22">
            <a:extLst>
              <a:ext uri="{FF2B5EF4-FFF2-40B4-BE49-F238E27FC236}">
                <a16:creationId xmlns:a16="http://schemas.microsoft.com/office/drawing/2014/main" id="{B6907781-FC39-43DF-9690-FD129B7E49FF}"/>
              </a:ext>
            </a:extLst>
          </p:cNvPr>
          <p:cNvCxnSpPr>
            <a:cxnSpLocks/>
            <a:stCxn id="16" idx="2"/>
            <a:endCxn id="7" idx="3"/>
          </p:cNvCxnSpPr>
          <p:nvPr/>
        </p:nvCxnSpPr>
        <p:spPr bwMode="gray">
          <a:xfrm rot="10800000">
            <a:off x="600518" y="2101815"/>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0BF91AAE-E21B-497A-9E70-26F8DC240DA3}"/>
                  </a:ext>
                </a:extLst>
              </p:cNvPr>
              <p:cNvSpPr txBox="1"/>
              <p:nvPr/>
            </p:nvSpPr>
            <p:spPr bwMode="gray">
              <a:xfrm>
                <a:off x="3200323" y="5429915"/>
                <a:ext cx="1552801" cy="848665"/>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Intermittent failure</a:t>
                </a:r>
              </a:p>
              <a:p>
                <a:pPr algn="ctr">
                  <a:spcBef>
                    <a:spcPts val="300"/>
                  </a:spcBef>
                  <a:spcAft>
                    <a:spcPts val="300"/>
                  </a:spcAft>
                  <a:buClr>
                    <a:schemeClr val="accent1"/>
                  </a:buClr>
                  <a:buSzPct val="90000"/>
                </a:pPr>
                <a:r>
                  <a:rPr lang="en-US" sz="1200" dirty="0"/>
                  <a:t>(</a:t>
                </a:r>
                <a14:m>
                  <m:oMath xmlns:m="http://schemas.openxmlformats.org/officeDocument/2006/math">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oMath>
                </a14:m>
                <a:endParaRPr lang="en-US" sz="1200" b="0" dirty="0"/>
              </a:p>
              <a:p>
                <a:pPr algn="ctr">
                  <a:spcBef>
                    <a:spcPts val="300"/>
                  </a:spcBef>
                  <a:spcAft>
                    <a:spcPts val="300"/>
                  </a:spcAft>
                  <a:buClr>
                    <a:schemeClr val="accent1"/>
                  </a:buClr>
                  <a:buSzPct val="90000"/>
                </a:pPr>
                <a:r>
                  <a:rPr lang="en-US" sz="1200" dirty="0"/>
                  <a:t>(</a:t>
                </a:r>
                <a14:m>
                  <m:oMath xmlns:m="http://schemas.openxmlformats.org/officeDocument/2006/math">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oMath>
                </a14:m>
                <a:endParaRPr lang="en-US" sz="1200" dirty="0"/>
              </a:p>
              <a:p>
                <a:pPr algn="ctr">
                  <a:spcBef>
                    <a:spcPts val="300"/>
                  </a:spcBef>
                  <a:spcAft>
                    <a:spcPts val="300"/>
                  </a:spcAft>
                  <a:buClr>
                    <a:schemeClr val="accent1"/>
                  </a:buClr>
                  <a:buSzPct val="90000"/>
                </a:pPr>
                <a:endParaRPr lang="en-US" sz="1200" dirty="0"/>
              </a:p>
            </p:txBody>
          </p:sp>
        </mc:Choice>
        <mc:Fallback xmlns="">
          <p:sp>
            <p:nvSpPr>
              <p:cNvPr id="25" name="TextBox 24">
                <a:extLst>
                  <a:ext uri="{FF2B5EF4-FFF2-40B4-BE49-F238E27FC236}">
                    <a16:creationId xmlns:a16="http://schemas.microsoft.com/office/drawing/2014/main" id="{0BF91AAE-E21B-497A-9E70-26F8DC240DA3}"/>
                  </a:ext>
                </a:extLst>
              </p:cNvPr>
              <p:cNvSpPr txBox="1">
                <a:spLocks noRot="1" noChangeAspect="1" noMove="1" noResize="1" noEditPoints="1" noAdjustHandles="1" noChangeArrowheads="1" noChangeShapeType="1" noTextEdit="1"/>
              </p:cNvSpPr>
              <p:nvPr/>
            </p:nvSpPr>
            <p:spPr bwMode="gray">
              <a:xfrm>
                <a:off x="3200323" y="5429915"/>
                <a:ext cx="1552801" cy="848665"/>
              </a:xfrm>
              <a:prstGeom prst="rect">
                <a:avLst/>
              </a:prstGeom>
              <a:blipFill>
                <a:blip r:embed="rId8"/>
                <a:stretch>
                  <a:fillRect l="-3137" t="-5755" r="-31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9574132-BC8E-47EA-AF28-92C1A0A7FF4E}"/>
                  </a:ext>
                </a:extLst>
              </p:cNvPr>
              <p:cNvSpPr txBox="1"/>
              <p:nvPr/>
            </p:nvSpPr>
            <p:spPr bwMode="gray">
              <a:xfrm>
                <a:off x="5716993" y="5416843"/>
                <a:ext cx="2014588" cy="1108404"/>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Systemic degradation</a:t>
                </a:r>
              </a:p>
              <a:p>
                <a:pPr algn="ctr">
                  <a:spcBef>
                    <a:spcPts val="300"/>
                  </a:spcBef>
                  <a:spcAft>
                    <a:spcPts val="300"/>
                  </a:spcAft>
                  <a:buClr>
                    <a:schemeClr val="accent1"/>
                  </a:buClr>
                  <a:buSzPct val="90000"/>
                </a:pPr>
                <a:r>
                  <a:rPr lang="en-US" sz="1200" dirty="0"/>
                  <a:t>(</a:t>
                </a:r>
                <a14:m>
                  <m:oMath xmlns:m="http://schemas.openxmlformats.org/officeDocument/2006/math">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oMath>
                </a14:m>
                <a:endParaRPr lang="en-US" sz="1200" dirty="0"/>
              </a:p>
            </p:txBody>
          </p:sp>
        </mc:Choice>
        <mc:Fallback xmlns="">
          <p:sp>
            <p:nvSpPr>
              <p:cNvPr id="26" name="TextBox 25">
                <a:extLst>
                  <a:ext uri="{FF2B5EF4-FFF2-40B4-BE49-F238E27FC236}">
                    <a16:creationId xmlns:a16="http://schemas.microsoft.com/office/drawing/2014/main" id="{C9574132-BC8E-47EA-AF28-92C1A0A7FF4E}"/>
                  </a:ext>
                </a:extLst>
              </p:cNvPr>
              <p:cNvSpPr txBox="1">
                <a:spLocks noRot="1" noChangeAspect="1" noMove="1" noResize="1" noEditPoints="1" noAdjustHandles="1" noChangeArrowheads="1" noChangeShapeType="1" noTextEdit="1"/>
              </p:cNvSpPr>
              <p:nvPr/>
            </p:nvSpPr>
            <p:spPr bwMode="gray">
              <a:xfrm>
                <a:off x="5716993" y="5416843"/>
                <a:ext cx="2014588" cy="1108404"/>
              </a:xfrm>
              <a:prstGeom prst="rect">
                <a:avLst/>
              </a:prstGeom>
              <a:blipFill>
                <a:blip r:embed="rId9"/>
                <a:stretch>
                  <a:fillRect t="-44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D49DE47-8047-4D03-833E-350A13A5F76D}"/>
                  </a:ext>
                </a:extLst>
              </p:cNvPr>
              <p:cNvSpPr txBox="1"/>
              <p:nvPr/>
            </p:nvSpPr>
            <p:spPr bwMode="gray">
              <a:xfrm>
                <a:off x="362722" y="5416843"/>
                <a:ext cx="1873732" cy="666571"/>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Normal operation</a:t>
                </a:r>
              </a:p>
              <a:p>
                <a:pPr algn="ctr">
                  <a:spcBef>
                    <a:spcPts val="300"/>
                  </a:spcBef>
                  <a:spcAft>
                    <a:spcPts val="300"/>
                  </a:spcAft>
                  <a:buClr>
                    <a:schemeClr val="accent1"/>
                  </a:buClr>
                  <a:buSzPct val="90000"/>
                </a:pPr>
                <a:r>
                  <a:rPr lang="en-US" sz="1200" dirty="0"/>
                  <a:t> </a:t>
                </a:r>
                <a14:m>
                  <m:oMath xmlns:m="http://schemas.openxmlformats.org/officeDocument/2006/math">
                    <m:r>
                      <a:rPr lang="en-US" sz="1200" b="0" i="0"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oMath>
                </a14:m>
                <a:endParaRPr lang="en-US" sz="1200" dirty="0"/>
              </a:p>
            </p:txBody>
          </p:sp>
        </mc:Choice>
        <mc:Fallback xmlns="">
          <p:sp>
            <p:nvSpPr>
              <p:cNvPr id="29" name="TextBox 28">
                <a:extLst>
                  <a:ext uri="{FF2B5EF4-FFF2-40B4-BE49-F238E27FC236}">
                    <a16:creationId xmlns:a16="http://schemas.microsoft.com/office/drawing/2014/main" id="{5D49DE47-8047-4D03-833E-350A13A5F76D}"/>
                  </a:ext>
                </a:extLst>
              </p:cNvPr>
              <p:cNvSpPr txBox="1">
                <a:spLocks noRot="1" noChangeAspect="1" noMove="1" noResize="1" noEditPoints="1" noAdjustHandles="1" noChangeArrowheads="1" noChangeShapeType="1" noTextEdit="1"/>
              </p:cNvSpPr>
              <p:nvPr/>
            </p:nvSpPr>
            <p:spPr bwMode="gray">
              <a:xfrm>
                <a:off x="362722" y="5416843"/>
                <a:ext cx="1873732" cy="666571"/>
              </a:xfrm>
              <a:prstGeom prst="rect">
                <a:avLst/>
              </a:prstGeom>
              <a:blipFill>
                <a:blip r:embed="rId10"/>
                <a:stretch>
                  <a:fillRect t="-7339"/>
                </a:stretch>
              </a:blipFill>
            </p:spPr>
            <p:txBody>
              <a:bodyPr/>
              <a:lstStyle/>
              <a:p>
                <a:r>
                  <a:rPr lang="en-US">
                    <a:noFill/>
                  </a:rPr>
                  <a:t> </a:t>
                </a:r>
              </a:p>
            </p:txBody>
          </p:sp>
        </mc:Fallback>
      </mc:AlternateContent>
      <p:cxnSp>
        <p:nvCxnSpPr>
          <p:cNvPr id="30" name="Connector: Elbow 29">
            <a:extLst>
              <a:ext uri="{FF2B5EF4-FFF2-40B4-BE49-F238E27FC236}">
                <a16:creationId xmlns:a16="http://schemas.microsoft.com/office/drawing/2014/main" id="{8426E23F-CB86-42B8-9101-7760C6A2AC1A}"/>
              </a:ext>
            </a:extLst>
          </p:cNvPr>
          <p:cNvCxnSpPr>
            <a:cxnSpLocks/>
          </p:cNvCxnSpPr>
          <p:nvPr/>
        </p:nvCxnSpPr>
        <p:spPr bwMode="gray">
          <a:xfrm rot="10800000">
            <a:off x="559253" y="6242914"/>
            <a:ext cx="543927" cy="1"/>
          </a:xfrm>
          <a:prstGeom prst="bentConnector3">
            <a:avLst>
              <a:gd name="adj1" fmla="val 50000"/>
            </a:avLst>
          </a:prstGeom>
          <a:ln w="28575" cap="flat" cmpd="sng" algn="ctr">
            <a:solidFill>
              <a:srgbClr val="00B05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6DA5190-E9C2-4510-9F74-F6A4CCC573C7}"/>
                  </a:ext>
                </a:extLst>
              </p:cNvPr>
              <p:cNvSpPr txBox="1"/>
              <p:nvPr/>
            </p:nvSpPr>
            <p:spPr bwMode="gray">
              <a:xfrm>
                <a:off x="8187475" y="5416843"/>
                <a:ext cx="1534586" cy="861737"/>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Failure masking</a:t>
                </a:r>
              </a:p>
              <a:p>
                <a:pPr algn="ctr">
                  <a:spcBef>
                    <a:spcPts val="300"/>
                  </a:spcBef>
                  <a:spcAft>
                    <a:spcPts val="300"/>
                  </a:spcAft>
                  <a:buClr>
                    <a:schemeClr val="accent1"/>
                  </a:buClr>
                  <a:buSzPct val="90000"/>
                </a:pPr>
                <a:r>
                  <a:rPr lang="en-US" sz="1100" dirty="0"/>
                  <a:t> </a:t>
                </a:r>
                <a14:m>
                  <m:oMath xmlns:m="http://schemas.openxmlformats.org/officeDocument/2006/math">
                    <m:r>
                      <a:rPr lang="en-US" sz="1200" b="0" i="0"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oMath>
                </a14:m>
                <a:endParaRPr lang="en-US" sz="1100" dirty="0"/>
              </a:p>
            </p:txBody>
          </p:sp>
        </mc:Choice>
        <mc:Fallback xmlns="">
          <p:sp>
            <p:nvSpPr>
              <p:cNvPr id="31" name="TextBox 30">
                <a:extLst>
                  <a:ext uri="{FF2B5EF4-FFF2-40B4-BE49-F238E27FC236}">
                    <a16:creationId xmlns:a16="http://schemas.microsoft.com/office/drawing/2014/main" id="{D6DA5190-E9C2-4510-9F74-F6A4CCC573C7}"/>
                  </a:ext>
                </a:extLst>
              </p:cNvPr>
              <p:cNvSpPr txBox="1">
                <a:spLocks noRot="1" noChangeAspect="1" noMove="1" noResize="1" noEditPoints="1" noAdjustHandles="1" noChangeArrowheads="1" noChangeShapeType="1" noTextEdit="1"/>
              </p:cNvSpPr>
              <p:nvPr/>
            </p:nvSpPr>
            <p:spPr bwMode="gray">
              <a:xfrm>
                <a:off x="8187475" y="5416843"/>
                <a:ext cx="1534586" cy="861737"/>
              </a:xfrm>
              <a:prstGeom prst="rect">
                <a:avLst/>
              </a:prstGeom>
              <a:blipFill>
                <a:blip r:embed="rId11"/>
                <a:stretch>
                  <a:fillRect t="-5674"/>
                </a:stretch>
              </a:blipFill>
            </p:spPr>
            <p:txBody>
              <a:bodyPr/>
              <a:lstStyle/>
              <a:p>
                <a:r>
                  <a:rPr lang="en-US">
                    <a:noFill/>
                  </a:rPr>
                  <a:t> </a:t>
                </a:r>
              </a:p>
            </p:txBody>
          </p:sp>
        </mc:Fallback>
      </mc:AlternateContent>
      <p:cxnSp>
        <p:nvCxnSpPr>
          <p:cNvPr id="32" name="Connector: Elbow 31">
            <a:extLst>
              <a:ext uri="{FF2B5EF4-FFF2-40B4-BE49-F238E27FC236}">
                <a16:creationId xmlns:a16="http://schemas.microsoft.com/office/drawing/2014/main" id="{2BA6E4EF-070A-4E85-99F3-B7A9176EE4A8}"/>
              </a:ext>
            </a:extLst>
          </p:cNvPr>
          <p:cNvCxnSpPr>
            <a:cxnSpLocks/>
          </p:cNvCxnSpPr>
          <p:nvPr/>
        </p:nvCxnSpPr>
        <p:spPr bwMode="gray">
          <a:xfrm rot="10800000">
            <a:off x="3680871" y="6268785"/>
            <a:ext cx="543927" cy="1"/>
          </a:xfrm>
          <a:prstGeom prst="bentConnector3">
            <a:avLst>
              <a:gd name="adj1" fmla="val 50000"/>
            </a:avLst>
          </a:prstGeom>
          <a:ln w="28575" cap="flat" cmpd="sng" algn="ctr">
            <a:solidFill>
              <a:srgbClr val="00B0F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5D9E73C5-9684-4895-9C42-15A21D2A99E0}"/>
                  </a:ext>
                </a:extLst>
              </p:cNvPr>
              <p:cNvSpPr txBox="1"/>
              <p:nvPr/>
            </p:nvSpPr>
            <p:spPr bwMode="gray">
              <a:xfrm>
                <a:off x="10294345" y="5416843"/>
                <a:ext cx="1743426" cy="916358"/>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Failure cascade</a:t>
                </a:r>
              </a:p>
              <a:p>
                <a:pPr algn="ctr">
                  <a:spcBef>
                    <a:spcPts val="300"/>
                  </a:spcBef>
                  <a:spcAft>
                    <a:spcPts val="300"/>
                  </a:spcAft>
                  <a:buClr>
                    <a:schemeClr val="accent1"/>
                  </a:buClr>
                  <a:buSzPct val="90000"/>
                </a:pPr>
                <a:r>
                  <a:rPr lang="en-US" sz="1100" dirty="0"/>
                  <a:t> </a:t>
                </a:r>
                <a14:m>
                  <m:oMath xmlns:m="http://schemas.openxmlformats.org/officeDocument/2006/math">
                    <m:r>
                      <a:rPr lang="en-US" sz="1200" b="0" i="0"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oMath>
                </a14:m>
                <a:endParaRPr lang="en-US" sz="1100" dirty="0"/>
              </a:p>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m:t>
                      </m:r>
                      <m:r>
                        <a:rPr lang="en-US" sz="1100" b="0" i="1" smtClean="0">
                          <a:latin typeface="Cambria Math" panose="02040503050406030204" pitchFamily="18" charset="0"/>
                        </a:rPr>
                        <m:t>𝑆</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𝑑</m:t>
                          </m:r>
                        </m:e>
                        <m:sub>
                          <m:r>
                            <a:rPr lang="en-US" sz="1100" b="0" i="1" smtClean="0">
                              <a:latin typeface="Cambria Math" panose="02040503050406030204" pitchFamily="18" charset="0"/>
                            </a:rPr>
                            <m:t>1</m:t>
                          </m:r>
                        </m:sub>
                      </m:sSub>
                      <m:r>
                        <a:rPr lang="en-US" sz="1100" b="0" i="1" smtClean="0">
                          <a:latin typeface="Cambria Math" panose="02040503050406030204" pitchFamily="18" charset="0"/>
                        </a:rPr>
                        <m:t>→</m:t>
                      </m:r>
                      <m:r>
                        <a:rPr lang="en-US" sz="1100" b="0" i="1" smtClean="0">
                          <a:latin typeface="Cambria Math" panose="02040503050406030204" pitchFamily="18" charset="0"/>
                        </a:rPr>
                        <m:t>𝑆</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𝑑</m:t>
                          </m:r>
                        </m:e>
                        <m:sub>
                          <m:r>
                            <a:rPr lang="en-US" sz="1100" b="0" i="1" smtClean="0">
                              <a:latin typeface="Cambria Math" panose="02040503050406030204" pitchFamily="18" charset="0"/>
                            </a:rPr>
                            <m:t>2</m:t>
                          </m:r>
                        </m:sub>
                      </m:sSub>
                      <m:r>
                        <a:rPr lang="en-US" sz="1100" b="0" i="1" smtClean="0">
                          <a:latin typeface="Cambria Math" panose="02040503050406030204" pitchFamily="18" charset="0"/>
                        </a:rPr>
                        <m:t>→</m:t>
                      </m:r>
                      <m:r>
                        <a:rPr lang="en-US" sz="1100" b="0" i="1" smtClean="0">
                          <a:latin typeface="Cambria Math" panose="02040503050406030204" pitchFamily="18" charset="0"/>
                        </a:rPr>
                        <m:t>𝑆</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𝑢</m:t>
                          </m:r>
                        </m:e>
                        <m:sub>
                          <m:r>
                            <a:rPr lang="en-US" sz="1100" b="0" i="1" smtClean="0">
                              <a:latin typeface="Cambria Math" panose="02040503050406030204" pitchFamily="18" charset="0"/>
                            </a:rPr>
                            <m:t>2</m:t>
                          </m:r>
                        </m:sub>
                      </m:sSub>
                      <m:r>
                        <a:rPr lang="en-US" sz="1100" b="0" i="1" smtClean="0">
                          <a:latin typeface="Cambria Math" panose="02040503050406030204" pitchFamily="18" charset="0"/>
                        </a:rPr>
                        <m:t>)</m:t>
                      </m:r>
                    </m:oMath>
                  </m:oMathPara>
                </a14:m>
                <a:endParaRPr lang="en-US" sz="1100" dirty="0"/>
              </a:p>
              <a:p>
                <a:pPr algn="ctr">
                  <a:spcBef>
                    <a:spcPts val="300"/>
                  </a:spcBef>
                  <a:spcAft>
                    <a:spcPts val="300"/>
                  </a:spcAft>
                  <a:buClr>
                    <a:schemeClr val="accent1"/>
                  </a:buClr>
                  <a:buSzPct val="90000"/>
                </a:pPr>
                <a:endParaRPr lang="en-US" sz="1200" dirty="0"/>
              </a:p>
            </p:txBody>
          </p:sp>
        </mc:Choice>
        <mc:Fallback xmlns="">
          <p:sp>
            <p:nvSpPr>
              <p:cNvPr id="33" name="TextBox 32">
                <a:extLst>
                  <a:ext uri="{FF2B5EF4-FFF2-40B4-BE49-F238E27FC236}">
                    <a16:creationId xmlns:a16="http://schemas.microsoft.com/office/drawing/2014/main" id="{5D9E73C5-9684-4895-9C42-15A21D2A99E0}"/>
                  </a:ext>
                </a:extLst>
              </p:cNvPr>
              <p:cNvSpPr txBox="1">
                <a:spLocks noRot="1" noChangeAspect="1" noMove="1" noResize="1" noEditPoints="1" noAdjustHandles="1" noChangeArrowheads="1" noChangeShapeType="1" noTextEdit="1"/>
              </p:cNvSpPr>
              <p:nvPr/>
            </p:nvSpPr>
            <p:spPr bwMode="gray">
              <a:xfrm>
                <a:off x="10294345" y="5416843"/>
                <a:ext cx="1743426" cy="916358"/>
              </a:xfrm>
              <a:prstGeom prst="rect">
                <a:avLst/>
              </a:prstGeom>
              <a:blipFill>
                <a:blip r:embed="rId12"/>
                <a:stretch>
                  <a:fillRect t="-5333"/>
                </a:stretch>
              </a:blipFill>
            </p:spPr>
            <p:txBody>
              <a:bodyPr/>
              <a:lstStyle/>
              <a:p>
                <a:r>
                  <a:rPr lang="en-US">
                    <a:noFill/>
                  </a:rPr>
                  <a:t> </a:t>
                </a:r>
              </a:p>
            </p:txBody>
          </p:sp>
        </mc:Fallback>
      </mc:AlternateContent>
      <p:cxnSp>
        <p:nvCxnSpPr>
          <p:cNvPr id="35" name="Straight Arrow Connector 34">
            <a:extLst>
              <a:ext uri="{FF2B5EF4-FFF2-40B4-BE49-F238E27FC236}">
                <a16:creationId xmlns:a16="http://schemas.microsoft.com/office/drawing/2014/main" id="{6FC1ED92-C6F0-40A6-8179-9930D1269F9F}"/>
              </a:ext>
            </a:extLst>
          </p:cNvPr>
          <p:cNvCxnSpPr>
            <a:cxnSpLocks/>
            <a:stCxn id="16" idx="3"/>
            <a:endCxn id="14" idx="0"/>
          </p:cNvCxnSpPr>
          <p:nvPr/>
        </p:nvCxnSpPr>
        <p:spPr bwMode="gray">
          <a:xfrm flipH="1">
            <a:off x="955795" y="3995336"/>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56" name="Oval 55">
                <a:extLst>
                  <a:ext uri="{FF2B5EF4-FFF2-40B4-BE49-F238E27FC236}">
                    <a16:creationId xmlns:a16="http://schemas.microsoft.com/office/drawing/2014/main" id="{481AAC60-5FA7-4E06-8ADE-EA07A9800A06}"/>
                  </a:ext>
                </a:extLst>
              </p:cNvPr>
              <p:cNvSpPr/>
              <p:nvPr/>
            </p:nvSpPr>
            <p:spPr bwMode="gray">
              <a:xfrm>
                <a:off x="2840144" y="1469426"/>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6" name="Oval 55">
                <a:extLst>
                  <a:ext uri="{FF2B5EF4-FFF2-40B4-BE49-F238E27FC236}">
                    <a16:creationId xmlns:a16="http://schemas.microsoft.com/office/drawing/2014/main" id="{481AAC60-5FA7-4E06-8ADE-EA07A9800A06}"/>
                  </a:ext>
                </a:extLst>
              </p:cNvPr>
              <p:cNvSpPr>
                <a:spLocks noRot="1" noChangeAspect="1" noMove="1" noResize="1" noEditPoints="1" noAdjustHandles="1" noChangeArrowheads="1" noChangeShapeType="1" noTextEdit="1"/>
              </p:cNvSpPr>
              <p:nvPr/>
            </p:nvSpPr>
            <p:spPr bwMode="gray">
              <a:xfrm>
                <a:off x="2840144" y="1469426"/>
                <a:ext cx="649480" cy="632388"/>
              </a:xfrm>
              <a:prstGeom prst="ellipse">
                <a:avLst/>
              </a:prstGeom>
              <a:blipFill>
                <a:blip r:embed="rId1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Oval 56">
                <a:extLst>
                  <a:ext uri="{FF2B5EF4-FFF2-40B4-BE49-F238E27FC236}">
                    <a16:creationId xmlns:a16="http://schemas.microsoft.com/office/drawing/2014/main" id="{4A5FA4D0-CAE8-4576-B5E7-966EBE97349C}"/>
                  </a:ext>
                </a:extLst>
              </p:cNvPr>
              <p:cNvSpPr/>
              <p:nvPr/>
            </p:nvSpPr>
            <p:spPr bwMode="gray">
              <a:xfrm>
                <a:off x="3931156" y="1469426"/>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7" name="Oval 56">
                <a:extLst>
                  <a:ext uri="{FF2B5EF4-FFF2-40B4-BE49-F238E27FC236}">
                    <a16:creationId xmlns:a16="http://schemas.microsoft.com/office/drawing/2014/main" id="{4A5FA4D0-CAE8-4576-B5E7-966EBE97349C}"/>
                  </a:ext>
                </a:extLst>
              </p:cNvPr>
              <p:cNvSpPr>
                <a:spLocks noRot="1" noChangeAspect="1" noMove="1" noResize="1" noEditPoints="1" noAdjustHandles="1" noChangeArrowheads="1" noChangeShapeType="1" noTextEdit="1"/>
              </p:cNvSpPr>
              <p:nvPr/>
            </p:nvSpPr>
            <p:spPr bwMode="gray">
              <a:xfrm>
                <a:off x="3931156" y="1469426"/>
                <a:ext cx="649480" cy="632388"/>
              </a:xfrm>
              <a:prstGeom prst="ellipse">
                <a:avLst/>
              </a:prstGeom>
              <a:blipFill>
                <a:blip r:embed="rId14"/>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Oval 57">
                <a:extLst>
                  <a:ext uri="{FF2B5EF4-FFF2-40B4-BE49-F238E27FC236}">
                    <a16:creationId xmlns:a16="http://schemas.microsoft.com/office/drawing/2014/main" id="{6A962A7A-AEDD-4692-8068-E7FEBCAE7DE6}"/>
                  </a:ext>
                </a:extLst>
              </p:cNvPr>
              <p:cNvSpPr/>
              <p:nvPr/>
            </p:nvSpPr>
            <p:spPr bwMode="gray">
              <a:xfrm>
                <a:off x="3385650" y="2350514"/>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8" name="Oval 57">
                <a:extLst>
                  <a:ext uri="{FF2B5EF4-FFF2-40B4-BE49-F238E27FC236}">
                    <a16:creationId xmlns:a16="http://schemas.microsoft.com/office/drawing/2014/main" id="{6A962A7A-AEDD-4692-8068-E7FEBCAE7DE6}"/>
                  </a:ext>
                </a:extLst>
              </p:cNvPr>
              <p:cNvSpPr>
                <a:spLocks noRot="1" noChangeAspect="1" noMove="1" noResize="1" noEditPoints="1" noAdjustHandles="1" noChangeArrowheads="1" noChangeShapeType="1" noTextEdit="1"/>
              </p:cNvSpPr>
              <p:nvPr/>
            </p:nvSpPr>
            <p:spPr bwMode="gray">
              <a:xfrm>
                <a:off x="3385650" y="2350514"/>
                <a:ext cx="649480" cy="632388"/>
              </a:xfrm>
              <a:prstGeom prst="ellipse">
                <a:avLst/>
              </a:prstGeom>
              <a:blipFill>
                <a:blip r:embed="rId15"/>
                <a:stretch>
                  <a:fillRect/>
                </a:stretch>
              </a:blipFill>
              <a:ln>
                <a:solidFill>
                  <a:schemeClr val="bg2"/>
                </a:solidFill>
              </a:ln>
            </p:spPr>
            <p:txBody>
              <a:bodyPr/>
              <a:lstStyle/>
              <a:p>
                <a:r>
                  <a:rPr lang="en-US">
                    <a:noFill/>
                  </a:rPr>
                  <a:t> </a:t>
                </a:r>
              </a:p>
            </p:txBody>
          </p:sp>
        </mc:Fallback>
      </mc:AlternateContent>
      <p:cxnSp>
        <p:nvCxnSpPr>
          <p:cNvPr id="59" name="Straight Arrow Connector 58">
            <a:extLst>
              <a:ext uri="{FF2B5EF4-FFF2-40B4-BE49-F238E27FC236}">
                <a16:creationId xmlns:a16="http://schemas.microsoft.com/office/drawing/2014/main" id="{FD5BEE5B-5702-4CA2-94F0-71E0A8052C8F}"/>
              </a:ext>
            </a:extLst>
          </p:cNvPr>
          <p:cNvCxnSpPr>
            <a:cxnSpLocks/>
            <a:stCxn id="56" idx="7"/>
            <a:endCxn id="57" idx="1"/>
          </p:cNvCxnSpPr>
          <p:nvPr/>
        </p:nvCxnSpPr>
        <p:spPr bwMode="gray">
          <a:xfrm>
            <a:off x="3394510" y="1562037"/>
            <a:ext cx="631760" cy="0"/>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Straight Arrow Connector 59">
            <a:extLst>
              <a:ext uri="{FF2B5EF4-FFF2-40B4-BE49-F238E27FC236}">
                <a16:creationId xmlns:a16="http://schemas.microsoft.com/office/drawing/2014/main" id="{BA020F9A-86EF-4A9D-970A-DC75CF367EA1}"/>
              </a:ext>
            </a:extLst>
          </p:cNvPr>
          <p:cNvCxnSpPr>
            <a:cxnSpLocks/>
            <a:stCxn id="57" idx="3"/>
            <a:endCxn id="56" idx="5"/>
          </p:cNvCxnSpPr>
          <p:nvPr/>
        </p:nvCxnSpPr>
        <p:spPr bwMode="gray">
          <a:xfrm flipH="1">
            <a:off x="3394510" y="2009203"/>
            <a:ext cx="631760" cy="0"/>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Arrow Connector 60">
            <a:extLst>
              <a:ext uri="{FF2B5EF4-FFF2-40B4-BE49-F238E27FC236}">
                <a16:creationId xmlns:a16="http://schemas.microsoft.com/office/drawing/2014/main" id="{C01E0BF4-21B2-41EC-951C-8F12FF8E10BC}"/>
              </a:ext>
            </a:extLst>
          </p:cNvPr>
          <p:cNvCxnSpPr>
            <a:cxnSpLocks/>
            <a:stCxn id="57" idx="4"/>
            <a:endCxn id="58" idx="7"/>
          </p:cNvCxnSpPr>
          <p:nvPr/>
        </p:nvCxnSpPr>
        <p:spPr bwMode="gray">
          <a:xfrm flipH="1">
            <a:off x="3940016" y="2101814"/>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2" name="Straight Arrow Connector 61">
            <a:extLst>
              <a:ext uri="{FF2B5EF4-FFF2-40B4-BE49-F238E27FC236}">
                <a16:creationId xmlns:a16="http://schemas.microsoft.com/office/drawing/2014/main" id="{9F03D01D-7127-4F50-B6BE-A86C08C7BD77}"/>
              </a:ext>
            </a:extLst>
          </p:cNvPr>
          <p:cNvCxnSpPr>
            <a:cxnSpLocks/>
            <a:stCxn id="58" idx="1"/>
            <a:endCxn id="56" idx="4"/>
          </p:cNvCxnSpPr>
          <p:nvPr/>
        </p:nvCxnSpPr>
        <p:spPr bwMode="gray">
          <a:xfrm flipH="1" flipV="1">
            <a:off x="3164884" y="2101814"/>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63" name="Oval 62">
                <a:extLst>
                  <a:ext uri="{FF2B5EF4-FFF2-40B4-BE49-F238E27FC236}">
                    <a16:creationId xmlns:a16="http://schemas.microsoft.com/office/drawing/2014/main" id="{C9786194-004B-4FC1-8C4E-451872A1A4F5}"/>
                  </a:ext>
                </a:extLst>
              </p:cNvPr>
              <p:cNvSpPr/>
              <p:nvPr/>
            </p:nvSpPr>
            <p:spPr bwMode="gray">
              <a:xfrm>
                <a:off x="2965796" y="4307621"/>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63" name="Oval 62">
                <a:extLst>
                  <a:ext uri="{FF2B5EF4-FFF2-40B4-BE49-F238E27FC236}">
                    <a16:creationId xmlns:a16="http://schemas.microsoft.com/office/drawing/2014/main" id="{C9786194-004B-4FC1-8C4E-451872A1A4F5}"/>
                  </a:ext>
                </a:extLst>
              </p:cNvPr>
              <p:cNvSpPr>
                <a:spLocks noRot="1" noChangeAspect="1" noMove="1" noResize="1" noEditPoints="1" noAdjustHandles="1" noChangeArrowheads="1" noChangeShapeType="1" noTextEdit="1"/>
              </p:cNvSpPr>
              <p:nvPr/>
            </p:nvSpPr>
            <p:spPr bwMode="gray">
              <a:xfrm>
                <a:off x="2965796" y="4307621"/>
                <a:ext cx="649480" cy="632388"/>
              </a:xfrm>
              <a:prstGeom prst="ellipse">
                <a:avLst/>
              </a:prstGeom>
              <a:blipFill>
                <a:blip r:embed="rId1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Oval 63">
                <a:extLst>
                  <a:ext uri="{FF2B5EF4-FFF2-40B4-BE49-F238E27FC236}">
                    <a16:creationId xmlns:a16="http://schemas.microsoft.com/office/drawing/2014/main" id="{3BE6C00E-03EC-4209-A1E2-EC611887B910}"/>
                  </a:ext>
                </a:extLst>
              </p:cNvPr>
              <p:cNvSpPr/>
              <p:nvPr/>
            </p:nvSpPr>
            <p:spPr bwMode="gray">
              <a:xfrm>
                <a:off x="3940016" y="4307620"/>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64" name="Oval 63">
                <a:extLst>
                  <a:ext uri="{FF2B5EF4-FFF2-40B4-BE49-F238E27FC236}">
                    <a16:creationId xmlns:a16="http://schemas.microsoft.com/office/drawing/2014/main" id="{3BE6C00E-03EC-4209-A1E2-EC611887B910}"/>
                  </a:ext>
                </a:extLst>
              </p:cNvPr>
              <p:cNvSpPr>
                <a:spLocks noRot="1" noChangeAspect="1" noMove="1" noResize="1" noEditPoints="1" noAdjustHandles="1" noChangeArrowheads="1" noChangeShapeType="1" noTextEdit="1"/>
              </p:cNvSpPr>
              <p:nvPr/>
            </p:nvSpPr>
            <p:spPr bwMode="gray">
              <a:xfrm>
                <a:off x="3940016" y="4307620"/>
                <a:ext cx="649480" cy="632388"/>
              </a:xfrm>
              <a:prstGeom prst="ellipse">
                <a:avLst/>
              </a:prstGeom>
              <a:blipFill>
                <a:blip r:embed="rId17"/>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Oval 64">
                <a:extLst>
                  <a:ext uri="{FF2B5EF4-FFF2-40B4-BE49-F238E27FC236}">
                    <a16:creationId xmlns:a16="http://schemas.microsoft.com/office/drawing/2014/main" id="{967E99A5-5D36-49FD-A89E-1373C34DA422}"/>
                  </a:ext>
                </a:extLst>
              </p:cNvPr>
              <p:cNvSpPr/>
              <p:nvPr/>
            </p:nvSpPr>
            <p:spPr bwMode="gray">
              <a:xfrm>
                <a:off x="3398469" y="3362948"/>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65" name="Oval 64">
                <a:extLst>
                  <a:ext uri="{FF2B5EF4-FFF2-40B4-BE49-F238E27FC236}">
                    <a16:creationId xmlns:a16="http://schemas.microsoft.com/office/drawing/2014/main" id="{967E99A5-5D36-49FD-A89E-1373C34DA422}"/>
                  </a:ext>
                </a:extLst>
              </p:cNvPr>
              <p:cNvSpPr>
                <a:spLocks noRot="1" noChangeAspect="1" noMove="1" noResize="1" noEditPoints="1" noAdjustHandles="1" noChangeArrowheads="1" noChangeShapeType="1" noTextEdit="1"/>
              </p:cNvSpPr>
              <p:nvPr/>
            </p:nvSpPr>
            <p:spPr bwMode="gray">
              <a:xfrm>
                <a:off x="3398469" y="3362948"/>
                <a:ext cx="649480" cy="632388"/>
              </a:xfrm>
              <a:prstGeom prst="ellipse">
                <a:avLst/>
              </a:prstGeom>
              <a:blipFill>
                <a:blip r:embed="rId18"/>
                <a:stretch>
                  <a:fillRect/>
                </a:stretch>
              </a:blipFill>
              <a:ln>
                <a:solidFill>
                  <a:schemeClr val="bg2"/>
                </a:solidFill>
              </a:ln>
            </p:spPr>
            <p:txBody>
              <a:bodyPr/>
              <a:lstStyle/>
              <a:p>
                <a:r>
                  <a:rPr lang="en-US">
                    <a:noFill/>
                  </a:rPr>
                  <a:t> </a:t>
                </a:r>
              </a:p>
            </p:txBody>
          </p:sp>
        </mc:Fallback>
      </mc:AlternateContent>
      <p:cxnSp>
        <p:nvCxnSpPr>
          <p:cNvPr id="66" name="Straight Arrow Connector 65">
            <a:extLst>
              <a:ext uri="{FF2B5EF4-FFF2-40B4-BE49-F238E27FC236}">
                <a16:creationId xmlns:a16="http://schemas.microsoft.com/office/drawing/2014/main" id="{CB075A5C-6C66-4F7B-BB7A-39851701F94B}"/>
              </a:ext>
            </a:extLst>
          </p:cNvPr>
          <p:cNvCxnSpPr>
            <a:cxnSpLocks/>
            <a:stCxn id="63" idx="7"/>
            <a:endCxn id="64" idx="1"/>
          </p:cNvCxnSpPr>
          <p:nvPr/>
        </p:nvCxnSpPr>
        <p:spPr bwMode="gray">
          <a:xfrm flipV="1">
            <a:off x="3520162" y="4400231"/>
            <a:ext cx="514968" cy="1"/>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7" name="Straight Arrow Connector 66">
            <a:extLst>
              <a:ext uri="{FF2B5EF4-FFF2-40B4-BE49-F238E27FC236}">
                <a16:creationId xmlns:a16="http://schemas.microsoft.com/office/drawing/2014/main" id="{A647BF1B-D6C5-44F1-BABB-C841D338A057}"/>
              </a:ext>
            </a:extLst>
          </p:cNvPr>
          <p:cNvCxnSpPr>
            <a:cxnSpLocks/>
            <a:stCxn id="64" idx="3"/>
            <a:endCxn id="63" idx="5"/>
          </p:cNvCxnSpPr>
          <p:nvPr/>
        </p:nvCxnSpPr>
        <p:spPr bwMode="gray">
          <a:xfrm flipH="1">
            <a:off x="3520162" y="4847397"/>
            <a:ext cx="514968" cy="1"/>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8" name="Straight Arrow Connector 67">
            <a:extLst>
              <a:ext uri="{FF2B5EF4-FFF2-40B4-BE49-F238E27FC236}">
                <a16:creationId xmlns:a16="http://schemas.microsoft.com/office/drawing/2014/main" id="{0D14551D-8D89-4B6C-A20F-B1D6A4A920A1}"/>
              </a:ext>
            </a:extLst>
          </p:cNvPr>
          <p:cNvCxnSpPr>
            <a:cxnSpLocks/>
            <a:stCxn id="64" idx="0"/>
            <a:endCxn id="65" idx="5"/>
          </p:cNvCxnSpPr>
          <p:nvPr/>
        </p:nvCxnSpPr>
        <p:spPr bwMode="gray">
          <a:xfrm flipH="1" flipV="1">
            <a:off x="3952835" y="3902725"/>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0" name="Connector: Elbow 69">
            <a:extLst>
              <a:ext uri="{FF2B5EF4-FFF2-40B4-BE49-F238E27FC236}">
                <a16:creationId xmlns:a16="http://schemas.microsoft.com/office/drawing/2014/main" id="{9C8ED50C-89E0-45A6-982C-32C8C622EEF1}"/>
              </a:ext>
            </a:extLst>
          </p:cNvPr>
          <p:cNvCxnSpPr>
            <a:cxnSpLocks/>
            <a:stCxn id="57" idx="6"/>
            <a:endCxn id="64" idx="6"/>
          </p:cNvCxnSpPr>
          <p:nvPr/>
        </p:nvCxnSpPr>
        <p:spPr bwMode="gray">
          <a:xfrm>
            <a:off x="4580636" y="1785620"/>
            <a:ext cx="8860" cy="2838194"/>
          </a:xfrm>
          <a:prstGeom prst="bentConnector3">
            <a:avLst>
              <a:gd name="adj1" fmla="val 2680135"/>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1" name="Straight Arrow Connector 70">
            <a:extLst>
              <a:ext uri="{FF2B5EF4-FFF2-40B4-BE49-F238E27FC236}">
                <a16:creationId xmlns:a16="http://schemas.microsoft.com/office/drawing/2014/main" id="{E0EF726C-463A-410A-9231-52162BADCFC1}"/>
              </a:ext>
            </a:extLst>
          </p:cNvPr>
          <p:cNvCxnSpPr>
            <a:cxnSpLocks/>
            <a:stCxn id="58" idx="4"/>
            <a:endCxn id="65" idx="0"/>
          </p:cNvCxnSpPr>
          <p:nvPr/>
        </p:nvCxnSpPr>
        <p:spPr bwMode="gray">
          <a:xfrm>
            <a:off x="3710390" y="2982902"/>
            <a:ext cx="12819" cy="38004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2" name="Connector: Elbow 71">
            <a:extLst>
              <a:ext uri="{FF2B5EF4-FFF2-40B4-BE49-F238E27FC236}">
                <a16:creationId xmlns:a16="http://schemas.microsoft.com/office/drawing/2014/main" id="{24642DB7-86B4-4722-82BE-B40C3DEA9F46}"/>
              </a:ext>
            </a:extLst>
          </p:cNvPr>
          <p:cNvCxnSpPr>
            <a:cxnSpLocks/>
            <a:stCxn id="65" idx="2"/>
            <a:endCxn id="56" idx="3"/>
          </p:cNvCxnSpPr>
          <p:nvPr/>
        </p:nvCxnSpPr>
        <p:spPr bwMode="gray">
          <a:xfrm rot="10800000">
            <a:off x="2935259" y="2009204"/>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Connector: Elbow 72">
            <a:extLst>
              <a:ext uri="{FF2B5EF4-FFF2-40B4-BE49-F238E27FC236}">
                <a16:creationId xmlns:a16="http://schemas.microsoft.com/office/drawing/2014/main" id="{A70AB801-67F5-49C9-9845-E0ACE43464FC}"/>
              </a:ext>
            </a:extLst>
          </p:cNvPr>
          <p:cNvCxnSpPr>
            <a:cxnSpLocks/>
            <a:stCxn id="63" idx="4"/>
            <a:endCxn id="56" idx="0"/>
          </p:cNvCxnSpPr>
          <p:nvPr/>
        </p:nvCxnSpPr>
        <p:spPr bwMode="gray">
          <a:xfrm rot="5400000" flipH="1">
            <a:off x="1492418" y="3141892"/>
            <a:ext cx="3470583" cy="125652"/>
          </a:xfrm>
          <a:prstGeom prst="bentConnector5">
            <a:avLst>
              <a:gd name="adj1" fmla="val -6587"/>
              <a:gd name="adj2" fmla="val 540375"/>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4" name="Straight Arrow Connector 73">
            <a:extLst>
              <a:ext uri="{FF2B5EF4-FFF2-40B4-BE49-F238E27FC236}">
                <a16:creationId xmlns:a16="http://schemas.microsoft.com/office/drawing/2014/main" id="{B816DA53-5F3C-41D1-984E-810E5D975BFB}"/>
              </a:ext>
            </a:extLst>
          </p:cNvPr>
          <p:cNvCxnSpPr>
            <a:cxnSpLocks/>
            <a:stCxn id="65" idx="3"/>
            <a:endCxn id="63" idx="0"/>
          </p:cNvCxnSpPr>
          <p:nvPr/>
        </p:nvCxnSpPr>
        <p:spPr bwMode="gray">
          <a:xfrm flipH="1">
            <a:off x="3290536" y="3902725"/>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Connector: Elbow 77">
            <a:extLst>
              <a:ext uri="{FF2B5EF4-FFF2-40B4-BE49-F238E27FC236}">
                <a16:creationId xmlns:a16="http://schemas.microsoft.com/office/drawing/2014/main" id="{1D39DC20-B948-48DC-A7CA-84447A5F8D82}"/>
              </a:ext>
            </a:extLst>
          </p:cNvPr>
          <p:cNvCxnSpPr>
            <a:cxnSpLocks/>
            <a:stCxn id="56" idx="2"/>
            <a:endCxn id="63" idx="2"/>
          </p:cNvCxnSpPr>
          <p:nvPr/>
        </p:nvCxnSpPr>
        <p:spPr bwMode="gray">
          <a:xfrm rot="10800000" flipH="1" flipV="1">
            <a:off x="2840144" y="1785619"/>
            <a:ext cx="125652" cy="2838195"/>
          </a:xfrm>
          <a:prstGeom prst="bentConnector3">
            <a:avLst>
              <a:gd name="adj1" fmla="val -9245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22" name="Oval 121">
                <a:extLst>
                  <a:ext uri="{FF2B5EF4-FFF2-40B4-BE49-F238E27FC236}">
                    <a16:creationId xmlns:a16="http://schemas.microsoft.com/office/drawing/2014/main" id="{7C2B8B28-D43E-45A9-AE53-2E2149F7E25E}"/>
                  </a:ext>
                </a:extLst>
              </p:cNvPr>
              <p:cNvSpPr/>
              <p:nvPr/>
            </p:nvSpPr>
            <p:spPr bwMode="gray">
              <a:xfrm>
                <a:off x="5237314" y="1469424"/>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22" name="Oval 121">
                <a:extLst>
                  <a:ext uri="{FF2B5EF4-FFF2-40B4-BE49-F238E27FC236}">
                    <a16:creationId xmlns:a16="http://schemas.microsoft.com/office/drawing/2014/main" id="{7C2B8B28-D43E-45A9-AE53-2E2149F7E25E}"/>
                  </a:ext>
                </a:extLst>
              </p:cNvPr>
              <p:cNvSpPr>
                <a:spLocks noRot="1" noChangeAspect="1" noMove="1" noResize="1" noEditPoints="1" noAdjustHandles="1" noChangeArrowheads="1" noChangeShapeType="1" noTextEdit="1"/>
              </p:cNvSpPr>
              <p:nvPr/>
            </p:nvSpPr>
            <p:spPr bwMode="gray">
              <a:xfrm>
                <a:off x="5237314" y="1469424"/>
                <a:ext cx="649480" cy="632388"/>
              </a:xfrm>
              <a:prstGeom prst="ellipse">
                <a:avLst/>
              </a:prstGeom>
              <a:blipFill>
                <a:blip r:embed="rId19"/>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3" name="Oval 122">
                <a:extLst>
                  <a:ext uri="{FF2B5EF4-FFF2-40B4-BE49-F238E27FC236}">
                    <a16:creationId xmlns:a16="http://schemas.microsoft.com/office/drawing/2014/main" id="{10DA1714-A877-4B99-9713-E57809FBDFA2}"/>
                  </a:ext>
                </a:extLst>
              </p:cNvPr>
              <p:cNvSpPr/>
              <p:nvPr/>
            </p:nvSpPr>
            <p:spPr bwMode="gray">
              <a:xfrm>
                <a:off x="6328326" y="1469424"/>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23" name="Oval 122">
                <a:extLst>
                  <a:ext uri="{FF2B5EF4-FFF2-40B4-BE49-F238E27FC236}">
                    <a16:creationId xmlns:a16="http://schemas.microsoft.com/office/drawing/2014/main" id="{10DA1714-A877-4B99-9713-E57809FBDFA2}"/>
                  </a:ext>
                </a:extLst>
              </p:cNvPr>
              <p:cNvSpPr>
                <a:spLocks noRot="1" noChangeAspect="1" noMove="1" noResize="1" noEditPoints="1" noAdjustHandles="1" noChangeArrowheads="1" noChangeShapeType="1" noTextEdit="1"/>
              </p:cNvSpPr>
              <p:nvPr/>
            </p:nvSpPr>
            <p:spPr bwMode="gray">
              <a:xfrm>
                <a:off x="6328326" y="1469424"/>
                <a:ext cx="649480" cy="632388"/>
              </a:xfrm>
              <a:prstGeom prst="ellipse">
                <a:avLst/>
              </a:prstGeom>
              <a:blipFill>
                <a:blip r:embed="rId20"/>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Oval 123">
                <a:extLst>
                  <a:ext uri="{FF2B5EF4-FFF2-40B4-BE49-F238E27FC236}">
                    <a16:creationId xmlns:a16="http://schemas.microsoft.com/office/drawing/2014/main" id="{6F0E7DE9-5635-47D9-AB94-0164FF2E4CCB}"/>
                  </a:ext>
                </a:extLst>
              </p:cNvPr>
              <p:cNvSpPr/>
              <p:nvPr/>
            </p:nvSpPr>
            <p:spPr bwMode="gray">
              <a:xfrm>
                <a:off x="5782820" y="2350512"/>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24" name="Oval 123">
                <a:extLst>
                  <a:ext uri="{FF2B5EF4-FFF2-40B4-BE49-F238E27FC236}">
                    <a16:creationId xmlns:a16="http://schemas.microsoft.com/office/drawing/2014/main" id="{6F0E7DE9-5635-47D9-AB94-0164FF2E4CCB}"/>
                  </a:ext>
                </a:extLst>
              </p:cNvPr>
              <p:cNvSpPr>
                <a:spLocks noRot="1" noChangeAspect="1" noMove="1" noResize="1" noEditPoints="1" noAdjustHandles="1" noChangeArrowheads="1" noChangeShapeType="1" noTextEdit="1"/>
              </p:cNvSpPr>
              <p:nvPr/>
            </p:nvSpPr>
            <p:spPr bwMode="gray">
              <a:xfrm>
                <a:off x="5782820" y="2350512"/>
                <a:ext cx="649480" cy="632388"/>
              </a:xfrm>
              <a:prstGeom prst="ellipse">
                <a:avLst/>
              </a:prstGeom>
              <a:blipFill>
                <a:blip r:embed="rId21"/>
                <a:stretch>
                  <a:fillRect/>
                </a:stretch>
              </a:blipFill>
              <a:ln>
                <a:solidFill>
                  <a:schemeClr val="bg2"/>
                </a:solidFill>
              </a:ln>
            </p:spPr>
            <p:txBody>
              <a:bodyPr/>
              <a:lstStyle/>
              <a:p>
                <a:r>
                  <a:rPr lang="en-US">
                    <a:noFill/>
                  </a:rPr>
                  <a:t> </a:t>
                </a:r>
              </a:p>
            </p:txBody>
          </p:sp>
        </mc:Fallback>
      </mc:AlternateContent>
      <p:cxnSp>
        <p:nvCxnSpPr>
          <p:cNvPr id="125" name="Straight Arrow Connector 124">
            <a:extLst>
              <a:ext uri="{FF2B5EF4-FFF2-40B4-BE49-F238E27FC236}">
                <a16:creationId xmlns:a16="http://schemas.microsoft.com/office/drawing/2014/main" id="{767D14D0-DC5F-4CF0-AFD2-84C22FD7C335}"/>
              </a:ext>
            </a:extLst>
          </p:cNvPr>
          <p:cNvCxnSpPr>
            <a:cxnSpLocks/>
            <a:stCxn id="122" idx="7"/>
            <a:endCxn id="123" idx="1"/>
          </p:cNvCxnSpPr>
          <p:nvPr/>
        </p:nvCxnSpPr>
        <p:spPr bwMode="gray">
          <a:xfrm>
            <a:off x="5791680" y="1562035"/>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6" name="Straight Arrow Connector 125">
            <a:extLst>
              <a:ext uri="{FF2B5EF4-FFF2-40B4-BE49-F238E27FC236}">
                <a16:creationId xmlns:a16="http://schemas.microsoft.com/office/drawing/2014/main" id="{542195C9-BDBF-4BC7-BDC4-A34E78DEE1F5}"/>
              </a:ext>
            </a:extLst>
          </p:cNvPr>
          <p:cNvCxnSpPr>
            <a:cxnSpLocks/>
            <a:stCxn id="123" idx="3"/>
            <a:endCxn id="122" idx="5"/>
          </p:cNvCxnSpPr>
          <p:nvPr/>
        </p:nvCxnSpPr>
        <p:spPr bwMode="gray">
          <a:xfrm flipH="1">
            <a:off x="5791680" y="2009201"/>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7" name="Straight Arrow Connector 126">
            <a:extLst>
              <a:ext uri="{FF2B5EF4-FFF2-40B4-BE49-F238E27FC236}">
                <a16:creationId xmlns:a16="http://schemas.microsoft.com/office/drawing/2014/main" id="{21215C11-5C55-44C5-9D74-A46DF7AC70A2}"/>
              </a:ext>
            </a:extLst>
          </p:cNvPr>
          <p:cNvCxnSpPr>
            <a:cxnSpLocks/>
            <a:stCxn id="123" idx="4"/>
            <a:endCxn id="124" idx="7"/>
          </p:cNvCxnSpPr>
          <p:nvPr/>
        </p:nvCxnSpPr>
        <p:spPr bwMode="gray">
          <a:xfrm flipH="1">
            <a:off x="6337186" y="2101812"/>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8" name="Straight Arrow Connector 127">
            <a:extLst>
              <a:ext uri="{FF2B5EF4-FFF2-40B4-BE49-F238E27FC236}">
                <a16:creationId xmlns:a16="http://schemas.microsoft.com/office/drawing/2014/main" id="{AC155637-EBAF-41FF-99E4-DD90180E7AD9}"/>
              </a:ext>
            </a:extLst>
          </p:cNvPr>
          <p:cNvCxnSpPr>
            <a:cxnSpLocks/>
            <a:stCxn id="124" idx="1"/>
            <a:endCxn id="122" idx="4"/>
          </p:cNvCxnSpPr>
          <p:nvPr/>
        </p:nvCxnSpPr>
        <p:spPr bwMode="gray">
          <a:xfrm flipH="1" flipV="1">
            <a:off x="5562054" y="2101812"/>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29" name="Oval 128">
                <a:extLst>
                  <a:ext uri="{FF2B5EF4-FFF2-40B4-BE49-F238E27FC236}">
                    <a16:creationId xmlns:a16="http://schemas.microsoft.com/office/drawing/2014/main" id="{8F1ED4D7-9FC9-43B0-9FE5-039ACC5B0D27}"/>
                  </a:ext>
                </a:extLst>
              </p:cNvPr>
              <p:cNvSpPr/>
              <p:nvPr/>
            </p:nvSpPr>
            <p:spPr bwMode="gray">
              <a:xfrm>
                <a:off x="5362966" y="4307619"/>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29" name="Oval 128">
                <a:extLst>
                  <a:ext uri="{FF2B5EF4-FFF2-40B4-BE49-F238E27FC236}">
                    <a16:creationId xmlns:a16="http://schemas.microsoft.com/office/drawing/2014/main" id="{8F1ED4D7-9FC9-43B0-9FE5-039ACC5B0D27}"/>
                  </a:ext>
                </a:extLst>
              </p:cNvPr>
              <p:cNvSpPr>
                <a:spLocks noRot="1" noChangeAspect="1" noMove="1" noResize="1" noEditPoints="1" noAdjustHandles="1" noChangeArrowheads="1" noChangeShapeType="1" noTextEdit="1"/>
              </p:cNvSpPr>
              <p:nvPr/>
            </p:nvSpPr>
            <p:spPr bwMode="gray">
              <a:xfrm>
                <a:off x="5362966" y="4307619"/>
                <a:ext cx="649480" cy="632388"/>
              </a:xfrm>
              <a:prstGeom prst="ellipse">
                <a:avLst/>
              </a:prstGeom>
              <a:blipFill>
                <a:blip r:embed="rId2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Oval 129">
                <a:extLst>
                  <a:ext uri="{FF2B5EF4-FFF2-40B4-BE49-F238E27FC236}">
                    <a16:creationId xmlns:a16="http://schemas.microsoft.com/office/drawing/2014/main" id="{58C8D676-6B74-428C-A625-7FD295C9938A}"/>
                  </a:ext>
                </a:extLst>
              </p:cNvPr>
              <p:cNvSpPr/>
              <p:nvPr/>
            </p:nvSpPr>
            <p:spPr bwMode="gray">
              <a:xfrm>
                <a:off x="6337186" y="4307618"/>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30" name="Oval 129">
                <a:extLst>
                  <a:ext uri="{FF2B5EF4-FFF2-40B4-BE49-F238E27FC236}">
                    <a16:creationId xmlns:a16="http://schemas.microsoft.com/office/drawing/2014/main" id="{58C8D676-6B74-428C-A625-7FD295C9938A}"/>
                  </a:ext>
                </a:extLst>
              </p:cNvPr>
              <p:cNvSpPr>
                <a:spLocks noRot="1" noChangeAspect="1" noMove="1" noResize="1" noEditPoints="1" noAdjustHandles="1" noChangeArrowheads="1" noChangeShapeType="1" noTextEdit="1"/>
              </p:cNvSpPr>
              <p:nvPr/>
            </p:nvSpPr>
            <p:spPr bwMode="gray">
              <a:xfrm>
                <a:off x="6337186" y="4307618"/>
                <a:ext cx="649480" cy="632388"/>
              </a:xfrm>
              <a:prstGeom prst="ellipse">
                <a:avLst/>
              </a:prstGeom>
              <a:blipFill>
                <a:blip r:embed="rId2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Oval 130">
                <a:extLst>
                  <a:ext uri="{FF2B5EF4-FFF2-40B4-BE49-F238E27FC236}">
                    <a16:creationId xmlns:a16="http://schemas.microsoft.com/office/drawing/2014/main" id="{DCE08048-5B62-4720-BD0D-65585269AFCD}"/>
                  </a:ext>
                </a:extLst>
              </p:cNvPr>
              <p:cNvSpPr/>
              <p:nvPr/>
            </p:nvSpPr>
            <p:spPr bwMode="gray">
              <a:xfrm>
                <a:off x="5795639" y="3362946"/>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31" name="Oval 130">
                <a:extLst>
                  <a:ext uri="{FF2B5EF4-FFF2-40B4-BE49-F238E27FC236}">
                    <a16:creationId xmlns:a16="http://schemas.microsoft.com/office/drawing/2014/main" id="{DCE08048-5B62-4720-BD0D-65585269AFCD}"/>
                  </a:ext>
                </a:extLst>
              </p:cNvPr>
              <p:cNvSpPr>
                <a:spLocks noRot="1" noChangeAspect="1" noMove="1" noResize="1" noEditPoints="1" noAdjustHandles="1" noChangeArrowheads="1" noChangeShapeType="1" noTextEdit="1"/>
              </p:cNvSpPr>
              <p:nvPr/>
            </p:nvSpPr>
            <p:spPr bwMode="gray">
              <a:xfrm>
                <a:off x="5795639" y="3362946"/>
                <a:ext cx="649480" cy="632388"/>
              </a:xfrm>
              <a:prstGeom prst="ellipse">
                <a:avLst/>
              </a:prstGeom>
              <a:blipFill>
                <a:blip r:embed="rId24"/>
                <a:stretch>
                  <a:fillRect/>
                </a:stretch>
              </a:blipFill>
              <a:ln>
                <a:solidFill>
                  <a:schemeClr val="bg2"/>
                </a:solidFill>
              </a:ln>
            </p:spPr>
            <p:txBody>
              <a:bodyPr/>
              <a:lstStyle/>
              <a:p>
                <a:r>
                  <a:rPr lang="en-US">
                    <a:noFill/>
                  </a:rPr>
                  <a:t> </a:t>
                </a:r>
              </a:p>
            </p:txBody>
          </p:sp>
        </mc:Fallback>
      </mc:AlternateContent>
      <p:cxnSp>
        <p:nvCxnSpPr>
          <p:cNvPr id="132" name="Straight Arrow Connector 131">
            <a:extLst>
              <a:ext uri="{FF2B5EF4-FFF2-40B4-BE49-F238E27FC236}">
                <a16:creationId xmlns:a16="http://schemas.microsoft.com/office/drawing/2014/main" id="{0B651DDB-6CD0-47D7-AD18-C4C6645D6786}"/>
              </a:ext>
            </a:extLst>
          </p:cNvPr>
          <p:cNvCxnSpPr>
            <a:cxnSpLocks/>
            <a:stCxn id="129" idx="7"/>
            <a:endCxn id="130" idx="1"/>
          </p:cNvCxnSpPr>
          <p:nvPr/>
        </p:nvCxnSpPr>
        <p:spPr bwMode="gray">
          <a:xfrm flipV="1">
            <a:off x="5917332" y="4400229"/>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3" name="Straight Arrow Connector 132">
            <a:extLst>
              <a:ext uri="{FF2B5EF4-FFF2-40B4-BE49-F238E27FC236}">
                <a16:creationId xmlns:a16="http://schemas.microsoft.com/office/drawing/2014/main" id="{78D533AF-A587-4317-BE97-0E101D410DA1}"/>
              </a:ext>
            </a:extLst>
          </p:cNvPr>
          <p:cNvCxnSpPr>
            <a:cxnSpLocks/>
            <a:stCxn id="130" idx="3"/>
            <a:endCxn id="129" idx="5"/>
          </p:cNvCxnSpPr>
          <p:nvPr/>
        </p:nvCxnSpPr>
        <p:spPr bwMode="gray">
          <a:xfrm flipH="1">
            <a:off x="5917332" y="4847395"/>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4" name="Straight Arrow Connector 133">
            <a:extLst>
              <a:ext uri="{FF2B5EF4-FFF2-40B4-BE49-F238E27FC236}">
                <a16:creationId xmlns:a16="http://schemas.microsoft.com/office/drawing/2014/main" id="{3A1209C0-4763-4C60-8D96-70CC2D38DF53}"/>
              </a:ext>
            </a:extLst>
          </p:cNvPr>
          <p:cNvCxnSpPr>
            <a:cxnSpLocks/>
            <a:stCxn id="130" idx="0"/>
            <a:endCxn id="131" idx="5"/>
          </p:cNvCxnSpPr>
          <p:nvPr/>
        </p:nvCxnSpPr>
        <p:spPr bwMode="gray">
          <a:xfrm flipH="1" flipV="1">
            <a:off x="6350005" y="3902723"/>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5" name="Connector: Elbow 134">
            <a:extLst>
              <a:ext uri="{FF2B5EF4-FFF2-40B4-BE49-F238E27FC236}">
                <a16:creationId xmlns:a16="http://schemas.microsoft.com/office/drawing/2014/main" id="{6E60FB14-658E-44B2-B0A8-8CEF482976D1}"/>
              </a:ext>
            </a:extLst>
          </p:cNvPr>
          <p:cNvCxnSpPr>
            <a:cxnSpLocks/>
            <a:stCxn id="123" idx="6"/>
            <a:endCxn id="130" idx="6"/>
          </p:cNvCxnSpPr>
          <p:nvPr/>
        </p:nvCxnSpPr>
        <p:spPr bwMode="gray">
          <a:xfrm>
            <a:off x="6977806" y="1785618"/>
            <a:ext cx="8860" cy="2838194"/>
          </a:xfrm>
          <a:prstGeom prst="bentConnector3">
            <a:avLst>
              <a:gd name="adj1" fmla="val 2680135"/>
            </a:avLst>
          </a:prstGeom>
          <a:ln w="19050" cap="flat" cmpd="sng" algn="ctr">
            <a:solidFill>
              <a:schemeClr val="accent3">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6" name="Straight Arrow Connector 135">
            <a:extLst>
              <a:ext uri="{FF2B5EF4-FFF2-40B4-BE49-F238E27FC236}">
                <a16:creationId xmlns:a16="http://schemas.microsoft.com/office/drawing/2014/main" id="{EEAF071D-3364-42C7-AE61-A32F8043BC92}"/>
              </a:ext>
            </a:extLst>
          </p:cNvPr>
          <p:cNvCxnSpPr>
            <a:cxnSpLocks/>
            <a:stCxn id="124" idx="4"/>
            <a:endCxn id="131" idx="0"/>
          </p:cNvCxnSpPr>
          <p:nvPr/>
        </p:nvCxnSpPr>
        <p:spPr bwMode="gray">
          <a:xfrm>
            <a:off x="6107560" y="2982900"/>
            <a:ext cx="12819" cy="38004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7" name="Connector: Elbow 136">
            <a:extLst>
              <a:ext uri="{FF2B5EF4-FFF2-40B4-BE49-F238E27FC236}">
                <a16:creationId xmlns:a16="http://schemas.microsoft.com/office/drawing/2014/main" id="{9582BAB1-5473-439D-97BB-7937FD4CA023}"/>
              </a:ext>
            </a:extLst>
          </p:cNvPr>
          <p:cNvCxnSpPr>
            <a:cxnSpLocks/>
            <a:stCxn id="131" idx="2"/>
            <a:endCxn id="122" idx="3"/>
          </p:cNvCxnSpPr>
          <p:nvPr/>
        </p:nvCxnSpPr>
        <p:spPr bwMode="gray">
          <a:xfrm rot="10800000">
            <a:off x="5332429" y="2009202"/>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8" name="Connector: Elbow 137">
            <a:extLst>
              <a:ext uri="{FF2B5EF4-FFF2-40B4-BE49-F238E27FC236}">
                <a16:creationId xmlns:a16="http://schemas.microsoft.com/office/drawing/2014/main" id="{04C9D167-6CD9-4005-AA9A-E26CBA285A21}"/>
              </a:ext>
            </a:extLst>
          </p:cNvPr>
          <p:cNvCxnSpPr>
            <a:cxnSpLocks/>
            <a:stCxn id="129" idx="4"/>
            <a:endCxn id="122" idx="0"/>
          </p:cNvCxnSpPr>
          <p:nvPr/>
        </p:nvCxnSpPr>
        <p:spPr bwMode="gray">
          <a:xfrm rot="5400000" flipH="1">
            <a:off x="3889588" y="3141890"/>
            <a:ext cx="3470583" cy="125652"/>
          </a:xfrm>
          <a:prstGeom prst="bentConnector5">
            <a:avLst>
              <a:gd name="adj1" fmla="val -6587"/>
              <a:gd name="adj2" fmla="val 540375"/>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9" name="Straight Arrow Connector 138">
            <a:extLst>
              <a:ext uri="{FF2B5EF4-FFF2-40B4-BE49-F238E27FC236}">
                <a16:creationId xmlns:a16="http://schemas.microsoft.com/office/drawing/2014/main" id="{ACE5EED6-1EC0-4381-8126-3C0EBCF61C52}"/>
              </a:ext>
            </a:extLst>
          </p:cNvPr>
          <p:cNvCxnSpPr>
            <a:cxnSpLocks/>
            <a:stCxn id="131" idx="3"/>
            <a:endCxn id="129" idx="0"/>
          </p:cNvCxnSpPr>
          <p:nvPr/>
        </p:nvCxnSpPr>
        <p:spPr bwMode="gray">
          <a:xfrm flipH="1">
            <a:off x="5687706" y="3902723"/>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0" name="Connector: Elbow 139">
            <a:extLst>
              <a:ext uri="{FF2B5EF4-FFF2-40B4-BE49-F238E27FC236}">
                <a16:creationId xmlns:a16="http://schemas.microsoft.com/office/drawing/2014/main" id="{636702D9-64C3-4F69-ABE1-0F0C01DDB0D2}"/>
              </a:ext>
            </a:extLst>
          </p:cNvPr>
          <p:cNvCxnSpPr>
            <a:cxnSpLocks/>
            <a:stCxn id="122" idx="2"/>
            <a:endCxn id="129" idx="2"/>
          </p:cNvCxnSpPr>
          <p:nvPr/>
        </p:nvCxnSpPr>
        <p:spPr bwMode="gray">
          <a:xfrm rot="10800000" flipH="1" flipV="1">
            <a:off x="5237314" y="1785617"/>
            <a:ext cx="125652" cy="2838195"/>
          </a:xfrm>
          <a:prstGeom prst="bentConnector3">
            <a:avLst>
              <a:gd name="adj1" fmla="val -7456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2" name="Connector: Elbow 141">
            <a:extLst>
              <a:ext uri="{FF2B5EF4-FFF2-40B4-BE49-F238E27FC236}">
                <a16:creationId xmlns:a16="http://schemas.microsoft.com/office/drawing/2014/main" id="{4663E0C0-4886-4679-9594-91331785542F}"/>
              </a:ext>
            </a:extLst>
          </p:cNvPr>
          <p:cNvCxnSpPr>
            <a:cxnSpLocks/>
          </p:cNvCxnSpPr>
          <p:nvPr/>
        </p:nvCxnSpPr>
        <p:spPr bwMode="gray">
          <a:xfrm rot="5400000" flipH="1">
            <a:off x="-842323" y="3234504"/>
            <a:ext cx="3470583" cy="125652"/>
          </a:xfrm>
          <a:prstGeom prst="bentConnector5">
            <a:avLst>
              <a:gd name="adj1" fmla="val -6587"/>
              <a:gd name="adj2" fmla="val 629848"/>
              <a:gd name="adj3" fmla="val 106587"/>
            </a:avLst>
          </a:prstGeom>
          <a:ln w="127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5" name="Connector: Elbow 144">
            <a:extLst>
              <a:ext uri="{FF2B5EF4-FFF2-40B4-BE49-F238E27FC236}">
                <a16:creationId xmlns:a16="http://schemas.microsoft.com/office/drawing/2014/main" id="{46B80583-2FF4-4A22-8D8E-AB66AC6F9BA4}"/>
              </a:ext>
            </a:extLst>
          </p:cNvPr>
          <p:cNvCxnSpPr>
            <a:cxnSpLocks/>
          </p:cNvCxnSpPr>
          <p:nvPr/>
        </p:nvCxnSpPr>
        <p:spPr bwMode="gray">
          <a:xfrm rot="10800000">
            <a:off x="8562412" y="6242913"/>
            <a:ext cx="543927" cy="1"/>
          </a:xfrm>
          <a:prstGeom prst="bentConnector3">
            <a:avLst>
              <a:gd name="adj1" fmla="val 50000"/>
            </a:avLst>
          </a:prstGeom>
          <a:ln w="28575" cap="flat" cmpd="sng" algn="ctr">
            <a:solidFill>
              <a:srgbClr val="C0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146" name="Connector: Elbow 145">
            <a:extLst>
              <a:ext uri="{FF2B5EF4-FFF2-40B4-BE49-F238E27FC236}">
                <a16:creationId xmlns:a16="http://schemas.microsoft.com/office/drawing/2014/main" id="{CB05EED0-ED25-478F-BA44-FABC34FB44F0}"/>
              </a:ext>
            </a:extLst>
          </p:cNvPr>
          <p:cNvCxnSpPr>
            <a:cxnSpLocks/>
          </p:cNvCxnSpPr>
          <p:nvPr/>
        </p:nvCxnSpPr>
        <p:spPr bwMode="gray">
          <a:xfrm rot="10800000">
            <a:off x="6381102" y="6225624"/>
            <a:ext cx="543927" cy="1"/>
          </a:xfrm>
          <a:prstGeom prst="bentConnector3">
            <a:avLst>
              <a:gd name="adj1" fmla="val 50000"/>
            </a:avLst>
          </a:prstGeom>
          <a:ln w="28575" cap="flat" cmpd="sng" algn="ctr">
            <a:solidFill>
              <a:schemeClr val="accent3">
                <a:lumMod val="75000"/>
              </a:schemeClr>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147" name="Connector: Elbow 146">
            <a:extLst>
              <a:ext uri="{FF2B5EF4-FFF2-40B4-BE49-F238E27FC236}">
                <a16:creationId xmlns:a16="http://schemas.microsoft.com/office/drawing/2014/main" id="{5C3960BC-79DC-47E6-8006-231C9773CB61}"/>
              </a:ext>
            </a:extLst>
          </p:cNvPr>
          <p:cNvCxnSpPr>
            <a:cxnSpLocks/>
          </p:cNvCxnSpPr>
          <p:nvPr/>
        </p:nvCxnSpPr>
        <p:spPr bwMode="gray">
          <a:xfrm rot="10800000">
            <a:off x="10771865" y="6242913"/>
            <a:ext cx="543927" cy="1"/>
          </a:xfrm>
          <a:prstGeom prst="bentConnector3">
            <a:avLst>
              <a:gd name="adj1" fmla="val 50000"/>
            </a:avLst>
          </a:prstGeom>
          <a:ln w="28575" cap="flat" cmpd="sng" algn="ctr">
            <a:solidFill>
              <a:srgbClr val="7030A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48" name="Oval 147">
                <a:extLst>
                  <a:ext uri="{FF2B5EF4-FFF2-40B4-BE49-F238E27FC236}">
                    <a16:creationId xmlns:a16="http://schemas.microsoft.com/office/drawing/2014/main" id="{F04FC3AC-2D52-43CC-99DE-725FBFA3C98F}"/>
                  </a:ext>
                </a:extLst>
              </p:cNvPr>
              <p:cNvSpPr/>
              <p:nvPr/>
            </p:nvSpPr>
            <p:spPr bwMode="gray">
              <a:xfrm>
                <a:off x="7634484" y="147669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48" name="Oval 147">
                <a:extLst>
                  <a:ext uri="{FF2B5EF4-FFF2-40B4-BE49-F238E27FC236}">
                    <a16:creationId xmlns:a16="http://schemas.microsoft.com/office/drawing/2014/main" id="{F04FC3AC-2D52-43CC-99DE-725FBFA3C98F}"/>
                  </a:ext>
                </a:extLst>
              </p:cNvPr>
              <p:cNvSpPr>
                <a:spLocks noRot="1" noChangeAspect="1" noMove="1" noResize="1" noEditPoints="1" noAdjustHandles="1" noChangeArrowheads="1" noChangeShapeType="1" noTextEdit="1"/>
              </p:cNvSpPr>
              <p:nvPr/>
            </p:nvSpPr>
            <p:spPr bwMode="gray">
              <a:xfrm>
                <a:off x="7634484" y="1476697"/>
                <a:ext cx="649480" cy="632388"/>
              </a:xfrm>
              <a:prstGeom prst="ellipse">
                <a:avLst/>
              </a:prstGeom>
              <a:blipFill>
                <a:blip r:embed="rId2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Oval 148">
                <a:extLst>
                  <a:ext uri="{FF2B5EF4-FFF2-40B4-BE49-F238E27FC236}">
                    <a16:creationId xmlns:a16="http://schemas.microsoft.com/office/drawing/2014/main" id="{8C6F890C-0382-4CB9-B57D-B1175B263098}"/>
                  </a:ext>
                </a:extLst>
              </p:cNvPr>
              <p:cNvSpPr/>
              <p:nvPr/>
            </p:nvSpPr>
            <p:spPr bwMode="gray">
              <a:xfrm>
                <a:off x="8725496" y="147669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49" name="Oval 148">
                <a:extLst>
                  <a:ext uri="{FF2B5EF4-FFF2-40B4-BE49-F238E27FC236}">
                    <a16:creationId xmlns:a16="http://schemas.microsoft.com/office/drawing/2014/main" id="{8C6F890C-0382-4CB9-B57D-B1175B263098}"/>
                  </a:ext>
                </a:extLst>
              </p:cNvPr>
              <p:cNvSpPr>
                <a:spLocks noRot="1" noChangeAspect="1" noMove="1" noResize="1" noEditPoints="1" noAdjustHandles="1" noChangeArrowheads="1" noChangeShapeType="1" noTextEdit="1"/>
              </p:cNvSpPr>
              <p:nvPr/>
            </p:nvSpPr>
            <p:spPr bwMode="gray">
              <a:xfrm>
                <a:off x="8725496" y="1476697"/>
                <a:ext cx="649480" cy="632388"/>
              </a:xfrm>
              <a:prstGeom prst="ellipse">
                <a:avLst/>
              </a:prstGeom>
              <a:blipFill>
                <a:blip r:embed="rId2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0" name="Oval 149">
                <a:extLst>
                  <a:ext uri="{FF2B5EF4-FFF2-40B4-BE49-F238E27FC236}">
                    <a16:creationId xmlns:a16="http://schemas.microsoft.com/office/drawing/2014/main" id="{143BC2F5-7C21-4FFC-8AFA-50F8A6FF6488}"/>
                  </a:ext>
                </a:extLst>
              </p:cNvPr>
              <p:cNvSpPr/>
              <p:nvPr/>
            </p:nvSpPr>
            <p:spPr bwMode="gray">
              <a:xfrm>
                <a:off x="8179990" y="2357785"/>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50" name="Oval 149">
                <a:extLst>
                  <a:ext uri="{FF2B5EF4-FFF2-40B4-BE49-F238E27FC236}">
                    <a16:creationId xmlns:a16="http://schemas.microsoft.com/office/drawing/2014/main" id="{143BC2F5-7C21-4FFC-8AFA-50F8A6FF6488}"/>
                  </a:ext>
                </a:extLst>
              </p:cNvPr>
              <p:cNvSpPr>
                <a:spLocks noRot="1" noChangeAspect="1" noMove="1" noResize="1" noEditPoints="1" noAdjustHandles="1" noChangeArrowheads="1" noChangeShapeType="1" noTextEdit="1"/>
              </p:cNvSpPr>
              <p:nvPr/>
            </p:nvSpPr>
            <p:spPr bwMode="gray">
              <a:xfrm>
                <a:off x="8179990" y="2357785"/>
                <a:ext cx="649480" cy="632388"/>
              </a:xfrm>
              <a:prstGeom prst="ellipse">
                <a:avLst/>
              </a:prstGeom>
              <a:blipFill>
                <a:blip r:embed="rId27"/>
                <a:stretch>
                  <a:fillRect/>
                </a:stretch>
              </a:blipFill>
              <a:ln>
                <a:solidFill>
                  <a:schemeClr val="bg2"/>
                </a:solidFill>
              </a:ln>
            </p:spPr>
            <p:txBody>
              <a:bodyPr/>
              <a:lstStyle/>
              <a:p>
                <a:r>
                  <a:rPr lang="en-US">
                    <a:noFill/>
                  </a:rPr>
                  <a:t> </a:t>
                </a:r>
              </a:p>
            </p:txBody>
          </p:sp>
        </mc:Fallback>
      </mc:AlternateContent>
      <p:cxnSp>
        <p:nvCxnSpPr>
          <p:cNvPr id="151" name="Straight Arrow Connector 150">
            <a:extLst>
              <a:ext uri="{FF2B5EF4-FFF2-40B4-BE49-F238E27FC236}">
                <a16:creationId xmlns:a16="http://schemas.microsoft.com/office/drawing/2014/main" id="{20CA7AAC-5877-4DAA-9E58-0F7E04B2A47A}"/>
              </a:ext>
            </a:extLst>
          </p:cNvPr>
          <p:cNvCxnSpPr>
            <a:cxnSpLocks/>
            <a:stCxn id="148" idx="7"/>
            <a:endCxn id="149" idx="1"/>
          </p:cNvCxnSpPr>
          <p:nvPr/>
        </p:nvCxnSpPr>
        <p:spPr bwMode="gray">
          <a:xfrm>
            <a:off x="8188850" y="1569308"/>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2" name="Straight Arrow Connector 151">
            <a:extLst>
              <a:ext uri="{FF2B5EF4-FFF2-40B4-BE49-F238E27FC236}">
                <a16:creationId xmlns:a16="http://schemas.microsoft.com/office/drawing/2014/main" id="{332ADCE1-EAB0-4D36-86F6-0E8308DE06BF}"/>
              </a:ext>
            </a:extLst>
          </p:cNvPr>
          <p:cNvCxnSpPr>
            <a:cxnSpLocks/>
            <a:stCxn id="149" idx="3"/>
            <a:endCxn id="148" idx="5"/>
          </p:cNvCxnSpPr>
          <p:nvPr/>
        </p:nvCxnSpPr>
        <p:spPr bwMode="gray">
          <a:xfrm flipH="1">
            <a:off x="8188850" y="2016474"/>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3" name="Straight Arrow Connector 152">
            <a:extLst>
              <a:ext uri="{FF2B5EF4-FFF2-40B4-BE49-F238E27FC236}">
                <a16:creationId xmlns:a16="http://schemas.microsoft.com/office/drawing/2014/main" id="{1B720311-C09C-4894-A660-8A7E3B2CA6E2}"/>
              </a:ext>
            </a:extLst>
          </p:cNvPr>
          <p:cNvCxnSpPr>
            <a:cxnSpLocks/>
            <a:stCxn id="149" idx="4"/>
            <a:endCxn id="150" idx="7"/>
          </p:cNvCxnSpPr>
          <p:nvPr/>
        </p:nvCxnSpPr>
        <p:spPr bwMode="gray">
          <a:xfrm flipH="1">
            <a:off x="8734356" y="210908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4" name="Straight Arrow Connector 153">
            <a:extLst>
              <a:ext uri="{FF2B5EF4-FFF2-40B4-BE49-F238E27FC236}">
                <a16:creationId xmlns:a16="http://schemas.microsoft.com/office/drawing/2014/main" id="{5D8DED27-CCEA-4B1D-9DCC-C8644DC80F9D}"/>
              </a:ext>
            </a:extLst>
          </p:cNvPr>
          <p:cNvCxnSpPr>
            <a:cxnSpLocks/>
            <a:stCxn id="150" idx="1"/>
            <a:endCxn id="148" idx="4"/>
          </p:cNvCxnSpPr>
          <p:nvPr/>
        </p:nvCxnSpPr>
        <p:spPr bwMode="gray">
          <a:xfrm flipH="1" flipV="1">
            <a:off x="7959224" y="210908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55" name="Oval 154">
                <a:extLst>
                  <a:ext uri="{FF2B5EF4-FFF2-40B4-BE49-F238E27FC236}">
                    <a16:creationId xmlns:a16="http://schemas.microsoft.com/office/drawing/2014/main" id="{41E0EDE7-1AE3-4EA5-B89E-C2B139664FFB}"/>
                  </a:ext>
                </a:extLst>
              </p:cNvPr>
              <p:cNvSpPr/>
              <p:nvPr/>
            </p:nvSpPr>
            <p:spPr bwMode="gray">
              <a:xfrm>
                <a:off x="7760136" y="4314892"/>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5" name="Oval 154">
                <a:extLst>
                  <a:ext uri="{FF2B5EF4-FFF2-40B4-BE49-F238E27FC236}">
                    <a16:creationId xmlns:a16="http://schemas.microsoft.com/office/drawing/2014/main" id="{41E0EDE7-1AE3-4EA5-B89E-C2B139664FFB}"/>
                  </a:ext>
                </a:extLst>
              </p:cNvPr>
              <p:cNvSpPr>
                <a:spLocks noRot="1" noChangeAspect="1" noMove="1" noResize="1" noEditPoints="1" noAdjustHandles="1" noChangeArrowheads="1" noChangeShapeType="1" noTextEdit="1"/>
              </p:cNvSpPr>
              <p:nvPr/>
            </p:nvSpPr>
            <p:spPr bwMode="gray">
              <a:xfrm>
                <a:off x="7760136" y="4314892"/>
                <a:ext cx="649480" cy="632388"/>
              </a:xfrm>
              <a:prstGeom prst="ellipse">
                <a:avLst/>
              </a:prstGeom>
              <a:blipFill>
                <a:blip r:embed="rId28"/>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6" name="Oval 155">
                <a:extLst>
                  <a:ext uri="{FF2B5EF4-FFF2-40B4-BE49-F238E27FC236}">
                    <a16:creationId xmlns:a16="http://schemas.microsoft.com/office/drawing/2014/main" id="{0E43A8ED-0C8A-4E85-A0DA-4D65F69C30D5}"/>
                  </a:ext>
                </a:extLst>
              </p:cNvPr>
              <p:cNvSpPr/>
              <p:nvPr/>
            </p:nvSpPr>
            <p:spPr bwMode="gray">
              <a:xfrm>
                <a:off x="8734356" y="4314891"/>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6" name="Oval 155">
                <a:extLst>
                  <a:ext uri="{FF2B5EF4-FFF2-40B4-BE49-F238E27FC236}">
                    <a16:creationId xmlns:a16="http://schemas.microsoft.com/office/drawing/2014/main" id="{0E43A8ED-0C8A-4E85-A0DA-4D65F69C30D5}"/>
                  </a:ext>
                </a:extLst>
              </p:cNvPr>
              <p:cNvSpPr>
                <a:spLocks noRot="1" noChangeAspect="1" noMove="1" noResize="1" noEditPoints="1" noAdjustHandles="1" noChangeArrowheads="1" noChangeShapeType="1" noTextEdit="1"/>
              </p:cNvSpPr>
              <p:nvPr/>
            </p:nvSpPr>
            <p:spPr bwMode="gray">
              <a:xfrm>
                <a:off x="8734356" y="4314891"/>
                <a:ext cx="649480" cy="632388"/>
              </a:xfrm>
              <a:prstGeom prst="ellipse">
                <a:avLst/>
              </a:prstGeom>
              <a:blipFill>
                <a:blip r:embed="rId29"/>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7" name="Oval 156">
                <a:extLst>
                  <a:ext uri="{FF2B5EF4-FFF2-40B4-BE49-F238E27FC236}">
                    <a16:creationId xmlns:a16="http://schemas.microsoft.com/office/drawing/2014/main" id="{89F4D29D-E5ED-443A-80DE-AEAC01806D1C}"/>
                  </a:ext>
                </a:extLst>
              </p:cNvPr>
              <p:cNvSpPr/>
              <p:nvPr/>
            </p:nvSpPr>
            <p:spPr bwMode="gray">
              <a:xfrm>
                <a:off x="8192809" y="3370219"/>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7" name="Oval 156">
                <a:extLst>
                  <a:ext uri="{FF2B5EF4-FFF2-40B4-BE49-F238E27FC236}">
                    <a16:creationId xmlns:a16="http://schemas.microsoft.com/office/drawing/2014/main" id="{89F4D29D-E5ED-443A-80DE-AEAC01806D1C}"/>
                  </a:ext>
                </a:extLst>
              </p:cNvPr>
              <p:cNvSpPr>
                <a:spLocks noRot="1" noChangeAspect="1" noMove="1" noResize="1" noEditPoints="1" noAdjustHandles="1" noChangeArrowheads="1" noChangeShapeType="1" noTextEdit="1"/>
              </p:cNvSpPr>
              <p:nvPr/>
            </p:nvSpPr>
            <p:spPr bwMode="gray">
              <a:xfrm>
                <a:off x="8192809" y="3370219"/>
                <a:ext cx="649480" cy="632388"/>
              </a:xfrm>
              <a:prstGeom prst="ellipse">
                <a:avLst/>
              </a:prstGeom>
              <a:blipFill>
                <a:blip r:embed="rId30"/>
                <a:stretch>
                  <a:fillRect/>
                </a:stretch>
              </a:blipFill>
              <a:ln>
                <a:solidFill>
                  <a:schemeClr val="bg2"/>
                </a:solidFill>
              </a:ln>
            </p:spPr>
            <p:txBody>
              <a:bodyPr/>
              <a:lstStyle/>
              <a:p>
                <a:r>
                  <a:rPr lang="en-US">
                    <a:noFill/>
                  </a:rPr>
                  <a:t> </a:t>
                </a:r>
              </a:p>
            </p:txBody>
          </p:sp>
        </mc:Fallback>
      </mc:AlternateContent>
      <p:cxnSp>
        <p:nvCxnSpPr>
          <p:cNvPr id="158" name="Straight Arrow Connector 157">
            <a:extLst>
              <a:ext uri="{FF2B5EF4-FFF2-40B4-BE49-F238E27FC236}">
                <a16:creationId xmlns:a16="http://schemas.microsoft.com/office/drawing/2014/main" id="{BC999640-8E38-44EA-B90D-4FFD063687F5}"/>
              </a:ext>
            </a:extLst>
          </p:cNvPr>
          <p:cNvCxnSpPr>
            <a:cxnSpLocks/>
            <a:stCxn id="155" idx="7"/>
            <a:endCxn id="156" idx="1"/>
          </p:cNvCxnSpPr>
          <p:nvPr/>
        </p:nvCxnSpPr>
        <p:spPr bwMode="gray">
          <a:xfrm flipV="1">
            <a:off x="8314502" y="4407502"/>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9" name="Straight Arrow Connector 158">
            <a:extLst>
              <a:ext uri="{FF2B5EF4-FFF2-40B4-BE49-F238E27FC236}">
                <a16:creationId xmlns:a16="http://schemas.microsoft.com/office/drawing/2014/main" id="{E7983361-85EC-413A-9A36-181925757708}"/>
              </a:ext>
            </a:extLst>
          </p:cNvPr>
          <p:cNvCxnSpPr>
            <a:cxnSpLocks/>
            <a:stCxn id="156" idx="3"/>
            <a:endCxn id="155" idx="5"/>
          </p:cNvCxnSpPr>
          <p:nvPr/>
        </p:nvCxnSpPr>
        <p:spPr bwMode="gray">
          <a:xfrm flipH="1">
            <a:off x="8314502" y="4854668"/>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0" name="Straight Arrow Connector 159">
            <a:extLst>
              <a:ext uri="{FF2B5EF4-FFF2-40B4-BE49-F238E27FC236}">
                <a16:creationId xmlns:a16="http://schemas.microsoft.com/office/drawing/2014/main" id="{7255521C-5CC8-474D-9618-B9FF71E56363}"/>
              </a:ext>
            </a:extLst>
          </p:cNvPr>
          <p:cNvCxnSpPr>
            <a:cxnSpLocks/>
            <a:stCxn id="156" idx="0"/>
            <a:endCxn id="157" idx="5"/>
          </p:cNvCxnSpPr>
          <p:nvPr/>
        </p:nvCxnSpPr>
        <p:spPr bwMode="gray">
          <a:xfrm flipH="1" flipV="1">
            <a:off x="8747175" y="3909996"/>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2" name="Straight Arrow Connector 161">
            <a:extLst>
              <a:ext uri="{FF2B5EF4-FFF2-40B4-BE49-F238E27FC236}">
                <a16:creationId xmlns:a16="http://schemas.microsoft.com/office/drawing/2014/main" id="{DA6136CA-2845-45DC-89CD-C29A36C72FC0}"/>
              </a:ext>
            </a:extLst>
          </p:cNvPr>
          <p:cNvCxnSpPr>
            <a:cxnSpLocks/>
            <a:stCxn id="150" idx="4"/>
            <a:endCxn id="157" idx="0"/>
          </p:cNvCxnSpPr>
          <p:nvPr/>
        </p:nvCxnSpPr>
        <p:spPr bwMode="gray">
          <a:xfrm>
            <a:off x="8504730" y="2990173"/>
            <a:ext cx="12819" cy="380046"/>
          </a:xfrm>
          <a:prstGeom prst="straightConnector1">
            <a:avLst/>
          </a:prstGeom>
          <a:ln w="190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3" name="Connector: Elbow 162">
            <a:extLst>
              <a:ext uri="{FF2B5EF4-FFF2-40B4-BE49-F238E27FC236}">
                <a16:creationId xmlns:a16="http://schemas.microsoft.com/office/drawing/2014/main" id="{FC0BCC45-6C6C-4BED-A864-9EF39B077A3D}"/>
              </a:ext>
            </a:extLst>
          </p:cNvPr>
          <p:cNvCxnSpPr>
            <a:cxnSpLocks/>
            <a:stCxn id="157" idx="2"/>
            <a:endCxn id="148" idx="3"/>
          </p:cNvCxnSpPr>
          <p:nvPr/>
        </p:nvCxnSpPr>
        <p:spPr bwMode="gray">
          <a:xfrm rot="10800000">
            <a:off x="7729599" y="2016475"/>
            <a:ext cx="463211" cy="1669939"/>
          </a:xfrm>
          <a:prstGeom prst="bentConnector2">
            <a:avLst/>
          </a:prstGeom>
          <a:ln w="190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4" name="Connector: Elbow 163">
            <a:extLst>
              <a:ext uri="{FF2B5EF4-FFF2-40B4-BE49-F238E27FC236}">
                <a16:creationId xmlns:a16="http://schemas.microsoft.com/office/drawing/2014/main" id="{D5B8F032-33AE-46AE-AE86-720A60BD689B}"/>
              </a:ext>
            </a:extLst>
          </p:cNvPr>
          <p:cNvCxnSpPr>
            <a:cxnSpLocks/>
            <a:stCxn id="155" idx="4"/>
            <a:endCxn id="148" idx="0"/>
          </p:cNvCxnSpPr>
          <p:nvPr/>
        </p:nvCxnSpPr>
        <p:spPr bwMode="gray">
          <a:xfrm rot="5400000" flipH="1">
            <a:off x="6286758" y="3149163"/>
            <a:ext cx="3470583" cy="125652"/>
          </a:xfrm>
          <a:prstGeom prst="bentConnector5">
            <a:avLst>
              <a:gd name="adj1" fmla="val -6587"/>
              <a:gd name="adj2" fmla="val 540375"/>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5" name="Straight Arrow Connector 164">
            <a:extLst>
              <a:ext uri="{FF2B5EF4-FFF2-40B4-BE49-F238E27FC236}">
                <a16:creationId xmlns:a16="http://schemas.microsoft.com/office/drawing/2014/main" id="{28D14570-1CEF-4BDF-9BF8-0480EB30B818}"/>
              </a:ext>
            </a:extLst>
          </p:cNvPr>
          <p:cNvCxnSpPr>
            <a:cxnSpLocks/>
            <a:stCxn id="157" idx="3"/>
            <a:endCxn id="155" idx="0"/>
          </p:cNvCxnSpPr>
          <p:nvPr/>
        </p:nvCxnSpPr>
        <p:spPr bwMode="gray">
          <a:xfrm flipH="1">
            <a:off x="8084876" y="3909996"/>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6" name="Connector: Elbow 165">
            <a:extLst>
              <a:ext uri="{FF2B5EF4-FFF2-40B4-BE49-F238E27FC236}">
                <a16:creationId xmlns:a16="http://schemas.microsoft.com/office/drawing/2014/main" id="{835DEC03-1AC6-48E6-9E4B-25E3CE809340}"/>
              </a:ext>
            </a:extLst>
          </p:cNvPr>
          <p:cNvCxnSpPr>
            <a:cxnSpLocks/>
            <a:stCxn id="148" idx="2"/>
            <a:endCxn id="155" idx="2"/>
          </p:cNvCxnSpPr>
          <p:nvPr/>
        </p:nvCxnSpPr>
        <p:spPr bwMode="gray">
          <a:xfrm rot="10800000" flipH="1" flipV="1">
            <a:off x="7634484" y="1792890"/>
            <a:ext cx="125652" cy="2838195"/>
          </a:xfrm>
          <a:prstGeom prst="bentConnector3">
            <a:avLst>
              <a:gd name="adj1" fmla="val -7456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67" name="Oval 166">
                <a:extLst>
                  <a:ext uri="{FF2B5EF4-FFF2-40B4-BE49-F238E27FC236}">
                    <a16:creationId xmlns:a16="http://schemas.microsoft.com/office/drawing/2014/main" id="{40CA8144-C5A4-46E6-8681-5F5521EA4B9B}"/>
                  </a:ext>
                </a:extLst>
              </p:cNvPr>
              <p:cNvSpPr/>
              <p:nvPr/>
            </p:nvSpPr>
            <p:spPr bwMode="gray">
              <a:xfrm>
                <a:off x="10054772" y="1492463"/>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67" name="Oval 166">
                <a:extLst>
                  <a:ext uri="{FF2B5EF4-FFF2-40B4-BE49-F238E27FC236}">
                    <a16:creationId xmlns:a16="http://schemas.microsoft.com/office/drawing/2014/main" id="{40CA8144-C5A4-46E6-8681-5F5521EA4B9B}"/>
                  </a:ext>
                </a:extLst>
              </p:cNvPr>
              <p:cNvSpPr>
                <a:spLocks noRot="1" noChangeAspect="1" noMove="1" noResize="1" noEditPoints="1" noAdjustHandles="1" noChangeArrowheads="1" noChangeShapeType="1" noTextEdit="1"/>
              </p:cNvSpPr>
              <p:nvPr/>
            </p:nvSpPr>
            <p:spPr bwMode="gray">
              <a:xfrm>
                <a:off x="10054772" y="1492463"/>
                <a:ext cx="649480" cy="632388"/>
              </a:xfrm>
              <a:prstGeom prst="ellipse">
                <a:avLst/>
              </a:prstGeom>
              <a:blipFill>
                <a:blip r:embed="rId31"/>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8" name="Oval 167">
                <a:extLst>
                  <a:ext uri="{FF2B5EF4-FFF2-40B4-BE49-F238E27FC236}">
                    <a16:creationId xmlns:a16="http://schemas.microsoft.com/office/drawing/2014/main" id="{9999EFCF-8410-4656-AA81-49FCB45F395C}"/>
                  </a:ext>
                </a:extLst>
              </p:cNvPr>
              <p:cNvSpPr/>
              <p:nvPr/>
            </p:nvSpPr>
            <p:spPr bwMode="gray">
              <a:xfrm>
                <a:off x="11145784" y="1492463"/>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68" name="Oval 167">
                <a:extLst>
                  <a:ext uri="{FF2B5EF4-FFF2-40B4-BE49-F238E27FC236}">
                    <a16:creationId xmlns:a16="http://schemas.microsoft.com/office/drawing/2014/main" id="{9999EFCF-8410-4656-AA81-49FCB45F395C}"/>
                  </a:ext>
                </a:extLst>
              </p:cNvPr>
              <p:cNvSpPr>
                <a:spLocks noRot="1" noChangeAspect="1" noMove="1" noResize="1" noEditPoints="1" noAdjustHandles="1" noChangeArrowheads="1" noChangeShapeType="1" noTextEdit="1"/>
              </p:cNvSpPr>
              <p:nvPr/>
            </p:nvSpPr>
            <p:spPr bwMode="gray">
              <a:xfrm>
                <a:off x="11145784" y="1492463"/>
                <a:ext cx="649480" cy="632388"/>
              </a:xfrm>
              <a:prstGeom prst="ellipse">
                <a:avLst/>
              </a:prstGeom>
              <a:blipFill>
                <a:blip r:embed="rId3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9" name="Oval 168">
                <a:extLst>
                  <a:ext uri="{FF2B5EF4-FFF2-40B4-BE49-F238E27FC236}">
                    <a16:creationId xmlns:a16="http://schemas.microsoft.com/office/drawing/2014/main" id="{33FC2F0A-5F84-46D3-89D4-9BF8F8436445}"/>
                  </a:ext>
                </a:extLst>
              </p:cNvPr>
              <p:cNvSpPr/>
              <p:nvPr/>
            </p:nvSpPr>
            <p:spPr bwMode="gray">
              <a:xfrm>
                <a:off x="10600278" y="2373551"/>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69" name="Oval 168">
                <a:extLst>
                  <a:ext uri="{FF2B5EF4-FFF2-40B4-BE49-F238E27FC236}">
                    <a16:creationId xmlns:a16="http://schemas.microsoft.com/office/drawing/2014/main" id="{33FC2F0A-5F84-46D3-89D4-9BF8F8436445}"/>
                  </a:ext>
                </a:extLst>
              </p:cNvPr>
              <p:cNvSpPr>
                <a:spLocks noRot="1" noChangeAspect="1" noMove="1" noResize="1" noEditPoints="1" noAdjustHandles="1" noChangeArrowheads="1" noChangeShapeType="1" noTextEdit="1"/>
              </p:cNvSpPr>
              <p:nvPr/>
            </p:nvSpPr>
            <p:spPr bwMode="gray">
              <a:xfrm>
                <a:off x="10600278" y="2373551"/>
                <a:ext cx="649480" cy="632388"/>
              </a:xfrm>
              <a:prstGeom prst="ellipse">
                <a:avLst/>
              </a:prstGeom>
              <a:blipFill>
                <a:blip r:embed="rId33"/>
                <a:stretch>
                  <a:fillRect/>
                </a:stretch>
              </a:blipFill>
              <a:ln>
                <a:solidFill>
                  <a:schemeClr val="bg2"/>
                </a:solidFill>
              </a:ln>
            </p:spPr>
            <p:txBody>
              <a:bodyPr/>
              <a:lstStyle/>
              <a:p>
                <a:r>
                  <a:rPr lang="en-US">
                    <a:noFill/>
                  </a:rPr>
                  <a:t> </a:t>
                </a:r>
              </a:p>
            </p:txBody>
          </p:sp>
        </mc:Fallback>
      </mc:AlternateContent>
      <p:cxnSp>
        <p:nvCxnSpPr>
          <p:cNvPr id="170" name="Straight Arrow Connector 169">
            <a:extLst>
              <a:ext uri="{FF2B5EF4-FFF2-40B4-BE49-F238E27FC236}">
                <a16:creationId xmlns:a16="http://schemas.microsoft.com/office/drawing/2014/main" id="{5570D5D6-3432-4ED9-9224-2E9ED6F2BC10}"/>
              </a:ext>
            </a:extLst>
          </p:cNvPr>
          <p:cNvCxnSpPr>
            <a:cxnSpLocks/>
            <a:stCxn id="167" idx="7"/>
            <a:endCxn id="168" idx="1"/>
          </p:cNvCxnSpPr>
          <p:nvPr/>
        </p:nvCxnSpPr>
        <p:spPr bwMode="gray">
          <a:xfrm>
            <a:off x="10609138" y="1585074"/>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1" name="Straight Arrow Connector 170">
            <a:extLst>
              <a:ext uri="{FF2B5EF4-FFF2-40B4-BE49-F238E27FC236}">
                <a16:creationId xmlns:a16="http://schemas.microsoft.com/office/drawing/2014/main" id="{4326F61A-C956-4661-AEC9-9A5319DA1357}"/>
              </a:ext>
            </a:extLst>
          </p:cNvPr>
          <p:cNvCxnSpPr>
            <a:cxnSpLocks/>
            <a:stCxn id="168" idx="3"/>
            <a:endCxn id="167" idx="5"/>
          </p:cNvCxnSpPr>
          <p:nvPr/>
        </p:nvCxnSpPr>
        <p:spPr bwMode="gray">
          <a:xfrm flipH="1">
            <a:off x="10609138" y="2032240"/>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2" name="Straight Arrow Connector 171">
            <a:extLst>
              <a:ext uri="{FF2B5EF4-FFF2-40B4-BE49-F238E27FC236}">
                <a16:creationId xmlns:a16="http://schemas.microsoft.com/office/drawing/2014/main" id="{C253D7C6-981B-4839-BA07-8478130BCBB1}"/>
              </a:ext>
            </a:extLst>
          </p:cNvPr>
          <p:cNvCxnSpPr>
            <a:cxnSpLocks/>
            <a:stCxn id="168" idx="4"/>
            <a:endCxn id="169" idx="7"/>
          </p:cNvCxnSpPr>
          <p:nvPr/>
        </p:nvCxnSpPr>
        <p:spPr bwMode="gray">
          <a:xfrm flipH="1">
            <a:off x="11154644" y="2124851"/>
            <a:ext cx="315880" cy="341311"/>
          </a:xfrm>
          <a:prstGeom prst="straightConnector1">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3" name="Straight Arrow Connector 172">
            <a:extLst>
              <a:ext uri="{FF2B5EF4-FFF2-40B4-BE49-F238E27FC236}">
                <a16:creationId xmlns:a16="http://schemas.microsoft.com/office/drawing/2014/main" id="{EFA68854-525A-487E-828A-72EDAE3C5706}"/>
              </a:ext>
            </a:extLst>
          </p:cNvPr>
          <p:cNvCxnSpPr>
            <a:cxnSpLocks/>
            <a:stCxn id="169" idx="1"/>
            <a:endCxn id="167" idx="4"/>
          </p:cNvCxnSpPr>
          <p:nvPr/>
        </p:nvCxnSpPr>
        <p:spPr bwMode="gray">
          <a:xfrm flipH="1" flipV="1">
            <a:off x="10379512" y="2124851"/>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74" name="Oval 173">
                <a:extLst>
                  <a:ext uri="{FF2B5EF4-FFF2-40B4-BE49-F238E27FC236}">
                    <a16:creationId xmlns:a16="http://schemas.microsoft.com/office/drawing/2014/main" id="{89611597-21C1-4595-B7F6-1F17B3F58DBD}"/>
                  </a:ext>
                </a:extLst>
              </p:cNvPr>
              <p:cNvSpPr/>
              <p:nvPr/>
            </p:nvSpPr>
            <p:spPr bwMode="gray">
              <a:xfrm>
                <a:off x="10180424" y="4330658"/>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74" name="Oval 173">
                <a:extLst>
                  <a:ext uri="{FF2B5EF4-FFF2-40B4-BE49-F238E27FC236}">
                    <a16:creationId xmlns:a16="http://schemas.microsoft.com/office/drawing/2014/main" id="{89611597-21C1-4595-B7F6-1F17B3F58DBD}"/>
                  </a:ext>
                </a:extLst>
              </p:cNvPr>
              <p:cNvSpPr>
                <a:spLocks noRot="1" noChangeAspect="1" noMove="1" noResize="1" noEditPoints="1" noAdjustHandles="1" noChangeArrowheads="1" noChangeShapeType="1" noTextEdit="1"/>
              </p:cNvSpPr>
              <p:nvPr/>
            </p:nvSpPr>
            <p:spPr bwMode="gray">
              <a:xfrm>
                <a:off x="10180424" y="4330658"/>
                <a:ext cx="649480" cy="632388"/>
              </a:xfrm>
              <a:prstGeom prst="ellipse">
                <a:avLst/>
              </a:prstGeom>
              <a:blipFill>
                <a:blip r:embed="rId34"/>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5" name="Oval 174">
                <a:extLst>
                  <a:ext uri="{FF2B5EF4-FFF2-40B4-BE49-F238E27FC236}">
                    <a16:creationId xmlns:a16="http://schemas.microsoft.com/office/drawing/2014/main" id="{A84028CC-31C9-4F66-80A0-E8237DE84D20}"/>
                  </a:ext>
                </a:extLst>
              </p:cNvPr>
              <p:cNvSpPr/>
              <p:nvPr/>
            </p:nvSpPr>
            <p:spPr bwMode="gray">
              <a:xfrm>
                <a:off x="11154644" y="4330657"/>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75" name="Oval 174">
                <a:extLst>
                  <a:ext uri="{FF2B5EF4-FFF2-40B4-BE49-F238E27FC236}">
                    <a16:creationId xmlns:a16="http://schemas.microsoft.com/office/drawing/2014/main" id="{A84028CC-31C9-4F66-80A0-E8237DE84D20}"/>
                  </a:ext>
                </a:extLst>
              </p:cNvPr>
              <p:cNvSpPr>
                <a:spLocks noRot="1" noChangeAspect="1" noMove="1" noResize="1" noEditPoints="1" noAdjustHandles="1" noChangeArrowheads="1" noChangeShapeType="1" noTextEdit="1"/>
              </p:cNvSpPr>
              <p:nvPr/>
            </p:nvSpPr>
            <p:spPr bwMode="gray">
              <a:xfrm>
                <a:off x="11154644" y="4330657"/>
                <a:ext cx="649480" cy="632388"/>
              </a:xfrm>
              <a:prstGeom prst="ellipse">
                <a:avLst/>
              </a:prstGeom>
              <a:blipFill>
                <a:blip r:embed="rId3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6" name="Oval 175">
                <a:extLst>
                  <a:ext uri="{FF2B5EF4-FFF2-40B4-BE49-F238E27FC236}">
                    <a16:creationId xmlns:a16="http://schemas.microsoft.com/office/drawing/2014/main" id="{FAAEDE83-7355-4821-95C6-6F9D7F330B8B}"/>
                  </a:ext>
                </a:extLst>
              </p:cNvPr>
              <p:cNvSpPr/>
              <p:nvPr/>
            </p:nvSpPr>
            <p:spPr bwMode="gray">
              <a:xfrm>
                <a:off x="10613097" y="3385985"/>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76" name="Oval 175">
                <a:extLst>
                  <a:ext uri="{FF2B5EF4-FFF2-40B4-BE49-F238E27FC236}">
                    <a16:creationId xmlns:a16="http://schemas.microsoft.com/office/drawing/2014/main" id="{FAAEDE83-7355-4821-95C6-6F9D7F330B8B}"/>
                  </a:ext>
                </a:extLst>
              </p:cNvPr>
              <p:cNvSpPr>
                <a:spLocks noRot="1" noChangeAspect="1" noMove="1" noResize="1" noEditPoints="1" noAdjustHandles="1" noChangeArrowheads="1" noChangeShapeType="1" noTextEdit="1"/>
              </p:cNvSpPr>
              <p:nvPr/>
            </p:nvSpPr>
            <p:spPr bwMode="gray">
              <a:xfrm>
                <a:off x="10613097" y="3385985"/>
                <a:ext cx="649480" cy="632388"/>
              </a:xfrm>
              <a:prstGeom prst="ellipse">
                <a:avLst/>
              </a:prstGeom>
              <a:blipFill>
                <a:blip r:embed="rId36"/>
                <a:stretch>
                  <a:fillRect/>
                </a:stretch>
              </a:blipFill>
              <a:ln>
                <a:solidFill>
                  <a:schemeClr val="bg2"/>
                </a:solidFill>
              </a:ln>
            </p:spPr>
            <p:txBody>
              <a:bodyPr/>
              <a:lstStyle/>
              <a:p>
                <a:r>
                  <a:rPr lang="en-US">
                    <a:noFill/>
                  </a:rPr>
                  <a:t> </a:t>
                </a:r>
              </a:p>
            </p:txBody>
          </p:sp>
        </mc:Fallback>
      </mc:AlternateContent>
      <p:cxnSp>
        <p:nvCxnSpPr>
          <p:cNvPr id="177" name="Straight Arrow Connector 176">
            <a:extLst>
              <a:ext uri="{FF2B5EF4-FFF2-40B4-BE49-F238E27FC236}">
                <a16:creationId xmlns:a16="http://schemas.microsoft.com/office/drawing/2014/main" id="{8A4D5EEE-8FA5-43F0-A93F-7D36F7EBA1FF}"/>
              </a:ext>
            </a:extLst>
          </p:cNvPr>
          <p:cNvCxnSpPr>
            <a:cxnSpLocks/>
            <a:stCxn id="174" idx="7"/>
            <a:endCxn id="175" idx="1"/>
          </p:cNvCxnSpPr>
          <p:nvPr/>
        </p:nvCxnSpPr>
        <p:spPr bwMode="gray">
          <a:xfrm flipV="1">
            <a:off x="10734790" y="4423268"/>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8" name="Straight Arrow Connector 177">
            <a:extLst>
              <a:ext uri="{FF2B5EF4-FFF2-40B4-BE49-F238E27FC236}">
                <a16:creationId xmlns:a16="http://schemas.microsoft.com/office/drawing/2014/main" id="{9F6F72CB-FFEE-4DA9-80C6-BB72B9EF3120}"/>
              </a:ext>
            </a:extLst>
          </p:cNvPr>
          <p:cNvCxnSpPr>
            <a:cxnSpLocks/>
            <a:stCxn id="175" idx="3"/>
            <a:endCxn id="174" idx="5"/>
          </p:cNvCxnSpPr>
          <p:nvPr/>
        </p:nvCxnSpPr>
        <p:spPr bwMode="gray">
          <a:xfrm flipH="1">
            <a:off x="10734790" y="4870434"/>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9" name="Straight Arrow Connector 178">
            <a:extLst>
              <a:ext uri="{FF2B5EF4-FFF2-40B4-BE49-F238E27FC236}">
                <a16:creationId xmlns:a16="http://schemas.microsoft.com/office/drawing/2014/main" id="{7C50EF7A-5542-4ABA-A6D5-B22B08AC23BD}"/>
              </a:ext>
            </a:extLst>
          </p:cNvPr>
          <p:cNvCxnSpPr>
            <a:cxnSpLocks/>
            <a:stCxn id="175" idx="0"/>
            <a:endCxn id="176" idx="5"/>
          </p:cNvCxnSpPr>
          <p:nvPr/>
        </p:nvCxnSpPr>
        <p:spPr bwMode="gray">
          <a:xfrm flipH="1" flipV="1">
            <a:off x="11167463" y="3925762"/>
            <a:ext cx="311921" cy="404895"/>
          </a:xfrm>
          <a:prstGeom prst="straightConnector1">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1" name="Straight Arrow Connector 180">
            <a:extLst>
              <a:ext uri="{FF2B5EF4-FFF2-40B4-BE49-F238E27FC236}">
                <a16:creationId xmlns:a16="http://schemas.microsoft.com/office/drawing/2014/main" id="{994166D4-C951-40A6-9C5F-D4643DE2C446}"/>
              </a:ext>
            </a:extLst>
          </p:cNvPr>
          <p:cNvCxnSpPr>
            <a:cxnSpLocks/>
            <a:stCxn id="169" idx="4"/>
            <a:endCxn id="176" idx="0"/>
          </p:cNvCxnSpPr>
          <p:nvPr/>
        </p:nvCxnSpPr>
        <p:spPr bwMode="gray">
          <a:xfrm>
            <a:off x="10925018" y="3005939"/>
            <a:ext cx="12819" cy="380046"/>
          </a:xfrm>
          <a:prstGeom prst="straightConnector1">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2" name="Connector: Elbow 181">
            <a:extLst>
              <a:ext uri="{FF2B5EF4-FFF2-40B4-BE49-F238E27FC236}">
                <a16:creationId xmlns:a16="http://schemas.microsoft.com/office/drawing/2014/main" id="{AD62170E-7207-42E8-B0D4-44EE3350E1E0}"/>
              </a:ext>
            </a:extLst>
          </p:cNvPr>
          <p:cNvCxnSpPr>
            <a:cxnSpLocks/>
            <a:stCxn id="176" idx="2"/>
            <a:endCxn id="167" idx="3"/>
          </p:cNvCxnSpPr>
          <p:nvPr/>
        </p:nvCxnSpPr>
        <p:spPr bwMode="gray">
          <a:xfrm rot="10800000">
            <a:off x="10149887" y="2032241"/>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3" name="Connector: Elbow 182">
            <a:extLst>
              <a:ext uri="{FF2B5EF4-FFF2-40B4-BE49-F238E27FC236}">
                <a16:creationId xmlns:a16="http://schemas.microsoft.com/office/drawing/2014/main" id="{5B3F8CC7-80EC-40D4-A9CB-08D78D7B885A}"/>
              </a:ext>
            </a:extLst>
          </p:cNvPr>
          <p:cNvCxnSpPr>
            <a:cxnSpLocks/>
            <a:stCxn id="174" idx="4"/>
            <a:endCxn id="167" idx="0"/>
          </p:cNvCxnSpPr>
          <p:nvPr/>
        </p:nvCxnSpPr>
        <p:spPr bwMode="gray">
          <a:xfrm rot="5400000" flipH="1">
            <a:off x="8707046" y="3164929"/>
            <a:ext cx="3470583" cy="125652"/>
          </a:xfrm>
          <a:prstGeom prst="bentConnector5">
            <a:avLst>
              <a:gd name="adj1" fmla="val -6587"/>
              <a:gd name="adj2" fmla="val 504583"/>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4" name="Straight Arrow Connector 183">
            <a:extLst>
              <a:ext uri="{FF2B5EF4-FFF2-40B4-BE49-F238E27FC236}">
                <a16:creationId xmlns:a16="http://schemas.microsoft.com/office/drawing/2014/main" id="{9F3DE30F-DBE6-4328-8FF9-BF7FEE0E3CDF}"/>
              </a:ext>
            </a:extLst>
          </p:cNvPr>
          <p:cNvCxnSpPr>
            <a:cxnSpLocks/>
            <a:stCxn id="176" idx="3"/>
            <a:endCxn id="174" idx="0"/>
          </p:cNvCxnSpPr>
          <p:nvPr/>
        </p:nvCxnSpPr>
        <p:spPr bwMode="gray">
          <a:xfrm flipH="1">
            <a:off x="10505164" y="3925762"/>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5" name="Connector: Elbow 184">
            <a:extLst>
              <a:ext uri="{FF2B5EF4-FFF2-40B4-BE49-F238E27FC236}">
                <a16:creationId xmlns:a16="http://schemas.microsoft.com/office/drawing/2014/main" id="{4D7A4D4E-2B2C-4066-9DFA-7AD6C186F94F}"/>
              </a:ext>
            </a:extLst>
          </p:cNvPr>
          <p:cNvCxnSpPr>
            <a:cxnSpLocks/>
            <a:stCxn id="167" idx="2"/>
            <a:endCxn id="174" idx="2"/>
          </p:cNvCxnSpPr>
          <p:nvPr/>
        </p:nvCxnSpPr>
        <p:spPr bwMode="gray">
          <a:xfrm rot="10800000" flipH="1" flipV="1">
            <a:off x="10054772" y="1808656"/>
            <a:ext cx="125652" cy="2838195"/>
          </a:xfrm>
          <a:prstGeom prst="bentConnector3">
            <a:avLst>
              <a:gd name="adj1" fmla="val -6263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5" name="Connector: Elbow 194">
            <a:extLst>
              <a:ext uri="{FF2B5EF4-FFF2-40B4-BE49-F238E27FC236}">
                <a16:creationId xmlns:a16="http://schemas.microsoft.com/office/drawing/2014/main" id="{AF5CACD5-4B59-45E5-B086-6D7A15E6D4DC}"/>
              </a:ext>
            </a:extLst>
          </p:cNvPr>
          <p:cNvCxnSpPr>
            <a:cxnSpLocks/>
            <a:stCxn id="168" idx="6"/>
            <a:endCxn id="175" idx="6"/>
          </p:cNvCxnSpPr>
          <p:nvPr/>
        </p:nvCxnSpPr>
        <p:spPr bwMode="gray">
          <a:xfrm>
            <a:off x="11795264" y="1808657"/>
            <a:ext cx="8860" cy="2838194"/>
          </a:xfrm>
          <a:prstGeom prst="bentConnector3">
            <a:avLst>
              <a:gd name="adj1" fmla="val 2680135"/>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8" name="Connector: Elbow 197">
            <a:extLst>
              <a:ext uri="{FF2B5EF4-FFF2-40B4-BE49-F238E27FC236}">
                <a16:creationId xmlns:a16="http://schemas.microsoft.com/office/drawing/2014/main" id="{63D6E1EE-99DC-4699-87FF-194AA51E4EE1}"/>
              </a:ext>
            </a:extLst>
          </p:cNvPr>
          <p:cNvCxnSpPr>
            <a:cxnSpLocks/>
            <a:stCxn id="149" idx="6"/>
            <a:endCxn id="156" idx="6"/>
          </p:cNvCxnSpPr>
          <p:nvPr/>
        </p:nvCxnSpPr>
        <p:spPr bwMode="gray">
          <a:xfrm>
            <a:off x="9374976" y="1792891"/>
            <a:ext cx="8860" cy="2838194"/>
          </a:xfrm>
          <a:prstGeom prst="bentConnector3">
            <a:avLst>
              <a:gd name="adj1" fmla="val 2680135"/>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0088551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CE70E9-021B-4E6F-A695-86DD108B1300}"/>
              </a:ext>
            </a:extLst>
          </p:cNvPr>
          <p:cNvSpPr>
            <a:spLocks noGrp="1"/>
          </p:cNvSpPr>
          <p:nvPr>
            <p:ph type="body" sz="quarter" idx="13"/>
          </p:nvPr>
        </p:nvSpPr>
        <p:spPr>
          <a:xfrm>
            <a:off x="478369" y="1225486"/>
            <a:ext cx="11474451" cy="1655838"/>
          </a:xfrm>
        </p:spPr>
        <p:txBody>
          <a:bodyPr/>
          <a:lstStyle/>
          <a:p>
            <a:pPr marL="0" indent="0">
              <a:buNone/>
            </a:pPr>
            <a:r>
              <a:rPr lang="en-US" dirty="0"/>
              <a:t>Use the example from </a:t>
            </a:r>
            <a:r>
              <a:rPr lang="en-US" dirty="0" err="1"/>
              <a:t>Sympy</a:t>
            </a:r>
            <a:r>
              <a:rPr lang="en-US" dirty="0"/>
              <a:t> [1]</a:t>
            </a:r>
          </a:p>
          <a:p>
            <a:pPr marL="0" indent="0">
              <a:buNone/>
            </a:pPr>
            <a:r>
              <a:rPr lang="en-US" dirty="0"/>
              <a:t>Compute the infinitesimal generator matrix Q (see example [2]) </a:t>
            </a:r>
          </a:p>
          <a:p>
            <a:pPr marL="0" indent="0">
              <a:buNone/>
            </a:pPr>
            <a:r>
              <a:rPr lang="en-US" dirty="0"/>
              <a:t>Simulate the example using </a:t>
            </a:r>
            <a:r>
              <a:rPr lang="en-US" dirty="0" err="1"/>
              <a:t>Sympy</a:t>
            </a:r>
            <a:r>
              <a:rPr lang="en-US" dirty="0"/>
              <a:t> (compute the limiting distributions)</a:t>
            </a:r>
          </a:p>
          <a:p>
            <a:pPr marL="0" indent="0">
              <a:buNone/>
            </a:pPr>
            <a:endParaRPr lang="en-US" dirty="0"/>
          </a:p>
        </p:txBody>
      </p:sp>
      <p:sp>
        <p:nvSpPr>
          <p:cNvPr id="3" name="Title 2">
            <a:extLst>
              <a:ext uri="{FF2B5EF4-FFF2-40B4-BE49-F238E27FC236}">
                <a16:creationId xmlns:a16="http://schemas.microsoft.com/office/drawing/2014/main" id="{90EC84B1-6782-4A15-89B7-DC5BD1DA541B}"/>
              </a:ext>
            </a:extLst>
          </p:cNvPr>
          <p:cNvSpPr>
            <a:spLocks noGrp="1"/>
          </p:cNvSpPr>
          <p:nvPr>
            <p:ph type="title"/>
          </p:nvPr>
        </p:nvSpPr>
        <p:spPr/>
        <p:txBody>
          <a:bodyPr/>
          <a:lstStyle/>
          <a:p>
            <a:r>
              <a:rPr lang="en-US" dirty="0"/>
              <a:t>Task-1</a:t>
            </a:r>
          </a:p>
        </p:txBody>
      </p:sp>
      <p:sp>
        <p:nvSpPr>
          <p:cNvPr id="4" name="Slide Number Placeholder 3">
            <a:extLst>
              <a:ext uri="{FF2B5EF4-FFF2-40B4-BE49-F238E27FC236}">
                <a16:creationId xmlns:a16="http://schemas.microsoft.com/office/drawing/2014/main" id="{FF21C839-59AA-4B42-A61B-960C2AF13639}"/>
              </a:ext>
            </a:extLst>
          </p:cNvPr>
          <p:cNvSpPr>
            <a:spLocks noGrp="1"/>
          </p:cNvSpPr>
          <p:nvPr>
            <p:ph type="sldNum" sz="quarter" idx="16"/>
          </p:nvPr>
        </p:nvSpPr>
        <p:spPr/>
        <p:txBody>
          <a:bodyPr/>
          <a:lstStyle/>
          <a:p>
            <a:fld id="{1915DC07-6425-4740-9695-FB9F2ED48CC1}" type="slidenum">
              <a:rPr lang="en-US" smtClean="0"/>
              <a:t>9</a:t>
            </a:fld>
            <a:endParaRPr lang="en-US"/>
          </a:p>
        </p:txBody>
      </p:sp>
      <p:pic>
        <p:nvPicPr>
          <p:cNvPr id="6" name="Picture 5">
            <a:extLst>
              <a:ext uri="{FF2B5EF4-FFF2-40B4-BE49-F238E27FC236}">
                <a16:creationId xmlns:a16="http://schemas.microsoft.com/office/drawing/2014/main" id="{1E2BFC73-3E97-432B-BCE4-CBEAF883871B}"/>
              </a:ext>
            </a:extLst>
          </p:cNvPr>
          <p:cNvPicPr>
            <a:picLocks noChangeAspect="1"/>
          </p:cNvPicPr>
          <p:nvPr/>
        </p:nvPicPr>
        <p:blipFill>
          <a:blip r:embed="rId3"/>
          <a:stretch>
            <a:fillRect/>
          </a:stretch>
        </p:blipFill>
        <p:spPr>
          <a:xfrm>
            <a:off x="1017859" y="3308000"/>
            <a:ext cx="10156281" cy="2406366"/>
          </a:xfrm>
          <a:prstGeom prst="rect">
            <a:avLst/>
          </a:prstGeom>
        </p:spPr>
      </p:pic>
      <p:pic>
        <p:nvPicPr>
          <p:cNvPr id="7" name="Picture 6">
            <a:extLst>
              <a:ext uri="{FF2B5EF4-FFF2-40B4-BE49-F238E27FC236}">
                <a16:creationId xmlns:a16="http://schemas.microsoft.com/office/drawing/2014/main" id="{6AC28C1A-0420-A317-BD60-CFEBAB4531A8}"/>
              </a:ext>
            </a:extLst>
          </p:cNvPr>
          <p:cNvPicPr>
            <a:picLocks noChangeAspect="1"/>
          </p:cNvPicPr>
          <p:nvPr/>
        </p:nvPicPr>
        <p:blipFill>
          <a:blip r:embed="rId4"/>
          <a:stretch>
            <a:fillRect/>
          </a:stretch>
        </p:blipFill>
        <p:spPr>
          <a:xfrm>
            <a:off x="6383708" y="2899401"/>
            <a:ext cx="4133864" cy="521562"/>
          </a:xfrm>
          <a:prstGeom prst="rect">
            <a:avLst/>
          </a:prstGeom>
        </p:spPr>
      </p:pic>
      <p:cxnSp>
        <p:nvCxnSpPr>
          <p:cNvPr id="9" name="Connector: Elbow 8">
            <a:extLst>
              <a:ext uri="{FF2B5EF4-FFF2-40B4-BE49-F238E27FC236}">
                <a16:creationId xmlns:a16="http://schemas.microsoft.com/office/drawing/2014/main" id="{8986D362-BC6E-C818-7FA0-80688F20576D}"/>
              </a:ext>
            </a:extLst>
          </p:cNvPr>
          <p:cNvCxnSpPr>
            <a:cxnSpLocks/>
            <a:stCxn id="10" idx="2"/>
            <a:endCxn id="7" idx="0"/>
          </p:cNvCxnSpPr>
          <p:nvPr/>
        </p:nvCxnSpPr>
        <p:spPr bwMode="gray">
          <a:xfrm rot="16200000" flipH="1">
            <a:off x="7903950" y="2352711"/>
            <a:ext cx="380956" cy="712423"/>
          </a:xfrm>
          <a:prstGeom prst="bentConnector3">
            <a:avLst>
              <a:gd name="adj1" fmla="val 50000"/>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Rectangle 9">
            <a:extLst>
              <a:ext uri="{FF2B5EF4-FFF2-40B4-BE49-F238E27FC236}">
                <a16:creationId xmlns:a16="http://schemas.microsoft.com/office/drawing/2014/main" id="{A6B4930D-C32E-64B4-415D-5EE4F195E003}"/>
              </a:ext>
            </a:extLst>
          </p:cNvPr>
          <p:cNvSpPr/>
          <p:nvPr/>
        </p:nvSpPr>
        <p:spPr bwMode="gray">
          <a:xfrm>
            <a:off x="6383708" y="2427005"/>
            <a:ext cx="2709017"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5" name="TextBox 14">
            <a:extLst>
              <a:ext uri="{FF2B5EF4-FFF2-40B4-BE49-F238E27FC236}">
                <a16:creationId xmlns:a16="http://schemas.microsoft.com/office/drawing/2014/main" id="{039B0A4C-4F84-F53D-526D-D2D10D0ACC87}"/>
              </a:ext>
            </a:extLst>
          </p:cNvPr>
          <p:cNvSpPr txBox="1"/>
          <p:nvPr/>
        </p:nvSpPr>
        <p:spPr bwMode="gray">
          <a:xfrm>
            <a:off x="9647769" y="5845095"/>
            <a:ext cx="1572165" cy="376243"/>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Generator matrix</a:t>
            </a:r>
          </a:p>
        </p:txBody>
      </p:sp>
      <p:cxnSp>
        <p:nvCxnSpPr>
          <p:cNvPr id="19" name="Connector: Elbow 18">
            <a:extLst>
              <a:ext uri="{FF2B5EF4-FFF2-40B4-BE49-F238E27FC236}">
                <a16:creationId xmlns:a16="http://schemas.microsoft.com/office/drawing/2014/main" id="{40A35C7C-D73E-6EFF-0B8D-E289653485FC}"/>
              </a:ext>
            </a:extLst>
          </p:cNvPr>
          <p:cNvCxnSpPr>
            <a:cxnSpLocks/>
            <a:stCxn id="25" idx="2"/>
            <a:endCxn id="15" idx="0"/>
          </p:cNvCxnSpPr>
          <p:nvPr/>
        </p:nvCxnSpPr>
        <p:spPr bwMode="gray">
          <a:xfrm rot="16200000" flipH="1">
            <a:off x="9489581" y="4900824"/>
            <a:ext cx="828714" cy="1059828"/>
          </a:xfrm>
          <a:prstGeom prst="bentConnector3">
            <a:avLst>
              <a:gd name="adj1" fmla="val 50000"/>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TextBox 22">
            <a:extLst>
              <a:ext uri="{FF2B5EF4-FFF2-40B4-BE49-F238E27FC236}">
                <a16:creationId xmlns:a16="http://schemas.microsoft.com/office/drawing/2014/main" id="{F2DD2BB5-0842-A8F2-9609-5BB4F6EAD0F0}"/>
              </a:ext>
            </a:extLst>
          </p:cNvPr>
          <p:cNvSpPr txBox="1"/>
          <p:nvPr/>
        </p:nvSpPr>
        <p:spPr bwMode="gray">
          <a:xfrm>
            <a:off x="0" y="6157112"/>
            <a:ext cx="11037408" cy="646331"/>
          </a:xfrm>
          <a:prstGeom prst="rect">
            <a:avLst/>
          </a:prstGeom>
          <a:noFill/>
        </p:spPr>
        <p:txBody>
          <a:bodyPr wrap="square">
            <a:spAutoFit/>
          </a:bodyPr>
          <a:lstStyle/>
          <a:p>
            <a:r>
              <a:rPr lang="en-US" dirty="0"/>
              <a:t>[1] </a:t>
            </a:r>
            <a:r>
              <a:rPr lang="en-US" dirty="0">
                <a:hlinkClick r:id="rId5"/>
              </a:rPr>
              <a:t>https://docs.sympy.org/latest/modules/stats.html</a:t>
            </a:r>
            <a:endParaRPr lang="en-US" dirty="0"/>
          </a:p>
          <a:p>
            <a:r>
              <a:rPr lang="en-US" dirty="0"/>
              <a:t>[2] </a:t>
            </a:r>
            <a:r>
              <a:rPr lang="en-US" dirty="0">
                <a:hlinkClick r:id="rId6"/>
              </a:rPr>
              <a:t>https://www.probabilitycourse.com/chapter11/11_3_3_the_generator_matrix.php</a:t>
            </a:r>
            <a:r>
              <a:rPr lang="en-US" dirty="0"/>
              <a:t>  </a:t>
            </a:r>
          </a:p>
        </p:txBody>
      </p:sp>
      <p:sp>
        <p:nvSpPr>
          <p:cNvPr id="25" name="Rectangle 24">
            <a:extLst>
              <a:ext uri="{FF2B5EF4-FFF2-40B4-BE49-F238E27FC236}">
                <a16:creationId xmlns:a16="http://schemas.microsoft.com/office/drawing/2014/main" id="{0534ACA9-6F95-63AE-BBED-94C33828B04F}"/>
              </a:ext>
            </a:extLst>
          </p:cNvPr>
          <p:cNvSpPr/>
          <p:nvPr/>
        </p:nvSpPr>
        <p:spPr bwMode="gray">
          <a:xfrm>
            <a:off x="8749468" y="4942623"/>
            <a:ext cx="1249111" cy="737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Tree>
    <p:extLst>
      <p:ext uri="{BB962C8B-B14F-4D97-AF65-F5344CB8AC3E}">
        <p14:creationId xmlns:p14="http://schemas.microsoft.com/office/powerpoint/2010/main" val="3278654512"/>
      </p:ext>
    </p:extLst>
  </p:cSld>
  <p:clrMapOvr>
    <a:masterClrMapping/>
  </p:clrMapOvr>
  <p:transition>
    <p:fade/>
  </p:transition>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Topics_Bibliography_References</Template>
  <TotalTime>5190</TotalTime>
  <Words>814</Words>
  <Application>Microsoft Office PowerPoint</Application>
  <PresentationFormat>Widescreen</PresentationFormat>
  <Paragraphs>182</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Cambria Math</vt:lpstr>
      <vt:lpstr>Verdana</vt:lpstr>
      <vt:lpstr>HPI PPT-Template</vt:lpstr>
      <vt:lpstr>CTMC – Continuous Time Markov Chains</vt:lpstr>
      <vt:lpstr>Topics</vt:lpstr>
      <vt:lpstr>Project-1: Use of DTMC to Predict Event Masking</vt:lpstr>
      <vt:lpstr>Questions</vt:lpstr>
      <vt:lpstr>CTMC Race (multiple transitions possible)</vt:lpstr>
      <vt:lpstr>Example</vt:lpstr>
      <vt:lpstr>Example-1 of CTMC Markov Chain</vt:lpstr>
      <vt:lpstr>Types of Traces</vt:lpstr>
      <vt:lpstr>Task-1</vt:lpstr>
      <vt:lpstr>Task-2</vt:lpstr>
      <vt:lpstr>Collecting the data </vt:lpstr>
      <vt:lpstr>Fit the Exponential Density Function</vt:lpstr>
      <vt:lpstr>References</vt:lpstr>
      <vt:lpstr>End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Reinforcement Learning</dc:title>
  <dc:creator>Christian Adriano</dc:creator>
  <cp:lastModifiedBy>Christian Adriano</cp:lastModifiedBy>
  <cp:revision>351</cp:revision>
  <dcterms:created xsi:type="dcterms:W3CDTF">2020-04-21T07:53:32Z</dcterms:created>
  <dcterms:modified xsi:type="dcterms:W3CDTF">2022-12-19T21:15:59Z</dcterms:modified>
</cp:coreProperties>
</file>