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6"/>
  </p:notesMasterIdLst>
  <p:sldIdLst>
    <p:sldId id="256" r:id="rId2"/>
    <p:sldId id="440" r:id="rId3"/>
    <p:sldId id="261" r:id="rId4"/>
    <p:sldId id="441" r:id="rId5"/>
    <p:sldId id="442" r:id="rId6"/>
    <p:sldId id="443" r:id="rId7"/>
    <p:sldId id="451" r:id="rId8"/>
    <p:sldId id="455" r:id="rId9"/>
    <p:sldId id="449" r:id="rId10"/>
    <p:sldId id="446" r:id="rId11"/>
    <p:sldId id="445" r:id="rId12"/>
    <p:sldId id="267" r:id="rId13"/>
    <p:sldId id="257" r:id="rId14"/>
    <p:sldId id="45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FF"/>
    <a:srgbClr val="F2F2F2"/>
    <a:srgbClr val="FBE5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440" autoAdjust="0"/>
    <p:restoredTop sz="92409" autoAdjust="0"/>
  </p:normalViewPr>
  <p:slideViewPr>
    <p:cSldViewPr snapToGrid="0">
      <p:cViewPr>
        <p:scale>
          <a:sx n="100" d="100"/>
          <a:sy n="100" d="100"/>
        </p:scale>
        <p:origin x="-2793" y="-17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C1F70C-5BF6-43D2-96A0-6511110BD68E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CC9EBA-D40F-4B2C-8629-D756AD22D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106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https://en.wikipedia.org/wiki/Transduction_(machine_learning)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C9EBA-D40F-4B2C-8629-D756AD22D0E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808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C9EBA-D40F-4B2C-8629-D756AD22D0E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386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276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6" y="3909485"/>
            <a:ext cx="11468097" cy="27368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3902392"/>
            <a:ext cx="11468097" cy="2743941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5" y="3902392"/>
            <a:ext cx="11228919" cy="2495549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183715" y="5277909"/>
            <a:ext cx="6523568" cy="1120033"/>
          </a:xfrm>
        </p:spPr>
        <p:txBody>
          <a:bodyPr rIns="108000"/>
          <a:lstStyle>
            <a:lvl1pPr marL="0" indent="0" algn="r">
              <a:buNone/>
              <a:defRPr sz="1867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728777663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x Text (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2228866"/>
            <a:ext cx="2112433" cy="41761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832102" y="2228866"/>
            <a:ext cx="2114551" cy="4176167"/>
          </a:xfrm>
        </p:spPr>
        <p:txBody>
          <a:bodyPr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5182647" y="2228866"/>
            <a:ext cx="2114551" cy="4176167"/>
          </a:xfrm>
        </p:spPr>
        <p:txBody>
          <a:bodyPr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7533218" y="2228866"/>
            <a:ext cx="2114551" cy="4176167"/>
          </a:xfrm>
        </p:spPr>
        <p:txBody>
          <a:bodyPr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78369" y="1653118"/>
            <a:ext cx="2112433" cy="383729"/>
          </a:xfr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832102" y="1653118"/>
            <a:ext cx="2112433" cy="383729"/>
          </a:xfr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5184765" y="1653118"/>
            <a:ext cx="2112433" cy="383729"/>
          </a:xfr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7525592" y="1653118"/>
            <a:ext cx="2112433" cy="383729"/>
          </a:xfr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4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D56A5F13-4F86-5646-9B99-A42325757066}" type="datetime1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360814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832101" y="1653116"/>
            <a:ext cx="6815668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4" y="1653118"/>
            <a:ext cx="2351616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34C8E77E-B710-C741-B9C3-BDFAF2BD28F5}" type="datetime1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48536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183721" y="1653116"/>
            <a:ext cx="4464049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6" y="1653118"/>
            <a:ext cx="4705349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3CC70E32-BC87-A748-B8DC-BBE1A8E155BB}" type="datetime1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83608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7535337" y="1653116"/>
            <a:ext cx="2112433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3" y="1653118"/>
            <a:ext cx="7056967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F80D806-2732-D74C-AA54-685EF616F24A}" type="datetime1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694144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X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1" y="1653118"/>
            <a:ext cx="9649883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EE62EE2-D39B-DB40-8504-5F31AB3A7B1B}" type="datetime1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91597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 bwMode="gray">
          <a:xfrm>
            <a:off x="239186" y="3909485"/>
            <a:ext cx="11468100" cy="27368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Rectangle 13"/>
          <p:cNvSpPr/>
          <p:nvPr/>
        </p:nvSpPr>
        <p:spPr bwMode="gray">
          <a:xfrm>
            <a:off x="143339" y="2"/>
            <a:ext cx="9745727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8" y="3909485"/>
            <a:ext cx="11228913" cy="2495551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1" name="Rectangle 10"/>
          <p:cNvSpPr/>
          <p:nvPr/>
        </p:nvSpPr>
        <p:spPr bwMode="gray">
          <a:xfrm>
            <a:off x="478368" y="3669244"/>
            <a:ext cx="11474448" cy="2402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Rectangle 11"/>
          <p:cNvSpPr/>
          <p:nvPr/>
        </p:nvSpPr>
        <p:spPr bwMode="gray">
          <a:xfrm>
            <a:off x="11707286" y="3912502"/>
            <a:ext cx="245532" cy="249253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450333890"/>
      </p:ext>
    </p:extLst>
  </p:cSld>
  <p:clrMapOvr>
    <a:masterClrMapping/>
  </p:clrMapOvr>
  <p:transition spd="slow">
    <p:wipe dir="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71903" y="6486805"/>
            <a:ext cx="1346886" cy="260300"/>
          </a:xfrm>
        </p:spPr>
        <p:txBody>
          <a:bodyPr/>
          <a:lstStyle/>
          <a:p>
            <a:fld id="{F2C6AE98-BAC0-8443-BBA0-C97A4F30D31A}" type="datetime1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18789" y="6486805"/>
            <a:ext cx="632966" cy="260792"/>
          </a:xfrm>
        </p:spPr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3064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3D830-3D77-4832-9334-6E0E764C9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6182E0-898C-46D0-AC6C-51C72B673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C4E3D-982B-49CC-BB95-3BE5721A2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BF51-3929-3A49-BA7D-3AF73092A0AD}" type="datetime1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A5607-59D8-458D-9343-83B445DC7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E342DC-9D6C-432F-9C5B-62BDF72B7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5225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71513-3E4F-4F85-8044-27F5FCBEF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7C422-BD6C-4F48-90BB-A01C457D8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89B59-42D8-4BA7-A41F-0A6EFB2E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5C674-12AF-41F5-BDE5-1132B29F8CB8}" type="datetime1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839DF-10E3-422C-8C24-E993391AE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126DC-405E-4066-8C79-D21920D85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387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08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6" y="4805683"/>
            <a:ext cx="11468100" cy="18406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8686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4805681"/>
            <a:ext cx="11468097" cy="1840652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4805681"/>
            <a:ext cx="11228919" cy="1599355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417018366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08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5" y="3909485"/>
            <a:ext cx="11468100" cy="27368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3902392"/>
            <a:ext cx="11468097" cy="2743941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3909486"/>
            <a:ext cx="11228919" cy="2495549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183715" y="5277909"/>
            <a:ext cx="6523568" cy="1120033"/>
          </a:xfrm>
        </p:spPr>
        <p:txBody>
          <a:bodyPr rIns="108000"/>
          <a:lstStyle>
            <a:lvl1pPr marL="0" indent="0" algn="r">
              <a:buNone/>
              <a:defRPr sz="1867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193757013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Orang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5" y="4805683"/>
            <a:ext cx="11468100" cy="18406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9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4805681"/>
            <a:ext cx="11468097" cy="1840652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4805681"/>
            <a:ext cx="11228919" cy="1599355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984311795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78366" y="1291472"/>
            <a:ext cx="11380553" cy="5113563"/>
          </a:xfrm>
          <a:noFill/>
        </p:spPr>
        <p:txBody>
          <a:bodyPr lIns="0" tIns="0" rIns="0" bIns="0"/>
          <a:lstStyle>
            <a:lvl1pPr marL="478355" indent="-478355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867">
                <a:solidFill>
                  <a:schemeClr val="tx1"/>
                </a:solidFill>
              </a:defRPr>
            </a:lvl1pPr>
            <a:lvl2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2pPr>
            <a:lvl3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3pPr>
            <a:lvl4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4pPr>
            <a:lvl5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5pPr>
            <a:lvl6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6pPr>
            <a:lvl7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7pPr>
            <a:lvl8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cap="none" baseline="0">
                <a:solidFill>
                  <a:schemeClr val="tx1"/>
                </a:solidFill>
              </a:defRPr>
            </a:lvl8pPr>
            <a:lvl9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37946884"/>
      </p:ext>
    </p:extLst>
  </p:cSld>
  <p:clrMapOvr>
    <a:masterClrMapping/>
  </p:clrMapOvr>
  <p:transition spd="slow">
    <p:wipe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78369" y="1282046"/>
            <a:ext cx="11474451" cy="5122988"/>
          </a:xfrm>
        </p:spPr>
        <p:txBody>
          <a:bodyPr/>
          <a:lstStyle>
            <a:lvl5pPr>
              <a:buAutoNum type="arabicPeriod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478369" y="6526804"/>
            <a:ext cx="2063751" cy="322735"/>
          </a:xfrm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 bwMode="gray">
          <a:xfrm>
            <a:off x="11121081" y="6508122"/>
            <a:ext cx="831739" cy="256032"/>
          </a:xfrm>
          <a:prstGeom prst="rect">
            <a:avLst/>
          </a:prstGeom>
        </p:spPr>
        <p:txBody>
          <a:bodyPr vert="horz" lIns="108000" tIns="0" rIns="0" bIns="0" rtlCol="0" anchor="b"/>
          <a:lstStyle>
            <a:defPPr>
              <a:defRPr lang="en-US"/>
            </a:defPPr>
            <a:lvl1pPr marL="0" algn="l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1D4785-C884-4A75-B2F1-2B7564BBB7E2}" type="slidenum">
              <a:rPr lang="en-US" smtClean="0"/>
              <a:pPr/>
              <a:t>‹#›</a:t>
            </a:fld>
            <a:r>
              <a:rPr lang="en-US" dirty="0"/>
              <a:t>/12</a:t>
            </a:r>
          </a:p>
        </p:txBody>
      </p:sp>
    </p:spTree>
    <p:extLst>
      <p:ext uri="{BB962C8B-B14F-4D97-AF65-F5344CB8AC3E}">
        <p14:creationId xmlns:p14="http://schemas.microsoft.com/office/powerpoint/2010/main" val="228940250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Bullet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1225486"/>
            <a:ext cx="11474451" cy="2141612"/>
          </a:xfrm>
        </p:spPr>
        <p:txBody>
          <a:bodyPr>
            <a:spAutoFit/>
          </a:bodyPr>
          <a:lstStyle>
            <a:lvl1pPr marL="239994" indent="-239994">
              <a:buClr>
                <a:schemeClr val="accent1"/>
              </a:buClr>
              <a:buFont typeface="Arial" panose="020B0604020202020204" pitchFamily="34" charset="0"/>
              <a:buChar char="■"/>
              <a:defRPr baseline="0"/>
            </a:lvl1pPr>
            <a:lvl2pPr marL="479988" indent="-241294">
              <a:buFont typeface="Arial" panose="020B0604020202020204" pitchFamily="34" charset="0"/>
              <a:buChar char="□"/>
              <a:defRPr/>
            </a:lvl2pPr>
            <a:lvl3pPr marL="719982" indent="-239994">
              <a:buFont typeface="Arial" panose="020B0604020202020204" pitchFamily="34" charset="0"/>
              <a:buChar char="–"/>
              <a:defRPr/>
            </a:lvl3pPr>
            <a:lvl4pPr marL="359991" indent="-359991">
              <a:buFont typeface="+mj-lt"/>
              <a:buAutoNum type="arabicPeriod"/>
              <a:defRPr/>
            </a:lvl4pPr>
            <a:lvl5pPr marL="719982" indent="-359991">
              <a:buFont typeface="+mj-lt"/>
              <a:buAutoNum type="alphaLcParenR"/>
              <a:defRPr/>
            </a:lvl5pPr>
            <a:lvl6pPr marL="0" indent="0">
              <a:spcBef>
                <a:spcPts val="533"/>
              </a:spcBef>
              <a:spcAft>
                <a:spcPts val="533"/>
              </a:spcAft>
              <a:buNone/>
              <a:defRPr sz="2133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9996626" y="6501896"/>
            <a:ext cx="1214626" cy="253655"/>
          </a:xfrm>
        </p:spPr>
        <p:txBody>
          <a:bodyPr/>
          <a:lstStyle/>
          <a:p>
            <a:fld id="{3D457031-A04F-0040-B79E-439CA9E02781}" type="datetime1">
              <a:rPr lang="en-US" smtClean="0"/>
              <a:t>11/20/2022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478369" y="6513922"/>
            <a:ext cx="2063751" cy="241629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>
          <a:xfrm>
            <a:off x="11219935" y="6526804"/>
            <a:ext cx="732885" cy="228747"/>
          </a:xfrm>
        </p:spPr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74992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7" y="1653116"/>
            <a:ext cx="4466167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5181602" y="1653116"/>
            <a:ext cx="4466167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>
          <a:xfrm>
            <a:off x="7802232" y="6484771"/>
            <a:ext cx="2063751" cy="240773"/>
          </a:xfrm>
        </p:spPr>
        <p:txBody>
          <a:bodyPr/>
          <a:lstStyle/>
          <a:p>
            <a:fld id="{641269E8-56DE-E044-B0E5-B498755A2633}" type="datetime1">
              <a:rPr lang="en-US" smtClean="0"/>
              <a:t>11/20/2022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474135" y="6484771"/>
            <a:ext cx="2063751" cy="292658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>
          <a:xfrm>
            <a:off x="9889069" y="6484771"/>
            <a:ext cx="2063751" cy="240773"/>
          </a:xfrm>
        </p:spPr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3426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1653116"/>
            <a:ext cx="2112433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832102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5182647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7533218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219B2A40-E9E6-7E49-9EE5-F8C2FAB652F4}" type="datetime1">
              <a:rPr lang="en-US" smtClean="0"/>
              <a:t>11/20/2022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30267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236227" y="1"/>
            <a:ext cx="9651779" cy="1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78369" y="144001"/>
            <a:ext cx="9169401" cy="555840"/>
          </a:xfrm>
          <a:prstGeom prst="rect">
            <a:avLst/>
          </a:prstGeom>
        </p:spPr>
        <p:txBody>
          <a:bodyPr vert="horz" lIns="0" tIns="144000" rIns="0" bIns="0" rtlCol="0" anchor="t" anchorCtr="0">
            <a:spAutoFit/>
          </a:bodyPr>
          <a:lstStyle/>
          <a:p>
            <a:r>
              <a:rPr lang="de-DE" dirty="0"/>
              <a:t>Write your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78369" y="1213308"/>
            <a:ext cx="11473384" cy="2141612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9922476" y="6486804"/>
            <a:ext cx="1257529" cy="260793"/>
          </a:xfrm>
          <a:prstGeom prst="rect">
            <a:avLst/>
          </a:prstGeom>
        </p:spPr>
        <p:txBody>
          <a:bodyPr vert="horz" lIns="108000" tIns="0" rIns="0" bIns="0" rtlCol="0" anchor="t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fld id="{08D12B45-3253-4A45-B8F9-2E00FEB0C480}" type="datetime1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476463" y="6466788"/>
            <a:ext cx="2063751" cy="280809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400" b="1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180006" y="6486805"/>
            <a:ext cx="771750" cy="260792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400" b="0">
                <a:solidFill>
                  <a:schemeClr val="tx1"/>
                </a:solidFill>
              </a:defRPr>
            </a:lvl1pPr>
          </a:lstStyle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35593" y="1407799"/>
            <a:ext cx="132605" cy="5232392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12208807" y="1407799"/>
            <a:ext cx="132605" cy="5232392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6027687" y="-5942288"/>
            <a:ext cx="132605" cy="11715527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6027687" y="1101918"/>
            <a:ext cx="132605" cy="11715527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9744406" y="3188974"/>
            <a:ext cx="1920213" cy="220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6" name="Rectangle 65"/>
          <p:cNvSpPr/>
          <p:nvPr/>
        </p:nvSpPr>
        <p:spPr bwMode="gray">
          <a:xfrm>
            <a:off x="236225" y="774868"/>
            <a:ext cx="9651779" cy="3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61" name="Group 11"/>
          <p:cNvGrpSpPr>
            <a:grpSpLocks noChangeAspect="1"/>
          </p:cNvGrpSpPr>
          <p:nvPr/>
        </p:nvGrpSpPr>
        <p:grpSpPr bwMode="gray">
          <a:xfrm>
            <a:off x="10149041" y="-10957"/>
            <a:ext cx="1824204" cy="1041877"/>
            <a:chOff x="2109" y="940"/>
            <a:chExt cx="991" cy="566"/>
          </a:xfrm>
        </p:grpSpPr>
        <p:sp>
          <p:nvSpPr>
            <p:cNvPr id="6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63" name="Picture 12"/>
            <p:cNvPicPr>
              <a:picLocks noChangeAspect="1" noChangeArrowheads="1"/>
            </p:cNvPicPr>
            <p:nvPr/>
          </p:nvPicPr>
          <p:blipFill rotWithShape="1">
            <a:blip r:embed="rId2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4" name="Rectangle 2048"/>
          <p:cNvSpPr/>
          <p:nvPr/>
        </p:nvSpPr>
        <p:spPr bwMode="gray">
          <a:xfrm>
            <a:off x="10128448" y="1155032"/>
            <a:ext cx="1920213" cy="220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421097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8" r:id="rId17"/>
    <p:sldLayoutId id="2147483679" r:id="rId18"/>
  </p:sldLayoutIdLst>
  <p:transition>
    <p:fade/>
  </p:transition>
  <p:hf hdr="0" ftr="0" dt="0"/>
  <p:txStyles>
    <p:titleStyle>
      <a:lvl1pPr algn="l" defTabSz="1219170" rtl="0" eaLnBrk="1" latinLnBrk="0" hangingPunct="1">
        <a:spcBef>
          <a:spcPct val="0"/>
        </a:spcBef>
        <a:buNone/>
        <a:defRPr sz="2667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241294" indent="-2412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■"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479988" indent="-2399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□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717533" indent="-2399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359991" indent="-359991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+mj-lt"/>
        <a:buAutoNum type="arabicPeriod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719982" indent="-359991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+mj-lt"/>
        <a:buAutoNum type="alphaLcParenR"/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Clr>
          <a:schemeClr val="accent1"/>
        </a:buClr>
        <a:buSzPct val="90000"/>
        <a:buFont typeface="Arial" panose="020B0604020202020204" pitchFamily="34" charset="0"/>
        <a:buNone/>
        <a:defRPr sz="2133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Font typeface="Arial" panose="020B0604020202020204" pitchFamily="34" charset="0"/>
        <a:buNone/>
        <a:defRPr sz="2133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Font typeface="Arial" panose="020B0604020202020204" pitchFamily="34" charset="0"/>
        <a:buNone/>
        <a:defRPr sz="2133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hristian.adriano@hpi.d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rgs/hpi-sam/" TargetMode="Externa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1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1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26" Type="http://schemas.openxmlformats.org/officeDocument/2006/relationships/image" Target="../media/image37.png"/><Relationship Id="rId3" Type="http://schemas.openxmlformats.org/officeDocument/2006/relationships/image" Target="../media/image14.png"/><Relationship Id="rId21" Type="http://schemas.openxmlformats.org/officeDocument/2006/relationships/image" Target="../media/image32.png"/><Relationship Id="rId34" Type="http://schemas.openxmlformats.org/officeDocument/2006/relationships/image" Target="../media/image45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5" Type="http://schemas.openxmlformats.org/officeDocument/2006/relationships/image" Target="../media/image36.png"/><Relationship Id="rId33" Type="http://schemas.openxmlformats.org/officeDocument/2006/relationships/image" Target="../media/image44.png"/><Relationship Id="rId2" Type="http://schemas.openxmlformats.org/officeDocument/2006/relationships/image" Target="../media/image13.png"/><Relationship Id="rId16" Type="http://schemas.openxmlformats.org/officeDocument/2006/relationships/image" Target="../media/image27.png"/><Relationship Id="rId20" Type="http://schemas.openxmlformats.org/officeDocument/2006/relationships/image" Target="../media/image31.png"/><Relationship Id="rId29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24" Type="http://schemas.openxmlformats.org/officeDocument/2006/relationships/image" Target="../media/image35.png"/><Relationship Id="rId32" Type="http://schemas.openxmlformats.org/officeDocument/2006/relationships/image" Target="../media/image43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23" Type="http://schemas.openxmlformats.org/officeDocument/2006/relationships/image" Target="../media/image34.png"/><Relationship Id="rId28" Type="http://schemas.openxmlformats.org/officeDocument/2006/relationships/image" Target="../media/image39.png"/><Relationship Id="rId36" Type="http://schemas.openxmlformats.org/officeDocument/2006/relationships/image" Target="../media/image47.png"/><Relationship Id="rId10" Type="http://schemas.openxmlformats.org/officeDocument/2006/relationships/image" Target="../media/image21.png"/><Relationship Id="rId19" Type="http://schemas.openxmlformats.org/officeDocument/2006/relationships/image" Target="../media/image30.png"/><Relationship Id="rId31" Type="http://schemas.openxmlformats.org/officeDocument/2006/relationships/image" Target="../media/image42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Relationship Id="rId22" Type="http://schemas.openxmlformats.org/officeDocument/2006/relationships/image" Target="../media/image33.png"/><Relationship Id="rId27" Type="http://schemas.openxmlformats.org/officeDocument/2006/relationships/image" Target="../media/image38.png"/><Relationship Id="rId30" Type="http://schemas.openxmlformats.org/officeDocument/2006/relationships/image" Target="../media/image41.png"/><Relationship Id="rId35" Type="http://schemas.openxmlformats.org/officeDocument/2006/relationships/image" Target="../media/image46.png"/><Relationship Id="rId8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ympy.org/latest/modules/stats.html" TargetMode="External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54202-9034-467B-9DD2-3EB929DC41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17897"/>
            <a:ext cx="9144000" cy="1992066"/>
          </a:xfrm>
        </p:spPr>
        <p:txBody>
          <a:bodyPr/>
          <a:lstStyle/>
          <a:p>
            <a:r>
              <a:rPr lang="en-US" dirty="0"/>
              <a:t>DTMC – Discrete Time Markov Chains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4CA627-2988-4F99-8803-B535F27FD3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7027" y="3602037"/>
            <a:ext cx="10537722" cy="3053943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Christian M. Adriano </a:t>
            </a:r>
            <a:r>
              <a:rPr lang="en-US" b="1" dirty="0"/>
              <a:t>(Chris)</a:t>
            </a:r>
          </a:p>
          <a:p>
            <a:r>
              <a:rPr lang="en-US" dirty="0">
                <a:hlinkClick r:id="rId3"/>
              </a:rPr>
              <a:t>christian.adriano@hpi.de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30F92D-C053-9848-843E-DE021158D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569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4CE70E9-021B-4E6F-A695-86DD108B1300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478369" y="1225486"/>
                <a:ext cx="11474451" cy="524656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After 10, 20, and 30 length state-traces: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What is the probability of seeing a failure cascade that affects only component 1?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What is the probability of seeing a failure cascade that affects component 2?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What is the probability of seeing a failure masking?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What is the probability of  seeing a systemic degradation?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What is the probability of normal operation?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What is the probability of have, 1, 2, or more intermittent failures?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In the case of an intermittent failure, what is the probability of a failure cascade?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In the case of a failure cascade, what is the probability of failure masking?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Extra - In the case of an intermittent failure, what is the probability of failure masking? 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dirty="0"/>
              </a:p>
              <a:p>
                <a:pPr marL="697194" lvl="1" indent="-457200">
                  <a:buFont typeface="+mj-lt"/>
                  <a:buAutoNum type="arabicPeriod"/>
                </a:pPr>
                <a:endParaRPr lang="en-US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4CE70E9-021B-4E6F-A695-86DD108B13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478369" y="1225486"/>
                <a:ext cx="11474451" cy="5246564"/>
              </a:xfrm>
              <a:blipFill>
                <a:blip r:embed="rId2"/>
                <a:stretch>
                  <a:fillRect l="-1275" t="-10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90EC84B1-6782-4A15-89B7-DC5BD1DA5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to answer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21C839-59AA-4B42-A61B-960C2AF1363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654512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CF91B31-BD73-4FB0-8C3A-8BBEFBADF8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8369" y="1225486"/>
            <a:ext cx="11474451" cy="4695131"/>
          </a:xfrm>
        </p:spPr>
        <p:txBody>
          <a:bodyPr/>
          <a:lstStyle/>
          <a:p>
            <a:r>
              <a:rPr lang="en-US" dirty="0"/>
              <a:t>Form a group and send the name of members to Chris (who will create a Slack channel for each)</a:t>
            </a:r>
          </a:p>
          <a:p>
            <a:r>
              <a:rPr lang="en-US" dirty="0"/>
              <a:t>Accept Slack invite and GitHub project</a:t>
            </a:r>
          </a:p>
          <a:p>
            <a:r>
              <a:rPr lang="en-US" dirty="0"/>
              <a:t>Install </a:t>
            </a:r>
            <a:r>
              <a:rPr lang="en-US" dirty="0" err="1"/>
              <a:t>Sympy</a:t>
            </a:r>
            <a:r>
              <a:rPr lang="en-US" dirty="0"/>
              <a:t> (https://docs.sympy.org/latest/modules/stats.html)</a:t>
            </a:r>
          </a:p>
          <a:p>
            <a:r>
              <a:rPr lang="en-US" dirty="0"/>
              <a:t>Steps</a:t>
            </a:r>
          </a:p>
          <a:p>
            <a:pPr marL="695894" lvl="1" indent="-457200">
              <a:buFont typeface="+mj-lt"/>
              <a:buAutoNum type="arabicPeriod"/>
            </a:pPr>
            <a:r>
              <a:rPr lang="en-US" dirty="0"/>
              <a:t>Build Markov Chain for the 18 components and the 3 types of states</a:t>
            </a:r>
          </a:p>
          <a:p>
            <a:pPr marL="695894" lvl="1" indent="-457200">
              <a:buFont typeface="+mj-lt"/>
              <a:buAutoNum type="arabicPeriod"/>
            </a:pPr>
            <a:r>
              <a:rPr lang="en-US" dirty="0"/>
              <a:t>Generate the transitions using the </a:t>
            </a:r>
            <a:r>
              <a:rPr lang="en-US" b="1" dirty="0"/>
              <a:t>dependency data* </a:t>
            </a:r>
          </a:p>
          <a:p>
            <a:pPr marL="695894" lvl="1" indent="-457200">
              <a:buFont typeface="+mj-lt"/>
              <a:buAutoNum type="arabicPeriod"/>
            </a:pPr>
            <a:r>
              <a:rPr lang="en-US" dirty="0"/>
              <a:t>Apply a </a:t>
            </a:r>
            <a:r>
              <a:rPr lang="en-US" b="1" dirty="0"/>
              <a:t>transition log data* </a:t>
            </a:r>
            <a:r>
              <a:rPr lang="en-US" dirty="0"/>
              <a:t>to estimate (learn) the transition matrix</a:t>
            </a:r>
          </a:p>
          <a:p>
            <a:pPr marL="695894" lvl="1" indent="-457200">
              <a:buFont typeface="+mj-lt"/>
              <a:buAutoNum type="arabicPeriod"/>
            </a:pPr>
            <a:r>
              <a:rPr lang="en-US" dirty="0"/>
              <a:t>Plot the transition matrix (suggest ways to visualize the convergence to steady state)</a:t>
            </a:r>
          </a:p>
          <a:p>
            <a:pPr marL="695894" lvl="1" indent="-457200">
              <a:buFont typeface="+mj-lt"/>
              <a:buAutoNum type="arabicPeriod"/>
            </a:pPr>
            <a:r>
              <a:rPr lang="en-US" dirty="0"/>
              <a:t>Identify the types of paths</a:t>
            </a:r>
          </a:p>
          <a:p>
            <a:pPr marL="238694" lvl="1" indent="0">
              <a:buNone/>
            </a:pPr>
            <a:r>
              <a:rPr lang="en-US" u="sng" dirty="0"/>
              <a:t>*Excel file</a:t>
            </a:r>
            <a:r>
              <a:rPr lang="en-US" dirty="0"/>
              <a:t>: mRubis_Transition_Matrix.xlsx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7F066EF-4C67-426B-84B3-65323999D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instructions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5BE58A-9F3F-4823-A555-B6A59DC558B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180184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BF258-D536-421C-9F06-72E54C76C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493739"/>
            <a:ext cx="10515600" cy="1068736"/>
          </a:xfrm>
        </p:spPr>
        <p:txBody>
          <a:bodyPr/>
          <a:lstStyle/>
          <a:p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547593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824942B-9C73-4123-B3C8-BDF820A4E43B}"/>
              </a:ext>
            </a:extLst>
          </p:cNvPr>
          <p:cNvSpPr/>
          <p:nvPr/>
        </p:nvSpPr>
        <p:spPr bwMode="gray">
          <a:xfrm>
            <a:off x="976618" y="2189691"/>
            <a:ext cx="874021" cy="22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en-US" sz="1600" b="1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A495D6-CBC7-48D8-8A97-6E5CC15E143D}"/>
              </a:ext>
            </a:extLst>
          </p:cNvPr>
          <p:cNvSpPr/>
          <p:nvPr/>
        </p:nvSpPr>
        <p:spPr>
          <a:xfrm>
            <a:off x="8596779" y="2788163"/>
            <a:ext cx="1800303" cy="6343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Supervisory Component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056B78-D2C9-4654-85C0-DF69D02F9D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020" y="1447267"/>
            <a:ext cx="6835913" cy="427267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65E1CD9-D8B3-4E57-88C1-993D14932480}"/>
              </a:ext>
            </a:extLst>
          </p:cNvPr>
          <p:cNvSpPr/>
          <p:nvPr/>
        </p:nvSpPr>
        <p:spPr>
          <a:xfrm>
            <a:off x="8060806" y="1578886"/>
            <a:ext cx="69272" cy="1593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26FB5B1E-BC74-48EE-9E0E-0B6D090A7A22}"/>
              </a:ext>
            </a:extLst>
          </p:cNvPr>
          <p:cNvCxnSpPr>
            <a:cxnSpLocks/>
            <a:stCxn id="11" idx="3"/>
            <a:endCxn id="47" idx="3"/>
          </p:cNvCxnSpPr>
          <p:nvPr/>
        </p:nvCxnSpPr>
        <p:spPr>
          <a:xfrm>
            <a:off x="8130078" y="1658550"/>
            <a:ext cx="1010806" cy="1060124"/>
          </a:xfrm>
          <a:prstGeom prst="bentConnector2">
            <a:avLst/>
          </a:prstGeom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8B8A5377-3A6C-49DD-9ED3-75B2F76928CE}"/>
              </a:ext>
            </a:extLst>
          </p:cNvPr>
          <p:cNvCxnSpPr>
            <a:cxnSpLocks/>
            <a:stCxn id="44" idx="1"/>
            <a:endCxn id="73" idx="3"/>
          </p:cNvCxnSpPr>
          <p:nvPr/>
        </p:nvCxnSpPr>
        <p:spPr>
          <a:xfrm rot="5400000">
            <a:off x="8200592" y="3645293"/>
            <a:ext cx="796963" cy="497736"/>
          </a:xfrm>
          <a:prstGeom prst="bentConnector2">
            <a:avLst/>
          </a:prstGeom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F868C57-4EAD-480F-958C-CB83C7043D32}"/>
              </a:ext>
            </a:extLst>
          </p:cNvPr>
          <p:cNvSpPr/>
          <p:nvPr/>
        </p:nvSpPr>
        <p:spPr>
          <a:xfrm rot="16200000">
            <a:off x="6687472" y="3929893"/>
            <a:ext cx="69272" cy="1593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2E8BF0A3-52E1-419D-A42E-750B853F577F}"/>
              </a:ext>
            </a:extLst>
          </p:cNvPr>
          <p:cNvCxnSpPr>
            <a:cxnSpLocks/>
            <a:stCxn id="102" idx="1"/>
            <a:endCxn id="28" idx="3"/>
          </p:cNvCxnSpPr>
          <p:nvPr/>
        </p:nvCxnSpPr>
        <p:spPr>
          <a:xfrm flipH="1" flipV="1">
            <a:off x="10080498" y="2722122"/>
            <a:ext cx="391053" cy="362571"/>
          </a:xfrm>
          <a:prstGeom prst="bentConnector4">
            <a:avLst>
              <a:gd name="adj1" fmla="val -58458"/>
              <a:gd name="adj2" fmla="val 175469"/>
            </a:avLst>
          </a:prstGeom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3E4511F8-2DE0-44B8-AE8F-8498AB8D5B6B}"/>
              </a:ext>
            </a:extLst>
          </p:cNvPr>
          <p:cNvSpPr/>
          <p:nvPr/>
        </p:nvSpPr>
        <p:spPr>
          <a:xfrm rot="16200000">
            <a:off x="10045861" y="2677094"/>
            <a:ext cx="69272" cy="1593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D45F4C7-8391-4E8B-90BD-199C0F30EE84}"/>
              </a:ext>
            </a:extLst>
          </p:cNvPr>
          <p:cNvSpPr/>
          <p:nvPr/>
        </p:nvSpPr>
        <p:spPr>
          <a:xfrm>
            <a:off x="7027097" y="5422067"/>
            <a:ext cx="69272" cy="1593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A36B3731-F654-4C68-B4DF-6515BF1B89ED}"/>
              </a:ext>
            </a:extLst>
          </p:cNvPr>
          <p:cNvCxnSpPr>
            <a:cxnSpLocks/>
            <a:stCxn id="31" idx="3"/>
            <a:endCxn id="50" idx="1"/>
          </p:cNvCxnSpPr>
          <p:nvPr/>
        </p:nvCxnSpPr>
        <p:spPr>
          <a:xfrm flipV="1">
            <a:off x="7096369" y="3495679"/>
            <a:ext cx="2067418" cy="2006052"/>
          </a:xfrm>
          <a:prstGeom prst="bentConnector2">
            <a:avLst/>
          </a:prstGeom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9A8C94EC-4550-40C2-9D6F-1473003A2B01}"/>
              </a:ext>
            </a:extLst>
          </p:cNvPr>
          <p:cNvCxnSpPr>
            <a:cxnSpLocks/>
            <a:stCxn id="7" idx="1"/>
            <a:endCxn id="35" idx="3"/>
          </p:cNvCxnSpPr>
          <p:nvPr/>
        </p:nvCxnSpPr>
        <p:spPr>
          <a:xfrm rot="10800000" flipV="1">
            <a:off x="5406115" y="3105319"/>
            <a:ext cx="3190664" cy="650929"/>
          </a:xfrm>
          <a:prstGeom prst="bentConnector3">
            <a:avLst>
              <a:gd name="adj1" fmla="val 89514"/>
            </a:avLst>
          </a:prstGeom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CF0F2C8D-5EB9-44A5-BB2A-A4CD01E92530}"/>
              </a:ext>
            </a:extLst>
          </p:cNvPr>
          <p:cNvSpPr/>
          <p:nvPr/>
        </p:nvSpPr>
        <p:spPr>
          <a:xfrm>
            <a:off x="5336843" y="3676585"/>
            <a:ext cx="69272" cy="1593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E1AD673-E345-470B-B090-CBA44B6B9BD3}"/>
              </a:ext>
            </a:extLst>
          </p:cNvPr>
          <p:cNvSpPr/>
          <p:nvPr/>
        </p:nvSpPr>
        <p:spPr>
          <a:xfrm rot="5400000">
            <a:off x="3297323" y="4495270"/>
            <a:ext cx="69272" cy="1593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83F5B3F-A12A-46DC-83E5-E68A58C587E3}"/>
              </a:ext>
            </a:extLst>
          </p:cNvPr>
          <p:cNvSpPr/>
          <p:nvPr/>
        </p:nvSpPr>
        <p:spPr>
          <a:xfrm rot="16200000">
            <a:off x="8813304" y="3381380"/>
            <a:ext cx="69272" cy="1593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852E897-AFB2-46EA-BBFD-0EB24F51D921}"/>
              </a:ext>
            </a:extLst>
          </p:cNvPr>
          <p:cNvSpPr/>
          <p:nvPr/>
        </p:nvSpPr>
        <p:spPr>
          <a:xfrm rot="16200000">
            <a:off x="9106247" y="2673646"/>
            <a:ext cx="69272" cy="1593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D9480B3-6D30-4694-9B86-CB12EF93BF7F}"/>
              </a:ext>
            </a:extLst>
          </p:cNvPr>
          <p:cNvSpPr/>
          <p:nvPr/>
        </p:nvSpPr>
        <p:spPr>
          <a:xfrm rot="16200000">
            <a:off x="9129150" y="3381379"/>
            <a:ext cx="69272" cy="1593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DA12747-ADA4-4E9B-8118-72AAAFB435B2}"/>
              </a:ext>
            </a:extLst>
          </p:cNvPr>
          <p:cNvSpPr/>
          <p:nvPr/>
        </p:nvSpPr>
        <p:spPr>
          <a:xfrm rot="16200000">
            <a:off x="9441067" y="3387840"/>
            <a:ext cx="69272" cy="1593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A9DA601-0612-44A6-89ED-FDA622A206CE}"/>
              </a:ext>
            </a:extLst>
          </p:cNvPr>
          <p:cNvSpPr/>
          <p:nvPr/>
        </p:nvSpPr>
        <p:spPr>
          <a:xfrm rot="5400000">
            <a:off x="2135554" y="3631558"/>
            <a:ext cx="69272" cy="1593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441A780-C888-459E-B163-63494C6AE62C}"/>
              </a:ext>
            </a:extLst>
          </p:cNvPr>
          <p:cNvSpPr/>
          <p:nvPr/>
        </p:nvSpPr>
        <p:spPr>
          <a:xfrm rot="16200000">
            <a:off x="10168618" y="3381378"/>
            <a:ext cx="69272" cy="1593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7FBF5DC-9C7B-458F-B7A0-38F127C68B60}"/>
              </a:ext>
            </a:extLst>
          </p:cNvPr>
          <p:cNvSpPr/>
          <p:nvPr/>
        </p:nvSpPr>
        <p:spPr>
          <a:xfrm>
            <a:off x="8522411" y="3187267"/>
            <a:ext cx="69272" cy="1593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DF4A0D5B-A26A-4D68-A3C6-53C0B8466EBA}"/>
              </a:ext>
            </a:extLst>
          </p:cNvPr>
          <p:cNvCxnSpPr>
            <a:cxnSpLocks/>
            <a:stCxn id="70" idx="1"/>
            <a:endCxn id="15" idx="3"/>
          </p:cNvCxnSpPr>
          <p:nvPr/>
        </p:nvCxnSpPr>
        <p:spPr>
          <a:xfrm rot="10800000" flipV="1">
            <a:off x="6722109" y="3266931"/>
            <a:ext cx="1800302" cy="707990"/>
          </a:xfrm>
          <a:prstGeom prst="bentConnector2">
            <a:avLst/>
          </a:prstGeom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1CCDA87F-E655-4DC0-A57B-5C73D797CF3B}"/>
              </a:ext>
            </a:extLst>
          </p:cNvPr>
          <p:cNvSpPr/>
          <p:nvPr/>
        </p:nvSpPr>
        <p:spPr>
          <a:xfrm>
            <a:off x="8280933" y="4212979"/>
            <a:ext cx="69272" cy="1593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EF7B6975-647B-41A6-8A7D-B48858D22CAA}"/>
              </a:ext>
            </a:extLst>
          </p:cNvPr>
          <p:cNvSpPr/>
          <p:nvPr/>
        </p:nvSpPr>
        <p:spPr>
          <a:xfrm rot="16200000">
            <a:off x="9780690" y="3388305"/>
            <a:ext cx="69272" cy="1593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EFED609C-DC3A-4FA9-8D3B-3C514BF3D8ED}"/>
              </a:ext>
            </a:extLst>
          </p:cNvPr>
          <p:cNvCxnSpPr>
            <a:cxnSpLocks/>
            <a:stCxn id="54" idx="1"/>
            <a:endCxn id="83" idx="3"/>
          </p:cNvCxnSpPr>
          <p:nvPr/>
        </p:nvCxnSpPr>
        <p:spPr>
          <a:xfrm rot="5400000">
            <a:off x="5760156" y="1784080"/>
            <a:ext cx="1997489" cy="5433609"/>
          </a:xfrm>
          <a:prstGeom prst="bentConnector3">
            <a:avLst>
              <a:gd name="adj1" fmla="val 122022"/>
            </a:avLst>
          </a:prstGeom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AC266AEA-AC61-4188-A5A5-ED324857E003}"/>
              </a:ext>
            </a:extLst>
          </p:cNvPr>
          <p:cNvSpPr/>
          <p:nvPr/>
        </p:nvSpPr>
        <p:spPr>
          <a:xfrm rot="5400000">
            <a:off x="4007459" y="5385329"/>
            <a:ext cx="69272" cy="1593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CA6E98CD-A164-43D6-A581-73947F3AFD71}"/>
              </a:ext>
            </a:extLst>
          </p:cNvPr>
          <p:cNvCxnSpPr>
            <a:cxnSpLocks/>
          </p:cNvCxnSpPr>
          <p:nvPr/>
        </p:nvCxnSpPr>
        <p:spPr>
          <a:xfrm rot="5400000">
            <a:off x="6020161" y="814404"/>
            <a:ext cx="1106965" cy="6483368"/>
          </a:xfrm>
          <a:prstGeom prst="bentConnector3">
            <a:avLst>
              <a:gd name="adj1" fmla="val 238613"/>
            </a:avLst>
          </a:prstGeom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B478803D-977B-4F4F-94F6-750D43BF42B8}"/>
              </a:ext>
            </a:extLst>
          </p:cNvPr>
          <p:cNvCxnSpPr>
            <a:cxnSpLocks/>
            <a:stCxn id="62" idx="1"/>
            <a:endCxn id="61" idx="3"/>
          </p:cNvCxnSpPr>
          <p:nvPr/>
        </p:nvCxnSpPr>
        <p:spPr>
          <a:xfrm rot="5400000">
            <a:off x="6061633" y="-395764"/>
            <a:ext cx="250180" cy="8033065"/>
          </a:xfrm>
          <a:prstGeom prst="bentConnector3">
            <a:avLst>
              <a:gd name="adj1" fmla="val 1112039"/>
            </a:avLst>
          </a:prstGeom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DF00B70F-D6F7-44CB-B925-48CA4FC6C473}"/>
              </a:ext>
            </a:extLst>
          </p:cNvPr>
          <p:cNvSpPr/>
          <p:nvPr/>
        </p:nvSpPr>
        <p:spPr>
          <a:xfrm rot="10800000">
            <a:off x="10402279" y="3005030"/>
            <a:ext cx="69272" cy="1593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698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6B75D0F-58AB-4BE0-AAC8-CA4FB1577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Dead-Ends </a:t>
            </a:r>
            <a:r>
              <a:rPr lang="en-US" sz="1800" dirty="0"/>
              <a:t>[Brin, Page, Motwani &amp; Winograd 99]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E54101-DDEB-4E95-89E0-AB4D3DF9F4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14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8817DC7-72C1-4A2B-9852-6FC4BF86581E}"/>
              </a:ext>
            </a:extLst>
          </p:cNvPr>
          <p:cNvSpPr/>
          <p:nvPr/>
        </p:nvSpPr>
        <p:spPr bwMode="gray">
          <a:xfrm>
            <a:off x="911096" y="2235219"/>
            <a:ext cx="414216" cy="414216"/>
          </a:xfrm>
          <a:prstGeom prst="ellipse">
            <a:avLst/>
          </a:prstGeom>
          <a:solidFill>
            <a:srgbClr val="92D05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5954A00-2401-40BD-8CD7-5B35FA9384C2}"/>
              </a:ext>
            </a:extLst>
          </p:cNvPr>
          <p:cNvSpPr/>
          <p:nvPr/>
        </p:nvSpPr>
        <p:spPr bwMode="gray">
          <a:xfrm>
            <a:off x="919518" y="3167547"/>
            <a:ext cx="414216" cy="414216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3A2629C-1396-4644-9A80-4EEB9A50BEE9}"/>
              </a:ext>
            </a:extLst>
          </p:cNvPr>
          <p:cNvSpPr/>
          <p:nvPr/>
        </p:nvSpPr>
        <p:spPr bwMode="gray">
          <a:xfrm>
            <a:off x="2463060" y="2790970"/>
            <a:ext cx="414216" cy="414216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FF261B7-915D-4604-949B-D37014D7091C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 bwMode="gray">
          <a:xfrm>
            <a:off x="1118204" y="2649435"/>
            <a:ext cx="8422" cy="51811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DE1CBA98-3EF0-41F3-AB06-CD08B4D0D94D}"/>
              </a:ext>
            </a:extLst>
          </p:cNvPr>
          <p:cNvSpPr/>
          <p:nvPr/>
        </p:nvSpPr>
        <p:spPr bwMode="gray">
          <a:xfrm>
            <a:off x="1905770" y="3205186"/>
            <a:ext cx="414216" cy="41421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4773771-2C0A-4BC8-8FF4-9F459FF3BE7B}"/>
              </a:ext>
            </a:extLst>
          </p:cNvPr>
          <p:cNvSpPr/>
          <p:nvPr/>
        </p:nvSpPr>
        <p:spPr bwMode="gray">
          <a:xfrm>
            <a:off x="1847528" y="2146004"/>
            <a:ext cx="414216" cy="414216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F27953E-2C63-4435-A0C8-AE84D984A409}"/>
              </a:ext>
            </a:extLst>
          </p:cNvPr>
          <p:cNvSpPr/>
          <p:nvPr/>
        </p:nvSpPr>
        <p:spPr bwMode="gray">
          <a:xfrm>
            <a:off x="2846781" y="2197580"/>
            <a:ext cx="414216" cy="414216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E522954-9211-4EB8-806F-6A8E1D5E9A65}"/>
              </a:ext>
            </a:extLst>
          </p:cNvPr>
          <p:cNvCxnSpPr>
            <a:cxnSpLocks/>
            <a:stCxn id="7" idx="1"/>
            <a:endCxn id="10" idx="5"/>
          </p:cNvCxnSpPr>
          <p:nvPr/>
        </p:nvCxnSpPr>
        <p:spPr bwMode="gray">
          <a:xfrm flipH="1" flipV="1">
            <a:off x="2201083" y="2499559"/>
            <a:ext cx="322638" cy="35207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3C18EF0-D168-487A-B554-1B7A76F21449}"/>
              </a:ext>
            </a:extLst>
          </p:cNvPr>
          <p:cNvCxnSpPr>
            <a:cxnSpLocks/>
            <a:stCxn id="7" idx="7"/>
            <a:endCxn id="11" idx="4"/>
          </p:cNvCxnSpPr>
          <p:nvPr/>
        </p:nvCxnSpPr>
        <p:spPr bwMode="gray">
          <a:xfrm flipV="1">
            <a:off x="2816615" y="2611796"/>
            <a:ext cx="237274" cy="23983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0F99874-C288-47F8-BC15-44BDB21355AC}"/>
              </a:ext>
            </a:extLst>
          </p:cNvPr>
          <p:cNvCxnSpPr>
            <a:cxnSpLocks/>
            <a:stCxn id="10" idx="6"/>
            <a:endCxn id="11" idx="1"/>
          </p:cNvCxnSpPr>
          <p:nvPr/>
        </p:nvCxnSpPr>
        <p:spPr bwMode="gray">
          <a:xfrm flipV="1">
            <a:off x="2261744" y="2258241"/>
            <a:ext cx="645698" cy="9487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45A4182-E702-45FA-A780-82A36145559C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 bwMode="gray">
          <a:xfrm>
            <a:off x="1333734" y="3374655"/>
            <a:ext cx="572036" cy="37639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3B65E67-CE5E-48D2-8510-895CD5866B87}"/>
              </a:ext>
            </a:extLst>
          </p:cNvPr>
          <p:cNvCxnSpPr>
            <a:cxnSpLocks/>
            <a:stCxn id="5" idx="5"/>
            <a:endCxn id="9" idx="1"/>
          </p:cNvCxnSpPr>
          <p:nvPr/>
        </p:nvCxnSpPr>
        <p:spPr bwMode="gray">
          <a:xfrm>
            <a:off x="1264651" y="2588774"/>
            <a:ext cx="701780" cy="67707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5BB85623-043C-4320-A904-D8E16BBF443A}"/>
              </a:ext>
            </a:extLst>
          </p:cNvPr>
          <p:cNvSpPr/>
          <p:nvPr/>
        </p:nvSpPr>
        <p:spPr bwMode="gray">
          <a:xfrm>
            <a:off x="3505032" y="2686920"/>
            <a:ext cx="378488" cy="414216"/>
          </a:xfrm>
          <a:prstGeom prst="ellipse">
            <a:avLst/>
          </a:prstGeom>
          <a:solidFill>
            <a:schemeClr val="bg1">
              <a:lumMod val="9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7E50FED-B7EC-4160-B01D-A477D3E4E921}"/>
              </a:ext>
            </a:extLst>
          </p:cNvPr>
          <p:cNvSpPr/>
          <p:nvPr/>
        </p:nvSpPr>
        <p:spPr bwMode="gray">
          <a:xfrm>
            <a:off x="3822859" y="2131362"/>
            <a:ext cx="414216" cy="41421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H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36CA076-5C05-4398-BAE2-8720AEB3C977}"/>
              </a:ext>
            </a:extLst>
          </p:cNvPr>
          <p:cNvCxnSpPr>
            <a:cxnSpLocks/>
            <a:stCxn id="17" idx="7"/>
            <a:endCxn id="18" idx="4"/>
          </p:cNvCxnSpPr>
          <p:nvPr/>
        </p:nvCxnSpPr>
        <p:spPr bwMode="gray">
          <a:xfrm flipV="1">
            <a:off x="3828092" y="2545578"/>
            <a:ext cx="201875" cy="20200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1F19E16-6F41-44FF-86C4-569FCDEB88D4}"/>
              </a:ext>
            </a:extLst>
          </p:cNvPr>
          <p:cNvCxnSpPr>
            <a:cxnSpLocks/>
            <a:stCxn id="5" idx="6"/>
            <a:endCxn id="10" idx="2"/>
          </p:cNvCxnSpPr>
          <p:nvPr/>
        </p:nvCxnSpPr>
        <p:spPr bwMode="gray">
          <a:xfrm flipV="1">
            <a:off x="1325312" y="2353112"/>
            <a:ext cx="522216" cy="8921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69EA6D9-4BEE-452F-B4CA-87B3A77B9F09}"/>
              </a:ext>
            </a:extLst>
          </p:cNvPr>
          <p:cNvCxnSpPr>
            <a:cxnSpLocks/>
            <a:stCxn id="9" idx="7"/>
            <a:endCxn id="7" idx="3"/>
          </p:cNvCxnSpPr>
          <p:nvPr/>
        </p:nvCxnSpPr>
        <p:spPr bwMode="gray">
          <a:xfrm flipV="1">
            <a:off x="2259325" y="3144525"/>
            <a:ext cx="264396" cy="12132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120F7B6-E790-47FB-8D18-7910B881CB69}"/>
              </a:ext>
            </a:extLst>
          </p:cNvPr>
          <p:cNvCxnSpPr>
            <a:cxnSpLocks/>
            <a:stCxn id="11" idx="5"/>
            <a:endCxn id="17" idx="2"/>
          </p:cNvCxnSpPr>
          <p:nvPr/>
        </p:nvCxnSpPr>
        <p:spPr bwMode="gray">
          <a:xfrm>
            <a:off x="3200336" y="2551135"/>
            <a:ext cx="304696" cy="34289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6238049-ED4D-4A0E-AF85-E68494BD76E7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 bwMode="gray">
          <a:xfrm>
            <a:off x="2054636" y="2560220"/>
            <a:ext cx="58242" cy="64496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674BDA2-9E99-495E-BDA7-311B608BFDB2}"/>
              </a:ext>
            </a:extLst>
          </p:cNvPr>
          <p:cNvSpPr txBox="1"/>
          <p:nvPr/>
        </p:nvSpPr>
        <p:spPr bwMode="gray">
          <a:xfrm>
            <a:off x="478369" y="2035835"/>
            <a:ext cx="441149" cy="3172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/>
              <a:t>Hub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D8541F-02AB-4250-B700-765AD4B77B19}"/>
              </a:ext>
            </a:extLst>
          </p:cNvPr>
          <p:cNvSpPr txBox="1"/>
          <p:nvPr/>
        </p:nvSpPr>
        <p:spPr bwMode="gray">
          <a:xfrm>
            <a:off x="2349828" y="3640445"/>
            <a:ext cx="934170" cy="27666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/>
              <a:t>Authority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6859D17-0671-4AEF-9803-DFEA399112EA}"/>
              </a:ext>
            </a:extLst>
          </p:cNvPr>
          <p:cNvSpPr txBox="1"/>
          <p:nvPr/>
        </p:nvSpPr>
        <p:spPr bwMode="gray">
          <a:xfrm>
            <a:off x="4150941" y="2434921"/>
            <a:ext cx="1638082" cy="55584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>
                <a:solidFill>
                  <a:schemeClr val="accent1"/>
                </a:solidFill>
              </a:rPr>
              <a:t>Lose, dangling node</a:t>
            </a:r>
          </a:p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>
                <a:solidFill>
                  <a:schemeClr val="accent1"/>
                </a:solidFill>
              </a:rPr>
              <a:t>(dead-end)</a:t>
            </a:r>
          </a:p>
        </p:txBody>
      </p: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643B60CE-6BE6-4425-AFFA-53C368ECB73B}"/>
              </a:ext>
            </a:extLst>
          </p:cNvPr>
          <p:cNvCxnSpPr>
            <a:cxnSpLocks/>
            <a:stCxn id="18" idx="6"/>
            <a:endCxn id="29" idx="6"/>
          </p:cNvCxnSpPr>
          <p:nvPr/>
        </p:nvCxnSpPr>
        <p:spPr bwMode="gray">
          <a:xfrm flipH="1" flipV="1">
            <a:off x="3679734" y="1304898"/>
            <a:ext cx="557341" cy="1033572"/>
          </a:xfrm>
          <a:prstGeom prst="curvedConnector3">
            <a:avLst>
              <a:gd name="adj1" fmla="val -41016"/>
            </a:avLst>
          </a:prstGeom>
          <a:ln w="19050">
            <a:solidFill>
              <a:schemeClr val="accent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4365DE8F-7F6C-4F28-946E-5F0DADC2ED99}"/>
              </a:ext>
            </a:extLst>
          </p:cNvPr>
          <p:cNvSpPr/>
          <p:nvPr/>
        </p:nvSpPr>
        <p:spPr bwMode="gray">
          <a:xfrm>
            <a:off x="2181152" y="1097790"/>
            <a:ext cx="1498582" cy="414216"/>
          </a:xfrm>
          <a:prstGeom prst="ellipse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bg1"/>
                </a:solidFill>
              </a:rPr>
              <a:t>Super Node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2C63678-602F-480D-B2F5-086EE8F39AEF}"/>
              </a:ext>
            </a:extLst>
          </p:cNvPr>
          <p:cNvSpPr txBox="1"/>
          <p:nvPr/>
        </p:nvSpPr>
        <p:spPr bwMode="gray">
          <a:xfrm>
            <a:off x="4552471" y="1573341"/>
            <a:ext cx="934170" cy="27666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/>
              <a:t>Teleports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19357DF-F6C2-4D13-9799-2F2E3D220D8D}"/>
              </a:ext>
            </a:extLst>
          </p:cNvPr>
          <p:cNvCxnSpPr>
            <a:cxnSpLocks/>
            <a:stCxn id="29" idx="4"/>
            <a:endCxn id="5" idx="7"/>
          </p:cNvCxnSpPr>
          <p:nvPr/>
        </p:nvCxnSpPr>
        <p:spPr bwMode="gray">
          <a:xfrm flipH="1">
            <a:off x="1264651" y="1512006"/>
            <a:ext cx="1665792" cy="783874"/>
          </a:xfrm>
          <a:prstGeom prst="straightConnector1">
            <a:avLst/>
          </a:prstGeom>
          <a:ln w="12700">
            <a:solidFill>
              <a:srgbClr val="B1063A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1F86014-7CE7-47F3-B0E7-FB8AB248DDA7}"/>
              </a:ext>
            </a:extLst>
          </p:cNvPr>
          <p:cNvCxnSpPr>
            <a:cxnSpLocks/>
            <a:stCxn id="29" idx="4"/>
            <a:endCxn id="6" idx="7"/>
          </p:cNvCxnSpPr>
          <p:nvPr/>
        </p:nvCxnSpPr>
        <p:spPr bwMode="gray">
          <a:xfrm flipH="1">
            <a:off x="1273073" y="1512006"/>
            <a:ext cx="1657370" cy="1716202"/>
          </a:xfrm>
          <a:prstGeom prst="straightConnector1">
            <a:avLst/>
          </a:prstGeom>
          <a:ln w="12700">
            <a:solidFill>
              <a:srgbClr val="B1063A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AD86F05-A4D2-4D7C-B2B1-4C8A28156ABB}"/>
              </a:ext>
            </a:extLst>
          </p:cNvPr>
          <p:cNvCxnSpPr>
            <a:cxnSpLocks/>
            <a:stCxn id="29" idx="4"/>
            <a:endCxn id="10" idx="0"/>
          </p:cNvCxnSpPr>
          <p:nvPr/>
        </p:nvCxnSpPr>
        <p:spPr bwMode="gray">
          <a:xfrm flipH="1">
            <a:off x="2054636" y="1512006"/>
            <a:ext cx="875807" cy="633998"/>
          </a:xfrm>
          <a:prstGeom prst="straightConnector1">
            <a:avLst/>
          </a:prstGeom>
          <a:ln w="12700">
            <a:solidFill>
              <a:srgbClr val="B1063A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5C2BB9F-DC79-4B58-9244-144F67DA36DA}"/>
              </a:ext>
            </a:extLst>
          </p:cNvPr>
          <p:cNvCxnSpPr>
            <a:cxnSpLocks/>
            <a:stCxn id="29" idx="4"/>
            <a:endCxn id="11" idx="0"/>
          </p:cNvCxnSpPr>
          <p:nvPr/>
        </p:nvCxnSpPr>
        <p:spPr bwMode="gray">
          <a:xfrm>
            <a:off x="2930443" y="1512006"/>
            <a:ext cx="123446" cy="685574"/>
          </a:xfrm>
          <a:prstGeom prst="straightConnector1">
            <a:avLst/>
          </a:prstGeom>
          <a:ln w="12700">
            <a:solidFill>
              <a:srgbClr val="B1063A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C44CF4A-69C9-4D27-864D-93E072219ACD}"/>
              </a:ext>
            </a:extLst>
          </p:cNvPr>
          <p:cNvCxnSpPr>
            <a:cxnSpLocks/>
            <a:stCxn id="29" idx="4"/>
            <a:endCxn id="18" idx="0"/>
          </p:cNvCxnSpPr>
          <p:nvPr/>
        </p:nvCxnSpPr>
        <p:spPr bwMode="gray">
          <a:xfrm>
            <a:off x="2930443" y="1512006"/>
            <a:ext cx="1099524" cy="619356"/>
          </a:xfrm>
          <a:prstGeom prst="straightConnector1">
            <a:avLst/>
          </a:prstGeom>
          <a:ln w="12700">
            <a:solidFill>
              <a:srgbClr val="B1063A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39B49B5-15E9-460E-AD73-83FCB0468DD0}"/>
              </a:ext>
            </a:extLst>
          </p:cNvPr>
          <p:cNvCxnSpPr>
            <a:cxnSpLocks/>
            <a:stCxn id="29" idx="4"/>
            <a:endCxn id="9" idx="7"/>
          </p:cNvCxnSpPr>
          <p:nvPr/>
        </p:nvCxnSpPr>
        <p:spPr bwMode="gray">
          <a:xfrm flipH="1">
            <a:off x="2259325" y="1512006"/>
            <a:ext cx="671118" cy="1753841"/>
          </a:xfrm>
          <a:prstGeom prst="straightConnector1">
            <a:avLst/>
          </a:prstGeom>
          <a:ln w="12700">
            <a:solidFill>
              <a:srgbClr val="B1063A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24FB395-E12F-4A0E-9FA7-4B5E3D0059C1}"/>
              </a:ext>
            </a:extLst>
          </p:cNvPr>
          <p:cNvCxnSpPr>
            <a:cxnSpLocks/>
            <a:stCxn id="29" idx="4"/>
            <a:endCxn id="7" idx="0"/>
          </p:cNvCxnSpPr>
          <p:nvPr/>
        </p:nvCxnSpPr>
        <p:spPr bwMode="gray">
          <a:xfrm flipH="1">
            <a:off x="2670168" y="1512006"/>
            <a:ext cx="260275" cy="1278964"/>
          </a:xfrm>
          <a:prstGeom prst="straightConnector1">
            <a:avLst/>
          </a:prstGeom>
          <a:ln w="12700">
            <a:solidFill>
              <a:srgbClr val="B1063A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D4D263F8-17CE-47DB-B7D4-16E416940609}"/>
              </a:ext>
            </a:extLst>
          </p:cNvPr>
          <p:cNvCxnSpPr>
            <a:cxnSpLocks/>
            <a:stCxn id="29" idx="4"/>
            <a:endCxn id="17" idx="0"/>
          </p:cNvCxnSpPr>
          <p:nvPr/>
        </p:nvCxnSpPr>
        <p:spPr bwMode="gray">
          <a:xfrm>
            <a:off x="2930443" y="1512006"/>
            <a:ext cx="763833" cy="1174914"/>
          </a:xfrm>
          <a:prstGeom prst="straightConnector1">
            <a:avLst/>
          </a:prstGeom>
          <a:ln w="12700">
            <a:solidFill>
              <a:srgbClr val="B1063A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92BE2D16-4823-4EA1-9EB8-6B0380052806}"/>
                  </a:ext>
                </a:extLst>
              </p:cNvPr>
              <p:cNvSpPr txBox="1"/>
              <p:nvPr/>
            </p:nvSpPr>
            <p:spPr bwMode="gray">
              <a:xfrm>
                <a:off x="5946060" y="1027590"/>
                <a:ext cx="6245940" cy="22477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1" u="sng" dirty="0"/>
                  <a:t>Implications of a super node: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dirty="0"/>
                  <a:t>It creates a super connected component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dirty="0"/>
                  <a:t>Which has a unique stationary distribution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acc>
                  </m:oMath>
                </a14:m>
                <a:endParaRPr lang="en-US" dirty="0"/>
              </a:p>
              <a:p>
                <a:pPr marL="285750" indent="-285750">
                  <a:buFontTx/>
                  <a:buChar char="-"/>
                </a:pPr>
                <a:r>
                  <a:rPr lang="en-US" dirty="0"/>
                  <a:t>Which we can guarantee to reach regardless of initial state distribution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en-US" dirty="0"/>
              </a:p>
              <a:p>
                <a:pPr marL="285750" indent="-285750">
                  <a:buFontTx/>
                  <a:buChar char="-"/>
                </a:pPr>
                <a:endParaRPr lang="en-US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acc>
                            <m:accPr>
                              <m:chr m:val="⃗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e>
                          </m:acc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92BE2D16-4823-4EA1-9EB8-6B03800528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946060" y="1027590"/>
                <a:ext cx="6245940" cy="2247795"/>
              </a:xfrm>
              <a:prstGeom prst="rect">
                <a:avLst/>
              </a:prstGeom>
              <a:blipFill>
                <a:blip r:embed="rId3"/>
                <a:stretch>
                  <a:fillRect l="-780" t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27277EB-8326-430C-B36C-48830BAD1E2F}"/>
                  </a:ext>
                </a:extLst>
              </p:cNvPr>
              <p:cNvSpPr txBox="1"/>
              <p:nvPr/>
            </p:nvSpPr>
            <p:spPr bwMode="gray">
              <a:xfrm>
                <a:off x="1847528" y="3972098"/>
                <a:ext cx="9291483" cy="20223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1" u="sng" dirty="0"/>
                  <a:t>At each step: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dirty="0"/>
                  <a:t>With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, follow the link in the Markov Chain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dirty="0"/>
                  <a:t>With probability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, jump to some random page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Hence, the new ranking is computed as follows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𝑁𝑟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𝑃𝑟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e>
                          </m:nary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27277EB-8326-430C-B36C-48830BAD1E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847528" y="3972098"/>
                <a:ext cx="9291483" cy="2022348"/>
              </a:xfrm>
              <a:prstGeom prst="rect">
                <a:avLst/>
              </a:prstGeom>
              <a:blipFill>
                <a:blip r:embed="rId4"/>
                <a:stretch>
                  <a:fillRect l="-525" t="-1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FA55ABB5-FA5E-42BC-9618-AC3EED301A4D}"/>
              </a:ext>
            </a:extLst>
          </p:cNvPr>
          <p:cNvSpPr txBox="1"/>
          <p:nvPr/>
        </p:nvSpPr>
        <p:spPr bwMode="gray">
          <a:xfrm>
            <a:off x="93687" y="6562197"/>
            <a:ext cx="1078590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Page, L., Brin, S., Motwani, R., &amp; Winograd, T. (1999). </a:t>
            </a:r>
            <a:r>
              <a:rPr lang="en-US" sz="1200" i="1" dirty="0"/>
              <a:t>The PageRank citation ranking: Bringing order to the web</a:t>
            </a:r>
            <a:r>
              <a:rPr lang="en-US" sz="1200" dirty="0"/>
              <a:t>. Stanford </a:t>
            </a:r>
            <a:r>
              <a:rPr lang="en-US" sz="1200" dirty="0" err="1"/>
              <a:t>InfoLab</a:t>
            </a:r>
            <a:r>
              <a:rPr lang="en-US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5370365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2" grpId="0"/>
      <p:bldP spid="110" grpId="0"/>
      <p:bldP spid="3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62B44C6-45DA-45E4-B5AE-4CC4953B6A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8369" y="1225486"/>
            <a:ext cx="11474451" cy="1655838"/>
          </a:xfrm>
        </p:spPr>
        <p:txBody>
          <a:bodyPr/>
          <a:lstStyle/>
          <a:p>
            <a:r>
              <a:rPr lang="en-US" dirty="0"/>
              <a:t>Intro to </a:t>
            </a:r>
            <a:r>
              <a:rPr lang="en-US" dirty="0" err="1"/>
              <a:t>mRubis</a:t>
            </a:r>
            <a:endParaRPr lang="en-US" dirty="0"/>
          </a:p>
          <a:p>
            <a:r>
              <a:rPr lang="en-US" dirty="0"/>
              <a:t>Communication plan</a:t>
            </a:r>
          </a:p>
          <a:p>
            <a:r>
              <a:rPr lang="en-US" dirty="0"/>
              <a:t>Project-1 description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6AD26B0-E5A5-4A9D-B1E0-23C2DF579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937E33-96F1-4325-A3B2-4C78417930D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05286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41E85-F882-469F-B88F-4664B5159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Communicantion Plan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6F4BC91-20F4-4E01-9FB2-23E35073F18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63237" y="1022061"/>
          <a:ext cx="11090561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9345">
                  <a:extLst>
                    <a:ext uri="{9D8B030D-6E8A-4147-A177-3AD203B41FA5}">
                      <a16:colId xmlns:a16="http://schemas.microsoft.com/office/drawing/2014/main" val="3230664161"/>
                    </a:ext>
                  </a:extLst>
                </a:gridCol>
                <a:gridCol w="3401291">
                  <a:extLst>
                    <a:ext uri="{9D8B030D-6E8A-4147-A177-3AD203B41FA5}">
                      <a16:colId xmlns:a16="http://schemas.microsoft.com/office/drawing/2014/main" val="2221070142"/>
                    </a:ext>
                  </a:extLst>
                </a:gridCol>
                <a:gridCol w="4959925">
                  <a:extLst>
                    <a:ext uri="{9D8B030D-6E8A-4147-A177-3AD203B41FA5}">
                      <a16:colId xmlns:a16="http://schemas.microsoft.com/office/drawing/2014/main" val="2782415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Motive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Content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Medium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026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Artifacts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Source code, Data Documentation, Wiki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/>
                        <a:t>Github - </a:t>
                      </a:r>
                      <a:r>
                        <a:rPr lang="en-US" sz="2000" dirty="0">
                          <a:hlinkClick r:id="rId2"/>
                        </a:rPr>
                        <a:t>https://github.com/orgs/hpi-sam/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688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Papers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Copyrighted material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Bib-Admin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449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Messaging ad hoc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Questions, Suggestions, Sharing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Slack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1126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Official communications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Schedule, Orientations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Email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738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Meetings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Lectures, Status, Work meetings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Zoom, Skype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13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Emergency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Call, SMS, messaging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Chris mobile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252096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697467-77D2-40DF-BEBE-2E70FC96A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340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B75297A-0974-46C3-B0C6-82A5EEF1B5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8564" y="4707852"/>
            <a:ext cx="10835609" cy="1001364"/>
          </a:xfrm>
          <a:noFill/>
        </p:spPr>
        <p:txBody>
          <a:bodyPr/>
          <a:lstStyle/>
          <a:p>
            <a:r>
              <a:rPr lang="en-US" dirty="0"/>
              <a:t>Project-1: Use of DTMC to Predict Event Masking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2BE993-A47B-4BD2-9355-42CD7CDFDE4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20475" y="6486525"/>
            <a:ext cx="771525" cy="260350"/>
          </a:xfrm>
        </p:spPr>
        <p:txBody>
          <a:bodyPr/>
          <a:lstStyle/>
          <a:p>
            <a:fld id="{81561042-0DC2-4A04-AA50-F6D44EB20EB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753774"/>
      </p:ext>
    </p:extLst>
  </p:cSld>
  <p:clrMapOvr>
    <a:masterClrMapping/>
  </p:clrMapOvr>
  <p:transition spd="slow"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B82E6082-8869-4C9A-AA8E-F2611E1F814D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478369" y="933991"/>
                <a:ext cx="11474451" cy="5695405"/>
              </a:xfrm>
            </p:spPr>
            <p:txBody>
              <a:bodyPr/>
              <a:lstStyle/>
              <a:p>
                <a:r>
                  <a:rPr lang="en-US" b="1" dirty="0"/>
                  <a:t>Hidden elements</a:t>
                </a:r>
              </a:p>
              <a:p>
                <a:pPr lvl="1"/>
                <a:r>
                  <a:rPr lang="en-US" dirty="0"/>
                  <a:t>Events: infection, failures, rumor spread, toxic contamination, traffic accident, etc.</a:t>
                </a:r>
              </a:p>
              <a:p>
                <a:pPr lvl="1"/>
                <a:r>
                  <a:rPr lang="en-US" dirty="0"/>
                  <a:t>Entities: components, people, infrastructure, that have </a:t>
                </a:r>
                <a:r>
                  <a:rPr lang="en-US" b="1" dirty="0"/>
                  <a:t>states</a:t>
                </a:r>
                <a:r>
                  <a:rPr lang="en-US" dirty="0"/>
                  <a:t> and are affected by </a:t>
                </a:r>
                <a:r>
                  <a:rPr lang="en-US" b="1" dirty="0"/>
                  <a:t>events</a:t>
                </a:r>
              </a:p>
              <a:p>
                <a:r>
                  <a:rPr lang="en-US" b="1" dirty="0"/>
                  <a:t>Observable elements</a:t>
                </a:r>
              </a:p>
              <a:p>
                <a:pPr lvl="1"/>
                <a:r>
                  <a:rPr lang="en-US" dirty="0"/>
                  <a:t>State (</a:t>
                </a:r>
                <a:r>
                  <a:rPr lang="en-US" i="1" dirty="0"/>
                  <a:t>S</a:t>
                </a:r>
                <a:r>
                  <a:rPr lang="en-US" dirty="0"/>
                  <a:t>): </a:t>
                </a:r>
              </a:p>
              <a:p>
                <a:pPr lvl="2"/>
                <a:r>
                  <a:rPr lang="en-US" dirty="0"/>
                  <a:t>operational (no failure/not infected):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𝑆𝑜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2"/>
                <a:r>
                  <a:rPr lang="en-US" dirty="0"/>
                  <a:t>degraded (performance):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𝑆𝑑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unresponsive (disabled):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𝑆𝑢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Transition (</a:t>
                </a:r>
                <a:r>
                  <a:rPr lang="en-US" i="1" dirty="0"/>
                  <a:t>T</a:t>
                </a:r>
                <a:r>
                  <a:rPr lang="en-US" dirty="0"/>
                  <a:t>): change from one state to another state (self-loops included)</a:t>
                </a:r>
              </a:p>
              <a:p>
                <a:r>
                  <a:rPr lang="en-US" b="1" dirty="0"/>
                  <a:t>State Traces</a:t>
                </a:r>
                <a:endParaRPr lang="en-US" dirty="0"/>
              </a:p>
              <a:p>
                <a:pPr lvl="1"/>
                <a:r>
                  <a:rPr lang="en-US" dirty="0"/>
                  <a:t>A sequence of states that happened within a given time horizon: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Obtained from system logs, contact tracing (GPS), sensors (traffic, water pipes), etc.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B82E6082-8869-4C9A-AA8E-F2611E1F81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478369" y="933991"/>
                <a:ext cx="11474451" cy="5695405"/>
              </a:xfrm>
              <a:blipFill>
                <a:blip r:embed="rId2"/>
                <a:stretch>
                  <a:fillRect l="-1168" t="-964" r="-106" b="-1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B88A5A40-95BF-4061-A8F2-38E923324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 for the DTMC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C2E05E-AA44-4A57-AA16-81C3E820DBC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06737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6B170C86-9295-4733-BBC2-F211B965D4A2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478369" y="1225486"/>
                <a:ext cx="11474451" cy="4695131"/>
              </a:xfrm>
            </p:spPr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Markov property </a:t>
                </a:r>
              </a:p>
              <a:p>
                <a:pPr lvl="1"/>
                <a:r>
                  <a:rPr lang="en-US" b="0" dirty="0"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)|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or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/>
                  <a:t>Memoryless, we do not keep the information from previous states, but the state is rich enough to estimate the transition probabilities.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Events might cause other events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Root-causes of events are unknown, but should be able to estimate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Transitions might have prior probabilities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6B170C86-9295-4733-BBC2-F211B965D4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478369" y="1225486"/>
                <a:ext cx="11474451" cy="4695131"/>
              </a:xfrm>
              <a:blipFill>
                <a:blip r:embed="rId2"/>
                <a:stretch>
                  <a:fillRect l="-1275" t="-1169" b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EB6BAD1C-185D-4A6D-9967-E85673C44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DDC7D1-D5C8-418C-95B2-286DB5517C7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52133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D81C082-3674-4F06-B63B-45048AD8B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Markov Chain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8BA794-C643-45A9-A0E6-E38ABBEDF7E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2D8E17F8-4847-4A90-A9CD-F7BA1B0ACCA8}"/>
                  </a:ext>
                </a:extLst>
              </p:cNvPr>
              <p:cNvSpPr/>
              <p:nvPr/>
            </p:nvSpPr>
            <p:spPr bwMode="gray">
              <a:xfrm>
                <a:off x="1320347" y="2603105"/>
                <a:ext cx="649480" cy="63238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2D8E17F8-4847-4A90-A9CD-F7BA1B0ACC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320347" y="2603105"/>
                <a:ext cx="649480" cy="632388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3DA04290-7441-4A7D-B9AE-8197CC42E190}"/>
                  </a:ext>
                </a:extLst>
              </p:cNvPr>
              <p:cNvSpPr/>
              <p:nvPr/>
            </p:nvSpPr>
            <p:spPr bwMode="gray">
              <a:xfrm>
                <a:off x="2411359" y="2612560"/>
                <a:ext cx="649480" cy="63238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defTabSz="121917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sup>
                      </m:sSubSup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3DA04290-7441-4A7D-B9AE-8197CC42E1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411359" y="2612560"/>
                <a:ext cx="649480" cy="632388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99809985-A2F9-4BFF-B020-A773D50D4558}"/>
                  </a:ext>
                </a:extLst>
              </p:cNvPr>
              <p:cNvSpPr/>
              <p:nvPr/>
            </p:nvSpPr>
            <p:spPr bwMode="gray">
              <a:xfrm>
                <a:off x="1865853" y="3485173"/>
                <a:ext cx="649480" cy="63238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defTabSz="121917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sup>
                      </m:sSubSup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99809985-A2F9-4BFF-B020-A773D50D45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865853" y="3485173"/>
                <a:ext cx="649480" cy="632388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A6C046D-3DA1-4CC9-A1E5-C90272EE10FF}"/>
              </a:ext>
            </a:extLst>
          </p:cNvPr>
          <p:cNvCxnSpPr>
            <a:cxnSpLocks/>
            <a:stCxn id="5" idx="7"/>
            <a:endCxn id="6" idx="1"/>
          </p:cNvCxnSpPr>
          <p:nvPr/>
        </p:nvCxnSpPr>
        <p:spPr bwMode="gray">
          <a:xfrm>
            <a:off x="1874713" y="2695716"/>
            <a:ext cx="631760" cy="9455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0E5211F-D714-4007-B363-6EA63B4CF7A4}"/>
              </a:ext>
            </a:extLst>
          </p:cNvPr>
          <p:cNvCxnSpPr>
            <a:cxnSpLocks/>
            <a:stCxn id="6" idx="3"/>
            <a:endCxn id="5" idx="5"/>
          </p:cNvCxnSpPr>
          <p:nvPr/>
        </p:nvCxnSpPr>
        <p:spPr bwMode="gray">
          <a:xfrm flipH="1" flipV="1">
            <a:off x="1874713" y="3142882"/>
            <a:ext cx="631760" cy="9455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EE3097C-B261-4AF2-898E-0AE4F5B7E205}"/>
              </a:ext>
            </a:extLst>
          </p:cNvPr>
          <p:cNvCxnSpPr>
            <a:cxnSpLocks/>
            <a:stCxn id="6" idx="4"/>
            <a:endCxn id="7" idx="7"/>
          </p:cNvCxnSpPr>
          <p:nvPr/>
        </p:nvCxnSpPr>
        <p:spPr bwMode="gray">
          <a:xfrm flipH="1">
            <a:off x="2420219" y="3244948"/>
            <a:ext cx="315880" cy="332836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D0EB0DA-A15E-4C82-8F5E-69B923CFD38B}"/>
              </a:ext>
            </a:extLst>
          </p:cNvPr>
          <p:cNvCxnSpPr>
            <a:cxnSpLocks/>
            <a:stCxn id="7" idx="1"/>
            <a:endCxn id="5" idx="4"/>
          </p:cNvCxnSpPr>
          <p:nvPr/>
        </p:nvCxnSpPr>
        <p:spPr bwMode="gray">
          <a:xfrm flipH="1" flipV="1">
            <a:off x="1645087" y="3235493"/>
            <a:ext cx="315880" cy="342291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ED8D697D-70B8-4672-8B59-7B3DF77E4ECD}"/>
                  </a:ext>
                </a:extLst>
              </p:cNvPr>
              <p:cNvSpPr/>
              <p:nvPr/>
            </p:nvSpPr>
            <p:spPr bwMode="gray">
              <a:xfrm>
                <a:off x="1445999" y="5442280"/>
                <a:ext cx="649480" cy="63238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defTabSz="121917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ED8D697D-70B8-4672-8B59-7B3DF77E4E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445999" y="5442280"/>
                <a:ext cx="649480" cy="63238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295AAA5-88E7-422A-8E72-08178A71BF04}"/>
                  </a:ext>
                </a:extLst>
              </p:cNvPr>
              <p:cNvSpPr/>
              <p:nvPr/>
            </p:nvSpPr>
            <p:spPr bwMode="gray">
              <a:xfrm>
                <a:off x="2420219" y="5442279"/>
                <a:ext cx="649480" cy="63238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defTabSz="121917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sup>
                      </m:sSubSup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295AAA5-88E7-422A-8E72-08178A71BF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420219" y="5442279"/>
                <a:ext cx="649480" cy="632388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A301C9D4-D65E-4669-8F42-BD5A2DC82D48}"/>
                  </a:ext>
                </a:extLst>
              </p:cNvPr>
              <p:cNvSpPr/>
              <p:nvPr/>
            </p:nvSpPr>
            <p:spPr bwMode="gray">
              <a:xfrm>
                <a:off x="1878672" y="4497607"/>
                <a:ext cx="649480" cy="63238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sup>
                      </m:sSub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A301C9D4-D65E-4669-8F42-BD5A2DC82D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878672" y="4497607"/>
                <a:ext cx="649480" cy="632388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1D79280-A7D2-4779-983D-3AECFFE3AADC}"/>
              </a:ext>
            </a:extLst>
          </p:cNvPr>
          <p:cNvCxnSpPr>
            <a:cxnSpLocks/>
            <a:stCxn id="28" idx="7"/>
            <a:endCxn id="29" idx="1"/>
          </p:cNvCxnSpPr>
          <p:nvPr/>
        </p:nvCxnSpPr>
        <p:spPr bwMode="gray">
          <a:xfrm flipV="1">
            <a:off x="2000365" y="5534890"/>
            <a:ext cx="514968" cy="1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36DD540-DE62-4AFC-ADCE-1C1ABC375BC0}"/>
              </a:ext>
            </a:extLst>
          </p:cNvPr>
          <p:cNvCxnSpPr>
            <a:cxnSpLocks/>
            <a:stCxn id="29" idx="3"/>
            <a:endCxn id="28" idx="5"/>
          </p:cNvCxnSpPr>
          <p:nvPr/>
        </p:nvCxnSpPr>
        <p:spPr bwMode="gray">
          <a:xfrm flipH="1">
            <a:off x="2000365" y="5982056"/>
            <a:ext cx="514968" cy="1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510BD2B-761C-457E-B23D-FE5FA8B8D3A8}"/>
              </a:ext>
            </a:extLst>
          </p:cNvPr>
          <p:cNvCxnSpPr>
            <a:cxnSpLocks/>
            <a:stCxn id="29" idx="0"/>
            <a:endCxn id="30" idx="5"/>
          </p:cNvCxnSpPr>
          <p:nvPr/>
        </p:nvCxnSpPr>
        <p:spPr bwMode="gray">
          <a:xfrm flipH="1" flipV="1">
            <a:off x="2433038" y="5037384"/>
            <a:ext cx="311921" cy="404895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A9065EFC-4DD3-4A40-B963-D6B38BEC5310}"/>
              </a:ext>
            </a:extLst>
          </p:cNvPr>
          <p:cNvCxnSpPr>
            <a:stCxn id="5" idx="2"/>
            <a:endCxn id="28" idx="2"/>
          </p:cNvCxnSpPr>
          <p:nvPr/>
        </p:nvCxnSpPr>
        <p:spPr bwMode="gray">
          <a:xfrm rot="10800000" flipH="1" flipV="1">
            <a:off x="1320347" y="2919298"/>
            <a:ext cx="125652" cy="2839175"/>
          </a:xfrm>
          <a:prstGeom prst="bentConnector3">
            <a:avLst>
              <a:gd name="adj1" fmla="val -181931"/>
            </a:avLst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23614922-6680-4A4A-8FD9-5E1D5886D45D}"/>
              </a:ext>
            </a:extLst>
          </p:cNvPr>
          <p:cNvCxnSpPr>
            <a:cxnSpLocks/>
            <a:stCxn id="6" idx="6"/>
            <a:endCxn id="29" idx="6"/>
          </p:cNvCxnSpPr>
          <p:nvPr/>
        </p:nvCxnSpPr>
        <p:spPr bwMode="gray">
          <a:xfrm>
            <a:off x="3060839" y="2928754"/>
            <a:ext cx="8860" cy="2829719"/>
          </a:xfrm>
          <a:prstGeom prst="bentConnector3">
            <a:avLst>
              <a:gd name="adj1" fmla="val 2680135"/>
            </a:avLst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92E0A7B-199A-4235-969E-E80D813A4190}"/>
              </a:ext>
            </a:extLst>
          </p:cNvPr>
          <p:cNvCxnSpPr>
            <a:cxnSpLocks/>
            <a:stCxn id="7" idx="4"/>
            <a:endCxn id="30" idx="0"/>
          </p:cNvCxnSpPr>
          <p:nvPr/>
        </p:nvCxnSpPr>
        <p:spPr bwMode="gray">
          <a:xfrm>
            <a:off x="2190593" y="4117561"/>
            <a:ext cx="12819" cy="380046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3D6A868A-C753-492E-BCD1-36908CFEC305}"/>
              </a:ext>
            </a:extLst>
          </p:cNvPr>
          <p:cNvCxnSpPr>
            <a:cxnSpLocks/>
            <a:stCxn id="30" idx="2"/>
            <a:endCxn id="5" idx="3"/>
          </p:cNvCxnSpPr>
          <p:nvPr/>
        </p:nvCxnSpPr>
        <p:spPr bwMode="gray">
          <a:xfrm rot="10800000">
            <a:off x="1415462" y="3142883"/>
            <a:ext cx="463211" cy="1670919"/>
          </a:xfrm>
          <a:prstGeom prst="bentConnector2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6B2C0471-107F-4A2D-BCB3-AF03994B1EAA}"/>
              </a:ext>
            </a:extLst>
          </p:cNvPr>
          <p:cNvCxnSpPr>
            <a:cxnSpLocks/>
            <a:stCxn id="28" idx="4"/>
            <a:endCxn id="5" idx="1"/>
          </p:cNvCxnSpPr>
          <p:nvPr/>
        </p:nvCxnSpPr>
        <p:spPr bwMode="gray">
          <a:xfrm rot="5400000" flipH="1">
            <a:off x="-96376" y="4207553"/>
            <a:ext cx="3378952" cy="355278"/>
          </a:xfrm>
          <a:prstGeom prst="bentConnector5">
            <a:avLst>
              <a:gd name="adj1" fmla="val -6765"/>
              <a:gd name="adj2" fmla="val 342655"/>
              <a:gd name="adj3" fmla="val 106765"/>
            </a:avLst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9F559F03-E878-46EA-94C2-9AD36099EFDF}"/>
                  </a:ext>
                </a:extLst>
              </p:cNvPr>
              <p:cNvSpPr txBox="1"/>
              <p:nvPr/>
            </p:nvSpPr>
            <p:spPr bwMode="gray">
              <a:xfrm>
                <a:off x="4366330" y="830716"/>
                <a:ext cx="6715885" cy="12313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2000" b="1" u="sng" dirty="0"/>
                  <a:t>Markov matrix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𝑴</m:t>
                    </m:r>
                  </m:oMath>
                </a14:m>
                <a:endParaRPr lang="en-US" sz="2000" b="1" dirty="0"/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dirty="0">
                    <a:latin typeface="+mj-lt"/>
                  </a:rPr>
                  <a:t>Also called stochastic matrix or transition matrix)</a:t>
                </a:r>
              </a:p>
              <a:p>
                <a:pPr algn="l"/>
                <a14:m>
                  <m:oMath xmlns:m="http://schemas.openxmlformats.org/officeDocument/2006/math">
                    <m:r>
                      <a:rPr lang="en-US" sz="16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1600" b="0" i="0" u="none" strike="noStrike" baseline="0" dirty="0">
                    <a:solidFill>
                      <a:srgbClr val="000000"/>
                    </a:solidFill>
                    <a:latin typeface="+mj-lt"/>
                  </a:rPr>
                  <a:t> </a:t>
                </a:r>
                <a:r>
                  <a:rPr lang="en-US" sz="1600" dirty="0">
                    <a:solidFill>
                      <a:srgbClr val="000000"/>
                    </a:solidFill>
                    <a:latin typeface="+mj-lt"/>
                  </a:rPr>
                  <a:t>is a square matrix </a:t>
                </a:r>
                <a:r>
                  <a:rPr lang="en-US" sz="1600" b="0" i="0" u="none" strike="noStrike" baseline="0" dirty="0">
                    <a:solidFill>
                      <a:srgbClr val="000000"/>
                    </a:solidFill>
                    <a:latin typeface="+mj-lt"/>
                  </a:rPr>
                  <a:t>whose columns are probability vectors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BR" sz="2000" b="0" i="1" u="none" strike="noStrike" baseline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u="none" strike="noStrike" baseline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000" b="0" i="1" u="none" strike="noStrike" baseline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1600" b="0" i="0" u="none" strike="noStrike" baseline="0" dirty="0">
                    <a:solidFill>
                      <a:srgbClr val="000000"/>
                    </a:solidFill>
                    <a:latin typeface="+mj-lt"/>
                  </a:rPr>
                  <a:t>.</a:t>
                </a:r>
              </a:p>
            </p:txBody>
          </p:sp>
        </mc:Choice>
        <mc:Fallback xmlns="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9F559F03-E878-46EA-94C2-9AD36099EF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366330" y="830716"/>
                <a:ext cx="6715885" cy="1231316"/>
              </a:xfrm>
              <a:prstGeom prst="rect">
                <a:avLst/>
              </a:prstGeom>
              <a:blipFill>
                <a:blip r:embed="rId9"/>
                <a:stretch>
                  <a:fillRect l="-2269" t="-2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4" name="TextBox 133">
            <a:extLst>
              <a:ext uri="{FF2B5EF4-FFF2-40B4-BE49-F238E27FC236}">
                <a16:creationId xmlns:a16="http://schemas.microsoft.com/office/drawing/2014/main" id="{DDAB50BB-6C85-4100-B9BA-3AB1D74D9B03}"/>
              </a:ext>
            </a:extLst>
          </p:cNvPr>
          <p:cNvSpPr txBox="1"/>
          <p:nvPr/>
        </p:nvSpPr>
        <p:spPr bwMode="gray">
          <a:xfrm>
            <a:off x="478369" y="6445923"/>
            <a:ext cx="3186952" cy="30962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/>
              <a:t>Intentionally not showing the self-loops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43B0317E-10CF-410C-B381-B1562700BC5A}"/>
              </a:ext>
            </a:extLst>
          </p:cNvPr>
          <p:cNvCxnSpPr>
            <a:cxnSpLocks/>
            <a:stCxn id="30" idx="3"/>
            <a:endCxn id="28" idx="0"/>
          </p:cNvCxnSpPr>
          <p:nvPr/>
        </p:nvCxnSpPr>
        <p:spPr bwMode="gray">
          <a:xfrm flipH="1">
            <a:off x="1770739" y="5037384"/>
            <a:ext cx="203047" cy="404896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2377EA8-60D2-B054-7AF6-E714848A45BE}"/>
                  </a:ext>
                </a:extLst>
              </p:cNvPr>
              <p:cNvSpPr txBox="1"/>
              <p:nvPr/>
            </p:nvSpPr>
            <p:spPr bwMode="gray">
              <a:xfrm>
                <a:off x="478369" y="956732"/>
                <a:ext cx="3793206" cy="12565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sz="2000" b="1" i="1" dirty="0">
                    <a:solidFill>
                      <a:sysClr val="windowText" lastClr="000000"/>
                    </a:solidFill>
                    <a:latin typeface="Cambria Math" panose="02040503050406030204" pitchFamily="18" charset="0"/>
                  </a:rPr>
                  <a:t>States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b="1" i="1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1" i="1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1800" b="1" i="1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sz="1800" b="1" i="1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1800" dirty="0"/>
                  <a:t>= component </a:t>
                </a:r>
                <a:r>
                  <a:rPr lang="en-US" sz="1800" i="1" dirty="0" err="1"/>
                  <a:t>i</a:t>
                </a:r>
                <a:r>
                  <a:rPr lang="en-US" sz="1800" dirty="0"/>
                  <a:t> operational 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kumimoji="0" lang="en-US" sz="18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0" lang="en-US" sz="18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kumimoji="0" lang="en-US" sz="18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kumimoji="0" lang="en-US" sz="18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𝒅</m:t>
                        </m:r>
                      </m:sup>
                    </m:sSubSup>
                  </m:oMath>
                </a14:m>
                <a:r>
                  <a:rPr lang="en-US" sz="1800" dirty="0"/>
                  <a:t>=component </a:t>
                </a:r>
                <a:r>
                  <a:rPr lang="en-US" sz="1800" i="1" dirty="0" err="1"/>
                  <a:t>i</a:t>
                </a:r>
                <a:r>
                  <a:rPr lang="en-US" sz="1800" dirty="0"/>
                  <a:t> degraded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kumimoji="0" lang="en-US" sz="18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0" lang="en-US" sz="18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kumimoji="0" lang="en-US" sz="18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kumimoji="0" lang="en-US" sz="18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𝒖</m:t>
                        </m:r>
                      </m:sup>
                    </m:sSubSup>
                  </m:oMath>
                </a14:m>
                <a:r>
                  <a:rPr lang="en-US" sz="1800" dirty="0"/>
                  <a:t>=component </a:t>
                </a:r>
                <a:r>
                  <a:rPr lang="en-US" sz="1800" i="1" dirty="0" err="1"/>
                  <a:t>i</a:t>
                </a:r>
                <a:r>
                  <a:rPr lang="en-US" sz="1800" dirty="0"/>
                  <a:t> unresponsive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2377EA8-60D2-B054-7AF6-E714848A45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78369" y="956732"/>
                <a:ext cx="3793206" cy="1256562"/>
              </a:xfrm>
              <a:prstGeom prst="rect">
                <a:avLst/>
              </a:prstGeom>
              <a:blipFill>
                <a:blip r:embed="rId11"/>
                <a:stretch>
                  <a:fillRect l="-1605" t="-2913" b="-6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132">
                <a:extLst>
                  <a:ext uri="{FF2B5EF4-FFF2-40B4-BE49-F238E27FC236}">
                    <a16:creationId xmlns:a16="http://schemas.microsoft.com/office/drawing/2014/main" id="{FF34936B-ACDD-120D-DD37-5AB3F7F8CC4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44342682"/>
                  </p:ext>
                </p:extLst>
              </p:nvPr>
            </p:nvGraphicFramePr>
            <p:xfrm>
              <a:off x="4366330" y="2603105"/>
              <a:ext cx="6332688" cy="329298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91586">
                      <a:extLst>
                        <a:ext uri="{9D8B030D-6E8A-4147-A177-3AD203B41FA5}">
                          <a16:colId xmlns:a16="http://schemas.microsoft.com/office/drawing/2014/main" val="2111049613"/>
                        </a:ext>
                      </a:extLst>
                    </a:gridCol>
                    <a:gridCol w="791586">
                      <a:extLst>
                        <a:ext uri="{9D8B030D-6E8A-4147-A177-3AD203B41FA5}">
                          <a16:colId xmlns:a16="http://schemas.microsoft.com/office/drawing/2014/main" val="2460284730"/>
                        </a:ext>
                      </a:extLst>
                    </a:gridCol>
                    <a:gridCol w="791586">
                      <a:extLst>
                        <a:ext uri="{9D8B030D-6E8A-4147-A177-3AD203B41FA5}">
                          <a16:colId xmlns:a16="http://schemas.microsoft.com/office/drawing/2014/main" val="1771718300"/>
                        </a:ext>
                      </a:extLst>
                    </a:gridCol>
                    <a:gridCol w="791586">
                      <a:extLst>
                        <a:ext uri="{9D8B030D-6E8A-4147-A177-3AD203B41FA5}">
                          <a16:colId xmlns:a16="http://schemas.microsoft.com/office/drawing/2014/main" val="4126700240"/>
                        </a:ext>
                      </a:extLst>
                    </a:gridCol>
                    <a:gridCol w="791586">
                      <a:extLst>
                        <a:ext uri="{9D8B030D-6E8A-4147-A177-3AD203B41FA5}">
                          <a16:colId xmlns:a16="http://schemas.microsoft.com/office/drawing/2014/main" val="3298518641"/>
                        </a:ext>
                      </a:extLst>
                    </a:gridCol>
                    <a:gridCol w="791586">
                      <a:extLst>
                        <a:ext uri="{9D8B030D-6E8A-4147-A177-3AD203B41FA5}">
                          <a16:colId xmlns:a16="http://schemas.microsoft.com/office/drawing/2014/main" val="1195880674"/>
                        </a:ext>
                      </a:extLst>
                    </a:gridCol>
                    <a:gridCol w="791586">
                      <a:extLst>
                        <a:ext uri="{9D8B030D-6E8A-4147-A177-3AD203B41FA5}">
                          <a16:colId xmlns:a16="http://schemas.microsoft.com/office/drawing/2014/main" val="2873437584"/>
                        </a:ext>
                      </a:extLst>
                    </a:gridCol>
                    <a:gridCol w="791586">
                      <a:extLst>
                        <a:ext uri="{9D8B030D-6E8A-4147-A177-3AD203B41FA5}">
                          <a16:colId xmlns:a16="http://schemas.microsoft.com/office/drawing/2014/main" val="1876647164"/>
                        </a:ext>
                      </a:extLst>
                    </a:gridCol>
                  </a:tblGrid>
                  <a:tr h="485971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b="1" i="1" dirty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e>
                                  <m:sub>
                                    <m:r>
                                      <a:rPr lang="en-US" sz="2400" b="1" i="1" dirty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n-US" sz="2400" b="1" i="1" dirty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24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vl="0" defTabSz="1219170"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b="1" i="1" dirty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e>
                                  <m:sub>
                                    <m:r>
                                      <a:rPr lang="en-US" sz="2400" b="1" i="1" dirty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n-US" sz="2400" b="1" i="1" dirty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24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vl="0" defTabSz="1219170"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b="1" i="1" dirty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e>
                                  <m:sub>
                                    <m:r>
                                      <a:rPr lang="en-US" sz="2400" b="1" i="1" dirty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n-US" sz="2400" b="1" i="1" dirty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24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vl="0" defTabSz="1219170"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b="1" i="1" dirty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e>
                                  <m:sub>
                                    <m:r>
                                      <a:rPr lang="en-US" sz="2400" b="1" i="1" dirty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lang="en-US" sz="2400" b="1" i="1" dirty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24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vl="0" defTabSz="1219170"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b="1" i="1" dirty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e>
                                  <m:sub>
                                    <m:r>
                                      <a:rPr lang="en-US" sz="2400" b="1" i="1" dirty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lang="en-US" sz="2400" b="1" i="1" dirty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24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b="1" i="1" dirty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e>
                                  <m:sub>
                                    <m:r>
                                      <a:rPr lang="en-US" sz="2400" b="1" i="1" dirty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lang="en-US" sz="2400" b="1" i="1" dirty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∑</m:t>
                                </m:r>
                              </m:oMath>
                            </m:oMathPara>
                          </a14:m>
                          <a:endParaRPr lang="en-US" b="1" i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1679865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b="1" i="1" dirty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e>
                                  <m:sub>
                                    <m:r>
                                      <a:rPr lang="en-US" sz="2400" b="1" i="1" dirty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n-US" sz="2400" b="1" i="1" dirty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0.15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0.80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26821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vl="0" defTabSz="1219170"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b="1" i="1" dirty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e>
                                  <m:sub>
                                    <m:r>
                                      <a:rPr lang="en-US" sz="2400" b="1" i="1" dirty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n-US" sz="2400" b="1" i="1" dirty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24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0.50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0.15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  <a:endParaRPr lang="en-US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63031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vl="0" defTabSz="1219170"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b="1" i="1" dirty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e>
                                  <m:sub>
                                    <m:r>
                                      <a:rPr lang="en-US" sz="2400" b="1" i="1" dirty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n-US" sz="2400" b="1" i="1" dirty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24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0.50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  <a:endParaRPr lang="en-US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62409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vl="0" defTabSz="1219170"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b="1" i="1" dirty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e>
                                  <m:sub>
                                    <m:r>
                                      <a:rPr lang="en-US" sz="2400" b="1" i="1" dirty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lang="en-US" sz="2400" b="1" i="1" dirty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24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0.80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0.15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  <a:endParaRPr lang="en-US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389107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vl="0" defTabSz="1219170"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b="1" i="1" dirty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e>
                                  <m:sub>
                                    <m:r>
                                      <a:rPr lang="en-US" sz="2400" b="1" i="1" dirty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lang="en-US" sz="2400" b="1" i="1" dirty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24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0.50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  <a:endParaRPr lang="en-US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01830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b="1" i="1" dirty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e>
                                  <m:sub>
                                    <m:r>
                                      <a:rPr lang="en-US" sz="2400" b="1" i="1" dirty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lang="en-US" sz="2400" b="1" i="1" dirty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0.50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  <a:endParaRPr lang="en-US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734619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132">
                <a:extLst>
                  <a:ext uri="{FF2B5EF4-FFF2-40B4-BE49-F238E27FC236}">
                    <a16:creationId xmlns:a16="http://schemas.microsoft.com/office/drawing/2014/main" id="{FF34936B-ACDD-120D-DD37-5AB3F7F8CC4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44342682"/>
                  </p:ext>
                </p:extLst>
              </p:nvPr>
            </p:nvGraphicFramePr>
            <p:xfrm>
              <a:off x="4366330" y="2603105"/>
              <a:ext cx="6332688" cy="329298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91586">
                      <a:extLst>
                        <a:ext uri="{9D8B030D-6E8A-4147-A177-3AD203B41FA5}">
                          <a16:colId xmlns:a16="http://schemas.microsoft.com/office/drawing/2014/main" val="2111049613"/>
                        </a:ext>
                      </a:extLst>
                    </a:gridCol>
                    <a:gridCol w="791586">
                      <a:extLst>
                        <a:ext uri="{9D8B030D-6E8A-4147-A177-3AD203B41FA5}">
                          <a16:colId xmlns:a16="http://schemas.microsoft.com/office/drawing/2014/main" val="2460284730"/>
                        </a:ext>
                      </a:extLst>
                    </a:gridCol>
                    <a:gridCol w="791586">
                      <a:extLst>
                        <a:ext uri="{9D8B030D-6E8A-4147-A177-3AD203B41FA5}">
                          <a16:colId xmlns:a16="http://schemas.microsoft.com/office/drawing/2014/main" val="1771718300"/>
                        </a:ext>
                      </a:extLst>
                    </a:gridCol>
                    <a:gridCol w="791586">
                      <a:extLst>
                        <a:ext uri="{9D8B030D-6E8A-4147-A177-3AD203B41FA5}">
                          <a16:colId xmlns:a16="http://schemas.microsoft.com/office/drawing/2014/main" val="4126700240"/>
                        </a:ext>
                      </a:extLst>
                    </a:gridCol>
                    <a:gridCol w="791586">
                      <a:extLst>
                        <a:ext uri="{9D8B030D-6E8A-4147-A177-3AD203B41FA5}">
                          <a16:colId xmlns:a16="http://schemas.microsoft.com/office/drawing/2014/main" val="3298518641"/>
                        </a:ext>
                      </a:extLst>
                    </a:gridCol>
                    <a:gridCol w="791586">
                      <a:extLst>
                        <a:ext uri="{9D8B030D-6E8A-4147-A177-3AD203B41FA5}">
                          <a16:colId xmlns:a16="http://schemas.microsoft.com/office/drawing/2014/main" val="1195880674"/>
                        </a:ext>
                      </a:extLst>
                    </a:gridCol>
                    <a:gridCol w="791586">
                      <a:extLst>
                        <a:ext uri="{9D8B030D-6E8A-4147-A177-3AD203B41FA5}">
                          <a16:colId xmlns:a16="http://schemas.microsoft.com/office/drawing/2014/main" val="2873437584"/>
                        </a:ext>
                      </a:extLst>
                    </a:gridCol>
                    <a:gridCol w="791586">
                      <a:extLst>
                        <a:ext uri="{9D8B030D-6E8A-4147-A177-3AD203B41FA5}">
                          <a16:colId xmlns:a16="http://schemas.microsoft.com/office/drawing/2014/main" val="1876647164"/>
                        </a:ext>
                      </a:extLst>
                    </a:gridCol>
                  </a:tblGrid>
                  <a:tr h="488061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2"/>
                          <a:stretch>
                            <a:fillRect l="-100769" t="-2500" r="-601538" b="-58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2"/>
                          <a:stretch>
                            <a:fillRect l="-200769" t="-2500" r="-501538" b="-58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2"/>
                          <a:stretch>
                            <a:fillRect l="-300769" t="-2500" r="-401538" b="-58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2"/>
                          <a:stretch>
                            <a:fillRect l="-400769" t="-2500" r="-301538" b="-58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2"/>
                          <a:stretch>
                            <a:fillRect l="-500769" t="-2500" r="-201538" b="-58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2"/>
                          <a:stretch>
                            <a:fillRect l="-600769" t="-2500" r="-101538" b="-58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2"/>
                          <a:stretch>
                            <a:fillRect l="-700769" t="-2500" r="-1538" b="-582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6798653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2"/>
                          <a:stretch>
                            <a:fillRect l="-769" t="-109333" r="-701538" b="-52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0.15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0.80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2682198"/>
                      </a:ext>
                    </a:extLst>
                  </a:tr>
                  <a:tr h="48806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2"/>
                          <a:stretch>
                            <a:fillRect l="-769" t="-196250" r="-701538" b="-38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0.50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0.15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  <a:endParaRPr lang="en-US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630315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2"/>
                          <a:stretch>
                            <a:fillRect l="-769" t="-311842" r="-701538" b="-3092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0.50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  <a:endParaRPr lang="en-US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624099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2"/>
                          <a:stretch>
                            <a:fillRect l="-769" t="-417333" r="-701538" b="-2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0.80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0.15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  <a:endParaRPr lang="en-US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38910779"/>
                      </a:ext>
                    </a:extLst>
                  </a:tr>
                  <a:tr h="48806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2"/>
                          <a:stretch>
                            <a:fillRect l="-769" t="-485000" r="-701538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0.50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  <a:endParaRPr lang="en-US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018305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2"/>
                          <a:stretch>
                            <a:fillRect l="-769" t="-624000" r="-701538" b="-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0.50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  <a:endParaRPr lang="en-US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7346193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3622DDAF-90C7-BAE0-F5F3-FD1ED66EA0E9}"/>
              </a:ext>
            </a:extLst>
          </p:cNvPr>
          <p:cNvSpPr/>
          <p:nvPr/>
        </p:nvSpPr>
        <p:spPr bwMode="gray">
          <a:xfrm>
            <a:off x="5145884" y="5424671"/>
            <a:ext cx="4773579" cy="46804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35D91E-BCCA-C0AB-6035-4E7BD00C5BBE}"/>
              </a:ext>
            </a:extLst>
          </p:cNvPr>
          <p:cNvSpPr txBox="1"/>
          <p:nvPr/>
        </p:nvSpPr>
        <p:spPr bwMode="gray">
          <a:xfrm>
            <a:off x="6509201" y="2283253"/>
            <a:ext cx="2046948" cy="38999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b="1" dirty="0"/>
              <a:t>Target states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A37A9C-1F4C-F9C5-B851-71D810E49277}"/>
              </a:ext>
            </a:extLst>
          </p:cNvPr>
          <p:cNvSpPr txBox="1"/>
          <p:nvPr/>
        </p:nvSpPr>
        <p:spPr bwMode="gray">
          <a:xfrm rot="16200000">
            <a:off x="3227428" y="4177226"/>
            <a:ext cx="1792192" cy="29573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b="1" dirty="0"/>
              <a:t>Source states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44C2B01-29F3-48D4-E440-11DBF7BC9C26}"/>
                  </a:ext>
                </a:extLst>
              </p:cNvPr>
              <p:cNvSpPr txBox="1"/>
              <p:nvPr/>
            </p:nvSpPr>
            <p:spPr bwMode="gray">
              <a:xfrm>
                <a:off x="5266143" y="6077755"/>
                <a:ext cx="55564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800" b="0" i="1" u="none" strike="noStrike" baseline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1800" b="0" i="1" u="none" strike="noStrike" baseline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800" b="0" i="1" u="none" strike="noStrike" baseline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800" b="0" i="1" u="none" strike="noStrike" baseline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44C2B01-29F3-48D4-E440-11DBF7BC9C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266143" y="6077755"/>
                <a:ext cx="555648" cy="369332"/>
              </a:xfrm>
              <a:prstGeom prst="rect">
                <a:avLst/>
              </a:prstGeom>
              <a:blipFill>
                <a:blip r:embed="rId1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D5E58469-673E-CC1F-4568-E317DC061BC9}"/>
              </a:ext>
            </a:extLst>
          </p:cNvPr>
          <p:cNvCxnSpPr>
            <a:endCxn id="39" idx="3"/>
          </p:cNvCxnSpPr>
          <p:nvPr/>
        </p:nvCxnSpPr>
        <p:spPr bwMode="gray">
          <a:xfrm rot="10800000" flipV="1">
            <a:off x="5821792" y="5896087"/>
            <a:ext cx="1710883" cy="366333"/>
          </a:xfrm>
          <a:prstGeom prst="bentConnector3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343953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44EC03-A3ED-4EC5-BB3F-3C4C9D8D9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660" y="151091"/>
            <a:ext cx="9169401" cy="555840"/>
          </a:xfrm>
        </p:spPr>
        <p:txBody>
          <a:bodyPr/>
          <a:lstStyle/>
          <a:p>
            <a:r>
              <a:rPr lang="en-US" dirty="0"/>
              <a:t>Types of Traces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D35CD5-B470-4661-BEBB-FB73B3E2FF8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219935" y="6601754"/>
            <a:ext cx="732885" cy="228747"/>
          </a:xfrm>
        </p:spPr>
        <p:txBody>
          <a:bodyPr/>
          <a:lstStyle/>
          <a:p>
            <a:fld id="{1915DC07-6425-4740-9695-FB9F2ED48CC1}" type="slidenum">
              <a:rPr lang="en-US" smtClean="0"/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057ED520-DE9C-49F8-B461-E44F6A467F66}"/>
                  </a:ext>
                </a:extLst>
              </p:cNvPr>
              <p:cNvSpPr/>
              <p:nvPr/>
            </p:nvSpPr>
            <p:spPr bwMode="gray">
              <a:xfrm>
                <a:off x="505403" y="1562037"/>
                <a:ext cx="649480" cy="63238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057ED520-DE9C-49F8-B461-E44F6A467F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05403" y="1562037"/>
                <a:ext cx="649480" cy="632388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AE5CF84B-BE6B-45A4-8645-17F323FBDC68}"/>
                  </a:ext>
                </a:extLst>
              </p:cNvPr>
              <p:cNvSpPr/>
              <p:nvPr/>
            </p:nvSpPr>
            <p:spPr bwMode="gray">
              <a:xfrm>
                <a:off x="1596415" y="1562037"/>
                <a:ext cx="649480" cy="63238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defTabSz="121917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sup>
                      </m:sSubSup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AE5CF84B-BE6B-45A4-8645-17F323FBDC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596415" y="1562037"/>
                <a:ext cx="649480" cy="632388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B9332DAB-EA88-4F33-A820-23AF8FFC0C6F}"/>
                  </a:ext>
                </a:extLst>
              </p:cNvPr>
              <p:cNvSpPr/>
              <p:nvPr/>
            </p:nvSpPr>
            <p:spPr bwMode="gray">
              <a:xfrm>
                <a:off x="1050909" y="2443125"/>
                <a:ext cx="649480" cy="63238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defTabSz="121917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sup>
                      </m:sSubSup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B9332DAB-EA88-4F33-A820-23AF8FFC0C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050909" y="2443125"/>
                <a:ext cx="649480" cy="632388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1A6B316-A173-4B58-9AD9-19628148A707}"/>
              </a:ext>
            </a:extLst>
          </p:cNvPr>
          <p:cNvCxnSpPr>
            <a:cxnSpLocks/>
            <a:stCxn id="7" idx="7"/>
            <a:endCxn id="8" idx="1"/>
          </p:cNvCxnSpPr>
          <p:nvPr/>
        </p:nvCxnSpPr>
        <p:spPr bwMode="gray">
          <a:xfrm>
            <a:off x="1059769" y="1654648"/>
            <a:ext cx="631760" cy="0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07C02BD-E6DE-40D4-B026-9B21A53674F1}"/>
              </a:ext>
            </a:extLst>
          </p:cNvPr>
          <p:cNvCxnSpPr>
            <a:cxnSpLocks/>
            <a:stCxn id="8" idx="3"/>
            <a:endCxn id="7" idx="5"/>
          </p:cNvCxnSpPr>
          <p:nvPr/>
        </p:nvCxnSpPr>
        <p:spPr bwMode="gray">
          <a:xfrm flipH="1">
            <a:off x="1059769" y="2101814"/>
            <a:ext cx="631760" cy="0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C77531F-961E-4D9A-81E3-53B83139827B}"/>
              </a:ext>
            </a:extLst>
          </p:cNvPr>
          <p:cNvCxnSpPr>
            <a:cxnSpLocks/>
            <a:stCxn id="8" idx="4"/>
            <a:endCxn id="9" idx="7"/>
          </p:cNvCxnSpPr>
          <p:nvPr/>
        </p:nvCxnSpPr>
        <p:spPr bwMode="gray">
          <a:xfrm flipH="1">
            <a:off x="1605275" y="2194425"/>
            <a:ext cx="315880" cy="341311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3BDF3D5-B6FB-467F-8219-22EF126D1CB7}"/>
              </a:ext>
            </a:extLst>
          </p:cNvPr>
          <p:cNvCxnSpPr>
            <a:cxnSpLocks/>
            <a:stCxn id="9" idx="1"/>
            <a:endCxn id="7" idx="4"/>
          </p:cNvCxnSpPr>
          <p:nvPr/>
        </p:nvCxnSpPr>
        <p:spPr bwMode="gray">
          <a:xfrm flipH="1" flipV="1">
            <a:off x="830143" y="2194425"/>
            <a:ext cx="315880" cy="341311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D1DA279D-7E89-4A4F-98D9-CF3DA769F762}"/>
                  </a:ext>
                </a:extLst>
              </p:cNvPr>
              <p:cNvSpPr/>
              <p:nvPr/>
            </p:nvSpPr>
            <p:spPr bwMode="gray">
              <a:xfrm>
                <a:off x="631055" y="4400232"/>
                <a:ext cx="649480" cy="63238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defTabSz="121917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D1DA279D-7E89-4A4F-98D9-CF3DA769F7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31055" y="4400232"/>
                <a:ext cx="649480" cy="63238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FB69D63E-B8E1-46B0-BD0A-30CB8CD1F251}"/>
                  </a:ext>
                </a:extLst>
              </p:cNvPr>
              <p:cNvSpPr/>
              <p:nvPr/>
            </p:nvSpPr>
            <p:spPr bwMode="gray">
              <a:xfrm>
                <a:off x="1605275" y="4400231"/>
                <a:ext cx="649480" cy="63238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defTabSz="121917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sup>
                      </m:sSubSup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FB69D63E-B8E1-46B0-BD0A-30CB8CD1F2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605275" y="4400231"/>
                <a:ext cx="649480" cy="632388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D8FA2094-E9DA-468B-A36A-21F3D5DB2303}"/>
                  </a:ext>
                </a:extLst>
              </p:cNvPr>
              <p:cNvSpPr/>
              <p:nvPr/>
            </p:nvSpPr>
            <p:spPr bwMode="gray">
              <a:xfrm>
                <a:off x="1063728" y="3455559"/>
                <a:ext cx="649480" cy="63238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sup>
                      </m:sSub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D8FA2094-E9DA-468B-A36A-21F3D5DB23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063728" y="3455559"/>
                <a:ext cx="649480" cy="632388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BEC8579-DE12-435A-82FD-8AFFB30C33C8}"/>
              </a:ext>
            </a:extLst>
          </p:cNvPr>
          <p:cNvCxnSpPr>
            <a:cxnSpLocks/>
            <a:stCxn id="14" idx="7"/>
            <a:endCxn id="15" idx="1"/>
          </p:cNvCxnSpPr>
          <p:nvPr/>
        </p:nvCxnSpPr>
        <p:spPr bwMode="gray">
          <a:xfrm flipV="1">
            <a:off x="1185421" y="4492842"/>
            <a:ext cx="514968" cy="1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1DFB764-C363-4D90-922E-FE83CB50976F}"/>
              </a:ext>
            </a:extLst>
          </p:cNvPr>
          <p:cNvCxnSpPr>
            <a:cxnSpLocks/>
            <a:stCxn id="15" idx="3"/>
            <a:endCxn id="14" idx="5"/>
          </p:cNvCxnSpPr>
          <p:nvPr/>
        </p:nvCxnSpPr>
        <p:spPr bwMode="gray">
          <a:xfrm flipH="1">
            <a:off x="1185421" y="4940008"/>
            <a:ext cx="514968" cy="1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685C72B-FF96-427E-A67F-CE3378B77948}"/>
              </a:ext>
            </a:extLst>
          </p:cNvPr>
          <p:cNvCxnSpPr>
            <a:cxnSpLocks/>
            <a:stCxn id="15" idx="0"/>
            <a:endCxn id="16" idx="5"/>
          </p:cNvCxnSpPr>
          <p:nvPr/>
        </p:nvCxnSpPr>
        <p:spPr bwMode="gray">
          <a:xfrm flipH="1" flipV="1">
            <a:off x="1618094" y="3995336"/>
            <a:ext cx="311921" cy="404895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46635CCE-6B2A-402A-A05E-1D07520722A5}"/>
              </a:ext>
            </a:extLst>
          </p:cNvPr>
          <p:cNvCxnSpPr>
            <a:cxnSpLocks/>
            <a:stCxn id="7" idx="2"/>
            <a:endCxn id="14" idx="2"/>
          </p:cNvCxnSpPr>
          <p:nvPr/>
        </p:nvCxnSpPr>
        <p:spPr bwMode="gray">
          <a:xfrm rot="10800000" flipH="1" flipV="1">
            <a:off x="505403" y="1878230"/>
            <a:ext cx="125652" cy="2838195"/>
          </a:xfrm>
          <a:prstGeom prst="bentConnector3">
            <a:avLst>
              <a:gd name="adj1" fmla="val -122281"/>
            </a:avLst>
          </a:prstGeom>
          <a:ln w="127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B81EF984-2DEB-414D-B740-713331CA18D6}"/>
              </a:ext>
            </a:extLst>
          </p:cNvPr>
          <p:cNvCxnSpPr>
            <a:cxnSpLocks/>
            <a:stCxn id="8" idx="6"/>
            <a:endCxn id="15" idx="6"/>
          </p:cNvCxnSpPr>
          <p:nvPr/>
        </p:nvCxnSpPr>
        <p:spPr bwMode="gray">
          <a:xfrm>
            <a:off x="2245895" y="1878231"/>
            <a:ext cx="8860" cy="2838194"/>
          </a:xfrm>
          <a:prstGeom prst="bentConnector3">
            <a:avLst>
              <a:gd name="adj1" fmla="val 1749594"/>
            </a:avLst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FD5360F-DCF7-4CA0-BE43-711FD3F94575}"/>
              </a:ext>
            </a:extLst>
          </p:cNvPr>
          <p:cNvCxnSpPr>
            <a:cxnSpLocks/>
            <a:stCxn id="9" idx="4"/>
            <a:endCxn id="16" idx="0"/>
          </p:cNvCxnSpPr>
          <p:nvPr/>
        </p:nvCxnSpPr>
        <p:spPr bwMode="gray">
          <a:xfrm>
            <a:off x="1375649" y="3075513"/>
            <a:ext cx="12819" cy="380046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B6907781-FC39-43DF-9690-FD129B7E49FF}"/>
              </a:ext>
            </a:extLst>
          </p:cNvPr>
          <p:cNvCxnSpPr>
            <a:cxnSpLocks/>
            <a:stCxn id="16" idx="2"/>
            <a:endCxn id="7" idx="3"/>
          </p:cNvCxnSpPr>
          <p:nvPr/>
        </p:nvCxnSpPr>
        <p:spPr bwMode="gray">
          <a:xfrm rot="10800000">
            <a:off x="600518" y="2101815"/>
            <a:ext cx="463211" cy="1669939"/>
          </a:xfrm>
          <a:prstGeom prst="bentConnector2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BF91AAE-E21B-497A-9E70-26F8DC240DA3}"/>
                  </a:ext>
                </a:extLst>
              </p:cNvPr>
              <p:cNvSpPr txBox="1"/>
              <p:nvPr/>
            </p:nvSpPr>
            <p:spPr bwMode="gray">
              <a:xfrm>
                <a:off x="3200323" y="5429915"/>
                <a:ext cx="2123246" cy="8486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200" dirty="0"/>
                  <a:t>Intermittent failure</a:t>
                </a:r>
              </a:p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200" dirty="0"/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200" b="1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b="1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1200" b="1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sz="1200" b="1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→</m:t>
                    </m:r>
                    <m:sSubSup>
                      <m:sSubSupPr>
                        <m:ctrlPr>
                          <a:rPr lang="en-US" sz="1200" b="1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b="1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1200" b="1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sz="1200" b="1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sup>
                    </m:sSubSup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→</m:t>
                    </m:r>
                    <m:sSubSup>
                      <m:sSubSupPr>
                        <m:ctrlPr>
                          <a:rPr lang="en-US" sz="1200" b="1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b="1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1200" b="1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sz="1200" b="1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200" b="0" dirty="0"/>
              </a:p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200" dirty="0"/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200" b="1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b="1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1200" b="1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r>
                          <a:rPr lang="en-US" sz="1200" b="1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→</m:t>
                    </m:r>
                    <m:sSubSup>
                      <m:sSubSupPr>
                        <m:ctrlPr>
                          <a:rPr lang="en-US" sz="1200" b="1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b="1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1200" b="1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r>
                          <a:rPr lang="en-US" sz="1200" b="1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sup>
                    </m:sSubSup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→</m:t>
                    </m:r>
                    <m:sSubSup>
                      <m:sSubSupPr>
                        <m:ctrlPr>
                          <a:rPr lang="en-US" sz="1200" b="1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b="1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1200" b="1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r>
                          <a:rPr lang="en-US" sz="1200" b="1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200" dirty="0"/>
              </a:p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endParaRPr lang="en-US" sz="12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BF91AAE-E21B-497A-9E70-26F8DC240D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200323" y="5429915"/>
                <a:ext cx="2123246" cy="848665"/>
              </a:xfrm>
              <a:prstGeom prst="rect">
                <a:avLst/>
              </a:prstGeom>
              <a:blipFill>
                <a:blip r:embed="rId8"/>
                <a:stretch>
                  <a:fillRect t="-57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9574132-BC8E-47EA-AF28-92C1A0A7FF4E}"/>
                  </a:ext>
                </a:extLst>
              </p:cNvPr>
              <p:cNvSpPr txBox="1"/>
              <p:nvPr/>
            </p:nvSpPr>
            <p:spPr bwMode="gray">
              <a:xfrm>
                <a:off x="5716992" y="5416843"/>
                <a:ext cx="2229697" cy="11084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200" dirty="0"/>
                  <a:t>Systemic degradation</a:t>
                </a:r>
              </a:p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200" dirty="0"/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200" b="1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b="1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1200" b="1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sz="1200" b="1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sup>
                    </m:sSubSup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→</m:t>
                    </m:r>
                    <m:sSubSup>
                      <m:sSubSupPr>
                        <m:ctrlPr>
                          <a:rPr lang="en-US" sz="1200" b="1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b="1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1200" b="1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r>
                          <a:rPr lang="en-US" sz="1200" b="1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sup>
                    </m:sSubSup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9574132-BC8E-47EA-AF28-92C1A0A7FF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716992" y="5416843"/>
                <a:ext cx="2229697" cy="1108404"/>
              </a:xfrm>
              <a:prstGeom prst="rect">
                <a:avLst/>
              </a:prstGeom>
              <a:blipFill>
                <a:blip r:embed="rId9"/>
                <a:stretch>
                  <a:fillRect t="-44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D49DE47-8047-4D03-833E-350A13A5F76D}"/>
                  </a:ext>
                </a:extLst>
              </p:cNvPr>
              <p:cNvSpPr txBox="1"/>
              <p:nvPr/>
            </p:nvSpPr>
            <p:spPr bwMode="gray">
              <a:xfrm>
                <a:off x="362722" y="5416843"/>
                <a:ext cx="1873732" cy="6665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200" dirty="0"/>
                  <a:t>Normal operation</a:t>
                </a:r>
              </a:p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r>
                      <a:rPr lang="en-US" sz="1200" b="0" i="0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sz="1200" b="1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b="1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1200" b="1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sz="1200" b="1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;</m:t>
                    </m:r>
                    <m:sSubSup>
                      <m:sSubSupPr>
                        <m:ctrlPr>
                          <a:rPr lang="en-US" sz="1200" b="1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b="1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1200" b="1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r>
                          <a:rPr lang="en-US" sz="1200" b="1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;</m:t>
                    </m:r>
                    <m:sSubSup>
                      <m:sSubSupPr>
                        <m:ctrlPr>
                          <a:rPr lang="en-US" sz="1200" b="1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b="1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1200" b="1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sz="1200" b="1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D49DE47-8047-4D03-833E-350A13A5F7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62722" y="5416843"/>
                <a:ext cx="1873732" cy="666571"/>
              </a:xfrm>
              <a:prstGeom prst="rect">
                <a:avLst/>
              </a:prstGeom>
              <a:blipFill>
                <a:blip r:embed="rId10"/>
                <a:stretch>
                  <a:fillRect t="-7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8426E23F-CB86-42B8-9101-7760C6A2AC1A}"/>
              </a:ext>
            </a:extLst>
          </p:cNvPr>
          <p:cNvCxnSpPr>
            <a:cxnSpLocks/>
          </p:cNvCxnSpPr>
          <p:nvPr/>
        </p:nvCxnSpPr>
        <p:spPr bwMode="gray">
          <a:xfrm rot="10800000">
            <a:off x="1027624" y="6242912"/>
            <a:ext cx="543927" cy="1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rgbClr val="00B050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6DA5190-E9C2-4510-9F74-F6A4CCC573C7}"/>
                  </a:ext>
                </a:extLst>
              </p:cNvPr>
              <p:cNvSpPr txBox="1"/>
              <p:nvPr/>
            </p:nvSpPr>
            <p:spPr bwMode="gray">
              <a:xfrm>
                <a:off x="8187475" y="5416843"/>
                <a:ext cx="1534586" cy="8617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200" dirty="0"/>
                  <a:t>Failure masking</a:t>
                </a:r>
              </a:p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100" dirty="0"/>
                  <a:t> </a:t>
                </a:r>
                <a14:m>
                  <m:oMath xmlns:m="http://schemas.openxmlformats.org/officeDocument/2006/math">
                    <m:r>
                      <a:rPr lang="en-US" sz="1200" b="0" i="0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sz="1200" b="1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b="1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1200" b="1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sz="1200" b="1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sup>
                    </m:sSubSup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→</m:t>
                    </m:r>
                    <m:sSubSup>
                      <m:sSubSupPr>
                        <m:ctrlPr>
                          <a:rPr lang="en-US" sz="1200" b="1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b="1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1200" b="1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r>
                          <a:rPr lang="en-US" sz="1200" b="1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sup>
                    </m:sSubSup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→</m:t>
                    </m:r>
                    <m:sSubSup>
                      <m:sSubSupPr>
                        <m:ctrlPr>
                          <a:rPr lang="en-US" sz="1200" b="1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b="1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1200" b="1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sz="1200" b="1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1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6DA5190-E9C2-4510-9F74-F6A4CCC573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187475" y="5416843"/>
                <a:ext cx="1534586" cy="861737"/>
              </a:xfrm>
              <a:prstGeom prst="rect">
                <a:avLst/>
              </a:prstGeom>
              <a:blipFill>
                <a:blip r:embed="rId11"/>
                <a:stretch>
                  <a:fillRect t="-5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2BA6E4EF-070A-4E85-99F3-B7A9176EE4A8}"/>
              </a:ext>
            </a:extLst>
          </p:cNvPr>
          <p:cNvCxnSpPr>
            <a:cxnSpLocks/>
          </p:cNvCxnSpPr>
          <p:nvPr/>
        </p:nvCxnSpPr>
        <p:spPr bwMode="gray">
          <a:xfrm rot="10800000">
            <a:off x="3971106" y="6246835"/>
            <a:ext cx="543927" cy="1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rgbClr val="00B0F0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D9E73C5-9684-4895-9C42-15A21D2A99E0}"/>
                  </a:ext>
                </a:extLst>
              </p:cNvPr>
              <p:cNvSpPr txBox="1"/>
              <p:nvPr/>
            </p:nvSpPr>
            <p:spPr bwMode="gray">
              <a:xfrm>
                <a:off x="10294345" y="5416843"/>
                <a:ext cx="1743426" cy="91635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200" dirty="0"/>
                  <a:t>Failure cascade</a:t>
                </a:r>
              </a:p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100" dirty="0"/>
                  <a:t> </a:t>
                </a:r>
                <a14:m>
                  <m:oMath xmlns:m="http://schemas.openxmlformats.org/officeDocument/2006/math">
                    <m:r>
                      <a:rPr lang="en-US" sz="1200" b="0" i="0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sz="1200" b="1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b="1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1200" b="1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sz="1200" b="1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sup>
                    </m:sSubSup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→</m:t>
                    </m:r>
                    <m:sSubSup>
                      <m:sSubSupPr>
                        <m:ctrlPr>
                          <a:rPr lang="en-US" sz="1200" b="1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b="1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1200" b="1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sz="1200" b="1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sup>
                    </m:sSubSup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→</m:t>
                    </m:r>
                    <m:sSubSup>
                      <m:sSubSupPr>
                        <m:ctrlPr>
                          <a:rPr lang="en-US" sz="1200" b="1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b="1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1200" b="1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r>
                          <a:rPr lang="en-US" sz="1200" b="1" i="1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sup>
                    </m:sSubSup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100" dirty="0"/>
              </a:p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sz="11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11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11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sup>
                      </m:sSubSup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→</m:t>
                      </m:r>
                      <m:sSubSup>
                        <m:sSubSupPr>
                          <m:ctrlPr>
                            <a:rPr lang="en-US" sz="11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11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sz="11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sup>
                      </m:sSubSup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→</m:t>
                      </m:r>
                      <m:sSubSup>
                        <m:sSubSupPr>
                          <m:ctrlPr>
                            <a:rPr lang="en-US" sz="11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11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sz="11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sup>
                      </m:sSubSup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100" dirty="0"/>
              </a:p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endParaRPr lang="en-US" sz="1200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D9E73C5-9684-4895-9C42-15A21D2A99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0294345" y="5416843"/>
                <a:ext cx="1743426" cy="916358"/>
              </a:xfrm>
              <a:prstGeom prst="rect">
                <a:avLst/>
              </a:prstGeom>
              <a:blipFill>
                <a:blip r:embed="rId12"/>
                <a:stretch>
                  <a:fillRect t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FC1ED92-C6F0-40A6-8179-9930D1269F9F}"/>
              </a:ext>
            </a:extLst>
          </p:cNvPr>
          <p:cNvCxnSpPr>
            <a:cxnSpLocks/>
            <a:stCxn id="16" idx="3"/>
            <a:endCxn id="14" idx="0"/>
          </p:cNvCxnSpPr>
          <p:nvPr/>
        </p:nvCxnSpPr>
        <p:spPr bwMode="gray">
          <a:xfrm flipH="1">
            <a:off x="955795" y="3995336"/>
            <a:ext cx="203047" cy="404896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481AAC60-5FA7-4E06-8ADE-EA07A9800A06}"/>
                  </a:ext>
                </a:extLst>
              </p:cNvPr>
              <p:cNvSpPr/>
              <p:nvPr/>
            </p:nvSpPr>
            <p:spPr bwMode="gray">
              <a:xfrm>
                <a:off x="2840144" y="1469426"/>
                <a:ext cx="649480" cy="63238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481AAC60-5FA7-4E06-8ADE-EA07A9800A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840144" y="1469426"/>
                <a:ext cx="649480" cy="632388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4A5FA4D0-CAE8-4576-B5E7-966EBE97349C}"/>
                  </a:ext>
                </a:extLst>
              </p:cNvPr>
              <p:cNvSpPr/>
              <p:nvPr/>
            </p:nvSpPr>
            <p:spPr bwMode="gray">
              <a:xfrm>
                <a:off x="3931156" y="1469426"/>
                <a:ext cx="649480" cy="63238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defTabSz="121917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sup>
                      </m:sSubSup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4A5FA4D0-CAE8-4576-B5E7-966EBE9734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931156" y="1469426"/>
                <a:ext cx="649480" cy="632388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6A962A7A-AEDD-4692-8068-E7FEBCAE7DE6}"/>
                  </a:ext>
                </a:extLst>
              </p:cNvPr>
              <p:cNvSpPr/>
              <p:nvPr/>
            </p:nvSpPr>
            <p:spPr bwMode="gray">
              <a:xfrm>
                <a:off x="3385650" y="2350514"/>
                <a:ext cx="649480" cy="63238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defTabSz="121917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sup>
                      </m:sSubSup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6A962A7A-AEDD-4692-8068-E7FEBCAE7D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385650" y="2350514"/>
                <a:ext cx="649480" cy="632388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D5BEE5B-5702-4CA2-94F0-71E0A8052C8F}"/>
              </a:ext>
            </a:extLst>
          </p:cNvPr>
          <p:cNvCxnSpPr>
            <a:cxnSpLocks/>
            <a:stCxn id="56" idx="7"/>
            <a:endCxn id="57" idx="1"/>
          </p:cNvCxnSpPr>
          <p:nvPr/>
        </p:nvCxnSpPr>
        <p:spPr bwMode="gray">
          <a:xfrm>
            <a:off x="3394510" y="1562037"/>
            <a:ext cx="631760" cy="0"/>
          </a:xfrm>
          <a:prstGeom prst="straightConnector1">
            <a:avLst/>
          </a:prstGeom>
          <a:ln w="1270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A020F9A-86EF-4A9D-970A-DC75CF367EA1}"/>
              </a:ext>
            </a:extLst>
          </p:cNvPr>
          <p:cNvCxnSpPr>
            <a:cxnSpLocks/>
            <a:stCxn id="57" idx="3"/>
            <a:endCxn id="56" idx="5"/>
          </p:cNvCxnSpPr>
          <p:nvPr/>
        </p:nvCxnSpPr>
        <p:spPr bwMode="gray">
          <a:xfrm flipH="1">
            <a:off x="3394510" y="2009203"/>
            <a:ext cx="631760" cy="0"/>
          </a:xfrm>
          <a:prstGeom prst="straightConnector1">
            <a:avLst/>
          </a:prstGeom>
          <a:ln w="1270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01E0BF4-21B2-41EC-951C-8F12FF8E10BC}"/>
              </a:ext>
            </a:extLst>
          </p:cNvPr>
          <p:cNvCxnSpPr>
            <a:cxnSpLocks/>
            <a:stCxn id="57" idx="4"/>
            <a:endCxn id="58" idx="7"/>
          </p:cNvCxnSpPr>
          <p:nvPr/>
        </p:nvCxnSpPr>
        <p:spPr bwMode="gray">
          <a:xfrm flipH="1">
            <a:off x="3940016" y="2101814"/>
            <a:ext cx="315880" cy="341311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F03D01D-7127-4F50-B6BE-A86C08C7BD77}"/>
              </a:ext>
            </a:extLst>
          </p:cNvPr>
          <p:cNvCxnSpPr>
            <a:cxnSpLocks/>
            <a:stCxn id="58" idx="1"/>
            <a:endCxn id="56" idx="4"/>
          </p:cNvCxnSpPr>
          <p:nvPr/>
        </p:nvCxnSpPr>
        <p:spPr bwMode="gray">
          <a:xfrm flipH="1" flipV="1">
            <a:off x="3164884" y="2101814"/>
            <a:ext cx="315880" cy="341311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C9786194-004B-4FC1-8C4E-451872A1A4F5}"/>
                  </a:ext>
                </a:extLst>
              </p:cNvPr>
              <p:cNvSpPr/>
              <p:nvPr/>
            </p:nvSpPr>
            <p:spPr bwMode="gray">
              <a:xfrm>
                <a:off x="2965796" y="4307621"/>
                <a:ext cx="649480" cy="63238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defTabSz="121917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C9786194-004B-4FC1-8C4E-451872A1A4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965796" y="4307621"/>
                <a:ext cx="649480" cy="632388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3BE6C00E-03EC-4209-A1E2-EC611887B910}"/>
                  </a:ext>
                </a:extLst>
              </p:cNvPr>
              <p:cNvSpPr/>
              <p:nvPr/>
            </p:nvSpPr>
            <p:spPr bwMode="gray">
              <a:xfrm>
                <a:off x="3940016" y="4307620"/>
                <a:ext cx="649480" cy="63238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defTabSz="121917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sup>
                      </m:sSubSup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3BE6C00E-03EC-4209-A1E2-EC611887B9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940016" y="4307620"/>
                <a:ext cx="649480" cy="632388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967E99A5-5D36-49FD-A89E-1373C34DA422}"/>
                  </a:ext>
                </a:extLst>
              </p:cNvPr>
              <p:cNvSpPr/>
              <p:nvPr/>
            </p:nvSpPr>
            <p:spPr bwMode="gray">
              <a:xfrm>
                <a:off x="3398469" y="3362948"/>
                <a:ext cx="649480" cy="63238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sup>
                      </m:sSub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967E99A5-5D36-49FD-A89E-1373C34DA4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398469" y="3362948"/>
                <a:ext cx="649480" cy="632388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B075A5C-6C66-4F7B-BB7A-39851701F94B}"/>
              </a:ext>
            </a:extLst>
          </p:cNvPr>
          <p:cNvCxnSpPr>
            <a:cxnSpLocks/>
            <a:stCxn id="63" idx="7"/>
            <a:endCxn id="64" idx="1"/>
          </p:cNvCxnSpPr>
          <p:nvPr/>
        </p:nvCxnSpPr>
        <p:spPr bwMode="gray">
          <a:xfrm flipV="1">
            <a:off x="3520162" y="4400231"/>
            <a:ext cx="514968" cy="1"/>
          </a:xfrm>
          <a:prstGeom prst="straightConnector1">
            <a:avLst/>
          </a:prstGeom>
          <a:ln w="1270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A647BF1B-D6C5-44F1-BABB-C841D338A057}"/>
              </a:ext>
            </a:extLst>
          </p:cNvPr>
          <p:cNvCxnSpPr>
            <a:cxnSpLocks/>
            <a:stCxn id="64" idx="3"/>
            <a:endCxn id="63" idx="5"/>
          </p:cNvCxnSpPr>
          <p:nvPr/>
        </p:nvCxnSpPr>
        <p:spPr bwMode="gray">
          <a:xfrm flipH="1">
            <a:off x="3520162" y="4847397"/>
            <a:ext cx="514968" cy="1"/>
          </a:xfrm>
          <a:prstGeom prst="straightConnector1">
            <a:avLst/>
          </a:prstGeom>
          <a:ln w="1270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D14551D-8D89-4B6C-A20F-B1D6A4A920A1}"/>
              </a:ext>
            </a:extLst>
          </p:cNvPr>
          <p:cNvCxnSpPr>
            <a:cxnSpLocks/>
            <a:stCxn id="64" idx="0"/>
            <a:endCxn id="65" idx="5"/>
          </p:cNvCxnSpPr>
          <p:nvPr/>
        </p:nvCxnSpPr>
        <p:spPr bwMode="gray">
          <a:xfrm flipH="1" flipV="1">
            <a:off x="3952835" y="3902725"/>
            <a:ext cx="311921" cy="404895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9C8ED50C-89E0-45A6-982C-32C8C622EEF1}"/>
              </a:ext>
            </a:extLst>
          </p:cNvPr>
          <p:cNvCxnSpPr>
            <a:cxnSpLocks/>
            <a:stCxn id="57" idx="6"/>
            <a:endCxn id="64" idx="6"/>
          </p:cNvCxnSpPr>
          <p:nvPr/>
        </p:nvCxnSpPr>
        <p:spPr bwMode="gray">
          <a:xfrm>
            <a:off x="4580636" y="1785620"/>
            <a:ext cx="8860" cy="2838194"/>
          </a:xfrm>
          <a:prstGeom prst="bentConnector3">
            <a:avLst>
              <a:gd name="adj1" fmla="val 2680135"/>
            </a:avLst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0EF726C-463A-410A-9231-52162BADCFC1}"/>
              </a:ext>
            </a:extLst>
          </p:cNvPr>
          <p:cNvCxnSpPr>
            <a:cxnSpLocks/>
            <a:stCxn id="58" idx="4"/>
            <a:endCxn id="65" idx="0"/>
          </p:cNvCxnSpPr>
          <p:nvPr/>
        </p:nvCxnSpPr>
        <p:spPr bwMode="gray">
          <a:xfrm>
            <a:off x="3710390" y="2982902"/>
            <a:ext cx="12819" cy="380046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24642DB7-86B4-4722-82BE-B40C3DEA9F46}"/>
              </a:ext>
            </a:extLst>
          </p:cNvPr>
          <p:cNvCxnSpPr>
            <a:cxnSpLocks/>
            <a:stCxn id="65" idx="2"/>
            <a:endCxn id="56" idx="3"/>
          </p:cNvCxnSpPr>
          <p:nvPr/>
        </p:nvCxnSpPr>
        <p:spPr bwMode="gray">
          <a:xfrm rot="10800000">
            <a:off x="2935259" y="2009204"/>
            <a:ext cx="463211" cy="1669939"/>
          </a:xfrm>
          <a:prstGeom prst="bentConnector2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A70AB801-67F5-49C9-9845-E0ACE43464FC}"/>
              </a:ext>
            </a:extLst>
          </p:cNvPr>
          <p:cNvCxnSpPr>
            <a:cxnSpLocks/>
            <a:stCxn id="63" idx="4"/>
            <a:endCxn id="56" idx="0"/>
          </p:cNvCxnSpPr>
          <p:nvPr/>
        </p:nvCxnSpPr>
        <p:spPr bwMode="gray">
          <a:xfrm rot="5400000" flipH="1">
            <a:off x="1492418" y="3141892"/>
            <a:ext cx="3470583" cy="125652"/>
          </a:xfrm>
          <a:prstGeom prst="bentConnector5">
            <a:avLst>
              <a:gd name="adj1" fmla="val -6587"/>
              <a:gd name="adj2" fmla="val 540375"/>
              <a:gd name="adj3" fmla="val 106587"/>
            </a:avLst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816DA53-5F3C-41D1-984E-810E5D975BFB}"/>
              </a:ext>
            </a:extLst>
          </p:cNvPr>
          <p:cNvCxnSpPr>
            <a:cxnSpLocks/>
            <a:stCxn id="65" idx="3"/>
            <a:endCxn id="63" idx="0"/>
          </p:cNvCxnSpPr>
          <p:nvPr/>
        </p:nvCxnSpPr>
        <p:spPr bwMode="gray">
          <a:xfrm flipH="1">
            <a:off x="3290536" y="3902725"/>
            <a:ext cx="203047" cy="404896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1D39DC20-B948-48DC-A7CA-84447A5F8D82}"/>
              </a:ext>
            </a:extLst>
          </p:cNvPr>
          <p:cNvCxnSpPr>
            <a:cxnSpLocks/>
            <a:stCxn id="56" idx="2"/>
            <a:endCxn id="63" idx="2"/>
          </p:cNvCxnSpPr>
          <p:nvPr/>
        </p:nvCxnSpPr>
        <p:spPr bwMode="gray">
          <a:xfrm rot="10800000" flipH="1" flipV="1">
            <a:off x="2840144" y="1785619"/>
            <a:ext cx="125652" cy="2838195"/>
          </a:xfrm>
          <a:prstGeom prst="bentConnector3">
            <a:avLst>
              <a:gd name="adj1" fmla="val -92457"/>
            </a:avLst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7C2B8B28-D43E-45A9-AE53-2E2149F7E25E}"/>
                  </a:ext>
                </a:extLst>
              </p:cNvPr>
              <p:cNvSpPr/>
              <p:nvPr/>
            </p:nvSpPr>
            <p:spPr bwMode="gray">
              <a:xfrm>
                <a:off x="5237314" y="1469424"/>
                <a:ext cx="649480" cy="63238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7C2B8B28-D43E-45A9-AE53-2E2149F7E2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237314" y="1469424"/>
                <a:ext cx="649480" cy="632388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10DA1714-A877-4B99-9713-E57809FBDFA2}"/>
                  </a:ext>
                </a:extLst>
              </p:cNvPr>
              <p:cNvSpPr/>
              <p:nvPr/>
            </p:nvSpPr>
            <p:spPr bwMode="gray">
              <a:xfrm>
                <a:off x="6328326" y="1469424"/>
                <a:ext cx="649480" cy="63238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defTabSz="121917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sup>
                      </m:sSubSup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10DA1714-A877-4B99-9713-E57809FBDF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328326" y="1469424"/>
                <a:ext cx="649480" cy="632388"/>
              </a:xfrm>
              <a:prstGeom prst="ellipse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6F0E7DE9-5635-47D9-AB94-0164FF2E4CCB}"/>
                  </a:ext>
                </a:extLst>
              </p:cNvPr>
              <p:cNvSpPr/>
              <p:nvPr/>
            </p:nvSpPr>
            <p:spPr bwMode="gray">
              <a:xfrm>
                <a:off x="5782820" y="2350512"/>
                <a:ext cx="649480" cy="63238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defTabSz="121917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sup>
                      </m:sSubSup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6F0E7DE9-5635-47D9-AB94-0164FF2E4C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782820" y="2350512"/>
                <a:ext cx="649480" cy="632388"/>
              </a:xfrm>
              <a:prstGeom prst="ellipse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767D14D0-DC5F-4CF0-AFD2-84C22FD7C335}"/>
              </a:ext>
            </a:extLst>
          </p:cNvPr>
          <p:cNvCxnSpPr>
            <a:cxnSpLocks/>
            <a:stCxn id="122" idx="7"/>
            <a:endCxn id="123" idx="1"/>
          </p:cNvCxnSpPr>
          <p:nvPr/>
        </p:nvCxnSpPr>
        <p:spPr bwMode="gray">
          <a:xfrm>
            <a:off x="5791680" y="1562035"/>
            <a:ext cx="631760" cy="0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542195C9-BDBF-4BC7-BDC4-A34E78DEE1F5}"/>
              </a:ext>
            </a:extLst>
          </p:cNvPr>
          <p:cNvCxnSpPr>
            <a:cxnSpLocks/>
            <a:stCxn id="123" idx="3"/>
            <a:endCxn id="122" idx="5"/>
          </p:cNvCxnSpPr>
          <p:nvPr/>
        </p:nvCxnSpPr>
        <p:spPr bwMode="gray">
          <a:xfrm flipH="1">
            <a:off x="5791680" y="2009201"/>
            <a:ext cx="631760" cy="0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21215C11-5C55-44C5-9D74-A46DF7AC70A2}"/>
              </a:ext>
            </a:extLst>
          </p:cNvPr>
          <p:cNvCxnSpPr>
            <a:cxnSpLocks/>
            <a:stCxn id="123" idx="4"/>
            <a:endCxn id="124" idx="7"/>
          </p:cNvCxnSpPr>
          <p:nvPr/>
        </p:nvCxnSpPr>
        <p:spPr bwMode="gray">
          <a:xfrm flipH="1">
            <a:off x="6337186" y="2101812"/>
            <a:ext cx="315880" cy="341311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AC155637-EBAF-41FF-99E4-DD90180E7AD9}"/>
              </a:ext>
            </a:extLst>
          </p:cNvPr>
          <p:cNvCxnSpPr>
            <a:cxnSpLocks/>
            <a:stCxn id="124" idx="1"/>
            <a:endCxn id="122" idx="4"/>
          </p:cNvCxnSpPr>
          <p:nvPr/>
        </p:nvCxnSpPr>
        <p:spPr bwMode="gray">
          <a:xfrm flipH="1" flipV="1">
            <a:off x="5562054" y="2101812"/>
            <a:ext cx="315880" cy="341311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8F1ED4D7-9FC9-43B0-9FE5-039ACC5B0D27}"/>
                  </a:ext>
                </a:extLst>
              </p:cNvPr>
              <p:cNvSpPr/>
              <p:nvPr/>
            </p:nvSpPr>
            <p:spPr bwMode="gray">
              <a:xfrm>
                <a:off x="5362966" y="4307619"/>
                <a:ext cx="649480" cy="63238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defTabSz="121917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8F1ED4D7-9FC9-43B0-9FE5-039ACC5B0D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362966" y="4307619"/>
                <a:ext cx="649480" cy="632388"/>
              </a:xfrm>
              <a:prstGeom prst="ellipse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58C8D676-6B74-428C-A625-7FD295C9938A}"/>
                  </a:ext>
                </a:extLst>
              </p:cNvPr>
              <p:cNvSpPr/>
              <p:nvPr/>
            </p:nvSpPr>
            <p:spPr bwMode="gray">
              <a:xfrm>
                <a:off x="6337186" y="4307618"/>
                <a:ext cx="649480" cy="63238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defTabSz="121917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sup>
                      </m:sSubSup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58C8D676-6B74-428C-A625-7FD295C99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337186" y="4307618"/>
                <a:ext cx="649480" cy="632388"/>
              </a:xfrm>
              <a:prstGeom prst="ellipse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DCE08048-5B62-4720-BD0D-65585269AFCD}"/>
                  </a:ext>
                </a:extLst>
              </p:cNvPr>
              <p:cNvSpPr/>
              <p:nvPr/>
            </p:nvSpPr>
            <p:spPr bwMode="gray">
              <a:xfrm>
                <a:off x="5795639" y="3362946"/>
                <a:ext cx="649480" cy="63238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sup>
                      </m:sSub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DCE08048-5B62-4720-BD0D-65585269AF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795639" y="3362946"/>
                <a:ext cx="649480" cy="632388"/>
              </a:xfrm>
              <a:prstGeom prst="ellipse">
                <a:avLst/>
              </a:prstGeom>
              <a:blipFill>
                <a:blip r:embed="rId24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0B651DDB-6CD0-47D7-AD18-C4C6645D6786}"/>
              </a:ext>
            </a:extLst>
          </p:cNvPr>
          <p:cNvCxnSpPr>
            <a:cxnSpLocks/>
            <a:stCxn id="129" idx="7"/>
            <a:endCxn id="130" idx="1"/>
          </p:cNvCxnSpPr>
          <p:nvPr/>
        </p:nvCxnSpPr>
        <p:spPr bwMode="gray">
          <a:xfrm flipV="1">
            <a:off x="5917332" y="4400229"/>
            <a:ext cx="514968" cy="1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78D533AF-A587-4317-BE97-0E101D410DA1}"/>
              </a:ext>
            </a:extLst>
          </p:cNvPr>
          <p:cNvCxnSpPr>
            <a:cxnSpLocks/>
            <a:stCxn id="130" idx="3"/>
            <a:endCxn id="129" idx="5"/>
          </p:cNvCxnSpPr>
          <p:nvPr/>
        </p:nvCxnSpPr>
        <p:spPr bwMode="gray">
          <a:xfrm flipH="1">
            <a:off x="5917332" y="4847395"/>
            <a:ext cx="514968" cy="1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3A1209C0-4763-4C60-8D96-70CC2D38DF53}"/>
              </a:ext>
            </a:extLst>
          </p:cNvPr>
          <p:cNvCxnSpPr>
            <a:cxnSpLocks/>
            <a:stCxn id="130" idx="0"/>
            <a:endCxn id="131" idx="5"/>
          </p:cNvCxnSpPr>
          <p:nvPr/>
        </p:nvCxnSpPr>
        <p:spPr bwMode="gray">
          <a:xfrm flipH="1" flipV="1">
            <a:off x="6350005" y="3902723"/>
            <a:ext cx="311921" cy="404895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5" name="Connector: Elbow 134">
            <a:extLst>
              <a:ext uri="{FF2B5EF4-FFF2-40B4-BE49-F238E27FC236}">
                <a16:creationId xmlns:a16="http://schemas.microsoft.com/office/drawing/2014/main" id="{6E60FB14-658E-44B2-B0A8-8CEF482976D1}"/>
              </a:ext>
            </a:extLst>
          </p:cNvPr>
          <p:cNvCxnSpPr>
            <a:cxnSpLocks/>
            <a:stCxn id="123" idx="6"/>
            <a:endCxn id="130" idx="6"/>
          </p:cNvCxnSpPr>
          <p:nvPr/>
        </p:nvCxnSpPr>
        <p:spPr bwMode="gray">
          <a:xfrm>
            <a:off x="6977806" y="1785618"/>
            <a:ext cx="8860" cy="2838194"/>
          </a:xfrm>
          <a:prstGeom prst="bentConnector3">
            <a:avLst>
              <a:gd name="adj1" fmla="val 2680135"/>
            </a:avLst>
          </a:prstGeom>
          <a:ln w="19050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EEAF071D-3364-42C7-AE61-A32F8043BC92}"/>
              </a:ext>
            </a:extLst>
          </p:cNvPr>
          <p:cNvCxnSpPr>
            <a:cxnSpLocks/>
            <a:stCxn id="124" idx="4"/>
            <a:endCxn id="131" idx="0"/>
          </p:cNvCxnSpPr>
          <p:nvPr/>
        </p:nvCxnSpPr>
        <p:spPr bwMode="gray">
          <a:xfrm>
            <a:off x="6107560" y="2982900"/>
            <a:ext cx="12819" cy="380046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7" name="Connector: Elbow 136">
            <a:extLst>
              <a:ext uri="{FF2B5EF4-FFF2-40B4-BE49-F238E27FC236}">
                <a16:creationId xmlns:a16="http://schemas.microsoft.com/office/drawing/2014/main" id="{9582BAB1-5473-439D-97BB-7937FD4CA023}"/>
              </a:ext>
            </a:extLst>
          </p:cNvPr>
          <p:cNvCxnSpPr>
            <a:cxnSpLocks/>
            <a:stCxn id="131" idx="2"/>
            <a:endCxn id="122" idx="3"/>
          </p:cNvCxnSpPr>
          <p:nvPr/>
        </p:nvCxnSpPr>
        <p:spPr bwMode="gray">
          <a:xfrm rot="10800000">
            <a:off x="5332429" y="2009202"/>
            <a:ext cx="463211" cy="1669939"/>
          </a:xfrm>
          <a:prstGeom prst="bentConnector2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8" name="Connector: Elbow 137">
            <a:extLst>
              <a:ext uri="{FF2B5EF4-FFF2-40B4-BE49-F238E27FC236}">
                <a16:creationId xmlns:a16="http://schemas.microsoft.com/office/drawing/2014/main" id="{04C9D167-6CD9-4005-AA9A-E26CBA285A21}"/>
              </a:ext>
            </a:extLst>
          </p:cNvPr>
          <p:cNvCxnSpPr>
            <a:cxnSpLocks/>
            <a:stCxn id="129" idx="4"/>
            <a:endCxn id="122" idx="0"/>
          </p:cNvCxnSpPr>
          <p:nvPr/>
        </p:nvCxnSpPr>
        <p:spPr bwMode="gray">
          <a:xfrm rot="5400000" flipH="1">
            <a:off x="3889588" y="3141890"/>
            <a:ext cx="3470583" cy="125652"/>
          </a:xfrm>
          <a:prstGeom prst="bentConnector5">
            <a:avLst>
              <a:gd name="adj1" fmla="val -6587"/>
              <a:gd name="adj2" fmla="val 540375"/>
              <a:gd name="adj3" fmla="val 106587"/>
            </a:avLst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ACE5EED6-1EC0-4381-8126-3C0EBCF61C52}"/>
              </a:ext>
            </a:extLst>
          </p:cNvPr>
          <p:cNvCxnSpPr>
            <a:cxnSpLocks/>
            <a:stCxn id="131" idx="3"/>
            <a:endCxn id="129" idx="0"/>
          </p:cNvCxnSpPr>
          <p:nvPr/>
        </p:nvCxnSpPr>
        <p:spPr bwMode="gray">
          <a:xfrm flipH="1">
            <a:off x="5687706" y="3902723"/>
            <a:ext cx="203047" cy="404896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636702D9-64C3-4F69-ABE1-0F0C01DDB0D2}"/>
              </a:ext>
            </a:extLst>
          </p:cNvPr>
          <p:cNvCxnSpPr>
            <a:cxnSpLocks/>
            <a:stCxn id="122" idx="2"/>
            <a:endCxn id="129" idx="2"/>
          </p:cNvCxnSpPr>
          <p:nvPr/>
        </p:nvCxnSpPr>
        <p:spPr bwMode="gray">
          <a:xfrm rot="10800000" flipH="1" flipV="1">
            <a:off x="5237314" y="1785617"/>
            <a:ext cx="125652" cy="2838195"/>
          </a:xfrm>
          <a:prstGeom prst="bentConnector3">
            <a:avLst>
              <a:gd name="adj1" fmla="val -74562"/>
            </a:avLst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4663E0C0-4886-4679-9594-91331785542F}"/>
              </a:ext>
            </a:extLst>
          </p:cNvPr>
          <p:cNvCxnSpPr>
            <a:cxnSpLocks/>
          </p:cNvCxnSpPr>
          <p:nvPr/>
        </p:nvCxnSpPr>
        <p:spPr bwMode="gray">
          <a:xfrm rot="5400000" flipH="1">
            <a:off x="-842323" y="3234504"/>
            <a:ext cx="3470583" cy="125652"/>
          </a:xfrm>
          <a:prstGeom prst="bentConnector5">
            <a:avLst>
              <a:gd name="adj1" fmla="val -6587"/>
              <a:gd name="adj2" fmla="val 629848"/>
              <a:gd name="adj3" fmla="val 106587"/>
            </a:avLst>
          </a:prstGeom>
          <a:ln w="127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5" name="Connector: Elbow 144">
            <a:extLst>
              <a:ext uri="{FF2B5EF4-FFF2-40B4-BE49-F238E27FC236}">
                <a16:creationId xmlns:a16="http://schemas.microsoft.com/office/drawing/2014/main" id="{46B80583-2FF4-4A22-8D8E-AB66AC6F9BA4}"/>
              </a:ext>
            </a:extLst>
          </p:cNvPr>
          <p:cNvCxnSpPr>
            <a:cxnSpLocks/>
          </p:cNvCxnSpPr>
          <p:nvPr/>
        </p:nvCxnSpPr>
        <p:spPr bwMode="gray">
          <a:xfrm rot="10800000">
            <a:off x="8802690" y="6242913"/>
            <a:ext cx="543927" cy="1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rgbClr val="C00000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CB05EED0-ED25-478F-BA44-FABC34FB44F0}"/>
              </a:ext>
            </a:extLst>
          </p:cNvPr>
          <p:cNvCxnSpPr>
            <a:cxnSpLocks/>
          </p:cNvCxnSpPr>
          <p:nvPr/>
        </p:nvCxnSpPr>
        <p:spPr bwMode="gray">
          <a:xfrm rot="10800000">
            <a:off x="6561310" y="6225624"/>
            <a:ext cx="543927" cy="1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7" name="Connector: Elbow 146">
            <a:extLst>
              <a:ext uri="{FF2B5EF4-FFF2-40B4-BE49-F238E27FC236}">
                <a16:creationId xmlns:a16="http://schemas.microsoft.com/office/drawing/2014/main" id="{5C3960BC-79DC-47E6-8006-231C9773CB61}"/>
              </a:ext>
            </a:extLst>
          </p:cNvPr>
          <p:cNvCxnSpPr>
            <a:cxnSpLocks/>
          </p:cNvCxnSpPr>
          <p:nvPr/>
        </p:nvCxnSpPr>
        <p:spPr bwMode="gray">
          <a:xfrm rot="10800000">
            <a:off x="10858630" y="6242913"/>
            <a:ext cx="543927" cy="1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rgbClr val="7030A0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F04FC3AC-2D52-43CC-99DE-725FBFA3C98F}"/>
                  </a:ext>
                </a:extLst>
              </p:cNvPr>
              <p:cNvSpPr/>
              <p:nvPr/>
            </p:nvSpPr>
            <p:spPr bwMode="gray">
              <a:xfrm>
                <a:off x="7634484" y="1476697"/>
                <a:ext cx="649480" cy="63238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F04FC3AC-2D52-43CC-99DE-725FBFA3C9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634484" y="1476697"/>
                <a:ext cx="649480" cy="632388"/>
              </a:xfrm>
              <a:prstGeom prst="ellipse">
                <a:avLst/>
              </a:prstGeom>
              <a:blipFill>
                <a:blip r:embed="rId25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8C6F890C-0382-4CB9-B57D-B1175B263098}"/>
                  </a:ext>
                </a:extLst>
              </p:cNvPr>
              <p:cNvSpPr/>
              <p:nvPr/>
            </p:nvSpPr>
            <p:spPr bwMode="gray">
              <a:xfrm>
                <a:off x="8747175" y="1476697"/>
                <a:ext cx="649480" cy="63238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sup>
                      </m:sSubSup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8C6F890C-0382-4CB9-B57D-B1175B2630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747175" y="1476697"/>
                <a:ext cx="649480" cy="632388"/>
              </a:xfrm>
              <a:prstGeom prst="ellipse">
                <a:avLst/>
              </a:prstGeom>
              <a:blipFill>
                <a:blip r:embed="rId26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143BC2F5-7C21-4FFC-8AFA-50F8A6FF6488}"/>
                  </a:ext>
                </a:extLst>
              </p:cNvPr>
              <p:cNvSpPr/>
              <p:nvPr/>
            </p:nvSpPr>
            <p:spPr bwMode="gray">
              <a:xfrm>
                <a:off x="8179990" y="2357785"/>
                <a:ext cx="649480" cy="63238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defTabSz="121917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sup>
                      </m:sSubSup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143BC2F5-7C21-4FFC-8AFA-50F8A6FF64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179990" y="2357785"/>
                <a:ext cx="649480" cy="632388"/>
              </a:xfrm>
              <a:prstGeom prst="ellipse">
                <a:avLst/>
              </a:prstGeom>
              <a:blipFill>
                <a:blip r:embed="rId27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20CA7AAC-5877-4DAA-9E58-0F7E04B2A47A}"/>
              </a:ext>
            </a:extLst>
          </p:cNvPr>
          <p:cNvCxnSpPr>
            <a:cxnSpLocks/>
            <a:stCxn id="148" idx="7"/>
            <a:endCxn id="149" idx="1"/>
          </p:cNvCxnSpPr>
          <p:nvPr/>
        </p:nvCxnSpPr>
        <p:spPr bwMode="gray">
          <a:xfrm>
            <a:off x="8188850" y="1569308"/>
            <a:ext cx="653439" cy="0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332ADCE1-EAB0-4D36-86F6-0E8308DE06BF}"/>
              </a:ext>
            </a:extLst>
          </p:cNvPr>
          <p:cNvCxnSpPr>
            <a:cxnSpLocks/>
            <a:stCxn id="149" idx="3"/>
            <a:endCxn id="148" idx="5"/>
          </p:cNvCxnSpPr>
          <p:nvPr/>
        </p:nvCxnSpPr>
        <p:spPr bwMode="gray">
          <a:xfrm flipH="1">
            <a:off x="8188850" y="2016474"/>
            <a:ext cx="653439" cy="0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1B720311-C09C-4894-A660-8A7E3B2CA6E2}"/>
              </a:ext>
            </a:extLst>
          </p:cNvPr>
          <p:cNvCxnSpPr>
            <a:cxnSpLocks/>
            <a:stCxn id="149" idx="4"/>
            <a:endCxn id="150" idx="7"/>
          </p:cNvCxnSpPr>
          <p:nvPr/>
        </p:nvCxnSpPr>
        <p:spPr bwMode="gray">
          <a:xfrm flipH="1">
            <a:off x="8734356" y="2109085"/>
            <a:ext cx="337559" cy="341311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5D8DED27-CCEA-4B1D-9DCC-C8644DC80F9D}"/>
              </a:ext>
            </a:extLst>
          </p:cNvPr>
          <p:cNvCxnSpPr>
            <a:cxnSpLocks/>
            <a:stCxn id="150" idx="1"/>
            <a:endCxn id="148" idx="4"/>
          </p:cNvCxnSpPr>
          <p:nvPr/>
        </p:nvCxnSpPr>
        <p:spPr bwMode="gray">
          <a:xfrm flipH="1" flipV="1">
            <a:off x="7959224" y="2109085"/>
            <a:ext cx="315880" cy="341311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41E0EDE7-1AE3-4EA5-B89E-C2B139664FFB}"/>
                  </a:ext>
                </a:extLst>
              </p:cNvPr>
              <p:cNvSpPr/>
              <p:nvPr/>
            </p:nvSpPr>
            <p:spPr bwMode="gray">
              <a:xfrm>
                <a:off x="7760136" y="4314892"/>
                <a:ext cx="649480" cy="63238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defTabSz="121917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41E0EDE7-1AE3-4EA5-B89E-C2B139664F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760136" y="4314892"/>
                <a:ext cx="649480" cy="632388"/>
              </a:xfrm>
              <a:prstGeom prst="ellipse">
                <a:avLst/>
              </a:prstGeom>
              <a:blipFill>
                <a:blip r:embed="rId28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0E43A8ED-0C8A-4E85-A0DA-4D65F69C30D5}"/>
                  </a:ext>
                </a:extLst>
              </p:cNvPr>
              <p:cNvSpPr/>
              <p:nvPr/>
            </p:nvSpPr>
            <p:spPr bwMode="gray">
              <a:xfrm>
                <a:off x="8734356" y="4314891"/>
                <a:ext cx="649480" cy="63238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defTabSz="121917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sup>
                      </m:sSubSup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0E43A8ED-0C8A-4E85-A0DA-4D65F69C3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734356" y="4314891"/>
                <a:ext cx="649480" cy="632388"/>
              </a:xfrm>
              <a:prstGeom prst="ellipse">
                <a:avLst/>
              </a:prstGeom>
              <a:blipFill>
                <a:blip r:embed="rId29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89F4D29D-E5ED-443A-80DE-AEAC01806D1C}"/>
                  </a:ext>
                </a:extLst>
              </p:cNvPr>
              <p:cNvSpPr/>
              <p:nvPr/>
            </p:nvSpPr>
            <p:spPr bwMode="gray">
              <a:xfrm>
                <a:off x="8192809" y="3370219"/>
                <a:ext cx="649480" cy="63238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sup>
                      </m:sSub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89F4D29D-E5ED-443A-80DE-AEAC01806D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192809" y="3370219"/>
                <a:ext cx="649480" cy="632388"/>
              </a:xfrm>
              <a:prstGeom prst="ellipse">
                <a:avLst/>
              </a:prstGeom>
              <a:blipFill>
                <a:blip r:embed="rId30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BC999640-8E38-44EA-B90D-4FFD063687F5}"/>
              </a:ext>
            </a:extLst>
          </p:cNvPr>
          <p:cNvCxnSpPr>
            <a:cxnSpLocks/>
            <a:stCxn id="155" idx="7"/>
            <a:endCxn id="156" idx="1"/>
          </p:cNvCxnSpPr>
          <p:nvPr/>
        </p:nvCxnSpPr>
        <p:spPr bwMode="gray">
          <a:xfrm flipV="1">
            <a:off x="8314502" y="4407502"/>
            <a:ext cx="514968" cy="1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E7983361-85EC-413A-9A36-181925757708}"/>
              </a:ext>
            </a:extLst>
          </p:cNvPr>
          <p:cNvCxnSpPr>
            <a:cxnSpLocks/>
            <a:stCxn id="156" idx="3"/>
            <a:endCxn id="155" idx="5"/>
          </p:cNvCxnSpPr>
          <p:nvPr/>
        </p:nvCxnSpPr>
        <p:spPr bwMode="gray">
          <a:xfrm flipH="1">
            <a:off x="8314502" y="4854668"/>
            <a:ext cx="514968" cy="1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7255521C-5CC8-474D-9618-B9FF71E56363}"/>
              </a:ext>
            </a:extLst>
          </p:cNvPr>
          <p:cNvCxnSpPr>
            <a:cxnSpLocks/>
            <a:stCxn id="156" idx="0"/>
            <a:endCxn id="157" idx="5"/>
          </p:cNvCxnSpPr>
          <p:nvPr/>
        </p:nvCxnSpPr>
        <p:spPr bwMode="gray">
          <a:xfrm flipH="1" flipV="1">
            <a:off x="8747175" y="3909996"/>
            <a:ext cx="311921" cy="404895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DA6136CA-2845-45DC-89CD-C29A36C72FC0}"/>
              </a:ext>
            </a:extLst>
          </p:cNvPr>
          <p:cNvCxnSpPr>
            <a:cxnSpLocks/>
            <a:stCxn id="150" idx="4"/>
            <a:endCxn id="157" idx="0"/>
          </p:cNvCxnSpPr>
          <p:nvPr/>
        </p:nvCxnSpPr>
        <p:spPr bwMode="gray">
          <a:xfrm>
            <a:off x="8504730" y="2990173"/>
            <a:ext cx="12819" cy="380046"/>
          </a:xfrm>
          <a:prstGeom prst="straightConnector1">
            <a:avLst/>
          </a:prstGeom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3" name="Connector: Elbow 162">
            <a:extLst>
              <a:ext uri="{FF2B5EF4-FFF2-40B4-BE49-F238E27FC236}">
                <a16:creationId xmlns:a16="http://schemas.microsoft.com/office/drawing/2014/main" id="{FC0BCC45-6C6C-4BED-A864-9EF39B077A3D}"/>
              </a:ext>
            </a:extLst>
          </p:cNvPr>
          <p:cNvCxnSpPr>
            <a:cxnSpLocks/>
            <a:stCxn id="157" idx="2"/>
            <a:endCxn id="148" idx="3"/>
          </p:cNvCxnSpPr>
          <p:nvPr/>
        </p:nvCxnSpPr>
        <p:spPr bwMode="gray">
          <a:xfrm rot="10800000">
            <a:off x="7729599" y="2016475"/>
            <a:ext cx="463211" cy="1669939"/>
          </a:xfrm>
          <a:prstGeom prst="bentConnector2">
            <a:avLst/>
          </a:prstGeom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4" name="Connector: Elbow 163">
            <a:extLst>
              <a:ext uri="{FF2B5EF4-FFF2-40B4-BE49-F238E27FC236}">
                <a16:creationId xmlns:a16="http://schemas.microsoft.com/office/drawing/2014/main" id="{D5B8F032-33AE-46AE-AE86-720A60BD689B}"/>
              </a:ext>
            </a:extLst>
          </p:cNvPr>
          <p:cNvCxnSpPr>
            <a:cxnSpLocks/>
            <a:stCxn id="155" idx="4"/>
            <a:endCxn id="148" idx="0"/>
          </p:cNvCxnSpPr>
          <p:nvPr/>
        </p:nvCxnSpPr>
        <p:spPr bwMode="gray">
          <a:xfrm rot="5400000" flipH="1">
            <a:off x="6286758" y="3149163"/>
            <a:ext cx="3470583" cy="125652"/>
          </a:xfrm>
          <a:prstGeom prst="bentConnector5">
            <a:avLst>
              <a:gd name="adj1" fmla="val -6587"/>
              <a:gd name="adj2" fmla="val 540375"/>
              <a:gd name="adj3" fmla="val 106587"/>
            </a:avLst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28D14570-1CEF-4BDF-9BF8-0480EB30B818}"/>
              </a:ext>
            </a:extLst>
          </p:cNvPr>
          <p:cNvCxnSpPr>
            <a:cxnSpLocks/>
            <a:stCxn id="157" idx="3"/>
            <a:endCxn id="155" idx="0"/>
          </p:cNvCxnSpPr>
          <p:nvPr/>
        </p:nvCxnSpPr>
        <p:spPr bwMode="gray">
          <a:xfrm flipH="1">
            <a:off x="8084876" y="3909996"/>
            <a:ext cx="203047" cy="404896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6" name="Connector: Elbow 165">
            <a:extLst>
              <a:ext uri="{FF2B5EF4-FFF2-40B4-BE49-F238E27FC236}">
                <a16:creationId xmlns:a16="http://schemas.microsoft.com/office/drawing/2014/main" id="{835DEC03-1AC6-48E6-9E4B-25E3CE809340}"/>
              </a:ext>
            </a:extLst>
          </p:cNvPr>
          <p:cNvCxnSpPr>
            <a:cxnSpLocks/>
            <a:stCxn id="148" idx="2"/>
            <a:endCxn id="155" idx="2"/>
          </p:cNvCxnSpPr>
          <p:nvPr/>
        </p:nvCxnSpPr>
        <p:spPr bwMode="gray">
          <a:xfrm rot="10800000" flipH="1" flipV="1">
            <a:off x="7634484" y="1792890"/>
            <a:ext cx="125652" cy="2838195"/>
          </a:xfrm>
          <a:prstGeom prst="bentConnector3">
            <a:avLst>
              <a:gd name="adj1" fmla="val -74562"/>
            </a:avLst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40CA8144-C5A4-46E6-8681-5F5521EA4B9B}"/>
                  </a:ext>
                </a:extLst>
              </p:cNvPr>
              <p:cNvSpPr/>
              <p:nvPr/>
            </p:nvSpPr>
            <p:spPr bwMode="gray">
              <a:xfrm>
                <a:off x="10054772" y="1492463"/>
                <a:ext cx="649480" cy="63238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40CA8144-C5A4-46E6-8681-5F5521EA4B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0054772" y="1492463"/>
                <a:ext cx="649480" cy="632388"/>
              </a:xfrm>
              <a:prstGeom prst="ellipse">
                <a:avLst/>
              </a:prstGeom>
              <a:blipFill>
                <a:blip r:embed="rId31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9999EFCF-8410-4656-AA81-49FCB45F395C}"/>
                  </a:ext>
                </a:extLst>
              </p:cNvPr>
              <p:cNvSpPr/>
              <p:nvPr/>
            </p:nvSpPr>
            <p:spPr bwMode="gray">
              <a:xfrm>
                <a:off x="11145784" y="1492463"/>
                <a:ext cx="649480" cy="63238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defTabSz="121917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sup>
                      </m:sSubSup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9999EFCF-8410-4656-AA81-49FCB45F39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1145784" y="1492463"/>
                <a:ext cx="649480" cy="632388"/>
              </a:xfrm>
              <a:prstGeom prst="ellipse">
                <a:avLst/>
              </a:prstGeom>
              <a:blipFill>
                <a:blip r:embed="rId32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33FC2F0A-5F84-46D3-89D4-9BF8F8436445}"/>
                  </a:ext>
                </a:extLst>
              </p:cNvPr>
              <p:cNvSpPr/>
              <p:nvPr/>
            </p:nvSpPr>
            <p:spPr bwMode="gray">
              <a:xfrm>
                <a:off x="10600278" y="2373551"/>
                <a:ext cx="649480" cy="63238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defTabSz="121917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sup>
                      </m:sSubSup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33FC2F0A-5F84-46D3-89D4-9BF8F84364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0600278" y="2373551"/>
                <a:ext cx="649480" cy="632388"/>
              </a:xfrm>
              <a:prstGeom prst="ellipse">
                <a:avLst/>
              </a:prstGeom>
              <a:blipFill>
                <a:blip r:embed="rId33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5570D5D6-3432-4ED9-9224-2E9ED6F2BC10}"/>
              </a:ext>
            </a:extLst>
          </p:cNvPr>
          <p:cNvCxnSpPr>
            <a:cxnSpLocks/>
            <a:stCxn id="167" idx="7"/>
            <a:endCxn id="168" idx="1"/>
          </p:cNvCxnSpPr>
          <p:nvPr/>
        </p:nvCxnSpPr>
        <p:spPr bwMode="gray">
          <a:xfrm>
            <a:off x="10609138" y="1585074"/>
            <a:ext cx="631760" cy="0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4326F61A-C956-4661-AEC9-9A5319DA1357}"/>
              </a:ext>
            </a:extLst>
          </p:cNvPr>
          <p:cNvCxnSpPr>
            <a:cxnSpLocks/>
            <a:stCxn id="168" idx="3"/>
            <a:endCxn id="167" idx="5"/>
          </p:cNvCxnSpPr>
          <p:nvPr/>
        </p:nvCxnSpPr>
        <p:spPr bwMode="gray">
          <a:xfrm flipH="1">
            <a:off x="10609138" y="2032240"/>
            <a:ext cx="631760" cy="0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C253D7C6-981B-4839-BA07-8478130BCBB1}"/>
              </a:ext>
            </a:extLst>
          </p:cNvPr>
          <p:cNvCxnSpPr>
            <a:cxnSpLocks/>
            <a:stCxn id="168" idx="4"/>
            <a:endCxn id="169" idx="7"/>
          </p:cNvCxnSpPr>
          <p:nvPr/>
        </p:nvCxnSpPr>
        <p:spPr bwMode="gray">
          <a:xfrm flipH="1">
            <a:off x="11154644" y="2124851"/>
            <a:ext cx="315880" cy="341311"/>
          </a:xfrm>
          <a:prstGeom prst="straightConnector1">
            <a:avLst/>
          </a:prstGeom>
          <a:ln w="19050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EFA68854-525A-487E-828A-72EDAE3C5706}"/>
              </a:ext>
            </a:extLst>
          </p:cNvPr>
          <p:cNvCxnSpPr>
            <a:cxnSpLocks/>
            <a:stCxn id="169" idx="1"/>
            <a:endCxn id="167" idx="4"/>
          </p:cNvCxnSpPr>
          <p:nvPr/>
        </p:nvCxnSpPr>
        <p:spPr bwMode="gray">
          <a:xfrm flipH="1" flipV="1">
            <a:off x="10379512" y="2124851"/>
            <a:ext cx="315880" cy="341311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89611597-21C1-4595-B7F6-1F17B3F58DBD}"/>
                  </a:ext>
                </a:extLst>
              </p:cNvPr>
              <p:cNvSpPr/>
              <p:nvPr/>
            </p:nvSpPr>
            <p:spPr bwMode="gray">
              <a:xfrm>
                <a:off x="10180424" y="4330658"/>
                <a:ext cx="649480" cy="63238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defTabSz="121917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89611597-21C1-4595-B7F6-1F17B3F58D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0180424" y="4330658"/>
                <a:ext cx="649480" cy="632388"/>
              </a:xfrm>
              <a:prstGeom prst="ellipse">
                <a:avLst/>
              </a:prstGeom>
              <a:blipFill>
                <a:blip r:embed="rId34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A84028CC-31C9-4F66-80A0-E8237DE84D20}"/>
                  </a:ext>
                </a:extLst>
              </p:cNvPr>
              <p:cNvSpPr/>
              <p:nvPr/>
            </p:nvSpPr>
            <p:spPr bwMode="gray">
              <a:xfrm>
                <a:off x="11154644" y="4330657"/>
                <a:ext cx="649480" cy="63238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defTabSz="121917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sup>
                      </m:sSubSup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A84028CC-31C9-4F66-80A0-E8237DE84D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1154644" y="4330657"/>
                <a:ext cx="649480" cy="632388"/>
              </a:xfrm>
              <a:prstGeom prst="ellipse">
                <a:avLst/>
              </a:prstGeom>
              <a:blipFill>
                <a:blip r:embed="rId35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FAAEDE83-7355-4821-95C6-6F9D7F330B8B}"/>
                  </a:ext>
                </a:extLst>
              </p:cNvPr>
              <p:cNvSpPr/>
              <p:nvPr/>
            </p:nvSpPr>
            <p:spPr bwMode="gray">
              <a:xfrm>
                <a:off x="10613097" y="3385985"/>
                <a:ext cx="649480" cy="63238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sup>
                      </m:sSub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FAAEDE83-7355-4821-95C6-6F9D7F330B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0613097" y="3385985"/>
                <a:ext cx="649480" cy="632388"/>
              </a:xfrm>
              <a:prstGeom prst="ellipse">
                <a:avLst/>
              </a:prstGeom>
              <a:blipFill>
                <a:blip r:embed="rId36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8A4D5EEE-8FA5-43F0-A93F-7D36F7EBA1FF}"/>
              </a:ext>
            </a:extLst>
          </p:cNvPr>
          <p:cNvCxnSpPr>
            <a:cxnSpLocks/>
            <a:stCxn id="174" idx="7"/>
            <a:endCxn id="175" idx="1"/>
          </p:cNvCxnSpPr>
          <p:nvPr/>
        </p:nvCxnSpPr>
        <p:spPr bwMode="gray">
          <a:xfrm flipV="1">
            <a:off x="10734790" y="4423268"/>
            <a:ext cx="514968" cy="1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9F6F72CB-FFEE-4DA9-80C6-BB72B9EF3120}"/>
              </a:ext>
            </a:extLst>
          </p:cNvPr>
          <p:cNvCxnSpPr>
            <a:cxnSpLocks/>
            <a:stCxn id="175" idx="3"/>
            <a:endCxn id="174" idx="5"/>
          </p:cNvCxnSpPr>
          <p:nvPr/>
        </p:nvCxnSpPr>
        <p:spPr bwMode="gray">
          <a:xfrm flipH="1">
            <a:off x="10734790" y="4870434"/>
            <a:ext cx="514968" cy="1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7C50EF7A-5542-4ABA-A6D5-B22B08AC23BD}"/>
              </a:ext>
            </a:extLst>
          </p:cNvPr>
          <p:cNvCxnSpPr>
            <a:cxnSpLocks/>
            <a:stCxn id="175" idx="0"/>
            <a:endCxn id="176" idx="5"/>
          </p:cNvCxnSpPr>
          <p:nvPr/>
        </p:nvCxnSpPr>
        <p:spPr bwMode="gray">
          <a:xfrm flipH="1" flipV="1">
            <a:off x="11167463" y="3925762"/>
            <a:ext cx="311921" cy="404895"/>
          </a:xfrm>
          <a:prstGeom prst="straightConnector1">
            <a:avLst/>
          </a:prstGeom>
          <a:ln w="19050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994166D4-C951-40A6-9C5F-D4643DE2C446}"/>
              </a:ext>
            </a:extLst>
          </p:cNvPr>
          <p:cNvCxnSpPr>
            <a:cxnSpLocks/>
            <a:stCxn id="169" idx="4"/>
            <a:endCxn id="176" idx="0"/>
          </p:cNvCxnSpPr>
          <p:nvPr/>
        </p:nvCxnSpPr>
        <p:spPr bwMode="gray">
          <a:xfrm>
            <a:off x="10925018" y="3005939"/>
            <a:ext cx="12819" cy="380046"/>
          </a:xfrm>
          <a:prstGeom prst="straightConnector1">
            <a:avLst/>
          </a:prstGeom>
          <a:ln w="19050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2" name="Connector: Elbow 181">
            <a:extLst>
              <a:ext uri="{FF2B5EF4-FFF2-40B4-BE49-F238E27FC236}">
                <a16:creationId xmlns:a16="http://schemas.microsoft.com/office/drawing/2014/main" id="{AD62170E-7207-42E8-B0D4-44EE3350E1E0}"/>
              </a:ext>
            </a:extLst>
          </p:cNvPr>
          <p:cNvCxnSpPr>
            <a:cxnSpLocks/>
            <a:stCxn id="176" idx="2"/>
            <a:endCxn id="167" idx="3"/>
          </p:cNvCxnSpPr>
          <p:nvPr/>
        </p:nvCxnSpPr>
        <p:spPr bwMode="gray">
          <a:xfrm rot="10800000">
            <a:off x="10149887" y="2032241"/>
            <a:ext cx="463211" cy="1669939"/>
          </a:xfrm>
          <a:prstGeom prst="bentConnector2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3" name="Connector: Elbow 182">
            <a:extLst>
              <a:ext uri="{FF2B5EF4-FFF2-40B4-BE49-F238E27FC236}">
                <a16:creationId xmlns:a16="http://schemas.microsoft.com/office/drawing/2014/main" id="{5B3F8CC7-80EC-40D4-A9CB-08D78D7B885A}"/>
              </a:ext>
            </a:extLst>
          </p:cNvPr>
          <p:cNvCxnSpPr>
            <a:cxnSpLocks/>
            <a:stCxn id="174" idx="4"/>
            <a:endCxn id="167" idx="0"/>
          </p:cNvCxnSpPr>
          <p:nvPr/>
        </p:nvCxnSpPr>
        <p:spPr bwMode="gray">
          <a:xfrm rot="5400000" flipH="1">
            <a:off x="8707046" y="3164929"/>
            <a:ext cx="3470583" cy="125652"/>
          </a:xfrm>
          <a:prstGeom prst="bentConnector5">
            <a:avLst>
              <a:gd name="adj1" fmla="val -6587"/>
              <a:gd name="adj2" fmla="val 504583"/>
              <a:gd name="adj3" fmla="val 106587"/>
            </a:avLst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9F3DE30F-DBE6-4328-8FF9-BF7FEE0E3CDF}"/>
              </a:ext>
            </a:extLst>
          </p:cNvPr>
          <p:cNvCxnSpPr>
            <a:cxnSpLocks/>
            <a:stCxn id="176" idx="3"/>
            <a:endCxn id="174" idx="0"/>
          </p:cNvCxnSpPr>
          <p:nvPr/>
        </p:nvCxnSpPr>
        <p:spPr bwMode="gray">
          <a:xfrm flipH="1">
            <a:off x="10505164" y="3925762"/>
            <a:ext cx="203047" cy="404896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5" name="Connector: Elbow 184">
            <a:extLst>
              <a:ext uri="{FF2B5EF4-FFF2-40B4-BE49-F238E27FC236}">
                <a16:creationId xmlns:a16="http://schemas.microsoft.com/office/drawing/2014/main" id="{4D7A4D4E-2B2C-4066-9DFA-7AD6C186F94F}"/>
              </a:ext>
            </a:extLst>
          </p:cNvPr>
          <p:cNvCxnSpPr>
            <a:cxnSpLocks/>
            <a:stCxn id="167" idx="2"/>
            <a:endCxn id="174" idx="2"/>
          </p:cNvCxnSpPr>
          <p:nvPr/>
        </p:nvCxnSpPr>
        <p:spPr bwMode="gray">
          <a:xfrm rot="10800000" flipH="1" flipV="1">
            <a:off x="10054772" y="1808656"/>
            <a:ext cx="125652" cy="2838195"/>
          </a:xfrm>
          <a:prstGeom prst="bentConnector3">
            <a:avLst>
              <a:gd name="adj1" fmla="val -62632"/>
            </a:avLst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5" name="Connector: Elbow 194">
            <a:extLst>
              <a:ext uri="{FF2B5EF4-FFF2-40B4-BE49-F238E27FC236}">
                <a16:creationId xmlns:a16="http://schemas.microsoft.com/office/drawing/2014/main" id="{AF5CACD5-4B59-45E5-B086-6D7A15E6D4DC}"/>
              </a:ext>
            </a:extLst>
          </p:cNvPr>
          <p:cNvCxnSpPr>
            <a:cxnSpLocks/>
            <a:stCxn id="168" idx="6"/>
            <a:endCxn id="175" idx="6"/>
          </p:cNvCxnSpPr>
          <p:nvPr/>
        </p:nvCxnSpPr>
        <p:spPr bwMode="gray">
          <a:xfrm>
            <a:off x="11795264" y="1808657"/>
            <a:ext cx="8860" cy="2838194"/>
          </a:xfrm>
          <a:prstGeom prst="bentConnector3">
            <a:avLst>
              <a:gd name="adj1" fmla="val 2680135"/>
            </a:avLst>
          </a:prstGeom>
          <a:ln w="19050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8" name="Connector: Elbow 197">
            <a:extLst>
              <a:ext uri="{FF2B5EF4-FFF2-40B4-BE49-F238E27FC236}">
                <a16:creationId xmlns:a16="http://schemas.microsoft.com/office/drawing/2014/main" id="{63D6E1EE-99DC-4699-87FF-194AA51E4EE1}"/>
              </a:ext>
            </a:extLst>
          </p:cNvPr>
          <p:cNvCxnSpPr>
            <a:cxnSpLocks/>
            <a:stCxn id="149" idx="6"/>
            <a:endCxn id="156" idx="6"/>
          </p:cNvCxnSpPr>
          <p:nvPr/>
        </p:nvCxnSpPr>
        <p:spPr bwMode="gray">
          <a:xfrm flipH="1">
            <a:off x="9383836" y="1792891"/>
            <a:ext cx="12819" cy="2838194"/>
          </a:xfrm>
          <a:prstGeom prst="bentConnector3">
            <a:avLst>
              <a:gd name="adj1" fmla="val -1783290"/>
            </a:avLst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160351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6F29F639-346E-47BA-B904-DE306A90DC86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478369" y="1217991"/>
                <a:ext cx="11474451" cy="4590809"/>
              </a:xfrm>
            </p:spPr>
            <p:txBody>
              <a:bodyPr/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1600" dirty="0"/>
                  <a:t>&gt;&gt;x = symbols(“x”)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1600" dirty="0"/>
                  <a:t>x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1600" dirty="0"/>
                  <a:t>&gt;&gt; </a:t>
                </a:r>
                <a:r>
                  <a:rPr lang="en-US" sz="1600" dirty="0" err="1"/>
                  <a:t>sqr</a:t>
                </a:r>
                <a:r>
                  <a:rPr lang="en-US" sz="1600" dirty="0"/>
                  <a:t>(x)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rad>
                  </m:oMath>
                </a14:m>
                <a:endParaRPr lang="en-US" sz="16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1600" dirty="0"/>
                  <a:t>&gt;&gt;N(sqrt(2))</a:t>
                </a:r>
                <a:endParaRPr lang="en-US" sz="1600" b="0" i="0" u="none" strike="noStrike" dirty="0">
                  <a:solidFill>
                    <a:srgbClr val="000000"/>
                  </a:solidFill>
                  <a:effectLst/>
                  <a:latin typeface="STIXMathJax_Main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1600" b="0" i="0" u="none" strike="noStrike" dirty="0">
                    <a:solidFill>
                      <a:srgbClr val="000000"/>
                    </a:solidFill>
                    <a:effectLst/>
                    <a:latin typeface="STIXMathJax_Main"/>
                  </a:rPr>
                  <a:t>1.4142135623731</a:t>
                </a:r>
                <a:endParaRPr lang="en-US" sz="16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1600" dirty="0"/>
                  <a:t>&gt;&gt; x=3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1600" dirty="0"/>
                  <a:t>&gt;&gt; Eq(x,3) #Eq compare two values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1600" dirty="0"/>
                  <a:t>True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1600" dirty="0"/>
                  <a:t>#P Probability that a condition is true, optionally given a second condition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1600" dirty="0"/>
                  <a:t>&gt;&gt; P(Eq(x,5), x &gt; 1) # Probability that x == 5 given that x &gt; 2</a:t>
                </a:r>
              </a:p>
              <a:p>
                <a:pPr marL="0" indent="0">
                  <a:buNone/>
                </a:pPr>
                <a:r>
                  <a:rPr lang="en-US" sz="1600" dirty="0"/>
                  <a:t>False</a:t>
                </a:r>
              </a:p>
              <a:p>
                <a:pPr marL="0" indent="0">
                  <a:buNone/>
                </a:pPr>
                <a:endParaRPr lang="en-US" sz="1600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6F29F639-346E-47BA-B904-DE306A90DC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478369" y="1217991"/>
                <a:ext cx="11474451" cy="4590809"/>
              </a:xfrm>
              <a:blipFill>
                <a:blip r:embed="rId2"/>
                <a:stretch>
                  <a:fillRect l="-1062" t="-14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0CF65B55-91BD-4437-B363-117FC65A7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69" y="144001"/>
            <a:ext cx="9169401" cy="555840"/>
          </a:xfrm>
        </p:spPr>
        <p:txBody>
          <a:bodyPr/>
          <a:lstStyle/>
          <a:p>
            <a:r>
              <a:rPr lang="en-US" dirty="0" err="1"/>
              <a:t>Sympy</a:t>
            </a:r>
            <a:r>
              <a:rPr lang="en-US" dirty="0"/>
              <a:t> basics	 </a:t>
            </a:r>
            <a:r>
              <a:rPr lang="en-US" sz="1600" dirty="0">
                <a:hlinkClick r:id="rId3"/>
              </a:rPr>
              <a:t>https://docs.sympy.org/latest/modules/stats.html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62264E-8ACB-4043-8F84-B948D9472A7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58439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HPI PPT-Templat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myTemplate" id="{2063BE8A-A688-4B5F-97FF-457FF8D42FC7}" vid="{880E0C7C-9943-42C8-9DD6-CE28215DC4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Topics_Bibliography_References</Template>
  <TotalTime>4564</TotalTime>
  <Words>1054</Words>
  <Application>Microsoft Office PowerPoint</Application>
  <PresentationFormat>Widescreen</PresentationFormat>
  <Paragraphs>252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Cambria Math</vt:lpstr>
      <vt:lpstr>STIXMathJax_Main</vt:lpstr>
      <vt:lpstr>Verdana</vt:lpstr>
      <vt:lpstr>HPI PPT-Template</vt:lpstr>
      <vt:lpstr>DTMC – Discrete Time Markov Chains</vt:lpstr>
      <vt:lpstr>Topics</vt:lpstr>
      <vt:lpstr>Communicantion Plan</vt:lpstr>
      <vt:lpstr>Project-1: Use of DTMC to Predict Event Masking</vt:lpstr>
      <vt:lpstr>Definitions for the DTMC project</vt:lpstr>
      <vt:lpstr>Assumptions</vt:lpstr>
      <vt:lpstr>Example of Markov Chain</vt:lpstr>
      <vt:lpstr>Types of Traces</vt:lpstr>
      <vt:lpstr>Sympy basics  https://docs.sympy.org/latest/modules/stats.html </vt:lpstr>
      <vt:lpstr>Questions to answer</vt:lpstr>
      <vt:lpstr>Task instructions</vt:lpstr>
      <vt:lpstr>End</vt:lpstr>
      <vt:lpstr>PowerPoint Presentation</vt:lpstr>
      <vt:lpstr>Dead-Ends [Brin, Page, Motwani &amp; Winograd 99]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Reinforcement Learning</dc:title>
  <dc:creator>Christian Adriano</dc:creator>
  <cp:lastModifiedBy>Christian Adriano</cp:lastModifiedBy>
  <cp:revision>322</cp:revision>
  <dcterms:created xsi:type="dcterms:W3CDTF">2020-04-21T07:53:32Z</dcterms:created>
  <dcterms:modified xsi:type="dcterms:W3CDTF">2022-11-20T20:26:12Z</dcterms:modified>
</cp:coreProperties>
</file>