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440" r:id="rId3"/>
    <p:sldId id="442" r:id="rId4"/>
    <p:sldId id="453" r:id="rId5"/>
    <p:sldId id="455" r:id="rId6"/>
    <p:sldId id="454" r:id="rId7"/>
    <p:sldId id="462" r:id="rId8"/>
    <p:sldId id="461" r:id="rId9"/>
    <p:sldId id="465" r:id="rId10"/>
    <p:sldId id="463" r:id="rId11"/>
    <p:sldId id="464" r:id="rId12"/>
    <p:sldId id="460" r:id="rId13"/>
    <p:sldId id="446" r:id="rId14"/>
    <p:sldId id="459" r:id="rId15"/>
    <p:sldId id="457" r:id="rId16"/>
    <p:sldId id="458" r:id="rId17"/>
    <p:sldId id="466" r:id="rId18"/>
    <p:sldId id="267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3390" autoAdjust="0"/>
  </p:normalViewPr>
  <p:slideViewPr>
    <p:cSldViewPr snapToGrid="0">
      <p:cViewPr varScale="1">
        <p:scale>
          <a:sx n="56" d="100"/>
          <a:sy n="56" d="100"/>
        </p:scale>
        <p:origin x="747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eveloperdiary.com/data-science/machine-learning/implement-viterbi-algorithm-in-hidden-markov-model-using-python-and-r/" TargetMode="External"/><Relationship Id="rId3" Type="http://schemas.openxmlformats.org/officeDocument/2006/relationships/hyperlink" Target="https://www.youtube.com/watch?v=9dp4whVQv5s&amp;pbjreload=101" TargetMode="External"/><Relationship Id="rId7" Type="http://schemas.openxmlformats.org/officeDocument/2006/relationships/hyperlink" Target="http://www.adeveloperdiary.com/data-science/machine-learning/derivation-and-implementation-of-baum-welch-algorithm-for-hidden-markov-model/" TargetMode="External"/><Relationship Id="rId2" Type="http://schemas.openxmlformats.org/officeDocument/2006/relationships/hyperlink" Target="https://www.youtube.com/watch?v=J_y5hx_ySCg&amp;list=PLix7MmR3doRo3NGNzrq48FItR3TDyuL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developerdiary.com/data-science/machine-learning/forward-and-backward-algorithm-in-hidden-markov-model/" TargetMode="External"/><Relationship Id="rId5" Type="http://schemas.openxmlformats.org/officeDocument/2006/relationships/hyperlink" Target="http://www.adeveloperdiary.com/data-science/machine-learning/introduction-to-hidden-markov-model/" TargetMode="External"/><Relationship Id="rId10" Type="http://schemas.openxmlformats.org/officeDocument/2006/relationships/hyperlink" Target="https://web.ece.ucsb.edu/Faculty/Rabiner/ece259/Reprints/tutorial%20on%20hmm%20and%20applications.pdf" TargetMode="External"/><Relationship Id="rId4" Type="http://schemas.openxmlformats.org/officeDocument/2006/relationships/hyperlink" Target="https://www.youtube.com/watch?v=OdQoRGRPmj8" TargetMode="External"/><Relationship Id="rId9" Type="http://schemas.openxmlformats.org/officeDocument/2006/relationships/hyperlink" Target="https://web.stanford.edu/~jurafsky/slp3/A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42" t="-1250" r="-590909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469" t="-1250" r="-509375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1250" r="-4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69" t="-1250" r="-3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69" t="-1250" r="-2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769" t="-1250" r="-1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0769" t="-1250" r="-1538" b="-58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06579" r="-701538" b="-5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316000" r="-701538" b="-3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16000" r="-701538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77778" r="-701538" b="-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In an ideal world, there is a one-to-one mapping between state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and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blipFill>
                <a:blip r:embed="rId3"/>
                <a:stretch>
                  <a:fillRect l="-1747" t="-2762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634149" y="1920318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370609" y="3951002"/>
            <a:ext cx="1107460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D80F2-E332-1167-D29C-EEBFBCA8CA4F}"/>
              </a:ext>
            </a:extLst>
          </p:cNvPr>
          <p:cNvSpPr txBox="1"/>
          <p:nvPr/>
        </p:nvSpPr>
        <p:spPr bwMode="gray">
          <a:xfrm>
            <a:off x="3681012" y="5744136"/>
            <a:ext cx="748222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However, the states are hidden, so they might map to any observation. For simplicity here, we are assuming a same number of states and observations</a:t>
            </a: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/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Observations (visible)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States (hidden)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States </a:t>
                </a:r>
                <a:r>
                  <a:rPr lang="en-US" sz="1200" b="1" dirty="0"/>
                  <a:t>are</a:t>
                </a:r>
                <a:r>
                  <a:rPr lang="en-US" sz="1200" dirty="0"/>
                  <a:t> the true situation of a component, whereas as observations are measurements that </a:t>
                </a:r>
                <a:r>
                  <a:rPr lang="en-US" sz="1200" b="1" dirty="0"/>
                  <a:t>may</a:t>
                </a:r>
                <a:r>
                  <a:rPr lang="en-US" sz="1200" dirty="0"/>
                  <a:t> correspond to the true situation of a component at a given time.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blipFill>
                <a:blip r:embed="rId4"/>
                <a:stretch>
                  <a:fillRect l="-644" t="-581" b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46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242" t="-2500" r="-590909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5469" t="-2500" r="-509375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769" t="-2500" r="-4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769" t="-2500" r="-3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769" t="-2500" r="-2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769" t="-2500" r="-1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769" t="-2500" r="-1538" b="-5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9333" r="-701538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311842" r="-701538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17333" r="-7015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85000" r="-7015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851236" y="2109431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581117" y="4146694"/>
            <a:ext cx="1120617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10106" y="2993291"/>
            <a:ext cx="1509083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53793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579209" y="4402687"/>
            <a:ext cx="1499008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3" y="2160075"/>
            <a:ext cx="2422896" cy="2754521"/>
          </a:xfrm>
          <a:prstGeom prst="bentConnector2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62928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5042510" y="5406023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5761342" y="6079074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2"/>
            <a:endCxn id="95" idx="1"/>
          </p:cNvCxnSpPr>
          <p:nvPr/>
        </p:nvCxnSpPr>
        <p:spPr bwMode="gray">
          <a:xfrm rot="16200000" flipH="1">
            <a:off x="5457311" y="6038340"/>
            <a:ext cx="409753" cy="198309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67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Task-1 - Warmup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C9DD7-641E-4ABF-0C06-1F6777FAF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946366"/>
            <a:ext cx="11474451" cy="5580438"/>
          </a:xfrm>
        </p:spPr>
        <p:txBody>
          <a:bodyPr/>
          <a:lstStyle/>
          <a:p>
            <a:r>
              <a:rPr lang="en-US" sz="1600" b="1" dirty="0"/>
              <a:t>Lectures </a:t>
            </a:r>
          </a:p>
          <a:p>
            <a:pPr lvl="1"/>
            <a:r>
              <a:rPr lang="en-US" sz="1600" b="1" dirty="0"/>
              <a:t>Prof. </a:t>
            </a:r>
            <a:r>
              <a:rPr lang="en-US" sz="1600" b="1"/>
              <a:t>Donald </a:t>
            </a:r>
            <a:r>
              <a:rPr lang="en-US" sz="1600" b="1" dirty="0"/>
              <a:t>Patterson </a:t>
            </a:r>
            <a:r>
              <a:rPr lang="en-US" sz="1600" dirty="0">
                <a:hlinkClick r:id="rId2"/>
              </a:rPr>
              <a:t>https://www.youtube.com/watch?v=J_y5hx_ySCg&amp;list=PLix7MmR3doRo3NGNzrq48FItR3TDyuLCo</a:t>
            </a:r>
            <a:r>
              <a:rPr lang="en-US" sz="1600" dirty="0"/>
              <a:t> </a:t>
            </a:r>
          </a:p>
          <a:p>
            <a:pPr lvl="1"/>
            <a:r>
              <a:rPr lang="en-US" sz="1600" b="1" dirty="0"/>
              <a:t>Prof. Pieter </a:t>
            </a:r>
            <a:r>
              <a:rPr lang="en-US" sz="1600" b="1" dirty="0" err="1"/>
              <a:t>Abeel</a:t>
            </a:r>
            <a:r>
              <a:rPr lang="en-US" sz="1600" dirty="0"/>
              <a:t>  -</a:t>
            </a:r>
            <a:r>
              <a:rPr lang="en-US" sz="1600" dirty="0">
                <a:hlinkClick r:id="rId3"/>
              </a:rPr>
              <a:t>https://www.youtube.com/watch?v=9dp4whVQv5s&amp;pbjreload=101</a:t>
            </a:r>
            <a:r>
              <a:rPr lang="en-US" sz="1600" dirty="0"/>
              <a:t> </a:t>
            </a:r>
          </a:p>
          <a:p>
            <a:pPr lvl="1"/>
            <a:r>
              <a:rPr lang="en-US" sz="1600" b="1" dirty="0"/>
              <a:t>Prof. Daniel Klein</a:t>
            </a:r>
            <a:r>
              <a:rPr lang="en-US" sz="1600" dirty="0"/>
              <a:t> - </a:t>
            </a:r>
            <a:r>
              <a:rPr lang="en-US" sz="1600" dirty="0">
                <a:hlinkClick r:id="rId4"/>
              </a:rPr>
              <a:t>https://www.youtube.com/watch?v=OdQoRGRPmj8</a:t>
            </a:r>
            <a:endParaRPr lang="en-US" sz="1600" b="1" dirty="0"/>
          </a:p>
          <a:p>
            <a:r>
              <a:rPr lang="en-US" sz="1600" b="1" dirty="0"/>
              <a:t>Blog - Short tutorials: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hlinkClick r:id="rId5"/>
              </a:rPr>
              <a:t>Introduction to Hidden Markov Model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>
                <a:hlinkClick r:id="rId6"/>
              </a:rPr>
              <a:t>Forward and Backward Algorithm in Hidden Markov Model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>
                <a:hlinkClick r:id="rId7"/>
              </a:rPr>
              <a:t>Derivation and implementation of Baum Welch Algorithm for Hidden Markov Model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>
                <a:hlinkClick r:id="rId8"/>
              </a:rPr>
              <a:t>Implement Viterbi Algorithm in Hidden Markov Model using Python and R</a:t>
            </a:r>
            <a:endParaRPr lang="en-US" sz="1600" dirty="0"/>
          </a:p>
          <a:p>
            <a:r>
              <a:rPr lang="en-US" sz="1600" b="1" dirty="0"/>
              <a:t>Tutorial (Text)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https://web.stanford.edu/~jurafsky/slp3/A.pdf</a:t>
            </a:r>
            <a:r>
              <a:rPr lang="en-US" sz="1400" dirty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https://web.ece.ucsb.edu/Faculty/Rabiner/ece259/Reprints/tutorial%20on%20hmm%20and%20applications.pdf</a:t>
            </a:r>
            <a:r>
              <a:rPr lang="en-US" sz="1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64583-3A15-1CB0-2947-6DD87845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 on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E23-B260-D3A5-B093-8B28C3F76B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11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 </a:t>
                </a:r>
              </a:p>
              <a:p>
                <a:pPr marL="582894" lvl="2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t</a:t>
                </a:r>
                <a:r>
                  <a:rPr lang="en-US" sz="2000" dirty="0">
                    <a:latin typeface="Calibri" panose="020F0502020204030204" pitchFamily="34" charset="0"/>
                  </a:rPr>
                  <a:t>he probability of a certain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at time t for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</a:t>
                </a: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</a:t>
            </a:r>
            <a:r>
              <a:rPr lang="en-US" b="1" dirty="0"/>
              <a:t>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</a:t>
                </a:r>
                <a:r>
                  <a:rPr lang="en-US" sz="1600" dirty="0"/>
                  <a:t>HMM model,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</a:t>
                </a:r>
                <a:r>
                  <a:rPr lang="en-US" sz="1600" dirty="0"/>
                  <a:t>sequence of observations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}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+mj-lt"/>
                  </a:rPr>
                  <a:t>: </a:t>
                </a:r>
                <a:r>
                  <a:rPr lang="en-US" sz="1600" dirty="0"/>
                  <a:t>time-independent stochastic transition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: </a:t>
                </a:r>
                <a:r>
                  <a:rPr lang="en-US" sz="1600" dirty="0"/>
                  <a:t>initial state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forward</a:t>
                </a:r>
                <a:r>
                  <a:rPr lang="en-US" sz="1600" b="0" i="0" dirty="0">
                    <a:latin typeface="+mj-lt"/>
                  </a:rPr>
                  <a:t>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</a:t>
                </a:r>
                <a:r>
                  <a:rPr lang="en-US" sz="1600" b="1" i="0" u="sng" dirty="0">
                    <a:latin typeface="+mj-lt"/>
                  </a:rPr>
                  <a:t>arriving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</a:t>
                </a:r>
                <a:r>
                  <a:rPr lang="en-US" sz="1600" b="1" i="0" u="sng" dirty="0">
                    <a:latin typeface="+mj-lt"/>
                  </a:rPr>
                  <a:t>after</a:t>
                </a:r>
                <a:r>
                  <a:rPr lang="en-US" sz="1600" i="0" dirty="0">
                    <a:latin typeface="+mj-lt"/>
                  </a:rPr>
                  <a:t> a set of observations.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:r>
                  <a:rPr lang="en-US" sz="1600" i="0" u="sng" dirty="0">
                    <a:latin typeface="+mj-lt"/>
                  </a:rPr>
                  <a:t>recursively</a:t>
                </a:r>
                <a:r>
                  <a:rPr lang="en-US" sz="1600" i="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backward</a:t>
                </a:r>
                <a:r>
                  <a:rPr lang="en-US" sz="1600" b="0" i="0" dirty="0">
                    <a:latin typeface="+mj-lt"/>
                  </a:rPr>
                  <a:t>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</a:t>
                </a:r>
                <a:r>
                  <a:rPr lang="en-US" sz="1600" b="1" i="0" u="sng" dirty="0">
                    <a:latin typeface="+mj-lt"/>
                  </a:rPr>
                  <a:t>seeing</a:t>
                </a:r>
                <a:r>
                  <a:rPr lang="en-US" sz="1600" i="0" dirty="0">
                    <a:latin typeface="+mj-lt"/>
                  </a:rPr>
                  <a:t> a set of observations if we </a:t>
                </a:r>
                <a:r>
                  <a:rPr lang="en-US" sz="1600" b="1" i="0" u="sng" dirty="0">
                    <a:latin typeface="+mj-lt"/>
                  </a:rPr>
                  <a:t>start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=1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  <a:blipFill>
                <a:blip r:embed="rId3"/>
                <a:stretch>
                  <a:fillRect l="-848" t="-111" b="-15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436491" cy="514738"/>
          </a:xfrm>
        </p:spPr>
        <p:txBody>
          <a:bodyPr/>
          <a:lstStyle/>
          <a:p>
            <a:r>
              <a:rPr lang="en-US" sz="2400" dirty="0"/>
              <a:t>Now how to aggregate these estimates iteratively?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0" i="0" dirty="0">
                    <a:latin typeface="+mj-lt"/>
                  </a:rPr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A3473-E4D9-67A5-88D2-AA36974E78AE}"/>
              </a:ext>
            </a:extLst>
          </p:cNvPr>
          <p:cNvGrpSpPr/>
          <p:nvPr/>
        </p:nvGrpSpPr>
        <p:grpSpPr>
          <a:xfrm>
            <a:off x="1263503" y="2700670"/>
            <a:ext cx="2085753" cy="292324"/>
            <a:chOff x="1263503" y="2700670"/>
            <a:chExt cx="2085753" cy="292324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58FD914-FB7B-30D2-9BC6-90208E0C66B4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gray">
            <a:xfrm rot="5400000">
              <a:off x="2187650" y="2032556"/>
              <a:ext cx="237460" cy="16285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3F764-12CF-6EEC-7756-7C00061DF775}"/>
                </a:ext>
              </a:extLst>
            </p:cNvPr>
            <p:cNvSpPr/>
            <p:nvPr/>
          </p:nvSpPr>
          <p:spPr bwMode="gray">
            <a:xfrm>
              <a:off x="2892056" y="2700670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E79EAC-51A9-A7B9-24E9-CF820AB7FC39}"/>
                </a:ext>
              </a:extLst>
            </p:cNvPr>
            <p:cNvSpPr/>
            <p:nvPr/>
          </p:nvSpPr>
          <p:spPr bwMode="gray">
            <a:xfrm>
              <a:off x="1263503" y="2965562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/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probability of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at times </a:t>
                </a:r>
                <a:r>
                  <a:rPr lang="en-US" i="1" dirty="0">
                    <a:effectLst/>
                  </a:rPr>
                  <a:t>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effectLst/>
                  </a:rPr>
                  <a:t>t + 1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respectively given the observed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blipFill>
                <a:blip r:embed="rId4"/>
                <a:stretch>
                  <a:fillRect l="-878" t="-4516" r="-780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2FAF5-EA2C-B2B7-B3BF-58D4F65C98D6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>
            <a:off x="4886325" y="1752600"/>
            <a:ext cx="818095" cy="111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72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9597B636-CCFC-FDA3-BD37-22F0ED5B2B7E}"/>
              </a:ext>
            </a:extLst>
          </p:cNvPr>
          <p:cNvSpPr/>
          <p:nvPr/>
        </p:nvSpPr>
        <p:spPr bwMode="gray">
          <a:xfrm>
            <a:off x="5467547" y="2130458"/>
            <a:ext cx="628454" cy="148943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/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Given a sequence of observations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/>
                  <a:t>, the EM algorithm to find the maximum likelihood estimate of the parameters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of the HMM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blipFill>
                <a:blip r:embed="rId3"/>
                <a:stretch>
                  <a:fillRect l="-632" r="-1159" b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30797-5489-A435-EB5C-EC7B43EC876E}"/>
              </a:ext>
            </a:extLst>
          </p:cNvPr>
          <p:cNvCxnSpPr>
            <a:endCxn id="7" idx="1"/>
          </p:cNvCxnSpPr>
          <p:nvPr/>
        </p:nvCxnSpPr>
        <p:spPr bwMode="gray">
          <a:xfrm flipV="1">
            <a:off x="1358781" y="1521384"/>
            <a:ext cx="4529271" cy="8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B8250-FE76-63B8-5979-B5476BEA1188}"/>
              </a:ext>
            </a:extLst>
          </p:cNvPr>
          <p:cNvSpPr txBox="1"/>
          <p:nvPr/>
        </p:nvSpPr>
        <p:spPr bwMode="gray">
          <a:xfrm>
            <a:off x="6238430" y="266108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Forward and Backward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B9E7-1E64-8413-906D-705292F8C597}"/>
              </a:ext>
            </a:extLst>
          </p:cNvPr>
          <p:cNvSpPr txBox="1"/>
          <p:nvPr/>
        </p:nvSpPr>
        <p:spPr bwMode="gray">
          <a:xfrm>
            <a:off x="6238430" y="417449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Bayesian Updates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651C-7D6E-F9E5-99F9-F43904A9FC04}"/>
              </a:ext>
            </a:extLst>
          </p:cNvPr>
          <p:cNvSpPr txBox="1"/>
          <p:nvPr/>
        </p:nvSpPr>
        <p:spPr bwMode="gray">
          <a:xfrm>
            <a:off x="6238430" y="5318571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Update the HMM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1B52B3-0D4B-EC0D-B9BF-49BA8CA61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6DE6C8-20C0-22B1-6009-CDF7B689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Example of a Hidden Markov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1ADE9-AE24-C04D-A4D3-87E1BEF4A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526213"/>
            <a:ext cx="731837" cy="228600"/>
          </a:xfrm>
        </p:spPr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5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5103</TotalTime>
  <Words>1562</Words>
  <Application>Microsoft Office PowerPoint</Application>
  <PresentationFormat>Widescreen</PresentationFormat>
  <Paragraphs>306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Now how to aggregate these estimates iteratively?</vt:lpstr>
      <vt:lpstr>Baum-Welch Algorithm: Iterative Procedure </vt:lpstr>
      <vt:lpstr>Example of a Hidden Markov Network</vt:lpstr>
      <vt:lpstr>Example</vt:lpstr>
      <vt:lpstr>Example</vt:lpstr>
      <vt:lpstr>Tool: Hmm Learn</vt:lpstr>
      <vt:lpstr>Task-1 - Warmup</vt:lpstr>
      <vt:lpstr>Task-2</vt:lpstr>
      <vt:lpstr>Some derivations</vt:lpstr>
      <vt:lpstr>Computing P(O|θ)</vt:lpstr>
      <vt:lpstr>Additional Materials on HMMs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384</cp:revision>
  <dcterms:created xsi:type="dcterms:W3CDTF">2020-04-21T07:53:32Z</dcterms:created>
  <dcterms:modified xsi:type="dcterms:W3CDTF">2022-11-25T12:31:03Z</dcterms:modified>
</cp:coreProperties>
</file>