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441" r:id="rId3"/>
    <p:sldId id="305" r:id="rId4"/>
    <p:sldId id="1800" r:id="rId5"/>
    <p:sldId id="1799" r:id="rId6"/>
    <p:sldId id="1801" r:id="rId7"/>
    <p:sldId id="1797" r:id="rId8"/>
    <p:sldId id="1802" r:id="rId9"/>
    <p:sldId id="179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84349" autoAdjust="0"/>
  </p:normalViewPr>
  <p:slideViewPr>
    <p:cSldViewPr snapToGrid="0">
      <p:cViewPr varScale="1">
        <p:scale>
          <a:sx n="51" d="100"/>
          <a:sy n="51" d="100"/>
        </p:scale>
        <p:origin x="57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838200" y="6311900"/>
            <a:ext cx="6423212" cy="409575"/>
          </a:xfrm>
        </p:spPr>
        <p:txBody>
          <a:bodyPr/>
          <a:lstStyle/>
          <a:p>
            <a:r>
              <a:rPr lang="en-US" dirty="0"/>
              <a:t>Online Learning for Self-Healing and Self-Optimization | Giese, Adriano, and </a:t>
            </a:r>
            <a:r>
              <a:rPr lang="en-US" dirty="0" err="1"/>
              <a:t>Ghahremani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1824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stable-baselines3.readthedocs.io/en/mast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ym.openai.com/" TargetMode="External"/><Relationship Id="rId3" Type="http://schemas.openxmlformats.org/officeDocument/2006/relationships/hyperlink" Target="https://github.com/hpi-sam/rl-4-self-repair/blob/master/envs/data_handler.py" TargetMode="External"/><Relationship Id="rId7" Type="http://schemas.openxmlformats.org/officeDocument/2006/relationships/hyperlink" Target="https://github.com/hpi-sam/rl-4-self-repair/blob/master/qlearning_nb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hpi-sam/rl-4-self-repair/blob/master/data/transition_matrix/transition.py" TargetMode="External"/><Relationship Id="rId5" Type="http://schemas.openxmlformats.org/officeDocument/2006/relationships/hyperlink" Target="https://github.com/hpi-sam/rl-4-self-repair/blob/master/envs/broken_components.py" TargetMode="External"/><Relationship Id="rId4" Type="http://schemas.openxmlformats.org/officeDocument/2006/relationships/hyperlink" Target="https://github.com/hpi-sam/rl-4-self-repair/blob/master/envs/Playground_BrokenComponentsEnv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568"/>
            <a:ext cx="9144000" cy="2915395"/>
          </a:xfrm>
        </p:spPr>
        <p:txBody>
          <a:bodyPr/>
          <a:lstStyle/>
          <a:p>
            <a:r>
              <a:rPr lang="en-US" dirty="0"/>
              <a:t>Markov Decision Process</a:t>
            </a:r>
            <a:br>
              <a:rPr lang="en-US" dirty="0"/>
            </a:br>
            <a:r>
              <a:rPr lang="en-US" dirty="0"/>
              <a:t>project-3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Project-3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53310018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54A-F480-4A91-9AEA-9A44376E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500B-9CB2-436F-9E1F-F56CF32A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r>
              <a:rPr lang="en-US" dirty="0"/>
              <a:t>Apply Reinforcement Learning to a realistic scenario (Self-Repair System)</a:t>
            </a:r>
          </a:p>
          <a:p>
            <a:r>
              <a:rPr lang="en-US" dirty="0"/>
              <a:t>Learn how to use the </a:t>
            </a:r>
            <a:r>
              <a:rPr lang="en-US" dirty="0" err="1"/>
              <a:t>OpenAI</a:t>
            </a:r>
            <a:r>
              <a:rPr lang="en-US" dirty="0"/>
              <a:t> Gym interface </a:t>
            </a:r>
          </a:p>
          <a:p>
            <a:r>
              <a:rPr lang="en-US" dirty="0"/>
              <a:t>Apply the Hidden Markov Model to incorporate partial observability in decision 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Substitute the static transition matrix for the ones that you learned in Project-2</a:t>
            </a:r>
          </a:p>
          <a:p>
            <a:r>
              <a:rPr lang="en-US" dirty="0"/>
              <a:t>Compare RL algorithms</a:t>
            </a:r>
          </a:p>
          <a:p>
            <a:r>
              <a:rPr lang="en-US" dirty="0"/>
              <a:t>Evaluation Convergence Charts produced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failure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HMM transition matrices</a:t>
            </a:r>
          </a:p>
        </p:txBody>
      </p:sp>
    </p:spTree>
    <p:extLst>
      <p:ext uri="{BB962C8B-B14F-4D97-AF65-F5344CB8AC3E}">
        <p14:creationId xmlns:p14="http://schemas.microsoft.com/office/powerpoint/2010/main" val="71776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4527-3A12-F575-C821-4861DFE4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Self-Healing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40B8-57FE-02A5-B4E1-4BB3B1C7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Slides on </a:t>
            </a:r>
            <a:r>
              <a:rPr lang="en-US" b="1" dirty="0"/>
              <a:t>Intro-Self-healing and Self-optimization with mRUBis.pptx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5E9F4-FDA1-737E-FA4E-B61E45AD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2A28-D0E3-1944-8A7B-7604B7F3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Gym interface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D35A4D-D344-6C3D-5D70-96393C3EC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40" y="1157109"/>
            <a:ext cx="9044769" cy="36608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DB556-9C7B-3155-A0B2-6A65F4EC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275DE-62B8-9ABD-CB8E-D12C409BC10C}"/>
              </a:ext>
            </a:extLst>
          </p:cNvPr>
          <p:cNvSpPr txBox="1"/>
          <p:nvPr/>
        </p:nvSpPr>
        <p:spPr bwMode="gray">
          <a:xfrm>
            <a:off x="1195540" y="4905853"/>
            <a:ext cx="624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https://github.com/openai/gym</a:t>
            </a:r>
          </a:p>
        </p:txBody>
      </p:sp>
    </p:spTree>
    <p:extLst>
      <p:ext uri="{BB962C8B-B14F-4D97-AF65-F5344CB8AC3E}">
        <p14:creationId xmlns:p14="http://schemas.microsoft.com/office/powerpoint/2010/main" val="267187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7241-9EE5-D802-FF25-6CD1958F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Alternatives (pick one!)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6CD4-499C-9BA0-D041-84BBCEE7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Compare two </a:t>
            </a:r>
            <a:r>
              <a:rPr lang="en-US"/>
              <a:t>tabular methods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Compare tabular Q-Learning with Deep Q-Learning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Compare DQN (Q-Learning) with Actor-Critic (Policy Optimization)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Reproduce the famous </a:t>
            </a:r>
            <a:r>
              <a:rPr lang="en-US" dirty="0" err="1"/>
              <a:t>Sutton&amp;Barton</a:t>
            </a:r>
            <a:r>
              <a:rPr lang="en-US" dirty="0"/>
              <a:t> cliff maze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FCF3A-C723-D7A4-6490-7787245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0D42F-A8BC-1213-9573-6FE7F29F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879" y="2619393"/>
            <a:ext cx="2546336" cy="3396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40A5E-2C90-06F9-381E-DE9EA17BA8D3}"/>
              </a:ext>
            </a:extLst>
          </p:cNvPr>
          <p:cNvSpPr txBox="1"/>
          <p:nvPr/>
        </p:nvSpPr>
        <p:spPr bwMode="gray">
          <a:xfrm>
            <a:off x="9645662" y="3730070"/>
            <a:ext cx="2546337" cy="738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b="1" dirty="0" err="1"/>
              <a:t>Gridworld</a:t>
            </a:r>
            <a:r>
              <a:rPr lang="en-US" sz="1050" dirty="0"/>
              <a:t> example from [Sutton &amp; </a:t>
            </a:r>
            <a:r>
              <a:rPr lang="en-US" sz="1050" dirty="0" err="1"/>
              <a:t>Barto</a:t>
            </a:r>
            <a:r>
              <a:rPr lang="en-US" sz="105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u="sng" dirty="0"/>
              <a:t>Goal</a:t>
            </a:r>
            <a:r>
              <a:rPr lang="en-US" sz="1050" dirty="0"/>
              <a:t>: is to go from S to G avoiding the Cliff.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0AA9D-E0AF-818F-2FF4-061112A9ED2E}"/>
              </a:ext>
            </a:extLst>
          </p:cNvPr>
          <p:cNvSpPr txBox="1"/>
          <p:nvPr/>
        </p:nvSpPr>
        <p:spPr bwMode="gray">
          <a:xfrm>
            <a:off x="1623768" y="4099187"/>
            <a:ext cx="624525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You can reuse any implementation of the algorithms, including Stable Baselines</a:t>
            </a:r>
          </a:p>
          <a:p>
            <a:r>
              <a:rPr lang="en-US" dirty="0">
                <a:hlinkClick r:id="rId4"/>
              </a:rPr>
              <a:t>https://stable-baselines3.readthedocs.io/en/master/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1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839A0-843D-46AF-9344-ECA3BF5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131630"/>
            <a:ext cx="10515600" cy="676886"/>
          </a:xfrm>
        </p:spPr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191-7AFF-49C3-AD05-AC09AE3403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8E315-3808-48F3-AA8B-0339258581BA}"/>
              </a:ext>
            </a:extLst>
          </p:cNvPr>
          <p:cNvSpPr/>
          <p:nvPr/>
        </p:nvSpPr>
        <p:spPr>
          <a:xfrm>
            <a:off x="812122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17AC6-01F3-48CD-8E81-6E3375D8FB17}"/>
              </a:ext>
            </a:extLst>
          </p:cNvPr>
          <p:cNvSpPr/>
          <p:nvPr/>
        </p:nvSpPr>
        <p:spPr>
          <a:xfrm>
            <a:off x="812122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21364-3471-4863-89C8-544C946A200C}"/>
              </a:ext>
            </a:extLst>
          </p:cNvPr>
          <p:cNvSpPr/>
          <p:nvPr/>
        </p:nvSpPr>
        <p:spPr>
          <a:xfrm>
            <a:off x="812122" y="3338733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E594C-AB14-45BF-97A6-84B4D0D0F060}"/>
              </a:ext>
            </a:extLst>
          </p:cNvPr>
          <p:cNvSpPr txBox="1"/>
          <p:nvPr/>
        </p:nvSpPr>
        <p:spPr>
          <a:xfrm>
            <a:off x="7100455" y="4156791"/>
            <a:ext cx="4966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Final Reward  = </a:t>
            </a:r>
            <a:r>
              <a:rPr lang="el-GR" sz="1600" b="1" dirty="0"/>
              <a:t>Σ</a:t>
            </a:r>
            <a:r>
              <a:rPr lang="en-US" sz="1600" b="1" dirty="0"/>
              <a:t> Intermediate Rewards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F156C9-CD9A-4356-91A3-4D02C316C387}"/>
              </a:ext>
            </a:extLst>
          </p:cNvPr>
          <p:cNvSpPr/>
          <p:nvPr/>
        </p:nvSpPr>
        <p:spPr>
          <a:xfrm>
            <a:off x="2326714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4C8336-9DE5-451C-B23C-39FD1E030A4A}"/>
              </a:ext>
            </a:extLst>
          </p:cNvPr>
          <p:cNvSpPr/>
          <p:nvPr/>
        </p:nvSpPr>
        <p:spPr>
          <a:xfrm>
            <a:off x="2326714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6B627D-84D7-4BB7-888F-5F2C750C0274}"/>
              </a:ext>
            </a:extLst>
          </p:cNvPr>
          <p:cNvSpPr/>
          <p:nvPr/>
        </p:nvSpPr>
        <p:spPr>
          <a:xfrm>
            <a:off x="2326714" y="373285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24BFC-FC40-4977-8AB2-C5AE1BAACE9F}"/>
              </a:ext>
            </a:extLst>
          </p:cNvPr>
          <p:cNvSpPr/>
          <p:nvPr/>
        </p:nvSpPr>
        <p:spPr>
          <a:xfrm>
            <a:off x="2326714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164FB4-4854-4889-BA0A-7EEE6BEA622D}"/>
              </a:ext>
            </a:extLst>
          </p:cNvPr>
          <p:cNvSpPr/>
          <p:nvPr/>
        </p:nvSpPr>
        <p:spPr>
          <a:xfrm>
            <a:off x="2326714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D180DD-4244-492A-BF8F-6C6929AE37DE}"/>
              </a:ext>
            </a:extLst>
          </p:cNvPr>
          <p:cNvSpPr/>
          <p:nvPr/>
        </p:nvSpPr>
        <p:spPr>
          <a:xfrm>
            <a:off x="3630673" y="4103558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FF1477-85C1-46EC-A5A8-5C0C1FCB1456}"/>
              </a:ext>
            </a:extLst>
          </p:cNvPr>
          <p:cNvSpPr/>
          <p:nvPr/>
        </p:nvSpPr>
        <p:spPr>
          <a:xfrm>
            <a:off x="3630673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0007C4-0FDE-4E49-8209-20ABE019D240}"/>
              </a:ext>
            </a:extLst>
          </p:cNvPr>
          <p:cNvSpPr/>
          <p:nvPr/>
        </p:nvSpPr>
        <p:spPr>
          <a:xfrm>
            <a:off x="3630673" y="2965155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AD72F-2632-414F-BED4-B28881E9F887}"/>
              </a:ext>
            </a:extLst>
          </p:cNvPr>
          <p:cNvSpPr/>
          <p:nvPr/>
        </p:nvSpPr>
        <p:spPr>
          <a:xfrm>
            <a:off x="2352528" y="5162189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EC487D-328A-47B2-968A-472E92E94770}"/>
              </a:ext>
            </a:extLst>
          </p:cNvPr>
          <p:cNvSpPr/>
          <p:nvPr/>
        </p:nvSpPr>
        <p:spPr>
          <a:xfrm>
            <a:off x="2352528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5DB173-0DE5-427F-B809-681794625B8F}"/>
              </a:ext>
            </a:extLst>
          </p:cNvPr>
          <p:cNvSpPr/>
          <p:nvPr/>
        </p:nvSpPr>
        <p:spPr>
          <a:xfrm>
            <a:off x="235252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C231B4-7B18-435A-B921-F4603A412516}"/>
              </a:ext>
            </a:extLst>
          </p:cNvPr>
          <p:cNvSpPr/>
          <p:nvPr/>
        </p:nvSpPr>
        <p:spPr>
          <a:xfrm>
            <a:off x="3630674" y="178959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EF4A89-D0C2-4CF1-99DC-239BC720F09B}"/>
              </a:ext>
            </a:extLst>
          </p:cNvPr>
          <p:cNvSpPr/>
          <p:nvPr/>
        </p:nvSpPr>
        <p:spPr>
          <a:xfrm>
            <a:off x="3630674" y="2160294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FD5AF5E-4BDD-44D3-B8E6-89F8546182DA}"/>
              </a:ext>
            </a:extLst>
          </p:cNvPr>
          <p:cNvCxnSpPr>
            <a:cxnSpLocks/>
          </p:cNvCxnSpPr>
          <p:nvPr/>
        </p:nvCxnSpPr>
        <p:spPr>
          <a:xfrm flipV="1">
            <a:off x="3174064" y="1974943"/>
            <a:ext cx="482424" cy="807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A58A49-AB70-42E5-9D47-DCE00C1D923F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1633658" y="3153382"/>
            <a:ext cx="6930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9D1A94-412F-4009-B31A-57CF2521FC97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 flipV="1">
            <a:off x="3148250" y="3150507"/>
            <a:ext cx="482423" cy="28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B19FE5-EDF4-4537-B835-445D1CA899A0}"/>
              </a:ext>
            </a:extLst>
          </p:cNvPr>
          <p:cNvSpPr/>
          <p:nvPr/>
        </p:nvSpPr>
        <p:spPr>
          <a:xfrm>
            <a:off x="5301812" y="2160294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56E9B32-6591-464F-BD20-D7F05A9C40C6}"/>
              </a:ext>
            </a:extLst>
          </p:cNvPr>
          <p:cNvCxnSpPr>
            <a:cxnSpLocks/>
            <a:stCxn id="69" idx="3"/>
            <a:endCxn id="104" idx="1"/>
          </p:cNvCxnSpPr>
          <p:nvPr/>
        </p:nvCxnSpPr>
        <p:spPr>
          <a:xfrm>
            <a:off x="4452210" y="2345646"/>
            <a:ext cx="8496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4C0648-58FB-4687-84BF-14BD47F285C7}"/>
              </a:ext>
            </a:extLst>
          </p:cNvPr>
          <p:cNvCxnSpPr>
            <a:cxnSpLocks/>
          </p:cNvCxnSpPr>
          <p:nvPr/>
        </p:nvCxnSpPr>
        <p:spPr>
          <a:xfrm>
            <a:off x="7213911" y="1714346"/>
            <a:ext cx="5863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7D74DA-C5EC-44F2-AC00-1E2691901DD4}"/>
              </a:ext>
            </a:extLst>
          </p:cNvPr>
          <p:cNvCxnSpPr>
            <a:cxnSpLocks/>
          </p:cNvCxnSpPr>
          <p:nvPr/>
        </p:nvCxnSpPr>
        <p:spPr>
          <a:xfrm>
            <a:off x="7213911" y="1964677"/>
            <a:ext cx="586366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2287595-27B8-4825-8F6B-E20AC811F739}"/>
              </a:ext>
            </a:extLst>
          </p:cNvPr>
          <p:cNvSpPr txBox="1"/>
          <p:nvPr/>
        </p:nvSpPr>
        <p:spPr>
          <a:xfrm>
            <a:off x="7857978" y="1497683"/>
            <a:ext cx="362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 repair (pop top of stack)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C8A521-0AAD-4A77-A500-AB0AE196111A}"/>
              </a:ext>
            </a:extLst>
          </p:cNvPr>
          <p:cNvSpPr txBox="1"/>
          <p:nvPr/>
        </p:nvSpPr>
        <p:spPr>
          <a:xfrm>
            <a:off x="7869381" y="1793339"/>
            <a:ext cx="387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Reorder repair (swap stack items)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0B5E4-F529-42EA-B644-19DAA58E8DD5}"/>
              </a:ext>
            </a:extLst>
          </p:cNvPr>
          <p:cNvCxnSpPr>
            <a:cxnSpLocks/>
            <a:stCxn id="104" idx="3"/>
            <a:endCxn id="104" idx="0"/>
          </p:cNvCxnSpPr>
          <p:nvPr/>
        </p:nvCxnSpPr>
        <p:spPr>
          <a:xfrm flipH="1" flipV="1">
            <a:off x="5712581" y="2160294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C3394CB-FAF0-4CEA-A70C-BC2FE331A742}"/>
              </a:ext>
            </a:extLst>
          </p:cNvPr>
          <p:cNvCxnSpPr>
            <a:cxnSpLocks/>
            <a:stCxn id="7" idx="2"/>
            <a:endCxn id="49" idx="1"/>
          </p:cNvCxnSpPr>
          <p:nvPr/>
        </p:nvCxnSpPr>
        <p:spPr>
          <a:xfrm rot="16200000" flipH="1">
            <a:off x="1485065" y="3447261"/>
            <a:ext cx="579474" cy="110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4251509-F0D8-4A8D-ADEC-F2059A81C059}"/>
              </a:ext>
            </a:extLst>
          </p:cNvPr>
          <p:cNvCxnSpPr>
            <a:cxnSpLocks/>
            <a:stCxn id="7" idx="2"/>
            <a:endCxn id="61" idx="1"/>
          </p:cNvCxnSpPr>
          <p:nvPr/>
        </p:nvCxnSpPr>
        <p:spPr>
          <a:xfrm rot="16200000" flipH="1">
            <a:off x="783305" y="4149021"/>
            <a:ext cx="2008808" cy="1129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2135CF-7719-4E5B-AA7B-B0CE457566C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3148250" y="4288910"/>
            <a:ext cx="48242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4E5197-D37D-4F40-88FB-75B7DF0EE809}"/>
              </a:ext>
            </a:extLst>
          </p:cNvPr>
          <p:cNvSpPr/>
          <p:nvPr/>
        </p:nvSpPr>
        <p:spPr>
          <a:xfrm>
            <a:off x="3630673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7AC9A5-79F9-491B-BBB4-7E876D39C4D2}"/>
              </a:ext>
            </a:extLst>
          </p:cNvPr>
          <p:cNvSpPr/>
          <p:nvPr/>
        </p:nvSpPr>
        <p:spPr>
          <a:xfrm>
            <a:off x="3630673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19DC09-E58D-4B70-801F-C5C534E7F266}"/>
              </a:ext>
            </a:extLst>
          </p:cNvPr>
          <p:cNvCxnSpPr>
            <a:cxnSpLocks/>
            <a:stCxn id="61" idx="3"/>
            <a:endCxn id="134" idx="1"/>
          </p:cNvCxnSpPr>
          <p:nvPr/>
        </p:nvCxnSpPr>
        <p:spPr>
          <a:xfrm>
            <a:off x="3174064" y="5718244"/>
            <a:ext cx="45660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CB4C1A-A1F5-469D-9182-3335D4A132B1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V="1">
            <a:off x="4041441" y="3335859"/>
            <a:ext cx="1" cy="7676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4919A45-A357-4ED3-BB56-E099EDFCB943}"/>
              </a:ext>
            </a:extLst>
          </p:cNvPr>
          <p:cNvCxnSpPr>
            <a:cxnSpLocks/>
            <a:stCxn id="56" idx="3"/>
            <a:endCxn id="56" idx="0"/>
          </p:cNvCxnSpPr>
          <p:nvPr/>
        </p:nvCxnSpPr>
        <p:spPr>
          <a:xfrm flipH="1" flipV="1">
            <a:off x="4041442" y="2965155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5115A6-F8AC-4FE8-9C5B-97C6356A4497}"/>
              </a:ext>
            </a:extLst>
          </p:cNvPr>
          <p:cNvSpPr/>
          <p:nvPr/>
        </p:nvSpPr>
        <p:spPr>
          <a:xfrm>
            <a:off x="5556033" y="4857202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55D8191-76EB-4DD1-8AAE-8D9649CCFC45}"/>
              </a:ext>
            </a:extLst>
          </p:cNvPr>
          <p:cNvCxnSpPr>
            <a:cxnSpLocks/>
            <a:stCxn id="145" idx="3"/>
            <a:endCxn id="145" idx="0"/>
          </p:cNvCxnSpPr>
          <p:nvPr/>
        </p:nvCxnSpPr>
        <p:spPr>
          <a:xfrm flipH="1" flipV="1">
            <a:off x="5966802" y="4857202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2D573C-CA89-4667-BA84-1F9C6B6C16C0}"/>
              </a:ext>
            </a:extLst>
          </p:cNvPr>
          <p:cNvSpPr/>
          <p:nvPr/>
        </p:nvSpPr>
        <p:spPr>
          <a:xfrm>
            <a:off x="6375498" y="5532892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BDB9D5-B706-44E4-988A-C64A41FF587E}"/>
              </a:ext>
            </a:extLst>
          </p:cNvPr>
          <p:cNvSpPr/>
          <p:nvPr/>
        </p:nvSpPr>
        <p:spPr>
          <a:xfrm>
            <a:off x="637549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3644DB-9245-4724-8750-D5E101550161}"/>
              </a:ext>
            </a:extLst>
          </p:cNvPr>
          <p:cNvSpPr/>
          <p:nvPr/>
        </p:nvSpPr>
        <p:spPr>
          <a:xfrm>
            <a:off x="4883378" y="3728467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46B6BCA-C6A5-4701-8108-1B123A736BD4}"/>
              </a:ext>
            </a:extLst>
          </p:cNvPr>
          <p:cNvSpPr/>
          <p:nvPr/>
        </p:nvSpPr>
        <p:spPr>
          <a:xfrm>
            <a:off x="4883378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E97252A-9B88-4810-9E13-82C87BC3FBF5}"/>
              </a:ext>
            </a:extLst>
          </p:cNvPr>
          <p:cNvCxnSpPr>
            <a:cxnSpLocks/>
            <a:stCxn id="52" idx="3"/>
            <a:endCxn id="169" idx="1"/>
          </p:cNvCxnSpPr>
          <p:nvPr/>
        </p:nvCxnSpPr>
        <p:spPr>
          <a:xfrm>
            <a:off x="4452209" y="4288910"/>
            <a:ext cx="4311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679D7B1-B893-405F-9AE6-5A3F748BD47D}"/>
              </a:ext>
            </a:extLst>
          </p:cNvPr>
          <p:cNvCxnSpPr>
            <a:cxnSpLocks/>
            <a:stCxn id="169" idx="2"/>
            <a:endCxn id="145" idx="1"/>
          </p:cNvCxnSpPr>
          <p:nvPr/>
        </p:nvCxnSpPr>
        <p:spPr>
          <a:xfrm rot="16200000" flipH="1">
            <a:off x="5140943" y="4627463"/>
            <a:ext cx="568293" cy="2618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0308CBB-4BFE-4202-8A93-3B2BA35D8357}"/>
              </a:ext>
            </a:extLst>
          </p:cNvPr>
          <p:cNvCxnSpPr>
            <a:cxnSpLocks/>
            <a:stCxn id="134" idx="3"/>
            <a:endCxn id="145" idx="2"/>
          </p:cNvCxnSpPr>
          <p:nvPr/>
        </p:nvCxnSpPr>
        <p:spPr>
          <a:xfrm flipV="1">
            <a:off x="4452209" y="5227906"/>
            <a:ext cx="1514593" cy="4903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87824DF-F2D8-4862-8A75-3189583358ED}"/>
              </a:ext>
            </a:extLst>
          </p:cNvPr>
          <p:cNvCxnSpPr>
            <a:cxnSpLocks/>
            <a:stCxn id="150" idx="0"/>
            <a:endCxn id="104" idx="2"/>
          </p:cNvCxnSpPr>
          <p:nvPr/>
        </p:nvCxnSpPr>
        <p:spPr>
          <a:xfrm rot="16200000" flipV="1">
            <a:off x="4748477" y="3495102"/>
            <a:ext cx="3001894" cy="1073685"/>
          </a:xfrm>
          <a:prstGeom prst="bentConnector3">
            <a:avLst>
              <a:gd name="adj1" fmla="val 769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D372CBB-43CF-4318-9624-AB95587F742E}"/>
              </a:ext>
            </a:extLst>
          </p:cNvPr>
          <p:cNvCxnSpPr>
            <a:cxnSpLocks/>
            <a:stCxn id="135" idx="3"/>
            <a:endCxn id="151" idx="1"/>
          </p:cNvCxnSpPr>
          <p:nvPr/>
        </p:nvCxnSpPr>
        <p:spPr>
          <a:xfrm>
            <a:off x="4452209" y="6088947"/>
            <a:ext cx="192328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F68337-4ACF-4E2B-9196-DBC81705FE5C}"/>
              </a:ext>
            </a:extLst>
          </p:cNvPr>
          <p:cNvSpPr/>
          <p:nvPr/>
        </p:nvSpPr>
        <p:spPr>
          <a:xfrm>
            <a:off x="7277324" y="2305844"/>
            <a:ext cx="591263" cy="278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98F0E9-D65B-462F-BC82-80FB696D88F5}"/>
              </a:ext>
            </a:extLst>
          </p:cNvPr>
          <p:cNvSpPr txBox="1"/>
          <p:nvPr/>
        </p:nvSpPr>
        <p:spPr>
          <a:xfrm>
            <a:off x="7868587" y="2252087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Terminal State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16B6278-1DCA-4E51-B5CA-6FCBD1BDB9D7}"/>
              </a:ext>
            </a:extLst>
          </p:cNvPr>
          <p:cNvSpPr/>
          <p:nvPr/>
        </p:nvSpPr>
        <p:spPr>
          <a:xfrm>
            <a:off x="7282182" y="2749653"/>
            <a:ext cx="591263" cy="278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F587B62-D7AF-4B6D-B2F6-1B948EB9A622}"/>
              </a:ext>
            </a:extLst>
          </p:cNvPr>
          <p:cNvSpPr txBox="1"/>
          <p:nvPr/>
        </p:nvSpPr>
        <p:spPr>
          <a:xfrm>
            <a:off x="7873445" y="2695896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Swapped item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ADEA855-A19E-4455-A300-5ACB77A88438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1222890" y="2597327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534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9B8807-793E-E529-CB9F-E79DDD500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13308"/>
            <a:ext cx="11473384" cy="3835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</a:t>
            </a:r>
            <a:r>
              <a:rPr lang="en-US" dirty="0"/>
              <a:t>do you expect that would be difference in convergence (rate and optimality) between the two algorithms?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you believe that certain failure patterns would be more difficult for the agent to learn the correct fix?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would, </a:t>
            </a:r>
            <a:r>
              <a:rPr lang="en-US" dirty="0" err="1"/>
              <a:t>w.r.t.</a:t>
            </a:r>
            <a:r>
              <a:rPr lang="en-US" dirty="0"/>
              <a:t> algorithm choice to improve the ability of the agent to learn a new failure pattern? Think of transfer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Imagine that after deploying the agent, some adversary infects the environment with a malware with a determinist effect, e.g., shifts the distribution of certain component utilities. What could you do with respect to training to quickly adapt to this adversarial situation?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534952-9637-EFAE-7CF2-0350F75B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7EA9-B2C0-E8B6-E2A4-FD1C76CFE9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27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7B0-00BB-4390-B7F8-DEDF307B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8746-6C48-4F1D-B712-0C10666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9141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Environment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Environment interface (based on [1])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hlinkClick r:id="rId3"/>
              </a:rPr>
              <a:t>https://github.com/hpi-sam/rl-4-self-repair/blob/master/envs/data_handler.py</a:t>
            </a:r>
            <a:r>
              <a:rPr lang="en-US" sz="1100" dirty="0"/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Our example: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4"/>
              </a:rPr>
              <a:t>https://github.com/hpi-sam/rl-4-self-repair/blob/master/envs/Playground_BrokenComponentsEnv.ipynb</a:t>
            </a:r>
            <a:r>
              <a:rPr lang="en-US" sz="1050" dirty="0"/>
              <a:t> </a:t>
            </a:r>
            <a:endParaRPr lang="en-US" sz="1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of failures (initial state):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5"/>
              </a:rPr>
              <a:t>https://github.com/hpi-sam/rl-4-self-repair/blob/master/envs/broken_components.py</a:t>
            </a:r>
            <a:r>
              <a:rPr lang="en-US" sz="105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Transition matrix to be substituted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6"/>
              </a:rPr>
              <a:t>https://github.com/hpi-sam/rl-4-self-repair/blob/master/data/transition_matrix/transition.py</a:t>
            </a:r>
            <a:r>
              <a:rPr lang="en-US" sz="1050" dirty="0"/>
              <a:t> 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1800" b="1" dirty="0"/>
              <a:t>Agent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Q-Learning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Sarsa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100" dirty="0">
                <a:hlinkClick r:id="rId7"/>
              </a:rPr>
              <a:t>https://github.com/hpi-sam/rl-4-self-repair/blob/master/qlearning_nb.ipynb</a:t>
            </a:r>
            <a:r>
              <a:rPr lang="en-US" sz="1100" dirty="0"/>
              <a:t>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3EDE-FB53-4991-8EA3-81D80513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3927-7EDB-483D-BD28-D201A185F501}"/>
              </a:ext>
            </a:extLst>
          </p:cNvPr>
          <p:cNvSpPr txBox="1"/>
          <p:nvPr/>
        </p:nvSpPr>
        <p:spPr bwMode="gray">
          <a:xfrm>
            <a:off x="0" y="6532113"/>
            <a:ext cx="6240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OpenAI</a:t>
            </a:r>
            <a:r>
              <a:rPr lang="en-US" sz="1400" dirty="0"/>
              <a:t> Gym - </a:t>
            </a:r>
            <a:r>
              <a:rPr lang="en-US" sz="1400" dirty="0">
                <a:hlinkClick r:id="rId8"/>
              </a:rPr>
              <a:t>https://gym.openai.com/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3947788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5348</TotalTime>
  <Words>595</Words>
  <Application>Microsoft Office PowerPoint</Application>
  <PresentationFormat>Widescreen</PresentationFormat>
  <Paragraphs>91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HPI PPT-Template</vt:lpstr>
      <vt:lpstr>Markov Decision Process project-3</vt:lpstr>
      <vt:lpstr>Project-3   description</vt:lpstr>
      <vt:lpstr>Project-3 Goals</vt:lpstr>
      <vt:lpstr>Intro to Self-Healing</vt:lpstr>
      <vt:lpstr>The Gym interface</vt:lpstr>
      <vt:lpstr>Projects Alternatives (pick one!)</vt:lpstr>
      <vt:lpstr>Markov Decision Process Model</vt:lpstr>
      <vt:lpstr>Suggested questions to answer</vt:lpstr>
      <vt:lpstr> Main components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378</cp:revision>
  <dcterms:created xsi:type="dcterms:W3CDTF">2020-04-21T07:53:32Z</dcterms:created>
  <dcterms:modified xsi:type="dcterms:W3CDTF">2022-11-24T15:58:28Z</dcterms:modified>
</cp:coreProperties>
</file>